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sldIdLst>
    <p:sldId id="289" r:id="rId2"/>
    <p:sldId id="298" r:id="rId3"/>
    <p:sldId id="312" r:id="rId4"/>
    <p:sldId id="294" r:id="rId5"/>
    <p:sldId id="311" r:id="rId6"/>
    <p:sldId id="290" r:id="rId7"/>
    <p:sldId id="291" r:id="rId8"/>
    <p:sldId id="310" r:id="rId9"/>
    <p:sldId id="282" r:id="rId10"/>
    <p:sldId id="273" r:id="rId11"/>
    <p:sldId id="261" r:id="rId12"/>
    <p:sldId id="274" r:id="rId13"/>
    <p:sldId id="309" r:id="rId14"/>
    <p:sldId id="264" r:id="rId15"/>
    <p:sldId id="265" r:id="rId16"/>
    <p:sldId id="266" r:id="rId17"/>
    <p:sldId id="302" r:id="rId18"/>
    <p:sldId id="267" r:id="rId19"/>
    <p:sldId id="280" r:id="rId20"/>
    <p:sldId id="308" r:id="rId21"/>
    <p:sldId id="278" r:id="rId22"/>
    <p:sldId id="307" r:id="rId23"/>
    <p:sldId id="306" r:id="rId24"/>
    <p:sldId id="287" r:id="rId25"/>
    <p:sldId id="288" r:id="rId26"/>
    <p:sldId id="313" r:id="rId27"/>
    <p:sldId id="30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6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Relationship Id="rId4" Type="http://schemas.openxmlformats.org/officeDocument/2006/relationships/image" Target="../media/image7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7" Type="http://schemas.openxmlformats.org/officeDocument/2006/relationships/image" Target="../media/image85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Relationship Id="rId6" Type="http://schemas.openxmlformats.org/officeDocument/2006/relationships/image" Target="../media/image84.wmf"/><Relationship Id="rId5" Type="http://schemas.openxmlformats.org/officeDocument/2006/relationships/image" Target="../media/image83.wmf"/><Relationship Id="rId4" Type="http://schemas.openxmlformats.org/officeDocument/2006/relationships/image" Target="../media/image82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7" Type="http://schemas.openxmlformats.org/officeDocument/2006/relationships/image" Target="../media/image85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Relationship Id="rId6" Type="http://schemas.openxmlformats.org/officeDocument/2006/relationships/image" Target="../media/image84.wmf"/><Relationship Id="rId5" Type="http://schemas.openxmlformats.org/officeDocument/2006/relationships/image" Target="../media/image83.wmf"/><Relationship Id="rId4" Type="http://schemas.openxmlformats.org/officeDocument/2006/relationships/image" Target="../media/image82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Relationship Id="rId6" Type="http://schemas.openxmlformats.org/officeDocument/2006/relationships/image" Target="../media/image85.wmf"/><Relationship Id="rId5" Type="http://schemas.openxmlformats.org/officeDocument/2006/relationships/image" Target="../media/image84.wmf"/><Relationship Id="rId4" Type="http://schemas.openxmlformats.org/officeDocument/2006/relationships/image" Target="../media/image8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image" Target="../media/image51.wmf"/><Relationship Id="rId7" Type="http://schemas.openxmlformats.org/officeDocument/2006/relationships/image" Target="../media/image55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6" Type="http://schemas.openxmlformats.org/officeDocument/2006/relationships/image" Target="../media/image54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C30742-8F39-4686-9F18-B855ED825079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1D5C51-CEBE-4F81-9093-4E22904E3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221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D5C51-CEBE-4F81-9093-4E22904E390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052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0E3A1-7F90-4D47-8ABA-02921DBF38C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0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0E3A1-7F90-4D47-8ABA-02921DBF38C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80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0E3A1-7F90-4D47-8ABA-02921DBF38C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055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E563A-0E66-4DDC-B020-1F624E23C8D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841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Fuqiang Wang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81400" y="6356350"/>
            <a:ext cx="5029200" cy="365125"/>
          </a:xfrm>
        </p:spPr>
        <p:txBody>
          <a:bodyPr/>
          <a:lstStyle/>
          <a:p>
            <a:r>
              <a:rPr lang="en-US" smtClean="0"/>
              <a:t>Open Seminars in Frontier of Nuclear Physics </a:t>
            </a:r>
            <a:r>
              <a:rPr lang="zh-CN" altLang="en-US" smtClean="0"/>
              <a:t>复旦核物理前沿开放讲坛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E0D7-A1FF-485A-87B3-3C201A25C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013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Fuqiang Wang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Open Seminars in Frontier of Nuclear Physics </a:t>
            </a:r>
            <a:r>
              <a:rPr lang="zh-CN" altLang="en-US" smtClean="0"/>
              <a:t>复旦核物理前沿开放讲坛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E0D7-A1FF-485A-87B3-3C201A25C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621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Fuqiang Wang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Open Seminars in Frontier of Nuclear Physics </a:t>
            </a:r>
            <a:r>
              <a:rPr lang="zh-CN" altLang="en-US" smtClean="0"/>
              <a:t>复旦核物理前沿开放讲坛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E0D7-A1FF-485A-87B3-3C201A25C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965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Fuqiang Wang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81400" y="6311900"/>
            <a:ext cx="5029200" cy="409575"/>
          </a:xfrm>
        </p:spPr>
        <p:txBody>
          <a:bodyPr/>
          <a:lstStyle/>
          <a:p>
            <a:r>
              <a:rPr lang="en-US" dirty="0" smtClean="0"/>
              <a:t>Open Seminars in Frontier of Nuclear Physics </a:t>
            </a:r>
            <a:r>
              <a:rPr lang="zh-CN" altLang="en-US" dirty="0" smtClean="0"/>
              <a:t>复旦核物理前沿开放讲坛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E0D7-A1FF-485A-87B3-3C201A25C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69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Fuqiang Wang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81400" y="6356350"/>
            <a:ext cx="5029200" cy="365125"/>
          </a:xfrm>
        </p:spPr>
        <p:txBody>
          <a:bodyPr/>
          <a:lstStyle/>
          <a:p>
            <a:r>
              <a:rPr lang="en-US" dirty="0" smtClean="0"/>
              <a:t>Open Seminars in Frontier of Nuclear Physics </a:t>
            </a:r>
            <a:r>
              <a:rPr lang="zh-CN" altLang="en-US" dirty="0" smtClean="0"/>
              <a:t>复旦核物理前沿开放讲坛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E0D7-A1FF-485A-87B3-3C201A25C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242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Fuqiang Wang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Open Seminars in Frontier of Nuclear Physics </a:t>
            </a:r>
            <a:r>
              <a:rPr lang="zh-CN" altLang="en-US" smtClean="0"/>
              <a:t>复旦核物理前沿开放讲坛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E0D7-A1FF-485A-87B3-3C201A25C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758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Fuqiang Wang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Open Seminars in Frontier of Nuclear Physics </a:t>
            </a:r>
            <a:r>
              <a:rPr lang="zh-CN" altLang="en-US" smtClean="0"/>
              <a:t>复旦核物理前沿开放讲坛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E0D7-A1FF-485A-87B3-3C201A25C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91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Fuqiang Wang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81400" y="6356350"/>
            <a:ext cx="5029200" cy="365125"/>
          </a:xfrm>
        </p:spPr>
        <p:txBody>
          <a:bodyPr/>
          <a:lstStyle/>
          <a:p>
            <a:r>
              <a:rPr lang="en-US" dirty="0" smtClean="0"/>
              <a:t>Open Seminars in Frontier of Nuclear Physics </a:t>
            </a:r>
            <a:r>
              <a:rPr lang="zh-CN" altLang="en-US" dirty="0" smtClean="0"/>
              <a:t>复旦核物理前沿开放讲坛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E0D7-A1FF-485A-87B3-3C201A25C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270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Fuqiang Wang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Open Seminars in Frontier of Nuclear Physics </a:t>
            </a:r>
            <a:r>
              <a:rPr lang="zh-CN" altLang="en-US" smtClean="0"/>
              <a:t>复旦核物理前沿开放讲坛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E0D7-A1FF-485A-87B3-3C201A25C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627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Fuqiang Wang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Open Seminars in Frontier of Nuclear Physics </a:t>
            </a:r>
            <a:r>
              <a:rPr lang="zh-CN" altLang="en-US" smtClean="0"/>
              <a:t>复旦核物理前沿开放讲坛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E0D7-A1FF-485A-87B3-3C201A25C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301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Fuqiang Wang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Open Seminars in Frontier of Nuclear Physics </a:t>
            </a:r>
            <a:r>
              <a:rPr lang="zh-CN" altLang="en-US" smtClean="0"/>
              <a:t>复旦核物理前沿开放讲坛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E0D7-A1FF-485A-87B3-3C201A25C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152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Fuqiang Wang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Open Seminars in Frontier of Nuclear Physics </a:t>
            </a:r>
            <a:r>
              <a:rPr lang="zh-CN" altLang="en-US" smtClean="0"/>
              <a:t>复旦核物理前沿开放讲坛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0E0D7-A1FF-485A-87B3-3C201A25C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71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hyperlink" Target="https://indico.bnl.gov/event/17147/" TargetMode="Externa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image" Target="../media/image43.wmf"/><Relationship Id="rId3" Type="http://schemas.openxmlformats.org/officeDocument/2006/relationships/image" Target="../media/image45.emf"/><Relationship Id="rId7" Type="http://schemas.openxmlformats.org/officeDocument/2006/relationships/image" Target="../media/image40.wmf"/><Relationship Id="rId12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42.wmf"/><Relationship Id="rId5" Type="http://schemas.openxmlformats.org/officeDocument/2006/relationships/image" Target="../media/image39.wmf"/><Relationship Id="rId15" Type="http://schemas.openxmlformats.org/officeDocument/2006/relationships/image" Target="../media/image44.wmf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2.bin"/><Relationship Id="rId9" Type="http://schemas.openxmlformats.org/officeDocument/2006/relationships/image" Target="../media/image41.wmf"/><Relationship Id="rId14" Type="http://schemas.openxmlformats.org/officeDocument/2006/relationships/oleObject" Target="../embeddings/oleObject2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image" Target="../media/image53.wmf"/><Relationship Id="rId18" Type="http://schemas.openxmlformats.org/officeDocument/2006/relationships/image" Target="../media/image58.emf"/><Relationship Id="rId3" Type="http://schemas.openxmlformats.org/officeDocument/2006/relationships/oleObject" Target="../embeddings/oleObject28.bin"/><Relationship Id="rId21" Type="http://schemas.openxmlformats.org/officeDocument/2006/relationships/image" Target="../media/image56.wmf"/><Relationship Id="rId7" Type="http://schemas.openxmlformats.org/officeDocument/2006/relationships/image" Target="../media/image50.wmf"/><Relationship Id="rId12" Type="http://schemas.openxmlformats.org/officeDocument/2006/relationships/oleObject" Target="../embeddings/oleObject32.bin"/><Relationship Id="rId17" Type="http://schemas.openxmlformats.org/officeDocument/2006/relationships/image" Target="../media/image5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4.bin"/><Relationship Id="rId20" Type="http://schemas.openxmlformats.org/officeDocument/2006/relationships/oleObject" Target="../embeddings/oleObject35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52.wmf"/><Relationship Id="rId5" Type="http://schemas.openxmlformats.org/officeDocument/2006/relationships/image" Target="../media/image57.emf"/><Relationship Id="rId15" Type="http://schemas.openxmlformats.org/officeDocument/2006/relationships/image" Target="../media/image54.wmf"/><Relationship Id="rId10" Type="http://schemas.openxmlformats.org/officeDocument/2006/relationships/oleObject" Target="../embeddings/oleObject31.bin"/><Relationship Id="rId19" Type="http://schemas.openxmlformats.org/officeDocument/2006/relationships/image" Target="../media/image59.emf"/><Relationship Id="rId4" Type="http://schemas.openxmlformats.org/officeDocument/2006/relationships/image" Target="../media/image49.wmf"/><Relationship Id="rId9" Type="http://schemas.openxmlformats.org/officeDocument/2006/relationships/image" Target="../media/image51.wmf"/><Relationship Id="rId14" Type="http://schemas.openxmlformats.org/officeDocument/2006/relationships/oleObject" Target="../embeddings/oleObject33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emf"/><Relationship Id="rId5" Type="http://schemas.openxmlformats.org/officeDocument/2006/relationships/image" Target="../media/image65.emf"/><Relationship Id="rId4" Type="http://schemas.openxmlformats.org/officeDocument/2006/relationships/image" Target="../media/image6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7" Type="http://schemas.openxmlformats.org/officeDocument/2006/relationships/image" Target="../media/image7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57.emf"/><Relationship Id="rId4" Type="http://schemas.openxmlformats.org/officeDocument/2006/relationships/image" Target="../media/image6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emf"/><Relationship Id="rId3" Type="http://schemas.openxmlformats.org/officeDocument/2006/relationships/oleObject" Target="../embeddings/oleObject37.bin"/><Relationship Id="rId7" Type="http://schemas.openxmlformats.org/officeDocument/2006/relationships/image" Target="../media/image7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74.emf"/><Relationship Id="rId4" Type="http://schemas.openxmlformats.org/officeDocument/2006/relationships/image" Target="../media/image72.wmf"/><Relationship Id="rId9" Type="http://schemas.openxmlformats.org/officeDocument/2006/relationships/image" Target="../media/image71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6.wmf"/><Relationship Id="rId5" Type="http://schemas.openxmlformats.org/officeDocument/2006/relationships/oleObject" Target="../embeddings/oleObject40.bin"/><Relationship Id="rId10" Type="http://schemas.openxmlformats.org/officeDocument/2006/relationships/image" Target="../media/image78.wmf"/><Relationship Id="rId4" Type="http://schemas.openxmlformats.org/officeDocument/2006/relationships/image" Target="../media/image75.wmf"/><Relationship Id="rId9" Type="http://schemas.openxmlformats.org/officeDocument/2006/relationships/oleObject" Target="../embeddings/oleObject42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13" Type="http://schemas.openxmlformats.org/officeDocument/2006/relationships/image" Target="../media/image83.wmf"/><Relationship Id="rId18" Type="http://schemas.openxmlformats.org/officeDocument/2006/relationships/image" Target="../media/image86.e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0.wmf"/><Relationship Id="rId12" Type="http://schemas.openxmlformats.org/officeDocument/2006/relationships/oleObject" Target="../embeddings/oleObject47.bin"/><Relationship Id="rId17" Type="http://schemas.openxmlformats.org/officeDocument/2006/relationships/image" Target="../media/image8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9.bin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4.bin"/><Relationship Id="rId11" Type="http://schemas.openxmlformats.org/officeDocument/2006/relationships/image" Target="../media/image82.wmf"/><Relationship Id="rId5" Type="http://schemas.openxmlformats.org/officeDocument/2006/relationships/image" Target="../media/image79.wmf"/><Relationship Id="rId15" Type="http://schemas.openxmlformats.org/officeDocument/2006/relationships/image" Target="../media/image84.wmf"/><Relationship Id="rId10" Type="http://schemas.openxmlformats.org/officeDocument/2006/relationships/oleObject" Target="../embeddings/oleObject46.bin"/><Relationship Id="rId19" Type="http://schemas.openxmlformats.org/officeDocument/2006/relationships/image" Target="../media/image87.emf"/><Relationship Id="rId4" Type="http://schemas.openxmlformats.org/officeDocument/2006/relationships/oleObject" Target="../embeddings/oleObject43.bin"/><Relationship Id="rId9" Type="http://schemas.openxmlformats.org/officeDocument/2006/relationships/image" Target="../media/image81.wmf"/><Relationship Id="rId14" Type="http://schemas.openxmlformats.org/officeDocument/2006/relationships/oleObject" Target="../embeddings/oleObject48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13" Type="http://schemas.openxmlformats.org/officeDocument/2006/relationships/image" Target="../media/image83.wmf"/><Relationship Id="rId18" Type="http://schemas.openxmlformats.org/officeDocument/2006/relationships/image" Target="../media/image86.emf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89.emf"/><Relationship Id="rId7" Type="http://schemas.openxmlformats.org/officeDocument/2006/relationships/image" Target="../media/image80.wmf"/><Relationship Id="rId12" Type="http://schemas.openxmlformats.org/officeDocument/2006/relationships/oleObject" Target="../embeddings/oleObject54.bin"/><Relationship Id="rId17" Type="http://schemas.openxmlformats.org/officeDocument/2006/relationships/image" Target="../media/image8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6.bin"/><Relationship Id="rId20" Type="http://schemas.openxmlformats.org/officeDocument/2006/relationships/image" Target="../media/image88.emf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51.bin"/><Relationship Id="rId11" Type="http://schemas.openxmlformats.org/officeDocument/2006/relationships/image" Target="../media/image82.wmf"/><Relationship Id="rId5" Type="http://schemas.openxmlformats.org/officeDocument/2006/relationships/image" Target="../media/image79.wmf"/><Relationship Id="rId15" Type="http://schemas.openxmlformats.org/officeDocument/2006/relationships/image" Target="../media/image84.wmf"/><Relationship Id="rId10" Type="http://schemas.openxmlformats.org/officeDocument/2006/relationships/oleObject" Target="../embeddings/oleObject53.bin"/><Relationship Id="rId19" Type="http://schemas.openxmlformats.org/officeDocument/2006/relationships/image" Target="../media/image87.emf"/><Relationship Id="rId4" Type="http://schemas.openxmlformats.org/officeDocument/2006/relationships/oleObject" Target="../embeddings/oleObject50.bin"/><Relationship Id="rId9" Type="http://schemas.openxmlformats.org/officeDocument/2006/relationships/image" Target="../media/image81.wmf"/><Relationship Id="rId14" Type="http://schemas.openxmlformats.org/officeDocument/2006/relationships/oleObject" Target="../embeddings/oleObject55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13" Type="http://schemas.openxmlformats.org/officeDocument/2006/relationships/image" Target="../media/image84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1.wmf"/><Relationship Id="rId12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6.emf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52.bin"/><Relationship Id="rId11" Type="http://schemas.openxmlformats.org/officeDocument/2006/relationships/image" Target="../media/image83.wmf"/><Relationship Id="rId5" Type="http://schemas.openxmlformats.org/officeDocument/2006/relationships/image" Target="../media/image80.wmf"/><Relationship Id="rId15" Type="http://schemas.openxmlformats.org/officeDocument/2006/relationships/image" Target="../media/image85.wmf"/><Relationship Id="rId10" Type="http://schemas.openxmlformats.org/officeDocument/2006/relationships/oleObject" Target="../embeddings/oleObject54.bin"/><Relationship Id="rId4" Type="http://schemas.openxmlformats.org/officeDocument/2006/relationships/oleObject" Target="../embeddings/oleObject51.bin"/><Relationship Id="rId9" Type="http://schemas.openxmlformats.org/officeDocument/2006/relationships/image" Target="../media/image82.wmf"/><Relationship Id="rId14" Type="http://schemas.openxmlformats.org/officeDocument/2006/relationships/oleObject" Target="../embeddings/oleObject56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.emf"/><Relationship Id="rId4" Type="http://schemas.openxmlformats.org/officeDocument/2006/relationships/image" Target="../media/image91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3.wmf"/><Relationship Id="rId3" Type="http://schemas.openxmlformats.org/officeDocument/2006/relationships/image" Target="../media/image8.gif"/><Relationship Id="rId7" Type="http://schemas.openxmlformats.org/officeDocument/2006/relationships/image" Target="../media/image10.w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2.wmf"/><Relationship Id="rId5" Type="http://schemas.openxmlformats.org/officeDocument/2006/relationships/image" Target="../media/image9.wmf"/><Relationship Id="rId15" Type="http://schemas.openxmlformats.org/officeDocument/2006/relationships/image" Target="../media/image14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1.wmf"/><Relationship Id="rId14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oleObject" Target="../embeddings/oleObject13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8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20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emf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oleObject" Target="../embeddings/oleObject16.bin"/><Relationship Id="rId7" Type="http://schemas.openxmlformats.org/officeDocument/2006/relationships/image" Target="../media/image32.emf"/><Relationship Id="rId12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9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30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18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36.emf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2.png"/><Relationship Id="rId5" Type="http://schemas.openxmlformats.org/officeDocument/2006/relationships/image" Target="../media/image38.emf"/><Relationship Id="rId10" Type="http://schemas.openxmlformats.org/officeDocument/2006/relationships/image" Target="../media/image35.wmf"/><Relationship Id="rId4" Type="http://schemas.openxmlformats.org/officeDocument/2006/relationships/image" Target="../media/image37.emf"/><Relationship Id="rId9" Type="http://schemas.openxmlformats.org/officeDocument/2006/relationships/oleObject" Target="../embeddings/oleObject2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57489"/>
            <a:ext cx="12192000" cy="2387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Perspectives on the STAR isobar and gold-gold data </a:t>
            </a:r>
            <a:endParaRPr lang="en-US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01736"/>
            <a:ext cx="9144000" cy="1156063"/>
          </a:xfr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  <a:latin typeface="等线" panose="02010600030101010101" pitchFamily="2" charset="-122"/>
                <a:sym typeface="Helvetica"/>
              </a:rPr>
              <a:t>Fuqiang </a:t>
            </a:r>
            <a:r>
              <a:rPr lang="en-US" b="1" dirty="0" smtClean="0">
                <a:solidFill>
                  <a:srgbClr val="0000FF"/>
                </a:solidFill>
                <a:latin typeface="等线" panose="02010600030101010101" pitchFamily="2" charset="-122"/>
                <a:sym typeface="Helvetica"/>
              </a:rPr>
              <a:t>Wang</a:t>
            </a:r>
          </a:p>
          <a:p>
            <a:r>
              <a:rPr lang="en-US" b="1" dirty="0" smtClean="0">
                <a:solidFill>
                  <a:srgbClr val="0000FF"/>
                </a:solidFill>
                <a:latin typeface="等线" panose="02010600030101010101" pitchFamily="2" charset="-122"/>
                <a:sym typeface="Helvetica"/>
              </a:rPr>
              <a:t>Purdue University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0" name="Picture 2" descr="C:\Users\fqwang\Research\Talks\DIAGRAMS\Logos\Purdue_new_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003" y="5430437"/>
            <a:ext cx="2335990" cy="79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:\Users\fqwang\Research\Talks\DIAGRAMS\Logos\DOE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321" y="5345001"/>
            <a:ext cx="969401" cy="96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C:\Users\fqwang\Research\Talks\DIAGRAMS\Logos\DOE_logo_OfficeOfScience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95" y="5501629"/>
            <a:ext cx="2191391" cy="61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0" y="257860"/>
            <a:ext cx="1219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hlinkClick r:id="rId5"/>
              </a:rPr>
              <a:t>Chirality, Vorticity and Magnetic Field in Heavy Ion Collisions</a:t>
            </a:r>
            <a:endParaRPr lang="en-US" sz="3200" dirty="0">
              <a:solidFill>
                <a:srgbClr val="0070C0"/>
              </a:solidFill>
            </a:endParaRPr>
          </a:p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UCLA Chirality Retreat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53" y="5257799"/>
            <a:ext cx="1632408" cy="110044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722" y="5496026"/>
            <a:ext cx="2176555" cy="79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76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853" y="2226194"/>
            <a:ext cx="3691751" cy="33837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855" y="126588"/>
            <a:ext cx="11322550" cy="1325563"/>
          </a:xfrm>
        </p:spPr>
        <p:txBody>
          <a:bodyPr>
            <a:normAutofit/>
          </a:bodyPr>
          <a:lstStyle/>
          <a:p>
            <a:r>
              <a:rPr lang="en-US" b="1" dirty="0" smtClean="0"/>
              <a:t>SPECTATOR &amp; PARTICIPANT PLANES</a:t>
            </a:r>
            <a:endParaRPr lang="en-US" sz="2800" b="1" dirty="0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/>
          </p:nvPr>
        </p:nvGraphicFramePr>
        <p:xfrm>
          <a:off x="2114779" y="5259524"/>
          <a:ext cx="2272195" cy="446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4" name="Equation" r:id="rId4" imgW="1422360" imgH="279360" progId="Equation.DSMT4">
                  <p:embed/>
                </p:oleObj>
              </mc:Choice>
              <mc:Fallback>
                <p:oleObj name="Equation" r:id="rId4" imgW="1422360" imgH="279360" progId="Equation.DSMT4">
                  <p:embed/>
                  <p:pic>
                    <p:nvPicPr>
                      <p:cNvPr id="35" name="Object 3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4779" y="5259524"/>
                        <a:ext cx="2272195" cy="4463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5172512" y="5383371"/>
            <a:ext cx="22939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 THE SAME </a:t>
            </a:r>
            <a:r>
              <a:rPr lang="en-US" sz="2000" dirty="0"/>
              <a:t>EVENT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671706" y="2428024"/>
            <a:ext cx="3239219" cy="2864024"/>
            <a:chOff x="4671706" y="2428024"/>
            <a:chExt cx="3239219" cy="2864024"/>
          </a:xfrm>
        </p:grpSpPr>
        <p:grpSp>
          <p:nvGrpSpPr>
            <p:cNvPr id="40" name="Group 39"/>
            <p:cNvGrpSpPr/>
            <p:nvPr/>
          </p:nvGrpSpPr>
          <p:grpSpPr>
            <a:xfrm>
              <a:off x="4824107" y="2428024"/>
              <a:ext cx="2982833" cy="1263824"/>
              <a:chOff x="1676400" y="1750726"/>
              <a:chExt cx="5040070" cy="2135474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3505200" y="2057400"/>
                <a:ext cx="914400" cy="18288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2" name="Straight Connector 41"/>
              <p:cNvCxnSpPr/>
              <p:nvPr/>
            </p:nvCxnSpPr>
            <p:spPr>
              <a:xfrm>
                <a:off x="1676400" y="2971800"/>
                <a:ext cx="21336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/>
              <p:nvPr/>
            </p:nvCxnSpPr>
            <p:spPr>
              <a:xfrm>
                <a:off x="3962400" y="2362201"/>
                <a:ext cx="0" cy="1219199"/>
              </a:xfrm>
              <a:prstGeom prst="straightConnector1">
                <a:avLst/>
              </a:prstGeom>
              <a:ln w="57150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flipH="1">
                <a:off x="2133600" y="2514600"/>
                <a:ext cx="457200" cy="9144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4419600" y="2971800"/>
                <a:ext cx="1828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2362200" y="2743200"/>
                <a:ext cx="0" cy="45720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TextBox 46"/>
              <p:cNvSpPr txBox="1"/>
              <p:nvPr/>
            </p:nvSpPr>
            <p:spPr>
              <a:xfrm>
                <a:off x="2514518" y="2229321"/>
                <a:ext cx="979315" cy="6240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BKG</a:t>
                </a: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2280098" y="2984918"/>
                <a:ext cx="1048763" cy="6240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CME</a:t>
                </a:r>
              </a:p>
            </p:txBody>
          </p:sp>
          <p:cxnSp>
            <p:nvCxnSpPr>
              <p:cNvPr id="49" name="Straight Connector 48"/>
              <p:cNvCxnSpPr/>
              <p:nvPr/>
            </p:nvCxnSpPr>
            <p:spPr>
              <a:xfrm flipH="1">
                <a:off x="5071736" y="2607632"/>
                <a:ext cx="365760" cy="73152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5257800" y="2743200"/>
                <a:ext cx="0" cy="45720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xtBox 50"/>
              <p:cNvSpPr txBox="1"/>
              <p:nvPr/>
            </p:nvSpPr>
            <p:spPr>
              <a:xfrm>
                <a:off x="5347118" y="2341145"/>
                <a:ext cx="1369352" cy="6240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err="1"/>
                  <a:t>BKG×</a:t>
                </a:r>
                <a:r>
                  <a:rPr lang="en-US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en-US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5218363" y="2984918"/>
                <a:ext cx="1048763" cy="6240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CME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3544554" y="1750726"/>
                <a:ext cx="880832" cy="7800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</a:rPr>
                  <a:t>RP</a:t>
                </a: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4824107" y="3996649"/>
              <a:ext cx="2947733" cy="1200323"/>
              <a:chOff x="1676400" y="4372622"/>
              <a:chExt cx="4980762" cy="2028178"/>
            </a:xfrm>
          </p:grpSpPr>
          <p:sp>
            <p:nvSpPr>
              <p:cNvPr id="55" name="Oval 54"/>
              <p:cNvSpPr/>
              <p:nvPr/>
            </p:nvSpPr>
            <p:spPr>
              <a:xfrm>
                <a:off x="3505200" y="4572000"/>
                <a:ext cx="914400" cy="18288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6" name="Straight Connector 55"/>
              <p:cNvCxnSpPr/>
              <p:nvPr/>
            </p:nvCxnSpPr>
            <p:spPr>
              <a:xfrm>
                <a:off x="1676400" y="5486400"/>
                <a:ext cx="21336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/>
              <p:cNvCxnSpPr/>
              <p:nvPr/>
            </p:nvCxnSpPr>
            <p:spPr>
              <a:xfrm rot="1500000">
                <a:off x="3957692" y="4910962"/>
                <a:ext cx="0" cy="1188720"/>
              </a:xfrm>
              <a:prstGeom prst="straightConnector1">
                <a:avLst/>
              </a:prstGeom>
              <a:ln w="57150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flipH="1">
                <a:off x="2133600" y="5029200"/>
                <a:ext cx="457200" cy="9144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4419600" y="5486400"/>
                <a:ext cx="1828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TextBox 59"/>
              <p:cNvSpPr txBox="1"/>
              <p:nvPr/>
            </p:nvSpPr>
            <p:spPr>
              <a:xfrm>
                <a:off x="2514518" y="4834289"/>
                <a:ext cx="979315" cy="6240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BKG</a:t>
                </a: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2280098" y="5494994"/>
                <a:ext cx="1048763" cy="6240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CME</a:t>
                </a:r>
              </a:p>
            </p:txBody>
          </p:sp>
          <p:cxnSp>
            <p:nvCxnSpPr>
              <p:cNvPr id="62" name="Straight Connector 61"/>
              <p:cNvCxnSpPr/>
              <p:nvPr/>
            </p:nvCxnSpPr>
            <p:spPr>
              <a:xfrm>
                <a:off x="2362200" y="5269468"/>
                <a:ext cx="0" cy="45720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xtBox 62"/>
              <p:cNvSpPr txBox="1"/>
              <p:nvPr/>
            </p:nvSpPr>
            <p:spPr>
              <a:xfrm>
                <a:off x="5411310" y="4834289"/>
                <a:ext cx="979315" cy="6240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BKG</a:t>
                </a:r>
                <a:endParaRPr lang="en-US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5218364" y="5478062"/>
                <a:ext cx="1438798" cy="6240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err="1">
                    <a:solidFill>
                      <a:srgbClr val="FF0000"/>
                    </a:solidFill>
                  </a:rPr>
                  <a:t>CME×</a:t>
                </a:r>
                <a:r>
                  <a:rPr lang="en-US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en-US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3930818" y="4372622"/>
                <a:ext cx="864580" cy="7800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</a:rPr>
                  <a:t>PP</a:t>
                </a:r>
              </a:p>
            </p:txBody>
          </p:sp>
          <p:cxnSp>
            <p:nvCxnSpPr>
              <p:cNvPr id="66" name="Straight Connector 65"/>
              <p:cNvCxnSpPr/>
              <p:nvPr/>
            </p:nvCxnSpPr>
            <p:spPr>
              <a:xfrm flipH="1">
                <a:off x="5015552" y="5042848"/>
                <a:ext cx="457200" cy="9144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5257800" y="5306704"/>
                <a:ext cx="0" cy="36576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8" name="Rounded Rectangle 67"/>
            <p:cNvSpPr/>
            <p:nvPr/>
          </p:nvSpPr>
          <p:spPr>
            <a:xfrm>
              <a:off x="4671706" y="2428024"/>
              <a:ext cx="3239219" cy="2864024"/>
            </a:xfrm>
            <a:prstGeom prst="roundRect">
              <a:avLst/>
            </a:prstGeom>
            <a:solidFill>
              <a:srgbClr val="BFBFBF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" name="Straight Arrow Connector 5"/>
          <p:cNvCxnSpPr/>
          <p:nvPr/>
        </p:nvCxnSpPr>
        <p:spPr>
          <a:xfrm flipV="1">
            <a:off x="1693128" y="3914649"/>
            <a:ext cx="1611771" cy="14416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250877" y="360984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Symbol" panose="05050102010706020507" pitchFamily="18" charset="2"/>
              </a:rPr>
              <a:t>y</a:t>
            </a:r>
            <a:r>
              <a:rPr lang="en-US" b="1" baseline="-25000" dirty="0" err="1" smtClean="0"/>
              <a:t>SP</a:t>
            </a:r>
            <a:endParaRPr lang="en-US" b="1" baseline="-250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4673342"/>
              </p:ext>
            </p:extLst>
          </p:nvPr>
        </p:nvGraphicFramePr>
        <p:xfrm>
          <a:off x="8121650" y="5389227"/>
          <a:ext cx="2738438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5" name="Equation" r:id="rId6" imgW="1726920" imgH="419040" progId="Equation.DSMT4">
                  <p:embed/>
                </p:oleObj>
              </mc:Choice>
              <mc:Fallback>
                <p:oleObj name="Equation" r:id="rId6" imgW="1726920" imgH="41904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121650" y="5389227"/>
                        <a:ext cx="2738438" cy="665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0580604"/>
              </p:ext>
            </p:extLst>
          </p:nvPr>
        </p:nvGraphicFramePr>
        <p:xfrm>
          <a:off x="8086511" y="2813386"/>
          <a:ext cx="35369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6" name="Equation" r:id="rId8" imgW="1879560" imgH="393480" progId="Equation.DSMT4">
                  <p:embed/>
                </p:oleObj>
              </mc:Choice>
              <mc:Fallback>
                <p:oleObj name="Equation" r:id="rId8" imgW="1879560" imgH="393480" progId="Equation.DSMT4">
                  <p:embed/>
                  <p:pic>
                    <p:nvPicPr>
                      <p:cNvPr id="69" name="Object 68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086511" y="2813386"/>
                        <a:ext cx="3536950" cy="742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6921764"/>
              </p:ext>
            </p:extLst>
          </p:nvPr>
        </p:nvGraphicFramePr>
        <p:xfrm>
          <a:off x="8121650" y="4244975"/>
          <a:ext cx="334645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" name="Equation" r:id="rId10" imgW="1777680" imgH="241200" progId="Equation.DSMT4">
                  <p:embed/>
                </p:oleObj>
              </mc:Choice>
              <mc:Fallback>
                <p:oleObj name="Equation" r:id="rId10" imgW="1777680" imgH="241200" progId="Equation.DSMT4">
                  <p:embed/>
                  <p:pic>
                    <p:nvPicPr>
                      <p:cNvPr id="70" name="Object 69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121650" y="4244975"/>
                        <a:ext cx="3346450" cy="455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ct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9044952"/>
              </p:ext>
            </p:extLst>
          </p:nvPr>
        </p:nvGraphicFramePr>
        <p:xfrm>
          <a:off x="4504498" y="6108198"/>
          <a:ext cx="38862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" name="Equation" r:id="rId12" imgW="2145960" imgH="228600" progId="Equation.DSMT4">
                  <p:embed/>
                </p:oleObj>
              </mc:Choice>
              <mc:Fallback>
                <p:oleObj name="Equation" r:id="rId12" imgW="2145960" imgH="228600" progId="Equation.DSMT4">
                  <p:embed/>
                  <p:pic>
                    <p:nvPicPr>
                      <p:cNvPr id="71" name="Object 70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504498" y="6108198"/>
                        <a:ext cx="3886200" cy="41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Left-Right Arrow 8"/>
          <p:cNvSpPr/>
          <p:nvPr/>
        </p:nvSpPr>
        <p:spPr>
          <a:xfrm rot="19801774">
            <a:off x="2713350" y="2667788"/>
            <a:ext cx="753430" cy="425727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9981069">
            <a:off x="2800273" y="2693401"/>
            <a:ext cx="579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BKG</a:t>
            </a:r>
            <a:endParaRPr lang="en-US" b="1" dirty="0"/>
          </a:p>
        </p:txBody>
      </p:sp>
      <p:sp>
        <p:nvSpPr>
          <p:cNvPr id="72" name="Left-Right Arrow 71"/>
          <p:cNvSpPr/>
          <p:nvPr/>
        </p:nvSpPr>
        <p:spPr>
          <a:xfrm rot="21141958">
            <a:off x="3545366" y="3440159"/>
            <a:ext cx="753430" cy="425727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 rot="21321253">
            <a:off x="3611739" y="3465772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CME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Arc 10"/>
          <p:cNvSpPr/>
          <p:nvPr/>
        </p:nvSpPr>
        <p:spPr>
          <a:xfrm>
            <a:off x="2118229" y="3795023"/>
            <a:ext cx="161278" cy="414117"/>
          </a:xfrm>
          <a:prstGeom prst="arc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>
            <a:off x="1779015" y="3878716"/>
            <a:ext cx="1135123" cy="2761616"/>
          </a:xfrm>
          <a:prstGeom prst="arc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781088" y="2086075"/>
            <a:ext cx="3083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INTRA-EVENT “CME-v</a:t>
            </a:r>
            <a:r>
              <a:rPr lang="en-US" b="1" baseline="-25000" dirty="0"/>
              <a:t>2</a:t>
            </a:r>
            <a:r>
              <a:rPr lang="en-US" b="1" dirty="0"/>
              <a:t> FILTER”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28CD4-477A-4A4E-AB84-85DE80790E93}" type="slidenum">
              <a:rPr lang="en-US" smtClean="0"/>
              <a:t>10</a:t>
            </a:fld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573438" y="1116705"/>
            <a:ext cx="6048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</a:rPr>
              <a:t>H.-j. Xu, FW, et al., </a:t>
            </a:r>
            <a:r>
              <a:rPr lang="en-US" i="1" dirty="0">
                <a:solidFill>
                  <a:srgbClr val="0070C0"/>
                </a:solidFill>
              </a:rPr>
              <a:t>CPC 42 (2018) 084103, </a:t>
            </a:r>
            <a:r>
              <a:rPr lang="en-US" i="1" dirty="0" smtClean="0">
                <a:solidFill>
                  <a:srgbClr val="0070C0"/>
                </a:solidFill>
              </a:rPr>
              <a:t>arXiv:1710.07265</a:t>
            </a:r>
          </a:p>
          <a:p>
            <a:r>
              <a:rPr lang="en-US" i="1" dirty="0" smtClean="0">
                <a:solidFill>
                  <a:srgbClr val="0070C0"/>
                </a:solidFill>
              </a:rPr>
              <a:t>S.A. Voloshin, PRC 98 (2018) 054911, arXiv:1805.05300</a:t>
            </a:r>
            <a:endParaRPr lang="en-US" i="1" dirty="0">
              <a:solidFill>
                <a:srgbClr val="0070C0"/>
              </a:solidFill>
            </a:endParaRPr>
          </a:p>
        </p:txBody>
      </p:sp>
      <p:graphicFrame>
        <p:nvGraphicFramePr>
          <p:cNvPr id="75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9196778"/>
              </p:ext>
            </p:extLst>
          </p:nvPr>
        </p:nvGraphicFramePr>
        <p:xfrm>
          <a:off x="6828368" y="1170587"/>
          <a:ext cx="4869213" cy="822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" name="Equation" r:id="rId14" imgW="2781000" imgH="469800" progId="Equation.DSMT4">
                  <p:embed/>
                </p:oleObj>
              </mc:Choice>
              <mc:Fallback>
                <p:oleObj name="Equation" r:id="rId14" imgW="2781000" imgH="469800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8368" y="1170587"/>
                        <a:ext cx="4869213" cy="8229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402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b="1" dirty="0" err="1" smtClean="0"/>
              <a:t>Au+Au</a:t>
            </a:r>
            <a:r>
              <a:rPr lang="en-US" b="1" dirty="0" smtClean="0"/>
              <a:t> Collisions at 200 GeV (2.4B MB)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49" y="1324397"/>
            <a:ext cx="10541539" cy="27159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100" y="3874420"/>
            <a:ext cx="10304035" cy="2529154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8DC46-4A63-40C9-8F8B-79C56AFC5E3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48261" y="980875"/>
            <a:ext cx="467050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</a:rPr>
              <a:t>STAR, PRL 128 </a:t>
            </a:r>
            <a:r>
              <a:rPr lang="en-US" i="1" dirty="0">
                <a:solidFill>
                  <a:srgbClr val="0070C0"/>
                </a:solidFill>
              </a:rPr>
              <a:t>(2022) </a:t>
            </a:r>
            <a:r>
              <a:rPr lang="en-US" i="1" dirty="0" smtClean="0">
                <a:solidFill>
                  <a:srgbClr val="0070C0"/>
                </a:solidFill>
              </a:rPr>
              <a:t>092301, arXiv:2106.09243</a:t>
            </a:r>
            <a:endParaRPr lang="en-US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78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3067" y="5225749"/>
            <a:ext cx="9618473" cy="1101268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P</a:t>
            </a:r>
            <a:r>
              <a:rPr lang="en-US" sz="2000" dirty="0" smtClean="0">
                <a:solidFill>
                  <a:srgbClr val="0000FF"/>
                </a:solidFill>
              </a:rPr>
              <a:t>eripheral </a:t>
            </a:r>
            <a:r>
              <a:rPr lang="en-US" sz="2000" dirty="0">
                <a:solidFill>
                  <a:srgbClr val="0000FF"/>
                </a:solidFill>
              </a:rPr>
              <a:t>50-80% </a:t>
            </a:r>
            <a:r>
              <a:rPr lang="en-US" sz="2000" dirty="0" smtClean="0">
                <a:solidFill>
                  <a:srgbClr val="0000FF"/>
                </a:solidFill>
              </a:rPr>
              <a:t>collisions: consistent-with-zero signal with relatively large errors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Mid-central </a:t>
            </a:r>
            <a:r>
              <a:rPr lang="en-US" sz="2000" dirty="0">
                <a:solidFill>
                  <a:srgbClr val="FF0000"/>
                </a:solidFill>
              </a:rPr>
              <a:t>20-50% </a:t>
            </a:r>
            <a:r>
              <a:rPr lang="en-US" sz="2000" dirty="0" smtClean="0">
                <a:solidFill>
                  <a:srgbClr val="FF0000"/>
                </a:solidFill>
              </a:rPr>
              <a:t>collisions: indication of finite CME signal with 1-3</a:t>
            </a:r>
            <a:r>
              <a:rPr lang="en-US" sz="2000" dirty="0" smtClean="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sz="2000" dirty="0" smtClean="0">
                <a:solidFill>
                  <a:srgbClr val="FF0000"/>
                </a:solidFill>
              </a:rPr>
              <a:t> significance</a:t>
            </a:r>
          </a:p>
          <a:p>
            <a:r>
              <a:rPr lang="en-US" sz="2000" dirty="0" smtClean="0"/>
              <a:t>How much is there remaining </a:t>
            </a:r>
            <a:r>
              <a:rPr lang="en-US" sz="2000" dirty="0" err="1" smtClean="0"/>
              <a:t>nonflow</a:t>
            </a:r>
            <a:r>
              <a:rPr lang="en-US" sz="2000" dirty="0" smtClean="0"/>
              <a:t> contamination?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885" y="1374850"/>
            <a:ext cx="10922869" cy="3873862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b="1" dirty="0" err="1" smtClean="0"/>
              <a:t>Au+Au</a:t>
            </a:r>
            <a:r>
              <a:rPr lang="en-US" b="1" dirty="0" smtClean="0"/>
              <a:t> Collisions at 200 GeV (2.4B MB)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248261" y="980875"/>
            <a:ext cx="467050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</a:rPr>
              <a:t>STAR, PRL 128 </a:t>
            </a:r>
            <a:r>
              <a:rPr lang="en-US" i="1" dirty="0">
                <a:solidFill>
                  <a:srgbClr val="0070C0"/>
                </a:solidFill>
              </a:rPr>
              <a:t>(2022) </a:t>
            </a:r>
            <a:r>
              <a:rPr lang="en-US" i="1" dirty="0" smtClean="0">
                <a:solidFill>
                  <a:srgbClr val="0070C0"/>
                </a:solidFill>
              </a:rPr>
              <a:t>092301, arXiv:2106.09243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28CD4-477A-4A4E-AB84-85DE80790E9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60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77" y="8649"/>
            <a:ext cx="10515600" cy="1184745"/>
          </a:xfrm>
        </p:spPr>
        <p:txBody>
          <a:bodyPr/>
          <a:lstStyle/>
          <a:p>
            <a:r>
              <a:rPr lang="en-US" b="1" dirty="0" smtClean="0"/>
              <a:t>REMAINING NONFLOW EFFECTS</a:t>
            </a:r>
            <a:endParaRPr lang="en-US" b="1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0252398"/>
              </p:ext>
            </p:extLst>
          </p:nvPr>
        </p:nvGraphicFramePr>
        <p:xfrm>
          <a:off x="3902363" y="1303338"/>
          <a:ext cx="6989763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0" name="Equation" r:id="rId3" imgW="3517560" imgH="647640" progId="Equation.DSMT4">
                  <p:embed/>
                </p:oleObj>
              </mc:Choice>
              <mc:Fallback>
                <p:oleObj name="Equation" r:id="rId3" imgW="3517560" imgH="64764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02363" y="1303338"/>
                        <a:ext cx="6989763" cy="1285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072" y="5700627"/>
            <a:ext cx="4171961" cy="692242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2332284" y="1411022"/>
            <a:ext cx="574766" cy="39630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>
            <a:endCxn id="25" idx="3"/>
          </p:cNvCxnSpPr>
          <p:nvPr/>
        </p:nvCxnSpPr>
        <p:spPr>
          <a:xfrm flipH="1">
            <a:off x="5985501" y="2242660"/>
            <a:ext cx="3193333" cy="1279474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reeform 33"/>
          <p:cNvSpPr/>
          <p:nvPr/>
        </p:nvSpPr>
        <p:spPr>
          <a:xfrm rot="1962772">
            <a:off x="10074371" y="1352436"/>
            <a:ext cx="1273127" cy="1987903"/>
          </a:xfrm>
          <a:custGeom>
            <a:avLst/>
            <a:gdLst>
              <a:gd name="connsiteX0" fmla="*/ 0 w 2397486"/>
              <a:gd name="connsiteY0" fmla="*/ 427839 h 2082467"/>
              <a:gd name="connsiteX1" fmla="*/ 1166948 w 2397486"/>
              <a:gd name="connsiteY1" fmla="*/ 1119 h 2082467"/>
              <a:gd name="connsiteX2" fmla="*/ 2386148 w 2397486"/>
              <a:gd name="connsiteY2" fmla="*/ 541050 h 2082467"/>
              <a:gd name="connsiteX3" fmla="*/ 1672045 w 2397486"/>
              <a:gd name="connsiteY3" fmla="*/ 2082467 h 208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7486" h="2082467">
                <a:moveTo>
                  <a:pt x="0" y="427839"/>
                </a:moveTo>
                <a:cubicBezTo>
                  <a:pt x="384628" y="205045"/>
                  <a:pt x="769257" y="-17749"/>
                  <a:pt x="1166948" y="1119"/>
                </a:cubicBezTo>
                <a:cubicBezTo>
                  <a:pt x="1564639" y="19987"/>
                  <a:pt x="2301965" y="194159"/>
                  <a:pt x="2386148" y="541050"/>
                </a:cubicBezTo>
                <a:cubicBezTo>
                  <a:pt x="2470331" y="887941"/>
                  <a:pt x="2071188" y="1485204"/>
                  <a:pt x="1672045" y="2082467"/>
                </a:cubicBezTo>
              </a:path>
            </a:pathLst>
          </a:custGeom>
          <a:noFill/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/>
          </p:nvPr>
        </p:nvGraphicFramePr>
        <p:xfrm>
          <a:off x="476824" y="1444150"/>
          <a:ext cx="2738438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1" name="Equation" r:id="rId6" imgW="1726920" imgH="419040" progId="Equation.DSMT4">
                  <p:embed/>
                </p:oleObj>
              </mc:Choice>
              <mc:Fallback>
                <p:oleObj name="Equation" r:id="rId6" imgW="1726920" imgH="41904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6824" y="1444150"/>
                        <a:ext cx="2738438" cy="665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358370" y="853537"/>
            <a:ext cx="50245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0070C0"/>
                </a:solidFill>
              </a:rPr>
              <a:t>Feng, FW, et al., PRC </a:t>
            </a:r>
            <a:r>
              <a:rPr lang="en-US" sz="1600" i="1" dirty="0">
                <a:solidFill>
                  <a:srgbClr val="0070C0"/>
                </a:solidFill>
              </a:rPr>
              <a:t>105 (2022</a:t>
            </a:r>
            <a:r>
              <a:rPr lang="en-US" sz="1600" i="1" dirty="0" smtClean="0">
                <a:solidFill>
                  <a:srgbClr val="0070C0"/>
                </a:solidFill>
              </a:rPr>
              <a:t>) 024913, arXiv:2106.15595</a:t>
            </a:r>
            <a:endParaRPr lang="en-US" sz="1600" i="1" dirty="0">
              <a:solidFill>
                <a:srgbClr val="0070C0"/>
              </a:solidFill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/>
          </p:nvPr>
        </p:nvGraphicFramePr>
        <p:xfrm>
          <a:off x="476824" y="2355238"/>
          <a:ext cx="5397500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2" name="Equation" r:id="rId8" imgW="2768400" imgH="419040" progId="Equation.DSMT4">
                  <p:embed/>
                </p:oleObj>
              </mc:Choice>
              <mc:Fallback>
                <p:oleObj name="Equation" r:id="rId8" imgW="2768400" imgH="419040" progId="Equation.DSMT4">
                  <p:embed/>
                  <p:pic>
                    <p:nvPicPr>
                      <p:cNvPr id="3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824" y="2355238"/>
                        <a:ext cx="5397500" cy="817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476824" y="3337468"/>
            <a:ext cx="5508677" cy="1998038"/>
            <a:chOff x="476824" y="3337468"/>
            <a:chExt cx="5508677" cy="1998038"/>
          </a:xfrm>
        </p:grpSpPr>
        <p:sp>
          <p:nvSpPr>
            <p:cNvPr id="14" name="Rectangle 13"/>
            <p:cNvSpPr/>
            <p:nvPr/>
          </p:nvSpPr>
          <p:spPr>
            <a:xfrm>
              <a:off x="476824" y="3698295"/>
              <a:ext cx="5508677" cy="1637211"/>
            </a:xfrm>
            <a:prstGeom prst="rect">
              <a:avLst/>
            </a:prstGeom>
            <a:noFill/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76824" y="3337468"/>
              <a:ext cx="5508677" cy="36933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0000FF"/>
                  </a:solidFill>
                </a:rPr>
                <a:t>Nonflow</a:t>
              </a:r>
              <a:r>
                <a:rPr lang="en-US" dirty="0" smtClean="0">
                  <a:solidFill>
                    <a:srgbClr val="0000FF"/>
                  </a:solidFill>
                </a:rPr>
                <a:t> in </a:t>
              </a:r>
              <a:r>
                <a:rPr lang="en-US" dirty="0" smtClean="0">
                  <a:solidFill>
                    <a:srgbClr val="0000FF"/>
                  </a:solidFill>
                  <a:latin typeface="Symbol" panose="05050102010706020507" pitchFamily="18" charset="2"/>
                </a:rPr>
                <a:t>Dg </a:t>
              </a:r>
              <a:r>
                <a:rPr lang="en-US" dirty="0" smtClean="0">
                  <a:solidFill>
                    <a:srgbClr val="0000FF"/>
                  </a:solidFill>
                  <a:sym typeface="Wingdings" panose="05000000000000000000" pitchFamily="2" charset="2"/>
                </a:rPr>
                <a:t></a:t>
              </a:r>
              <a:r>
                <a:rPr lang="en-US" dirty="0" smtClean="0">
                  <a:solidFill>
                    <a:srgbClr val="0000FF"/>
                  </a:solidFill>
                </a:rPr>
                <a:t> negative </a:t>
              </a:r>
              <a:r>
                <a:rPr lang="en-US" i="1" dirty="0" err="1" smtClean="0">
                  <a:solidFill>
                    <a:srgbClr val="0000FF"/>
                  </a:solidFill>
                </a:rPr>
                <a:t>f</a:t>
              </a:r>
              <a:r>
                <a:rPr lang="en-US" baseline="-25000" dirty="0" err="1" smtClean="0">
                  <a:solidFill>
                    <a:srgbClr val="0000FF"/>
                  </a:solidFill>
                </a:rPr>
                <a:t>CME</a:t>
              </a:r>
              <a:endParaRPr lang="en-US" baseline="-25000" dirty="0">
                <a:solidFill>
                  <a:srgbClr val="0000FF"/>
                </a:solidFill>
              </a:endParaRPr>
            </a:p>
          </p:txBody>
        </p:sp>
        <p:graphicFrame>
          <p:nvGraphicFramePr>
            <p:cNvPr id="35" name="Object 34"/>
            <p:cNvGraphicFramePr>
              <a:graphicFrameLocks noChangeAspect="1"/>
            </p:cNvGraphicFramePr>
            <p:nvPr>
              <p:extLst/>
            </p:nvPr>
          </p:nvGraphicFramePr>
          <p:xfrm>
            <a:off x="564380" y="3764105"/>
            <a:ext cx="4213347" cy="7560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33" name="Equation" r:id="rId10" imgW="2336760" imgH="419040" progId="Equation.DSMT4">
                    <p:embed/>
                  </p:oleObj>
                </mc:Choice>
                <mc:Fallback>
                  <p:oleObj name="Equation" r:id="rId10" imgW="2336760" imgH="419040" progId="Equation.DSMT4">
                    <p:embed/>
                    <p:pic>
                      <p:nvPicPr>
                        <p:cNvPr id="35" name="Object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4380" y="3764105"/>
                          <a:ext cx="4213347" cy="7560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" name="Object 35"/>
            <p:cNvGraphicFramePr>
              <a:graphicFrameLocks noChangeAspect="1"/>
            </p:cNvGraphicFramePr>
            <p:nvPr>
              <p:extLst/>
            </p:nvPr>
          </p:nvGraphicFramePr>
          <p:xfrm>
            <a:off x="579715" y="4475347"/>
            <a:ext cx="5309991" cy="7560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34" name="Equation" r:id="rId12" imgW="2946240" imgH="419040" progId="Equation.DSMT4">
                    <p:embed/>
                  </p:oleObj>
                </mc:Choice>
                <mc:Fallback>
                  <p:oleObj name="Equation" r:id="rId12" imgW="2946240" imgH="419040" progId="Equation.DSMT4">
                    <p:embed/>
                    <p:pic>
                      <p:nvPicPr>
                        <p:cNvPr id="36" name="Object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9715" y="4475347"/>
                          <a:ext cx="5309991" cy="7560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1" name="Object 40"/>
          <p:cNvGraphicFramePr>
            <a:graphicFrameLocks noChangeAspect="1"/>
          </p:cNvGraphicFramePr>
          <p:nvPr>
            <p:extLst/>
          </p:nvPr>
        </p:nvGraphicFramePr>
        <p:xfrm>
          <a:off x="6294406" y="3470057"/>
          <a:ext cx="1716087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5" name="Equation" r:id="rId14" imgW="1143000" imgH="685800" progId="Equation.DSMT4">
                  <p:embed/>
                </p:oleObj>
              </mc:Choice>
              <mc:Fallback>
                <p:oleObj name="Equation" r:id="rId14" imgW="1143000" imgH="685800" progId="Equation.DSMT4">
                  <p:embed/>
                  <p:pic>
                    <p:nvPicPr>
                      <p:cNvPr id="41" name="Object 40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294406" y="3470057"/>
                        <a:ext cx="1716087" cy="102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/>
          </p:nvPr>
        </p:nvGraphicFramePr>
        <p:xfrm>
          <a:off x="6332460" y="4675379"/>
          <a:ext cx="1138026" cy="625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6" name="Equation" r:id="rId16" imgW="761760" imgH="419040" progId="Equation.DSMT4">
                  <p:embed/>
                </p:oleObj>
              </mc:Choice>
              <mc:Fallback>
                <p:oleObj name="Equation" r:id="rId16" imgW="761760" imgH="419040" progId="Equation.DSMT4">
                  <p:embed/>
                  <p:pic>
                    <p:nvPicPr>
                      <p:cNvPr id="42" name="Object 41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332460" y="4675379"/>
                        <a:ext cx="1138026" cy="6259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5382951" y="5652002"/>
            <a:ext cx="6588619" cy="842298"/>
            <a:chOff x="5200360" y="5647211"/>
            <a:chExt cx="7715273" cy="986331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18"/>
            <a:srcRect b="50203"/>
            <a:stretch/>
          </p:blipFill>
          <p:spPr>
            <a:xfrm>
              <a:off x="5200360" y="5647211"/>
              <a:ext cx="4102293" cy="891701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18"/>
            <a:srcRect l="10398" t="48188"/>
            <a:stretch/>
          </p:blipFill>
          <p:spPr>
            <a:xfrm>
              <a:off x="9239900" y="5705742"/>
              <a:ext cx="3675733" cy="927800"/>
            </a:xfrm>
            <a:prstGeom prst="rect">
              <a:avLst/>
            </a:prstGeom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8DC46-4A63-40C9-8F8B-79C56AFC5E3A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8319398" y="3329274"/>
            <a:ext cx="3439886" cy="2002242"/>
            <a:chOff x="8319398" y="3329274"/>
            <a:chExt cx="3439886" cy="200224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9457509" y="4506133"/>
              <a:ext cx="1995641" cy="736971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8319398" y="3697578"/>
              <a:ext cx="3439886" cy="1633938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319398" y="3329274"/>
              <a:ext cx="3439886" cy="36933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FF0000"/>
                  </a:solidFill>
                </a:rPr>
                <a:t>Nonflow</a:t>
              </a:r>
              <a:r>
                <a:rPr lang="en-US" dirty="0" smtClean="0">
                  <a:solidFill>
                    <a:srgbClr val="FF0000"/>
                  </a:solidFill>
                </a:rPr>
                <a:t> in v</a:t>
              </a:r>
              <a:r>
                <a:rPr lang="en-US" baseline="-25000" dirty="0" smtClean="0">
                  <a:solidFill>
                    <a:srgbClr val="FF0000"/>
                  </a:solidFill>
                </a:rPr>
                <a:t>2</a:t>
              </a:r>
              <a:r>
                <a:rPr lang="en-US" dirty="0" smtClean="0">
                  <a:solidFill>
                    <a:srgbClr val="FF0000"/>
                  </a:solidFill>
                </a:rPr>
                <a:t> </a:t>
              </a:r>
              <a:r>
                <a:rPr lang="en-US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</a:t>
              </a:r>
              <a:r>
                <a:rPr lang="en-US" dirty="0" smtClean="0">
                  <a:solidFill>
                    <a:srgbClr val="FF0000"/>
                  </a:solidFill>
                </a:rPr>
                <a:t> positive </a:t>
              </a:r>
              <a:r>
                <a:rPr lang="en-US" i="1" dirty="0" err="1" smtClean="0">
                  <a:solidFill>
                    <a:srgbClr val="FF0000"/>
                  </a:solidFill>
                </a:rPr>
                <a:t>f</a:t>
              </a:r>
              <a:r>
                <a:rPr lang="en-US" baseline="-25000" dirty="0" err="1" smtClean="0">
                  <a:solidFill>
                    <a:srgbClr val="FF0000"/>
                  </a:solidFill>
                </a:rPr>
                <a:t>CME</a:t>
              </a:r>
              <a:endParaRPr lang="en-US" baseline="-25000" dirty="0">
                <a:solidFill>
                  <a:srgbClr val="FF0000"/>
                </a:solidFill>
              </a:endParaRPr>
            </a:p>
          </p:txBody>
        </p:sp>
        <p:graphicFrame>
          <p:nvGraphicFramePr>
            <p:cNvPr id="5" name="Object 4"/>
            <p:cNvGraphicFramePr>
              <a:graphicFrameLocks noChangeAspect="1"/>
            </p:cNvGraphicFramePr>
            <p:nvPr/>
          </p:nvGraphicFramePr>
          <p:xfrm>
            <a:off x="8447547" y="3878343"/>
            <a:ext cx="3183587" cy="6367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37" name="Equation" r:id="rId20" imgW="1523880" imgH="304560" progId="Equation.DSMT4">
                    <p:embed/>
                  </p:oleObj>
                </mc:Choice>
                <mc:Fallback>
                  <p:oleObj name="Equation" r:id="rId20" imgW="1523880" imgH="304560" progId="Equation.DSMT4">
                    <p:embed/>
                    <p:pic>
                      <p:nvPicPr>
                        <p:cNvPr id="5" name="Object 4"/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8447547" y="3878343"/>
                          <a:ext cx="3183587" cy="63671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89182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364" y="449173"/>
            <a:ext cx="11041272" cy="623214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8DC46-4A63-40C9-8F8B-79C56AFC5E3A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54461" y="128380"/>
            <a:ext cx="50245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0070C0"/>
                </a:solidFill>
              </a:rPr>
              <a:t>Feng, FW, et al., PRC </a:t>
            </a:r>
            <a:r>
              <a:rPr lang="en-US" sz="1600" i="1" dirty="0">
                <a:solidFill>
                  <a:srgbClr val="0070C0"/>
                </a:solidFill>
              </a:rPr>
              <a:t>105 (2022</a:t>
            </a:r>
            <a:r>
              <a:rPr lang="en-US" sz="1600" i="1" dirty="0" smtClean="0">
                <a:solidFill>
                  <a:srgbClr val="0070C0"/>
                </a:solidFill>
              </a:rPr>
              <a:t>) 024913, arXiv:2106.15595</a:t>
            </a:r>
            <a:endParaRPr lang="en-US" sz="1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56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23726"/>
          <a:stretch/>
        </p:blipFill>
        <p:spPr>
          <a:xfrm>
            <a:off x="360671" y="734457"/>
            <a:ext cx="5735329" cy="60289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75916"/>
          <a:stretch/>
        </p:blipFill>
        <p:spPr>
          <a:xfrm>
            <a:off x="6096000" y="2864114"/>
            <a:ext cx="4682836" cy="155429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8DC46-4A63-40C9-8F8B-79C56AFC5E3A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2210" y="328435"/>
            <a:ext cx="50245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0070C0"/>
                </a:solidFill>
              </a:rPr>
              <a:t>Feng, FW, et al., PRC </a:t>
            </a:r>
            <a:r>
              <a:rPr lang="en-US" sz="1600" i="1" dirty="0">
                <a:solidFill>
                  <a:srgbClr val="0070C0"/>
                </a:solidFill>
              </a:rPr>
              <a:t>105 (2022</a:t>
            </a:r>
            <a:r>
              <a:rPr lang="en-US" sz="1600" i="1" dirty="0" smtClean="0">
                <a:solidFill>
                  <a:srgbClr val="0070C0"/>
                </a:solidFill>
              </a:rPr>
              <a:t>) 024913, arXiv:2106.15595</a:t>
            </a:r>
            <a:endParaRPr lang="en-US" sz="1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41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920" y="310808"/>
            <a:ext cx="10515600" cy="1325563"/>
          </a:xfrm>
        </p:spPr>
        <p:txBody>
          <a:bodyPr/>
          <a:lstStyle/>
          <a:p>
            <a:r>
              <a:rPr lang="en-US" b="1" dirty="0" smtClean="0"/>
              <a:t>USE DATA WHEREVER POSSIBLE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89" y="2018803"/>
            <a:ext cx="5127616" cy="34031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0215" y="2019259"/>
            <a:ext cx="5381279" cy="371044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874419" y="1813991"/>
            <a:ext cx="36247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smtClean="0">
                <a:solidFill>
                  <a:srgbClr val="0070C0"/>
                </a:solidFill>
                <a:latin typeface="Times-Roman"/>
              </a:rPr>
              <a:t>Zhao, Feng, et al. PRC </a:t>
            </a:r>
            <a:r>
              <a:rPr lang="en-US" sz="1400" b="1" i="1" dirty="0">
                <a:solidFill>
                  <a:srgbClr val="0070C0"/>
                </a:solidFill>
                <a:latin typeface="Times-Bold"/>
              </a:rPr>
              <a:t>101</a:t>
            </a:r>
            <a:r>
              <a:rPr lang="en-US" sz="1400" i="1" dirty="0">
                <a:solidFill>
                  <a:srgbClr val="0070C0"/>
                </a:solidFill>
                <a:latin typeface="Times-Roman"/>
              </a:rPr>
              <a:t>, 034912 (2020)</a:t>
            </a:r>
            <a:endParaRPr lang="en-US" sz="1400" i="1" dirty="0">
              <a:solidFill>
                <a:srgbClr val="0070C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t="10480" r="2103" b="9170"/>
          <a:stretch/>
        </p:blipFill>
        <p:spPr>
          <a:xfrm>
            <a:off x="6381087" y="2435433"/>
            <a:ext cx="2029115" cy="2960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4394" y="5455468"/>
            <a:ext cx="1543500" cy="335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49461" y="3937808"/>
            <a:ext cx="1653750" cy="352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059768" y="4379269"/>
            <a:ext cx="23017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0" i="1" u="none" strike="noStrike" baseline="0" dirty="0" smtClean="0">
                <a:solidFill>
                  <a:srgbClr val="0070C0"/>
                </a:solidFill>
                <a:latin typeface="KPCIH O+ Gulliver"/>
              </a:rPr>
              <a:t>STAR, PLB 745 (2015) 40 </a:t>
            </a:r>
            <a:endParaRPr lang="en-US" sz="4000" i="1" dirty="0">
              <a:solidFill>
                <a:srgbClr val="0070C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7086498" y="3061284"/>
            <a:ext cx="1323704" cy="6922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7260670" y="2687955"/>
            <a:ext cx="191589" cy="4441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874419" y="4083293"/>
            <a:ext cx="1323704" cy="2971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6606163" y="4379269"/>
            <a:ext cx="459846" cy="1159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own Arrow 21"/>
          <p:cNvSpPr/>
          <p:nvPr/>
        </p:nvSpPr>
        <p:spPr>
          <a:xfrm rot="10800000">
            <a:off x="9470967" y="3695308"/>
            <a:ext cx="217714" cy="2355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9733043" y="3873190"/>
            <a:ext cx="585938" cy="2304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8DC46-4A63-40C9-8F8B-79C56AFC5E3A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56920" y="1297817"/>
            <a:ext cx="50245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0070C0"/>
                </a:solidFill>
              </a:rPr>
              <a:t>Feng, FW, et al., PRC </a:t>
            </a:r>
            <a:r>
              <a:rPr lang="en-US" sz="1600" i="1" dirty="0">
                <a:solidFill>
                  <a:srgbClr val="0070C0"/>
                </a:solidFill>
              </a:rPr>
              <a:t>105 (2022</a:t>
            </a:r>
            <a:r>
              <a:rPr lang="en-US" sz="1600" i="1" dirty="0" smtClean="0">
                <a:solidFill>
                  <a:srgbClr val="0070C0"/>
                </a:solidFill>
              </a:rPr>
              <a:t>) 024913, arXiv:2106.15595</a:t>
            </a:r>
            <a:endParaRPr lang="en-US" sz="1600" i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2334" y="6014763"/>
            <a:ext cx="74782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00FF"/>
                </a:solidFill>
              </a:rPr>
              <a:t>Au+Au</a:t>
            </a:r>
            <a:r>
              <a:rPr lang="en-US" sz="2000" dirty="0" smtClean="0">
                <a:solidFill>
                  <a:srgbClr val="0000FF"/>
                </a:solidFill>
              </a:rPr>
              <a:t> data analysis is on the way to assess v2 </a:t>
            </a:r>
            <a:r>
              <a:rPr lang="en-US" sz="2000" dirty="0" err="1" smtClean="0">
                <a:solidFill>
                  <a:srgbClr val="0000FF"/>
                </a:solidFill>
              </a:rPr>
              <a:t>nonflow</a:t>
            </a:r>
            <a:r>
              <a:rPr lang="en-US" sz="2000" dirty="0" smtClean="0">
                <a:solidFill>
                  <a:srgbClr val="0000FF"/>
                </a:solidFill>
              </a:rPr>
              <a:t> contamination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92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920" y="310808"/>
            <a:ext cx="10515600" cy="1325563"/>
          </a:xfrm>
        </p:spPr>
        <p:txBody>
          <a:bodyPr/>
          <a:lstStyle/>
          <a:p>
            <a:r>
              <a:rPr lang="en-US" b="1" dirty="0" smtClean="0"/>
              <a:t>NONFLOW ESTIMATES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885" y="1636371"/>
            <a:ext cx="5127616" cy="340312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766911" y="4023731"/>
            <a:ext cx="23017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0" i="1" u="none" strike="noStrike" baseline="0" dirty="0" smtClean="0">
                <a:solidFill>
                  <a:srgbClr val="0070C0"/>
                </a:solidFill>
                <a:latin typeface="KPCIH O+ Gulliver"/>
              </a:rPr>
              <a:t>STAR, PLB 745 (2015) 40 </a:t>
            </a:r>
            <a:endParaRPr lang="en-US" sz="4000" i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8DC46-4A63-40C9-8F8B-79C56AFC5E3A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976742" y="926250"/>
            <a:ext cx="5668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</a:rPr>
              <a:t>Feng, FW, et al., PRC </a:t>
            </a:r>
            <a:r>
              <a:rPr lang="en-US" i="1" dirty="0">
                <a:solidFill>
                  <a:srgbClr val="0070C0"/>
                </a:solidFill>
              </a:rPr>
              <a:t>105 (2022</a:t>
            </a:r>
            <a:r>
              <a:rPr lang="en-US" i="1" dirty="0" smtClean="0">
                <a:solidFill>
                  <a:srgbClr val="0070C0"/>
                </a:solidFill>
              </a:rPr>
              <a:t>) 024913, arXiv:2106.15595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4387" y="5193385"/>
            <a:ext cx="4590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Rigorous v</a:t>
            </a:r>
            <a:r>
              <a:rPr lang="en-US" sz="2000" baseline="-25000" dirty="0" smtClean="0">
                <a:solidFill>
                  <a:srgbClr val="0000FF"/>
                </a:solidFill>
              </a:rPr>
              <a:t>2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nonflow</a:t>
            </a:r>
            <a:r>
              <a:rPr lang="en-US" sz="2000" dirty="0" smtClean="0">
                <a:solidFill>
                  <a:srgbClr val="0000FF"/>
                </a:solidFill>
              </a:rPr>
              <a:t> analysis using large statistics </a:t>
            </a:r>
            <a:r>
              <a:rPr lang="en-US" sz="2000" dirty="0" err="1" smtClean="0">
                <a:solidFill>
                  <a:srgbClr val="0000FF"/>
                </a:solidFill>
              </a:rPr>
              <a:t>Au+Au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>
                <a:solidFill>
                  <a:srgbClr val="0000FF"/>
                </a:solidFill>
              </a:rPr>
              <a:t>data </a:t>
            </a:r>
            <a:r>
              <a:rPr lang="en-US" sz="2000" dirty="0" smtClean="0">
                <a:solidFill>
                  <a:srgbClr val="0000FF"/>
                </a:solidFill>
              </a:rPr>
              <a:t>is on the way</a:t>
            </a:r>
            <a:endParaRPr lang="en-US" sz="2000" dirty="0">
              <a:solidFill>
                <a:srgbClr val="0000FF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l="10592" t="38343" r="11801" b="25591"/>
          <a:stretch/>
        </p:blipFill>
        <p:spPr>
          <a:xfrm>
            <a:off x="6281636" y="1636371"/>
            <a:ext cx="5072164" cy="32486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69742" y="5039497"/>
            <a:ext cx="49754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Have to rely on </a:t>
            </a:r>
            <a:r>
              <a:rPr lang="en-US" sz="2000" dirty="0" err="1" smtClean="0">
                <a:solidFill>
                  <a:srgbClr val="0000FF"/>
                </a:solidFill>
              </a:rPr>
              <a:t>Hijing</a:t>
            </a:r>
            <a:r>
              <a:rPr lang="en-US" sz="2000" dirty="0" smtClean="0">
                <a:solidFill>
                  <a:srgbClr val="0000FF"/>
                </a:solidFill>
              </a:rPr>
              <a:t> model for 3-particle correlation estimate, but limited comparison to data can be done to assess model reliability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03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MODEL ESTIMATES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01501"/>
            <a:ext cx="4780539" cy="31659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3581" y="456565"/>
            <a:ext cx="4863824" cy="31908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6895" y="3447958"/>
            <a:ext cx="4830510" cy="310778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8DC46-4A63-40C9-8F8B-79C56AFC5E3A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61579" y="1476912"/>
            <a:ext cx="50245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0070C0"/>
                </a:solidFill>
              </a:rPr>
              <a:t>Feng, FW, et al., PRC </a:t>
            </a:r>
            <a:r>
              <a:rPr lang="en-US" sz="1600" i="1" dirty="0">
                <a:solidFill>
                  <a:srgbClr val="0070C0"/>
                </a:solidFill>
              </a:rPr>
              <a:t>105 (2022</a:t>
            </a:r>
            <a:r>
              <a:rPr lang="en-US" sz="1600" i="1" dirty="0" smtClean="0">
                <a:solidFill>
                  <a:srgbClr val="0070C0"/>
                </a:solidFill>
              </a:rPr>
              <a:t>) 024913, arXiv:2106.15595</a:t>
            </a:r>
            <a:endParaRPr lang="en-US" sz="1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01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7698"/>
            <a:ext cx="10515600" cy="1325563"/>
          </a:xfrm>
        </p:spPr>
        <p:txBody>
          <a:bodyPr/>
          <a:lstStyle/>
          <a:p>
            <a:r>
              <a:rPr lang="en-US" b="1" dirty="0" smtClean="0"/>
              <a:t>MODEL ESTIMATES OF NONFLOW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144" y="3051838"/>
            <a:ext cx="4780539" cy="31659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9446" y="3100524"/>
            <a:ext cx="4863824" cy="31908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9495" y="1549118"/>
            <a:ext cx="4342952" cy="72061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8DC46-4A63-40C9-8F8B-79C56AFC5E3A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14625" y="1099712"/>
            <a:ext cx="50245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0070C0"/>
                </a:solidFill>
              </a:rPr>
              <a:t>Feng, FW, et al., PRC </a:t>
            </a:r>
            <a:r>
              <a:rPr lang="en-US" sz="1600" i="1" dirty="0">
                <a:solidFill>
                  <a:srgbClr val="0070C0"/>
                </a:solidFill>
              </a:rPr>
              <a:t>105 (2022</a:t>
            </a:r>
            <a:r>
              <a:rPr lang="en-US" sz="1600" i="1" dirty="0" smtClean="0">
                <a:solidFill>
                  <a:srgbClr val="0070C0"/>
                </a:solidFill>
              </a:rPr>
              <a:t>) 024913, arXiv:2106.15595</a:t>
            </a:r>
            <a:endParaRPr lang="en-US" sz="1600" i="1" dirty="0">
              <a:solidFill>
                <a:srgbClr val="0070C0"/>
              </a:solidFill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3654471"/>
              </p:ext>
            </p:extLst>
          </p:nvPr>
        </p:nvGraphicFramePr>
        <p:xfrm>
          <a:off x="495734" y="1482732"/>
          <a:ext cx="6811963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8" name="Equation" r:id="rId6" imgW="3429000" imgH="647640" progId="Equation.DSMT4">
                  <p:embed/>
                </p:oleObj>
              </mc:Choice>
              <mc:Fallback>
                <p:oleObj name="Equation" r:id="rId6" imgW="3429000" imgH="64764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5734" y="1482732"/>
                        <a:ext cx="6811963" cy="1285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>
            <a:stCxn id="15" idx="1"/>
          </p:cNvCxnSpPr>
          <p:nvPr/>
        </p:nvCxnSpPr>
        <p:spPr>
          <a:xfrm flipH="1">
            <a:off x="4355255" y="3286437"/>
            <a:ext cx="1122881" cy="10752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808264" y="3294108"/>
            <a:ext cx="1904945" cy="10392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478136" y="2963271"/>
            <a:ext cx="1330037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AMPT 2p estimates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>
            <a:stCxn id="18" idx="1"/>
          </p:cNvCxnSpPr>
          <p:nvPr/>
        </p:nvCxnSpPr>
        <p:spPr>
          <a:xfrm flipH="1" flipV="1">
            <a:off x="4769427" y="5382491"/>
            <a:ext cx="879982" cy="401751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6979446" y="5382491"/>
            <a:ext cx="1330037" cy="392834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649409" y="5461076"/>
            <a:ext cx="1330037" cy="6463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HIJING 3p estimates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17585" y="4526980"/>
            <a:ext cx="18331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Limited-scope data comparison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ongoing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268191" y="3622117"/>
            <a:ext cx="17112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v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nonflow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data analysis ongoing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84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OUTLINE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1681573"/>
            <a:ext cx="9393283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Various methods to eliminate </a:t>
            </a:r>
            <a:r>
              <a:rPr lang="en-US" dirty="0" smtClean="0">
                <a:solidFill>
                  <a:srgbClr val="FF0000"/>
                </a:solidFill>
              </a:rPr>
              <a:t>flow-induced</a:t>
            </a:r>
            <a:r>
              <a:rPr lang="en-US" dirty="0" smtClean="0"/>
              <a:t> backgrounds</a:t>
            </a:r>
          </a:p>
          <a:p>
            <a:pPr lvl="1"/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Further background contamination from </a:t>
            </a:r>
            <a:r>
              <a:rPr lang="en-US" dirty="0" err="1" smtClean="0">
                <a:solidFill>
                  <a:srgbClr val="FF0000"/>
                </a:solidFill>
              </a:rPr>
              <a:t>nonflow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00FF"/>
                </a:solidFill>
              </a:rPr>
              <a:t>genuine 3-particle</a:t>
            </a:r>
            <a:r>
              <a:rPr lang="en-US" dirty="0" smtClean="0"/>
              <a:t> correlations</a:t>
            </a:r>
          </a:p>
          <a:p>
            <a:pPr lvl="1"/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Hint of CME in </a:t>
            </a:r>
            <a:r>
              <a:rPr lang="en-US" dirty="0" err="1"/>
              <a:t>Au+Au</a:t>
            </a:r>
            <a:r>
              <a:rPr lang="en-US" dirty="0"/>
              <a:t>, and </a:t>
            </a:r>
            <a:r>
              <a:rPr lang="en-US" dirty="0" smtClean="0"/>
              <a:t>upper limit in isobar</a:t>
            </a:r>
          </a:p>
          <a:p>
            <a:pPr lvl="1"/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Summary &amp; outlook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E0D7-A1FF-485A-87B3-3C201A25CC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80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478" y="1703918"/>
            <a:ext cx="6129901" cy="394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397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IMPLICATIONS TO </a:t>
            </a:r>
            <a:r>
              <a:rPr lang="en-US" b="1" dirty="0" err="1" smtClean="0"/>
              <a:t>Au+Au</a:t>
            </a:r>
            <a:r>
              <a:rPr lang="en-US" b="1" dirty="0" smtClean="0"/>
              <a:t> DATA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413488" y="2730525"/>
            <a:ext cx="1412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(14.7 </a:t>
            </a:r>
            <a:r>
              <a:rPr lang="el-GR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±</a:t>
            </a: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5.0)%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5548" y="3366836"/>
            <a:ext cx="1348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(4.1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 ±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4.8)%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795786" y="3286425"/>
            <a:ext cx="1295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(6.3 </a:t>
            </a:r>
            <a:r>
              <a:rPr lang="el-GR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±</a:t>
            </a: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5.6)%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95786" y="3882757"/>
            <a:ext cx="1475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smtClean="0">
                <a:latin typeface="Symbol" panose="05050102010706020507" pitchFamily="18" charset="2"/>
              </a:rPr>
              <a:t>-</a:t>
            </a:r>
            <a:r>
              <a:rPr lang="en-US" dirty="0" smtClean="0"/>
              <a:t>5.0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 ±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2.6)%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6" idx="3"/>
          </p:cNvCxnSpPr>
          <p:nvPr/>
        </p:nvCxnSpPr>
        <p:spPr>
          <a:xfrm flipV="1">
            <a:off x="2826054" y="2897593"/>
            <a:ext cx="962173" cy="175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725906" y="3538752"/>
            <a:ext cx="1576127" cy="258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1"/>
          </p:cNvCxnSpPr>
          <p:nvPr/>
        </p:nvCxnSpPr>
        <p:spPr>
          <a:xfrm flipH="1" flipV="1">
            <a:off x="7750628" y="3428757"/>
            <a:ext cx="1045158" cy="423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1"/>
          </p:cNvCxnSpPr>
          <p:nvPr/>
        </p:nvCxnSpPr>
        <p:spPr>
          <a:xfrm flipH="1">
            <a:off x="8198248" y="4067423"/>
            <a:ext cx="597538" cy="1578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8DC46-4A63-40C9-8F8B-79C56AFC5E3A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793994" y="5879918"/>
            <a:ext cx="7060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There may indeed be hint of CME in the </a:t>
            </a:r>
            <a:r>
              <a:rPr lang="en-US" sz="2400" dirty="0" err="1" smtClean="0">
                <a:solidFill>
                  <a:srgbClr val="FF0000"/>
                </a:solidFill>
              </a:rPr>
              <a:t>Au+Au</a:t>
            </a:r>
            <a:r>
              <a:rPr lang="en-US" sz="2400" dirty="0" smtClean="0">
                <a:solidFill>
                  <a:srgbClr val="FF0000"/>
                </a:solidFill>
              </a:rPr>
              <a:t> data</a:t>
            </a:r>
            <a:endParaRPr lang="en-US" sz="2400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65820" y="984828"/>
            <a:ext cx="506036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rgbClr val="0070C0"/>
                </a:solidFill>
              </a:rPr>
              <a:t>STAR, PRL 128 </a:t>
            </a:r>
            <a:r>
              <a:rPr lang="en-US" sz="1600" i="1" dirty="0">
                <a:solidFill>
                  <a:srgbClr val="0070C0"/>
                </a:solidFill>
              </a:rPr>
              <a:t>(2022) </a:t>
            </a:r>
            <a:r>
              <a:rPr lang="en-US" sz="1600" i="1" dirty="0" smtClean="0">
                <a:solidFill>
                  <a:srgbClr val="0070C0"/>
                </a:solidFill>
              </a:rPr>
              <a:t>092301, arXiv:2106.09243</a:t>
            </a:r>
          </a:p>
          <a:p>
            <a:pPr algn="ctr"/>
            <a:r>
              <a:rPr lang="en-US" sz="1600" i="1" dirty="0">
                <a:solidFill>
                  <a:srgbClr val="0070C0"/>
                </a:solidFill>
              </a:rPr>
              <a:t>Feng, FW, et al., PRC 105 (2022) 024913, </a:t>
            </a:r>
            <a:r>
              <a:rPr lang="en-US" sz="1600" i="1" dirty="0" smtClean="0">
                <a:solidFill>
                  <a:srgbClr val="0070C0"/>
                </a:solidFill>
              </a:rPr>
              <a:t>arXiv:2106.15595</a:t>
            </a:r>
            <a:endParaRPr lang="en-US" sz="1600" i="1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95786" y="4314193"/>
            <a:ext cx="2125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Net </a:t>
            </a:r>
            <a:r>
              <a:rPr lang="en-US" dirty="0" err="1" smtClean="0"/>
              <a:t>nonflow</a:t>
            </a:r>
            <a:r>
              <a:rPr lang="en-US" dirty="0" smtClean="0"/>
              <a:t> effect could be negative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49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77" y="8649"/>
            <a:ext cx="10515600" cy="782889"/>
          </a:xfrm>
        </p:spPr>
        <p:txBody>
          <a:bodyPr/>
          <a:lstStyle/>
          <a:p>
            <a:r>
              <a:rPr lang="en-US" b="1" dirty="0" smtClean="0"/>
              <a:t>REMAINING NONFLOW EFFECTS</a:t>
            </a:r>
            <a:endParaRPr lang="en-US" b="1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5140059" y="1623227"/>
          <a:ext cx="6370470" cy="1147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4" name="Equation" r:id="rId3" imgW="3593880" imgH="647640" progId="Equation.DSMT4">
                  <p:embed/>
                </p:oleObj>
              </mc:Choice>
              <mc:Fallback>
                <p:oleObj name="Equation" r:id="rId3" imgW="3593880" imgH="64764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40059" y="1623227"/>
                        <a:ext cx="6370470" cy="11471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7778" y="809415"/>
            <a:ext cx="2871244" cy="587638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8717868" y="739126"/>
            <a:ext cx="527363" cy="37275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0116454" y="925382"/>
            <a:ext cx="1648333" cy="646331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Nonflow</a:t>
            </a:r>
            <a:r>
              <a:rPr lang="en-US" dirty="0" smtClean="0">
                <a:solidFill>
                  <a:srgbClr val="FF0000"/>
                </a:solidFill>
              </a:rPr>
              <a:t> in v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dirty="0" smtClean="0">
                <a:solidFill>
                  <a:srgbClr val="FF0000"/>
                </a:solidFill>
              </a:rPr>
              <a:t> positive </a:t>
            </a:r>
            <a:r>
              <a:rPr lang="en-US" i="1" dirty="0" err="1" smtClean="0">
                <a:solidFill>
                  <a:srgbClr val="FF0000"/>
                </a:solidFill>
              </a:rPr>
              <a:t>f</a:t>
            </a:r>
            <a:r>
              <a:rPr lang="en-US" baseline="-25000" dirty="0" err="1" smtClean="0">
                <a:solidFill>
                  <a:srgbClr val="FF0000"/>
                </a:solidFill>
              </a:rPr>
              <a:t>CME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043666" y="2901447"/>
            <a:ext cx="1819088" cy="646331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3p </a:t>
            </a:r>
            <a:r>
              <a:rPr lang="en-US" dirty="0" err="1" smtClean="0">
                <a:solidFill>
                  <a:srgbClr val="0000FF"/>
                </a:solidFill>
              </a:rPr>
              <a:t>nonflow</a:t>
            </a:r>
            <a:r>
              <a:rPr lang="en-US" dirty="0" smtClean="0">
                <a:solidFill>
                  <a:srgbClr val="0000FF"/>
                </a:solidFill>
              </a:rPr>
              <a:t> in </a:t>
            </a:r>
            <a:r>
              <a:rPr lang="en-US" dirty="0" smtClean="0">
                <a:solidFill>
                  <a:srgbClr val="0000FF"/>
                </a:solidFill>
                <a:latin typeface="Symbol" panose="05050102010706020507" pitchFamily="18" charset="2"/>
              </a:rPr>
              <a:t>Dg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  <a:sym typeface="Wingdings" panose="05000000000000000000" pitchFamily="2" charset="2"/>
              </a:rPr>
              <a:t></a:t>
            </a:r>
            <a:r>
              <a:rPr lang="en-US" dirty="0" smtClean="0">
                <a:solidFill>
                  <a:srgbClr val="0000FF"/>
                </a:solidFill>
              </a:rPr>
              <a:t> negative </a:t>
            </a:r>
            <a:r>
              <a:rPr lang="en-US" i="1" dirty="0" err="1" smtClean="0">
                <a:solidFill>
                  <a:srgbClr val="0000FF"/>
                </a:solidFill>
              </a:rPr>
              <a:t>f</a:t>
            </a:r>
            <a:r>
              <a:rPr lang="en-US" baseline="-25000" dirty="0" err="1" smtClean="0">
                <a:solidFill>
                  <a:srgbClr val="0000FF"/>
                </a:solidFill>
              </a:rPr>
              <a:t>CME</a:t>
            </a:r>
            <a:endParaRPr lang="en-US" baseline="-25000" dirty="0">
              <a:solidFill>
                <a:srgbClr val="0000FF"/>
              </a:solidFill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28CD4-477A-4A4E-AB84-85DE80790E93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/>
          </p:nvPr>
        </p:nvGraphicFramePr>
        <p:xfrm>
          <a:off x="387951" y="1396180"/>
          <a:ext cx="4154062" cy="1427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5" name="Equation" r:id="rId6" imgW="2882880" imgH="990360" progId="Equation.DSMT4">
                  <p:embed/>
                </p:oleObj>
              </mc:Choice>
              <mc:Fallback>
                <p:oleObj name="Equation" r:id="rId6" imgW="2882880" imgH="99036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7951" y="1396180"/>
                        <a:ext cx="4154062" cy="14271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375171" y="1026195"/>
            <a:ext cx="50245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0070C0"/>
                </a:solidFill>
              </a:rPr>
              <a:t>Feng, FW, et al., PRC </a:t>
            </a:r>
            <a:r>
              <a:rPr lang="en-US" sz="1600" i="1" dirty="0">
                <a:solidFill>
                  <a:srgbClr val="0070C0"/>
                </a:solidFill>
              </a:rPr>
              <a:t>105 (2022</a:t>
            </a:r>
            <a:r>
              <a:rPr lang="en-US" sz="1600" i="1" dirty="0" smtClean="0">
                <a:solidFill>
                  <a:srgbClr val="0070C0"/>
                </a:solidFill>
              </a:rPr>
              <a:t>) 024913, arXiv:2106.15595</a:t>
            </a:r>
            <a:endParaRPr lang="en-US" sz="1600" i="1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77968" y="710028"/>
            <a:ext cx="417402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0070C0"/>
                </a:solidFill>
              </a:rPr>
              <a:t>STAR, PRL 128 </a:t>
            </a:r>
            <a:r>
              <a:rPr lang="en-US" sz="1600" i="1" dirty="0">
                <a:solidFill>
                  <a:srgbClr val="0070C0"/>
                </a:solidFill>
              </a:rPr>
              <a:t>(2022) </a:t>
            </a:r>
            <a:r>
              <a:rPr lang="en-US" sz="1600" i="1" dirty="0" smtClean="0">
                <a:solidFill>
                  <a:srgbClr val="0070C0"/>
                </a:solidFill>
              </a:rPr>
              <a:t>092301, arXiv:2106.09243</a:t>
            </a:r>
            <a:endParaRPr lang="en-US" sz="1600" i="1" dirty="0">
              <a:solidFill>
                <a:srgbClr val="0070C0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9703" y="2751191"/>
            <a:ext cx="5203569" cy="3413766"/>
          </a:xfrm>
          <a:prstGeom prst="rect">
            <a:avLst/>
          </a:prstGeom>
        </p:spPr>
      </p:pic>
      <p:cxnSp>
        <p:nvCxnSpPr>
          <p:cNvPr id="31" name="Straight Arrow Connector 30"/>
          <p:cNvCxnSpPr/>
          <p:nvPr/>
        </p:nvCxnSpPr>
        <p:spPr>
          <a:xfrm>
            <a:off x="4218604" y="4165983"/>
            <a:ext cx="400530" cy="5445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277878" y="3829788"/>
            <a:ext cx="3881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Net </a:t>
            </a:r>
            <a:r>
              <a:rPr lang="en-US" dirty="0"/>
              <a:t>effect </a:t>
            </a:r>
            <a:r>
              <a:rPr lang="en-US" dirty="0" smtClean="0"/>
              <a:t>could be neg. </a:t>
            </a:r>
            <a:r>
              <a:rPr lang="en-US" dirty="0"/>
              <a:t>(model </a:t>
            </a:r>
            <a:r>
              <a:rPr lang="en-US" dirty="0" smtClean="0"/>
              <a:t>dep.)</a:t>
            </a:r>
            <a:endParaRPr lang="en-US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35728" y="2853805"/>
            <a:ext cx="4979132" cy="3207653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5774240" y="5934124"/>
            <a:ext cx="588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There may indeed be hint of CME in the data</a:t>
            </a:r>
            <a:endParaRPr lang="en-US" sz="2400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3594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56"/>
            <a:ext cx="10515600" cy="1325563"/>
          </a:xfrm>
        </p:spPr>
        <p:txBody>
          <a:bodyPr/>
          <a:lstStyle/>
          <a:p>
            <a:r>
              <a:rPr lang="en-US" b="1" dirty="0" smtClean="0"/>
              <a:t>BACK TO ISOBAR DATA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E0D7-A1FF-485A-87B3-3C201A25CC85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9423217"/>
              </p:ext>
            </p:extLst>
          </p:nvPr>
        </p:nvGraphicFramePr>
        <p:xfrm>
          <a:off x="6315892" y="430359"/>
          <a:ext cx="5397500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6" name="Equation" r:id="rId3" imgW="2768400" imgH="419040" progId="Equation.DSMT4">
                  <p:embed/>
                </p:oleObj>
              </mc:Choice>
              <mc:Fallback>
                <p:oleObj name="Equation" r:id="rId3" imgW="2768400" imgH="4190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5892" y="430359"/>
                        <a:ext cx="5397500" cy="817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1350145" y="3059184"/>
          <a:ext cx="9307512" cy="196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7" name="Equation" r:id="rId5" imgW="4686120" imgH="990360" progId="Equation.DSMT4">
                  <p:embed/>
                </p:oleObj>
              </mc:Choice>
              <mc:Fallback>
                <p:oleObj name="Equation" r:id="rId5" imgW="4686120" imgH="99036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50145" y="3059184"/>
                        <a:ext cx="9307512" cy="1966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1597709" y="5243948"/>
            <a:ext cx="85972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Depending on the relative </a:t>
            </a:r>
            <a:r>
              <a:rPr lang="en-US" sz="2000" dirty="0" err="1" smtClean="0"/>
              <a:t>Ru+Ru</a:t>
            </a:r>
            <a:r>
              <a:rPr lang="en-US" sz="2000" dirty="0" smtClean="0"/>
              <a:t>/</a:t>
            </a:r>
            <a:r>
              <a:rPr lang="en-US" sz="2000" dirty="0" err="1" smtClean="0"/>
              <a:t>Zr+Zr</a:t>
            </a:r>
            <a:r>
              <a:rPr lang="en-US" sz="2000" dirty="0" smtClean="0"/>
              <a:t> difference of various </a:t>
            </a:r>
            <a:r>
              <a:rPr lang="en-US" sz="2000" dirty="0" err="1" smtClean="0"/>
              <a:t>nonflow</a:t>
            </a:r>
            <a:r>
              <a:rPr lang="en-US" sz="2000" dirty="0" smtClean="0"/>
              <a:t> effects, the baseline can be above, equal, or below 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</a:rPr>
              <a:t>Final isobar </a:t>
            </a:r>
            <a:r>
              <a:rPr lang="en-US" sz="2000" dirty="0">
                <a:solidFill>
                  <a:srgbClr val="C00000"/>
                </a:solidFill>
              </a:rPr>
              <a:t>conclusion </a:t>
            </a:r>
            <a:r>
              <a:rPr lang="en-US" sz="2000" dirty="0" smtClean="0">
                <a:solidFill>
                  <a:srgbClr val="C00000"/>
                </a:solidFill>
              </a:rPr>
              <a:t>requires </a:t>
            </a:r>
            <a:r>
              <a:rPr lang="en-US" sz="2000" dirty="0">
                <a:solidFill>
                  <a:srgbClr val="C00000"/>
                </a:solidFill>
              </a:rPr>
              <a:t>detailed </a:t>
            </a:r>
            <a:r>
              <a:rPr lang="en-US" sz="2000" dirty="0" err="1">
                <a:solidFill>
                  <a:srgbClr val="C00000"/>
                </a:solidFill>
              </a:rPr>
              <a:t>nonflow</a:t>
            </a:r>
            <a:r>
              <a:rPr lang="en-US" sz="2000" dirty="0">
                <a:solidFill>
                  <a:srgbClr val="C00000"/>
                </a:solidFill>
              </a:rPr>
              <a:t> studies </a:t>
            </a:r>
            <a:endParaRPr lang="en-US" sz="2000" dirty="0" smtClean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8315633"/>
              </p:ext>
            </p:extLst>
          </p:nvPr>
        </p:nvGraphicFramePr>
        <p:xfrm>
          <a:off x="796538" y="1323609"/>
          <a:ext cx="5207363" cy="1537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8" name="Equation" r:id="rId7" imgW="3441600" imgH="1015920" progId="Equation.DSMT4">
                  <p:embed/>
                </p:oleObj>
              </mc:Choice>
              <mc:Fallback>
                <p:oleObj name="Equation" r:id="rId7" imgW="3441600" imgH="101592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538" y="1323609"/>
                        <a:ext cx="5207363" cy="1537691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6669741" y="1424318"/>
            <a:ext cx="4908177" cy="1227194"/>
            <a:chOff x="6898341" y="1397417"/>
            <a:chExt cx="4908177" cy="1227194"/>
          </a:xfrm>
        </p:grpSpPr>
        <p:sp>
          <p:nvSpPr>
            <p:cNvPr id="6" name="Rectangle 5"/>
            <p:cNvSpPr/>
            <p:nvPr/>
          </p:nvSpPr>
          <p:spPr>
            <a:xfrm>
              <a:off x="6898341" y="1397417"/>
              <a:ext cx="4908177" cy="12271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3478933"/>
                </p:ext>
              </p:extLst>
            </p:nvPr>
          </p:nvGraphicFramePr>
          <p:xfrm>
            <a:off x="7844066" y="1437758"/>
            <a:ext cx="3869326" cy="11039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29" name="Equation" r:id="rId9" imgW="2946240" imgH="838080" progId="Equation.DSMT4">
                    <p:embed/>
                  </p:oleObj>
                </mc:Choice>
                <mc:Fallback>
                  <p:oleObj name="Equation" r:id="rId9" imgW="2946240" imgH="838080" progId="Equation.DSMT4">
                    <p:embed/>
                    <p:pic>
                      <p:nvPicPr>
                        <p:cNvPr id="7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44066" y="1437758"/>
                          <a:ext cx="3869326" cy="110399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" name="TextBox 2"/>
            <p:cNvSpPr txBox="1"/>
            <p:nvPr/>
          </p:nvSpPr>
          <p:spPr>
            <a:xfrm>
              <a:off x="6939391" y="1805089"/>
              <a:ext cx="8098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Au+Au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898341" y="1397417"/>
              <a:ext cx="877781" cy="1227194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9076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0693354" y="4911831"/>
          <a:ext cx="1337373" cy="640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1" name="Equation" r:id="rId4" imgW="901440" imgH="431640" progId="Equation.DSMT4">
                  <p:embed/>
                </p:oleObj>
              </mc:Choice>
              <mc:Fallback>
                <p:oleObj name="Equation" r:id="rId4" imgW="901440" imgH="43164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693354" y="4911831"/>
                        <a:ext cx="1337373" cy="6404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77" y="112346"/>
            <a:ext cx="10515600" cy="782889"/>
          </a:xfrm>
        </p:spPr>
        <p:txBody>
          <a:bodyPr/>
          <a:lstStyle/>
          <a:p>
            <a:r>
              <a:rPr lang="en-US" b="1" dirty="0" smtClean="0"/>
              <a:t>REMAINING NONFLOW EFFECTS</a:t>
            </a:r>
            <a:endParaRPr lang="en-US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383477" y="775713"/>
            <a:ext cx="5628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</a:rPr>
              <a:t>Feng, FW, et al., PRC </a:t>
            </a:r>
            <a:r>
              <a:rPr lang="en-US" i="1" dirty="0">
                <a:solidFill>
                  <a:srgbClr val="0070C0"/>
                </a:solidFill>
              </a:rPr>
              <a:t>105 (2022) </a:t>
            </a:r>
            <a:r>
              <a:rPr lang="en-US" i="1" dirty="0" smtClean="0">
                <a:solidFill>
                  <a:srgbClr val="0070C0"/>
                </a:solidFill>
              </a:rPr>
              <a:t>024913, arXiv:2106.15595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28CD4-477A-4A4E-AB84-85DE80790E93}" type="slidenum">
              <a:rPr lang="en-US" smtClean="0"/>
              <a:t>23</a:t>
            </a:fld>
            <a:endParaRPr lang="en-US"/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>
            <p:extLst/>
          </p:nvPr>
        </p:nvGraphicFramePr>
        <p:xfrm>
          <a:off x="542925" y="2155825"/>
          <a:ext cx="10985500" cy="154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2" name="Equation" r:id="rId6" imgW="7035480" imgH="990360" progId="Equation.DSMT4">
                  <p:embed/>
                </p:oleObj>
              </mc:Choice>
              <mc:Fallback>
                <p:oleObj name="Equation" r:id="rId6" imgW="7035480" imgH="990360" progId="Equation.DSMT4">
                  <p:embed/>
                  <p:pic>
                    <p:nvPicPr>
                      <p:cNvPr id="40" name="Object 3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2925" y="2155825"/>
                        <a:ext cx="10985500" cy="1546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/>
          </p:nvPr>
        </p:nvGraphicFramePr>
        <p:xfrm>
          <a:off x="8436579" y="1226213"/>
          <a:ext cx="1530350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3" name="Equation" r:id="rId8" imgW="863280" imgH="507960" progId="Equation.DSMT4">
                  <p:embed/>
                </p:oleObj>
              </mc:Choice>
              <mc:Fallback>
                <p:oleObj name="Equation" r:id="rId8" imgW="863280" imgH="507960" progId="Equation.DSMT4">
                  <p:embed/>
                  <p:pic>
                    <p:nvPicPr>
                      <p:cNvPr id="41" name="Object 40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436579" y="1226213"/>
                        <a:ext cx="1530350" cy="900112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/>
          </p:nvPr>
        </p:nvGraphicFramePr>
        <p:xfrm>
          <a:off x="836117" y="1439478"/>
          <a:ext cx="4583112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4" name="Equation" r:id="rId10" imgW="3263760" imgH="482400" progId="Equation.DSMT4">
                  <p:embed/>
                </p:oleObj>
              </mc:Choice>
              <mc:Fallback>
                <p:oleObj name="Equation" r:id="rId10" imgW="3263760" imgH="482400" progId="Equation.DSMT4">
                  <p:embed/>
                  <p:pic>
                    <p:nvPicPr>
                      <p:cNvPr id="42" name="Object 4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36117" y="1439478"/>
                        <a:ext cx="4583112" cy="67945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/>
          </p:nvPr>
        </p:nvGraphicFramePr>
        <p:xfrm>
          <a:off x="6791784" y="1010313"/>
          <a:ext cx="1439862" cy="111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5" name="Equation" r:id="rId12" imgW="1143000" imgH="888840" progId="Equation.DSMT4">
                  <p:embed/>
                </p:oleObj>
              </mc:Choice>
              <mc:Fallback>
                <p:oleObj name="Equation" r:id="rId12" imgW="1143000" imgH="888840" progId="Equation.DSMT4">
                  <p:embed/>
                  <p:pic>
                    <p:nvPicPr>
                      <p:cNvPr id="43" name="Object 42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791784" y="1010313"/>
                        <a:ext cx="1439862" cy="1116012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/>
          </p:nvPr>
        </p:nvGraphicFramePr>
        <p:xfrm>
          <a:off x="10171863" y="1852690"/>
          <a:ext cx="1419746" cy="262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6" name="Equation" r:id="rId14" imgW="1028520" imgH="190440" progId="Equation.DSMT4">
                  <p:embed/>
                </p:oleObj>
              </mc:Choice>
              <mc:Fallback>
                <p:oleObj name="Equation" r:id="rId14" imgW="1028520" imgH="190440" progId="Equation.DSMT4">
                  <p:embed/>
                  <p:pic>
                    <p:nvPicPr>
                      <p:cNvPr id="44" name="Object 43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0171863" y="1852690"/>
                        <a:ext cx="1419746" cy="2629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/>
          </p:nvPr>
        </p:nvGraphicFramePr>
        <p:xfrm>
          <a:off x="10171863" y="1440962"/>
          <a:ext cx="1157288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7" name="Equation" r:id="rId16" imgW="838080" imgH="228600" progId="Equation.DSMT4">
                  <p:embed/>
                </p:oleObj>
              </mc:Choice>
              <mc:Fallback>
                <p:oleObj name="Equation" r:id="rId16" imgW="838080" imgH="228600" progId="Equation.DSMT4">
                  <p:embed/>
                  <p:pic>
                    <p:nvPicPr>
                      <p:cNvPr id="45" name="Object 44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0171863" y="1440962"/>
                        <a:ext cx="1157288" cy="315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2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847091" y="3889111"/>
            <a:ext cx="8828000" cy="2968318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2571700" y="5241969"/>
            <a:ext cx="7334586" cy="0"/>
          </a:xfrm>
          <a:prstGeom prst="line">
            <a:avLst/>
          </a:prstGeom>
          <a:ln w="12700">
            <a:solidFill>
              <a:srgbClr val="FC20E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2787907" y="5552263"/>
            <a:ext cx="15953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accent4">
                    <a:lumMod val="50000"/>
                  </a:schemeClr>
                </a:solidFill>
              </a:rPr>
              <a:t>1.013±0.003±0.005</a:t>
            </a:r>
            <a:endParaRPr lang="en-US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8994" y="5554578"/>
            <a:ext cx="15953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CC99"/>
                </a:solidFill>
              </a:rPr>
              <a:t>1.011±0.005±0.005</a:t>
            </a:r>
            <a:endParaRPr lang="en-US" sz="1400" dirty="0">
              <a:solidFill>
                <a:srgbClr val="00CC99"/>
              </a:solidFill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852770" y="3881092"/>
            <a:ext cx="8089033" cy="2985531"/>
          </a:xfrm>
          <a:prstGeom prst="rect">
            <a:avLst/>
          </a:prstGeom>
        </p:spPr>
      </p:pic>
      <p:cxnSp>
        <p:nvCxnSpPr>
          <p:cNvPr id="46" name="Straight Connector 45"/>
          <p:cNvCxnSpPr/>
          <p:nvPr/>
        </p:nvCxnSpPr>
        <p:spPr>
          <a:xfrm>
            <a:off x="2626071" y="5213688"/>
            <a:ext cx="7334586" cy="0"/>
          </a:xfrm>
          <a:prstGeom prst="line">
            <a:avLst/>
          </a:prstGeom>
          <a:ln w="12700">
            <a:solidFill>
              <a:srgbClr val="FC20E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1624624" y="4196573"/>
            <a:ext cx="7489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Symbol" panose="05050102010706020507" pitchFamily="18" charset="2"/>
              </a:rPr>
              <a:t>Dg</a:t>
            </a:r>
            <a:r>
              <a:rPr lang="en-US" sz="2000" dirty="0"/>
              <a:t>/v</a:t>
            </a:r>
            <a:r>
              <a:rPr lang="en-US" sz="2000" baseline="-25000" dirty="0"/>
              <a:t>2</a:t>
            </a:r>
            <a:endParaRPr lang="en-US" sz="2000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6251944" y="3317358"/>
            <a:ext cx="539840" cy="1775637"/>
          </a:xfrm>
          <a:prstGeom prst="straightConnector1">
            <a:avLst/>
          </a:prstGeom>
          <a:ln>
            <a:solidFill>
              <a:srgbClr val="FC20E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7682361" y="381574"/>
            <a:ext cx="435392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 smtClean="0"/>
              <a:t>FENG, Yicheng (</a:t>
            </a:r>
            <a:r>
              <a:rPr lang="en-US" b="1" dirty="0"/>
              <a:t>STAR): </a:t>
            </a:r>
            <a:r>
              <a:rPr lang="en-US" b="1" dirty="0" smtClean="0"/>
              <a:t>QM’2022, SQM’2022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05057" y="4929058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33CC"/>
                </a:solidFill>
              </a:rPr>
              <a:t>If </a:t>
            </a:r>
            <a:r>
              <a:rPr lang="en-US" i="1" dirty="0" smtClean="0">
                <a:solidFill>
                  <a:srgbClr val="FF33CC"/>
                </a:solidFill>
              </a:rPr>
              <a:t>N</a:t>
            </a:r>
            <a:r>
              <a:rPr lang="en-US" baseline="-25000" dirty="0" smtClean="0">
                <a:solidFill>
                  <a:srgbClr val="FF33CC"/>
                </a:solidFill>
              </a:rPr>
              <a:t>2p </a:t>
            </a:r>
            <a:r>
              <a:rPr lang="en-US" dirty="0" smtClean="0">
                <a:solidFill>
                  <a:srgbClr val="FF33CC"/>
                </a:solidFill>
                <a:sym typeface="Symbol" panose="05050102010706020507" pitchFamily="18" charset="2"/>
              </a:rPr>
              <a:t> </a:t>
            </a:r>
            <a:r>
              <a:rPr lang="en-US" i="1" dirty="0" smtClean="0">
                <a:solidFill>
                  <a:srgbClr val="FF33CC"/>
                </a:solidFill>
                <a:sym typeface="Symbol" panose="05050102010706020507" pitchFamily="18" charset="2"/>
              </a:rPr>
              <a:t>N</a:t>
            </a:r>
            <a:r>
              <a:rPr lang="en-US" dirty="0" smtClean="0">
                <a:solidFill>
                  <a:srgbClr val="FF33CC"/>
                </a:solidFill>
                <a:sym typeface="Symbol" panose="05050102010706020507" pitchFamily="18" charset="2"/>
              </a:rPr>
              <a:t>:</a:t>
            </a:r>
            <a:endParaRPr lang="en-US" i="1" dirty="0">
              <a:solidFill>
                <a:srgbClr val="FF33CC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4688" y="5275622"/>
            <a:ext cx="21673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Kharzeev, Liao &amp; Shi, </a:t>
            </a:r>
            <a:br>
              <a:rPr lang="en-US" dirty="0" smtClean="0"/>
            </a:br>
            <a:r>
              <a:rPr lang="en-US" dirty="0" smtClean="0"/>
              <a:t>arXiv:2205.00120</a:t>
            </a:r>
          </a:p>
          <a:p>
            <a:r>
              <a:rPr lang="en-US" i="1" dirty="0" err="1" smtClean="0"/>
              <a:t>f</a:t>
            </a:r>
            <a:r>
              <a:rPr lang="en-US" baseline="-25000" dirty="0" err="1" smtClean="0"/>
              <a:t>CME</a:t>
            </a:r>
            <a:r>
              <a:rPr lang="en-US" dirty="0" smtClean="0"/>
              <a:t> = (6.8 ± 2.6)%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1953491" y="5403273"/>
            <a:ext cx="1246909" cy="4567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09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0693354" y="4911831"/>
          <a:ext cx="1337373" cy="640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34" name="Equation" r:id="rId4" imgW="901440" imgH="431640" progId="Equation.DSMT4">
                  <p:embed/>
                </p:oleObj>
              </mc:Choice>
              <mc:Fallback>
                <p:oleObj name="Equation" r:id="rId4" imgW="901440" imgH="43164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693354" y="4911831"/>
                        <a:ext cx="1337373" cy="6404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77" y="112346"/>
            <a:ext cx="10515600" cy="782889"/>
          </a:xfrm>
        </p:spPr>
        <p:txBody>
          <a:bodyPr/>
          <a:lstStyle/>
          <a:p>
            <a:r>
              <a:rPr lang="en-US" b="1" dirty="0" smtClean="0"/>
              <a:t>REMAINING NONFLOW EFFECTS</a:t>
            </a:r>
            <a:endParaRPr lang="en-US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383477" y="775713"/>
            <a:ext cx="5628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</a:rPr>
              <a:t>Feng, FW, et al., PRC </a:t>
            </a:r>
            <a:r>
              <a:rPr lang="en-US" i="1" dirty="0">
                <a:solidFill>
                  <a:srgbClr val="0070C0"/>
                </a:solidFill>
              </a:rPr>
              <a:t>105 (2022) </a:t>
            </a:r>
            <a:r>
              <a:rPr lang="en-US" i="1" dirty="0" smtClean="0">
                <a:solidFill>
                  <a:srgbClr val="0070C0"/>
                </a:solidFill>
              </a:rPr>
              <a:t>024913, arXiv:2106.15595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28CD4-477A-4A4E-AB84-85DE80790E93}" type="slidenum">
              <a:rPr lang="en-US" smtClean="0"/>
              <a:t>24</a:t>
            </a:fld>
            <a:endParaRPr lang="en-US"/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>
            <p:extLst/>
          </p:nvPr>
        </p:nvGraphicFramePr>
        <p:xfrm>
          <a:off x="542925" y="2155825"/>
          <a:ext cx="10985500" cy="154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35" name="Equation" r:id="rId6" imgW="7035480" imgH="990360" progId="Equation.DSMT4">
                  <p:embed/>
                </p:oleObj>
              </mc:Choice>
              <mc:Fallback>
                <p:oleObj name="Equation" r:id="rId6" imgW="7035480" imgH="990360" progId="Equation.DSMT4">
                  <p:embed/>
                  <p:pic>
                    <p:nvPicPr>
                      <p:cNvPr id="40" name="Object 3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2925" y="2155825"/>
                        <a:ext cx="10985500" cy="1546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/>
          </p:nvPr>
        </p:nvGraphicFramePr>
        <p:xfrm>
          <a:off x="8436579" y="1226213"/>
          <a:ext cx="1530350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36" name="Equation" r:id="rId8" imgW="863280" imgH="507960" progId="Equation.DSMT4">
                  <p:embed/>
                </p:oleObj>
              </mc:Choice>
              <mc:Fallback>
                <p:oleObj name="Equation" r:id="rId8" imgW="863280" imgH="507960" progId="Equation.DSMT4">
                  <p:embed/>
                  <p:pic>
                    <p:nvPicPr>
                      <p:cNvPr id="41" name="Object 40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436579" y="1226213"/>
                        <a:ext cx="1530350" cy="900112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/>
          </p:nvPr>
        </p:nvGraphicFramePr>
        <p:xfrm>
          <a:off x="836117" y="1439478"/>
          <a:ext cx="4583112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37" name="Equation" r:id="rId10" imgW="3263760" imgH="482400" progId="Equation.DSMT4">
                  <p:embed/>
                </p:oleObj>
              </mc:Choice>
              <mc:Fallback>
                <p:oleObj name="Equation" r:id="rId10" imgW="3263760" imgH="482400" progId="Equation.DSMT4">
                  <p:embed/>
                  <p:pic>
                    <p:nvPicPr>
                      <p:cNvPr id="42" name="Object 4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36117" y="1439478"/>
                        <a:ext cx="4583112" cy="67945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/>
          </p:nvPr>
        </p:nvGraphicFramePr>
        <p:xfrm>
          <a:off x="6791784" y="1010313"/>
          <a:ext cx="1439862" cy="111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38" name="Equation" r:id="rId12" imgW="1143000" imgH="888840" progId="Equation.DSMT4">
                  <p:embed/>
                </p:oleObj>
              </mc:Choice>
              <mc:Fallback>
                <p:oleObj name="Equation" r:id="rId12" imgW="1143000" imgH="888840" progId="Equation.DSMT4">
                  <p:embed/>
                  <p:pic>
                    <p:nvPicPr>
                      <p:cNvPr id="43" name="Object 42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791784" y="1010313"/>
                        <a:ext cx="1439862" cy="1116012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/>
          </p:nvPr>
        </p:nvGraphicFramePr>
        <p:xfrm>
          <a:off x="10171863" y="1852690"/>
          <a:ext cx="1419746" cy="262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39" name="Equation" r:id="rId14" imgW="1028520" imgH="190440" progId="Equation.DSMT4">
                  <p:embed/>
                </p:oleObj>
              </mc:Choice>
              <mc:Fallback>
                <p:oleObj name="Equation" r:id="rId14" imgW="1028520" imgH="190440" progId="Equation.DSMT4">
                  <p:embed/>
                  <p:pic>
                    <p:nvPicPr>
                      <p:cNvPr id="44" name="Object 43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0171863" y="1852690"/>
                        <a:ext cx="1419746" cy="2629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/>
          </p:nvPr>
        </p:nvGraphicFramePr>
        <p:xfrm>
          <a:off x="10171863" y="1440962"/>
          <a:ext cx="1157288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0" name="Equation" r:id="rId16" imgW="838080" imgH="228600" progId="Equation.DSMT4">
                  <p:embed/>
                </p:oleObj>
              </mc:Choice>
              <mc:Fallback>
                <p:oleObj name="Equation" r:id="rId16" imgW="838080" imgH="228600" progId="Equation.DSMT4">
                  <p:embed/>
                  <p:pic>
                    <p:nvPicPr>
                      <p:cNvPr id="45" name="Object 44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0171863" y="1440962"/>
                        <a:ext cx="1157288" cy="315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2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847091" y="3889111"/>
            <a:ext cx="8828000" cy="2968318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2571700" y="5241969"/>
            <a:ext cx="7334586" cy="0"/>
          </a:xfrm>
          <a:prstGeom prst="line">
            <a:avLst/>
          </a:prstGeom>
          <a:ln w="12700">
            <a:solidFill>
              <a:srgbClr val="FC20E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2787907" y="5552263"/>
            <a:ext cx="15953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accent4">
                    <a:lumMod val="50000"/>
                  </a:schemeClr>
                </a:solidFill>
              </a:rPr>
              <a:t>1.013±0.003±0.005</a:t>
            </a:r>
            <a:endParaRPr lang="en-US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8994" y="5554578"/>
            <a:ext cx="15953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CC99"/>
                </a:solidFill>
              </a:rPr>
              <a:t>1.011±0.005±0.005</a:t>
            </a:r>
            <a:endParaRPr lang="en-US" sz="1400" dirty="0">
              <a:solidFill>
                <a:srgbClr val="00CC99"/>
              </a:solidFill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852770" y="3881092"/>
            <a:ext cx="8089033" cy="2985531"/>
          </a:xfrm>
          <a:prstGeom prst="rect">
            <a:avLst/>
          </a:prstGeom>
        </p:spPr>
      </p:pic>
      <p:cxnSp>
        <p:nvCxnSpPr>
          <p:cNvPr id="46" name="Straight Connector 45"/>
          <p:cNvCxnSpPr/>
          <p:nvPr/>
        </p:nvCxnSpPr>
        <p:spPr>
          <a:xfrm>
            <a:off x="2626071" y="5213688"/>
            <a:ext cx="7334586" cy="0"/>
          </a:xfrm>
          <a:prstGeom prst="line">
            <a:avLst/>
          </a:prstGeom>
          <a:ln w="12700">
            <a:solidFill>
              <a:srgbClr val="FC20E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126791" y="3944603"/>
            <a:ext cx="2954700" cy="1914000"/>
          </a:xfrm>
          <a:prstGeom prst="rect">
            <a:avLst/>
          </a:prstGeom>
          <a:ln w="19050">
            <a:solidFill>
              <a:srgbClr val="3333FF"/>
            </a:solidFill>
          </a:ln>
        </p:spPr>
      </p:pic>
      <p:sp>
        <p:nvSpPr>
          <p:cNvPr id="30" name="Rectangle 29"/>
          <p:cNvSpPr/>
          <p:nvPr/>
        </p:nvSpPr>
        <p:spPr>
          <a:xfrm>
            <a:off x="1624624" y="4196573"/>
            <a:ext cx="7489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Symbol" panose="05050102010706020507" pitchFamily="18" charset="2"/>
              </a:rPr>
              <a:t>Dg</a:t>
            </a:r>
            <a:r>
              <a:rPr lang="en-US" sz="2000" dirty="0"/>
              <a:t>/v</a:t>
            </a:r>
            <a:r>
              <a:rPr lang="en-US" sz="2000" baseline="-25000" dirty="0"/>
              <a:t>2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89992" y="3957581"/>
            <a:ext cx="5909401" cy="19085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cxnSp>
        <p:nvCxnSpPr>
          <p:cNvPr id="13" name="Straight Arrow Connector 12"/>
          <p:cNvCxnSpPr/>
          <p:nvPr/>
        </p:nvCxnSpPr>
        <p:spPr>
          <a:xfrm flipH="1">
            <a:off x="6590432" y="3257550"/>
            <a:ext cx="1010518" cy="8143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9329738" y="3309212"/>
            <a:ext cx="138398" cy="11969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7682361" y="381574"/>
            <a:ext cx="435392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 smtClean="0"/>
              <a:t>FENG, Yicheng (</a:t>
            </a:r>
            <a:r>
              <a:rPr lang="en-US" b="1" dirty="0"/>
              <a:t>STAR): </a:t>
            </a:r>
            <a:r>
              <a:rPr lang="en-US" b="1" dirty="0" smtClean="0"/>
              <a:t>QM’2022, SQM’2022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0888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77" y="112346"/>
            <a:ext cx="10515600" cy="782889"/>
          </a:xfrm>
        </p:spPr>
        <p:txBody>
          <a:bodyPr/>
          <a:lstStyle/>
          <a:p>
            <a:r>
              <a:rPr lang="en-US" b="1" dirty="0" smtClean="0"/>
              <a:t>REMAINING NONFLOW EFFECTS</a:t>
            </a:r>
            <a:endParaRPr lang="en-US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383477" y="775713"/>
            <a:ext cx="5628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</a:rPr>
              <a:t>Feng, FW, et al., PRC </a:t>
            </a:r>
            <a:r>
              <a:rPr lang="en-US" i="1" dirty="0">
                <a:solidFill>
                  <a:srgbClr val="0070C0"/>
                </a:solidFill>
              </a:rPr>
              <a:t>105 (2022) </a:t>
            </a:r>
            <a:r>
              <a:rPr lang="en-US" i="1" dirty="0" smtClean="0">
                <a:solidFill>
                  <a:srgbClr val="0070C0"/>
                </a:solidFill>
              </a:rPr>
              <a:t>024913, arXiv:2106.15595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28CD4-477A-4A4E-AB84-85DE80790E93}" type="slidenum">
              <a:rPr lang="en-US" smtClean="0"/>
              <a:t>25</a:t>
            </a:fld>
            <a:endParaRPr lang="en-US"/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>
            <p:extLst/>
          </p:nvPr>
        </p:nvGraphicFramePr>
        <p:xfrm>
          <a:off x="542925" y="2155825"/>
          <a:ext cx="10985500" cy="154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6" name="Equation" r:id="rId4" imgW="7035480" imgH="990360" progId="Equation.DSMT4">
                  <p:embed/>
                </p:oleObj>
              </mc:Choice>
              <mc:Fallback>
                <p:oleObj name="Equation" r:id="rId4" imgW="7035480" imgH="990360" progId="Equation.DSMT4">
                  <p:embed/>
                  <p:pic>
                    <p:nvPicPr>
                      <p:cNvPr id="40" name="Object 3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2925" y="2155825"/>
                        <a:ext cx="10985500" cy="1546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/>
          </p:nvPr>
        </p:nvGraphicFramePr>
        <p:xfrm>
          <a:off x="8436579" y="1226213"/>
          <a:ext cx="1530350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7" name="Equation" r:id="rId6" imgW="863280" imgH="507960" progId="Equation.DSMT4">
                  <p:embed/>
                </p:oleObj>
              </mc:Choice>
              <mc:Fallback>
                <p:oleObj name="Equation" r:id="rId6" imgW="863280" imgH="507960" progId="Equation.DSMT4">
                  <p:embed/>
                  <p:pic>
                    <p:nvPicPr>
                      <p:cNvPr id="41" name="Object 4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436579" y="1226213"/>
                        <a:ext cx="1530350" cy="900112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/>
          </p:nvPr>
        </p:nvGraphicFramePr>
        <p:xfrm>
          <a:off x="836117" y="1439478"/>
          <a:ext cx="4583112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8" name="Equation" r:id="rId8" imgW="3263760" imgH="482400" progId="Equation.DSMT4">
                  <p:embed/>
                </p:oleObj>
              </mc:Choice>
              <mc:Fallback>
                <p:oleObj name="Equation" r:id="rId8" imgW="3263760" imgH="482400" progId="Equation.DSMT4">
                  <p:embed/>
                  <p:pic>
                    <p:nvPicPr>
                      <p:cNvPr id="42" name="Object 4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36117" y="1439478"/>
                        <a:ext cx="4583112" cy="67945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/>
          </p:nvPr>
        </p:nvGraphicFramePr>
        <p:xfrm>
          <a:off x="6791784" y="1010313"/>
          <a:ext cx="1439862" cy="111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9" name="Equation" r:id="rId10" imgW="1143000" imgH="888840" progId="Equation.DSMT4">
                  <p:embed/>
                </p:oleObj>
              </mc:Choice>
              <mc:Fallback>
                <p:oleObj name="Equation" r:id="rId10" imgW="1143000" imgH="888840" progId="Equation.DSMT4">
                  <p:embed/>
                  <p:pic>
                    <p:nvPicPr>
                      <p:cNvPr id="43" name="Object 42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791784" y="1010313"/>
                        <a:ext cx="1439862" cy="1116012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/>
          </p:nvPr>
        </p:nvGraphicFramePr>
        <p:xfrm>
          <a:off x="10171863" y="1852690"/>
          <a:ext cx="1419746" cy="262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40" name="Equation" r:id="rId12" imgW="1028520" imgH="190440" progId="Equation.DSMT4">
                  <p:embed/>
                </p:oleObj>
              </mc:Choice>
              <mc:Fallback>
                <p:oleObj name="Equation" r:id="rId12" imgW="1028520" imgH="190440" progId="Equation.DSMT4">
                  <p:embed/>
                  <p:pic>
                    <p:nvPicPr>
                      <p:cNvPr id="44" name="Object 43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0171863" y="1852690"/>
                        <a:ext cx="1419746" cy="2629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/>
          </p:nvPr>
        </p:nvGraphicFramePr>
        <p:xfrm>
          <a:off x="10171863" y="1440962"/>
          <a:ext cx="1157288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41" name="Equation" r:id="rId14" imgW="838080" imgH="228600" progId="Equation.DSMT4">
                  <p:embed/>
                </p:oleObj>
              </mc:Choice>
              <mc:Fallback>
                <p:oleObj name="Equation" r:id="rId14" imgW="838080" imgH="228600" progId="Equation.DSMT4">
                  <p:embed/>
                  <p:pic>
                    <p:nvPicPr>
                      <p:cNvPr id="45" name="Object 44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0171863" y="1440962"/>
                        <a:ext cx="1157288" cy="315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2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847091" y="3889111"/>
            <a:ext cx="8828000" cy="2968318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2571700" y="5241969"/>
            <a:ext cx="7334586" cy="0"/>
          </a:xfrm>
          <a:prstGeom prst="line">
            <a:avLst/>
          </a:prstGeom>
          <a:ln w="12700">
            <a:solidFill>
              <a:srgbClr val="FC20E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2787907" y="5552263"/>
            <a:ext cx="15953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accent4">
                    <a:lumMod val="50000"/>
                  </a:schemeClr>
                </a:solidFill>
              </a:rPr>
              <a:t>1.013±0.003±0.005</a:t>
            </a:r>
            <a:endParaRPr lang="en-US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8994" y="5554578"/>
            <a:ext cx="15953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CC99"/>
                </a:solidFill>
              </a:rPr>
              <a:t>1.011±0.005±0.005</a:t>
            </a:r>
            <a:endParaRPr lang="en-US" sz="1400" dirty="0">
              <a:solidFill>
                <a:srgbClr val="00CC99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624624" y="4196573"/>
            <a:ext cx="7489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Symbol" panose="05050102010706020507" pitchFamily="18" charset="2"/>
              </a:rPr>
              <a:t>Dg</a:t>
            </a:r>
            <a:r>
              <a:rPr lang="en-US" sz="2000" dirty="0"/>
              <a:t>/v</a:t>
            </a:r>
            <a:r>
              <a:rPr lang="en-US" sz="2000" baseline="-25000" dirty="0"/>
              <a:t>2</a:t>
            </a:r>
            <a:endParaRPr lang="en-US" sz="2000" dirty="0"/>
          </a:p>
        </p:txBody>
      </p:sp>
      <p:sp>
        <p:nvSpPr>
          <p:cNvPr id="20" name="Rectangle 19"/>
          <p:cNvSpPr/>
          <p:nvPr/>
        </p:nvSpPr>
        <p:spPr>
          <a:xfrm>
            <a:off x="7682361" y="381574"/>
            <a:ext cx="435392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 smtClean="0"/>
              <a:t>FENG, Yicheng (</a:t>
            </a:r>
            <a:r>
              <a:rPr lang="en-US" b="1" dirty="0"/>
              <a:t>STAR): </a:t>
            </a:r>
            <a:r>
              <a:rPr lang="en-US" b="1" dirty="0" smtClean="0"/>
              <a:t>QM’2022, SQM’2022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370851" y="4046022"/>
            <a:ext cx="2643609" cy="2308324"/>
          </a:xfrm>
          <a:prstGeom prst="rect">
            <a:avLst/>
          </a:prstGeom>
          <a:solidFill>
            <a:schemeClr val="bg1"/>
          </a:solidFill>
          <a:ln w="1270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Current total uncertainty: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0.4%</a:t>
            </a:r>
            <a:r>
              <a:rPr lang="en-US" dirty="0" smtClean="0">
                <a:solidFill>
                  <a:srgbClr val="0000FF"/>
                </a:solidFill>
                <a:sym typeface="Symbol" panose="05050102010706020507" pitchFamily="18" charset="2"/>
              </a:rPr>
              <a:t></a:t>
            </a:r>
            <a:r>
              <a:rPr lang="en-US" dirty="0" smtClean="0">
                <a:solidFill>
                  <a:srgbClr val="0000FF"/>
                </a:solidFill>
              </a:rPr>
              <a:t>0.3%</a:t>
            </a:r>
            <a:r>
              <a:rPr lang="en-US" dirty="0" smtClean="0">
                <a:solidFill>
                  <a:srgbClr val="0000FF"/>
                </a:solidFill>
                <a:sym typeface="Symbol" panose="05050102010706020507" pitchFamily="18" charset="2"/>
              </a:rPr>
              <a:t></a:t>
            </a:r>
            <a:r>
              <a:rPr lang="en-US" dirty="0" smtClean="0">
                <a:solidFill>
                  <a:srgbClr val="0000FF"/>
                </a:solidFill>
              </a:rPr>
              <a:t>0.5% = 0.7%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Assuming 15% </a:t>
            </a:r>
            <a:r>
              <a:rPr lang="en-US" i="1" dirty="0" smtClean="0">
                <a:solidFill>
                  <a:srgbClr val="0000FF"/>
                </a:solidFill>
              </a:rPr>
              <a:t>B</a:t>
            </a:r>
            <a:r>
              <a:rPr lang="en-US" baseline="30000" dirty="0" smtClean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 diff:</a:t>
            </a:r>
          </a:p>
          <a:p>
            <a:r>
              <a:rPr lang="en-US" dirty="0" err="1" smtClean="0">
                <a:solidFill>
                  <a:srgbClr val="0000FF"/>
                </a:solidFill>
                <a:latin typeface="Symbol" panose="05050102010706020507" pitchFamily="18" charset="2"/>
              </a:rPr>
              <a:t>d</a:t>
            </a:r>
            <a:r>
              <a:rPr lang="en-US" i="1" dirty="0" err="1" smtClean="0">
                <a:solidFill>
                  <a:srgbClr val="0000FF"/>
                </a:solidFill>
              </a:rPr>
              <a:t>f</a:t>
            </a:r>
            <a:r>
              <a:rPr lang="en-US" baseline="-25000" dirty="0" err="1" smtClean="0">
                <a:solidFill>
                  <a:srgbClr val="0000FF"/>
                </a:solidFill>
              </a:rPr>
              <a:t>CME</a:t>
            </a:r>
            <a:r>
              <a:rPr lang="en-US" dirty="0" smtClean="0">
                <a:solidFill>
                  <a:srgbClr val="0000FF"/>
                </a:solidFill>
              </a:rPr>
              <a:t> = 0.7%/15% = 5%</a:t>
            </a:r>
          </a:p>
          <a:p>
            <a:endParaRPr lang="en-US" i="1" dirty="0" smtClean="0">
              <a:solidFill>
                <a:srgbClr val="0000FF"/>
              </a:solidFill>
            </a:endParaRPr>
          </a:p>
          <a:p>
            <a:r>
              <a:rPr lang="en-US" i="1" dirty="0" smtClean="0">
                <a:solidFill>
                  <a:srgbClr val="0000FF"/>
                </a:solidFill>
              </a:rPr>
              <a:t>My conservative estimate:</a:t>
            </a:r>
          </a:p>
          <a:p>
            <a:r>
              <a:rPr lang="en-US" i="1" dirty="0" err="1" smtClean="0">
                <a:solidFill>
                  <a:srgbClr val="0000FF"/>
                </a:solidFill>
              </a:rPr>
              <a:t>f</a:t>
            </a:r>
            <a:r>
              <a:rPr lang="en-US" baseline="-25000" dirty="0" err="1" smtClean="0">
                <a:solidFill>
                  <a:srgbClr val="0000FF"/>
                </a:solidFill>
              </a:rPr>
              <a:t>CME</a:t>
            </a:r>
            <a:r>
              <a:rPr lang="en-US" dirty="0" smtClean="0">
                <a:solidFill>
                  <a:srgbClr val="0000FF"/>
                </a:solidFill>
              </a:rPr>
              <a:t> &lt; 10% at 98% CL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90432" y="3515770"/>
            <a:ext cx="5001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Good cancelation</a:t>
            </a:r>
            <a:r>
              <a:rPr lang="en-US" dirty="0" smtClean="0">
                <a:solidFill>
                  <a:srgbClr val="3333FF"/>
                </a:solidFill>
              </a:rPr>
              <a:t> </a:t>
            </a:r>
            <a:r>
              <a:rPr lang="en-US" dirty="0" smtClean="0"/>
              <a:t>of</a:t>
            </a:r>
            <a:r>
              <a:rPr lang="en-US" dirty="0" smtClean="0">
                <a:solidFill>
                  <a:srgbClr val="3333FF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v2 </a:t>
            </a:r>
            <a:r>
              <a:rPr lang="en-US" dirty="0" err="1" smtClean="0">
                <a:solidFill>
                  <a:srgbClr val="FF0000"/>
                </a:solidFill>
              </a:rPr>
              <a:t>nonflow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and</a:t>
            </a:r>
            <a:r>
              <a:rPr lang="en-US" dirty="0" smtClean="0">
                <a:solidFill>
                  <a:srgbClr val="3333FF"/>
                </a:solidFill>
              </a:rPr>
              <a:t> 3p correlation </a:t>
            </a:r>
            <a:endParaRPr lang="en-US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83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2023046"/>
            <a:ext cx="3731791" cy="24189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2369"/>
            <a:ext cx="10515600" cy="1325563"/>
          </a:xfrm>
        </p:spPr>
        <p:txBody>
          <a:bodyPr/>
          <a:lstStyle/>
          <a:p>
            <a:r>
              <a:rPr lang="en-US" b="1" dirty="0" smtClean="0"/>
              <a:t>ISOBAR SIGNAL MAY BE SMALL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169334" y="1045694"/>
            <a:ext cx="6349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Feng, </a:t>
            </a:r>
            <a:r>
              <a:rPr lang="en-US" i="1" dirty="0" smtClean="0">
                <a:solidFill>
                  <a:srgbClr val="0070C0"/>
                </a:solidFill>
              </a:rPr>
              <a:t>Lin, Zhao &amp; FW, </a:t>
            </a:r>
            <a:r>
              <a:rPr lang="en-US" i="1" dirty="0">
                <a:solidFill>
                  <a:srgbClr val="0070C0"/>
                </a:solidFill>
              </a:rPr>
              <a:t>PLB 820 (2021) 136549, arXiv:2103.10378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7284285" y="1841580"/>
            <a:ext cx="4680350" cy="2882082"/>
            <a:chOff x="3042576" y="1871325"/>
            <a:chExt cx="6106849" cy="3677566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42576" y="1871325"/>
              <a:ext cx="6106849" cy="3677566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4137564" y="4378803"/>
              <a:ext cx="2263236" cy="514541"/>
            </a:xfrm>
            <a:prstGeom prst="rect">
              <a:avLst/>
            </a:prstGeom>
            <a:solidFill>
              <a:srgbClr val="92D05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33" y="2013066"/>
            <a:ext cx="3535195" cy="2418977"/>
          </a:xfrm>
          <a:prstGeom prst="rect">
            <a:avLst/>
          </a:prstGeom>
        </p:spPr>
      </p:pic>
      <p:cxnSp>
        <p:nvCxnSpPr>
          <p:cNvPr id="36" name="Straight Connector 35"/>
          <p:cNvCxnSpPr/>
          <p:nvPr/>
        </p:nvCxnSpPr>
        <p:spPr>
          <a:xfrm>
            <a:off x="8104161" y="3607427"/>
            <a:ext cx="1956669" cy="0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117975" y="4754451"/>
            <a:ext cx="1921808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Background </a:t>
            </a:r>
            <a:r>
              <a:rPr lang="en-US" dirty="0" smtClean="0">
                <a:sym typeface="Symbol" panose="05050102010706020507" pitchFamily="18" charset="2"/>
              </a:rPr>
              <a:t></a:t>
            </a:r>
            <a:r>
              <a:rPr lang="en-US" dirty="0" smtClean="0"/>
              <a:t> 1/N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isobar/</a:t>
            </a:r>
            <a:r>
              <a:rPr lang="en-US" dirty="0" err="1" smtClean="0">
                <a:solidFill>
                  <a:srgbClr val="FF0000"/>
                </a:solidFill>
              </a:rPr>
              <a:t>AuAu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  <a:sym typeface="Symbol" panose="05050102010706020507" pitchFamily="18" charset="2"/>
              </a:rPr>
              <a:t> 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926697" y="4723661"/>
            <a:ext cx="2682145" cy="923330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Mag. field B </a:t>
            </a:r>
            <a:r>
              <a:rPr lang="en-US" dirty="0" smtClean="0">
                <a:sym typeface="Symbol" panose="05050102010706020507" pitchFamily="18" charset="2"/>
              </a:rPr>
              <a:t> A/A</a:t>
            </a:r>
            <a:r>
              <a:rPr lang="en-US" baseline="30000" dirty="0" smtClean="0">
                <a:sym typeface="Symbol" panose="05050102010706020507" pitchFamily="18" charset="2"/>
              </a:rPr>
              <a:t>2/3</a:t>
            </a:r>
            <a:r>
              <a:rPr lang="en-US" dirty="0" smtClean="0">
                <a:sym typeface="Symbol" panose="05050102010706020507" pitchFamily="18" charset="2"/>
              </a:rPr>
              <a:t>  A</a:t>
            </a:r>
            <a:r>
              <a:rPr lang="en-US" baseline="30000" dirty="0" smtClean="0">
                <a:sym typeface="Symbol" panose="05050102010706020507" pitchFamily="18" charset="2"/>
              </a:rPr>
              <a:t>1/3</a:t>
            </a:r>
            <a:endParaRPr lang="en-US" dirty="0">
              <a:latin typeface="Symbol" panose="05050102010706020507" pitchFamily="18" charset="2"/>
              <a:sym typeface="Symbol" panose="05050102010706020507" pitchFamily="18" charset="2"/>
            </a:endParaRPr>
          </a:p>
          <a:p>
            <a:r>
              <a:rPr lang="en-US" dirty="0" err="1" smtClean="0">
                <a:latin typeface="Symbol" panose="05050102010706020507" pitchFamily="18" charset="2"/>
              </a:rPr>
              <a:t>Dg</a:t>
            </a:r>
            <a:r>
              <a:rPr lang="en-US" baseline="-25000" dirty="0" err="1" smtClean="0"/>
              <a:t>CME</a:t>
            </a:r>
            <a:r>
              <a:rPr lang="en-US" dirty="0" smtClean="0"/>
              <a:t> </a:t>
            </a:r>
            <a:r>
              <a:rPr lang="en-US" dirty="0" smtClean="0">
                <a:sym typeface="Symbol" panose="05050102010706020507" pitchFamily="18" charset="2"/>
              </a:rPr>
              <a:t> B</a:t>
            </a:r>
            <a:r>
              <a:rPr lang="en-US" baseline="30000" dirty="0" smtClean="0">
                <a:sym typeface="Symbol" panose="05050102010706020507" pitchFamily="18" charset="2"/>
              </a:rPr>
              <a:t>2</a:t>
            </a:r>
            <a:r>
              <a:rPr lang="en-US" dirty="0" smtClean="0">
                <a:sym typeface="Symbol" panose="05050102010706020507" pitchFamily="18" charset="2"/>
              </a:rPr>
              <a:t>  A</a:t>
            </a:r>
            <a:r>
              <a:rPr lang="en-US" baseline="30000" dirty="0">
                <a:sym typeface="Symbol" panose="05050102010706020507" pitchFamily="18" charset="2"/>
              </a:rPr>
              <a:t>2</a:t>
            </a:r>
            <a:r>
              <a:rPr lang="en-US" baseline="30000" dirty="0" smtClean="0">
                <a:sym typeface="Symbol" panose="05050102010706020507" pitchFamily="18" charset="2"/>
              </a:rPr>
              <a:t>/3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Signal: </a:t>
            </a:r>
            <a:r>
              <a:rPr lang="en-US" dirty="0" err="1" smtClean="0">
                <a:solidFill>
                  <a:srgbClr val="FF0000"/>
                </a:solidFill>
              </a:rPr>
              <a:t>AuAu</a:t>
            </a:r>
            <a:r>
              <a:rPr lang="en-US" dirty="0" smtClean="0">
                <a:solidFill>
                  <a:srgbClr val="FF0000"/>
                </a:solidFill>
              </a:rPr>
              <a:t>/isobar </a:t>
            </a:r>
            <a:r>
              <a:rPr lang="en-US" dirty="0" smtClean="0">
                <a:solidFill>
                  <a:srgbClr val="FF0000"/>
                </a:solidFill>
                <a:sym typeface="Symbol" panose="05050102010706020507" pitchFamily="18" charset="2"/>
              </a:rPr>
              <a:t> 1.5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211327" y="5813469"/>
            <a:ext cx="84719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Caveats:	Axial charge densities and </a:t>
            </a:r>
            <a:r>
              <a:rPr lang="en-US" dirty="0" err="1" smtClean="0"/>
              <a:t>sphaleron</a:t>
            </a:r>
            <a:r>
              <a:rPr lang="en-US" dirty="0" smtClean="0"/>
              <a:t> transition probabilities could be different </a:t>
            </a:r>
            <a:br>
              <a:rPr lang="en-US" dirty="0" smtClean="0"/>
            </a:br>
            <a:r>
              <a:rPr lang="en-US" dirty="0" smtClean="0"/>
              <a:t>	between </a:t>
            </a:r>
            <a:r>
              <a:rPr lang="en-US" dirty="0" err="1" smtClean="0"/>
              <a:t>Au+Au</a:t>
            </a:r>
            <a:r>
              <a:rPr lang="en-US" dirty="0" smtClean="0"/>
              <a:t> and isobar, e.g. AVFD-</a:t>
            </a:r>
            <a:r>
              <a:rPr lang="en-US" dirty="0" err="1" smtClean="0"/>
              <a:t>glasma</a:t>
            </a:r>
            <a:r>
              <a:rPr lang="en-US" dirty="0" smtClean="0"/>
              <a:t> 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baseline="-25000" dirty="0" smtClean="0"/>
              <a:t>5</a:t>
            </a:r>
            <a:r>
              <a:rPr lang="en-US" dirty="0" smtClean="0"/>
              <a:t>/s: isobar/</a:t>
            </a:r>
            <a:r>
              <a:rPr lang="en-US" dirty="0" err="1" smtClean="0"/>
              <a:t>AuAu</a:t>
            </a:r>
            <a:r>
              <a:rPr lang="en-US" dirty="0" smtClean="0"/>
              <a:t> </a:t>
            </a:r>
            <a:r>
              <a:rPr lang="en-US" dirty="0">
                <a:sym typeface="Symbol" panose="05050102010706020507" pitchFamily="18" charset="2"/>
              </a:rPr>
              <a:t> </a:t>
            </a:r>
            <a:r>
              <a:rPr lang="en-US" dirty="0" smtClean="0">
                <a:sym typeface="Symbol" panose="05050102010706020507" pitchFamily="18" charset="2"/>
              </a:rPr>
              <a:t>1.5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391378" y="4733163"/>
            <a:ext cx="4481109" cy="923330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Could be x3 reduction in </a:t>
            </a:r>
            <a:r>
              <a:rPr lang="en-US" i="1" dirty="0" err="1" smtClean="0">
                <a:solidFill>
                  <a:srgbClr val="FF0000"/>
                </a:solidFill>
              </a:rPr>
              <a:t>f</a:t>
            </a:r>
            <a:r>
              <a:rPr lang="en-US" baseline="-25000" dirty="0" err="1" smtClean="0">
                <a:solidFill>
                  <a:srgbClr val="FF0000"/>
                </a:solidFill>
              </a:rPr>
              <a:t>CME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t the same n</a:t>
            </a:r>
            <a:r>
              <a:rPr lang="en-US" baseline="-25000" dirty="0" smtClean="0">
                <a:solidFill>
                  <a:srgbClr val="FF0000"/>
                </a:solidFill>
              </a:rPr>
              <a:t>5</a:t>
            </a:r>
            <a:r>
              <a:rPr lang="en-US" dirty="0" smtClean="0">
                <a:solidFill>
                  <a:srgbClr val="FF0000"/>
                </a:solidFill>
              </a:rPr>
              <a:t>/s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ym typeface="Symbol" panose="05050102010706020507" pitchFamily="18" charset="2"/>
              </a:rPr>
              <a:t>If </a:t>
            </a:r>
            <a:r>
              <a:rPr lang="en-US" dirty="0" err="1">
                <a:sym typeface="Symbol" panose="05050102010706020507" pitchFamily="18" charset="2"/>
              </a:rPr>
              <a:t>AuAu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f</a:t>
            </a:r>
            <a:r>
              <a:rPr lang="en-US" baseline="-25000" dirty="0" err="1">
                <a:sym typeface="Symbol" panose="05050102010706020507" pitchFamily="18" charset="2"/>
              </a:rPr>
              <a:t>CME</a:t>
            </a:r>
            <a:r>
              <a:rPr lang="en-US" dirty="0">
                <a:sym typeface="Symbol" panose="05050102010706020507" pitchFamily="18" charset="2"/>
              </a:rPr>
              <a:t>=10%, then </a:t>
            </a:r>
            <a:r>
              <a:rPr lang="en-US" dirty="0" smtClean="0">
                <a:sym typeface="Symbol" panose="05050102010706020507" pitchFamily="18" charset="2"/>
              </a:rPr>
              <a:t>isobar 3% (1</a:t>
            </a:r>
            <a:r>
              <a:rPr lang="en-US" dirty="0" smtClean="0">
                <a:latin typeface="Symbol" panose="05050102010706020507" pitchFamily="18" charset="2"/>
                <a:sym typeface="Symbol" panose="05050102010706020507" pitchFamily="18" charset="2"/>
              </a:rPr>
              <a:t>s</a:t>
            </a:r>
            <a:r>
              <a:rPr lang="en-US" dirty="0" smtClean="0">
                <a:sym typeface="Symbol" panose="05050102010706020507" pitchFamily="18" charset="2"/>
              </a:rPr>
              <a:t> effect)</a:t>
            </a:r>
          </a:p>
          <a:p>
            <a:r>
              <a:rPr lang="en-US" dirty="0">
                <a:solidFill>
                  <a:srgbClr val="FF0000"/>
                </a:solidFill>
              </a:rPr>
              <a:t>Ru/</a:t>
            </a:r>
            <a:r>
              <a:rPr lang="en-US" dirty="0" err="1">
                <a:solidFill>
                  <a:srgbClr val="FF0000"/>
                </a:solidFill>
              </a:rPr>
              <a:t>Zr</a:t>
            </a:r>
            <a:r>
              <a:rPr lang="en-US" dirty="0">
                <a:solidFill>
                  <a:srgbClr val="FF0000"/>
                </a:solidFill>
              </a:rPr>
              <a:t> = 1 + 15%*3% = 1.005 (±0.004) 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1189203" y="3749204"/>
            <a:ext cx="412232" cy="9659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39" idx="0"/>
          </p:cNvCxnSpPr>
          <p:nvPr/>
        </p:nvCxnSpPr>
        <p:spPr>
          <a:xfrm flipV="1">
            <a:off x="5267770" y="3749204"/>
            <a:ext cx="560102" cy="9744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9498029" y="3375488"/>
            <a:ext cx="562801" cy="13091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D59E5-7BD9-43E3-B981-58D83940A5A1}" type="slidenum">
              <a:rPr lang="en-US" smtClean="0"/>
              <a:t>26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69334" y="1454964"/>
            <a:ext cx="7199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AVFD simulations in preparation for isobar blind analysis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3886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9812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SUMMARY,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00FF"/>
                </a:solidFill>
              </a:rPr>
              <a:t>NEAR FUTURE, </a:t>
            </a:r>
            <a:r>
              <a:rPr lang="en-US" b="1" dirty="0" smtClean="0">
                <a:solidFill>
                  <a:srgbClr val="00B050"/>
                </a:solidFill>
              </a:rPr>
              <a:t>OUTLOOK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6447"/>
            <a:ext cx="11217676" cy="452596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/>
              <a:t>CME is a very </a:t>
            </a:r>
            <a:r>
              <a:rPr lang="en-US" sz="2400" dirty="0"/>
              <a:t>important </a:t>
            </a:r>
            <a:r>
              <a:rPr lang="en-US" sz="2400" dirty="0" smtClean="0"/>
              <a:t>physics. Large efforts to eliminate backgrounds.</a:t>
            </a:r>
            <a:endParaRPr lang="en-US" sz="2400" dirty="0"/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2000" dirty="0" smtClean="0"/>
              <a:t>Flow-induced background</a:t>
            </a: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2000" b="1" dirty="0" err="1" smtClean="0"/>
              <a:t>Nonflow</a:t>
            </a:r>
            <a:r>
              <a:rPr lang="en-US" sz="2000" b="1" dirty="0" smtClean="0"/>
              <a:t> contamination in v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 measurements</a:t>
            </a: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2000" b="1" dirty="0" smtClean="0"/>
              <a:t>Genuine 3-particle correlation background</a:t>
            </a:r>
          </a:p>
          <a:p>
            <a:pPr>
              <a:lnSpc>
                <a:spcPct val="120000"/>
              </a:lnSpc>
            </a:pPr>
            <a:endParaRPr lang="en-US" sz="1200" dirty="0"/>
          </a:p>
          <a:p>
            <a:pPr>
              <a:lnSpc>
                <a:spcPct val="120000"/>
              </a:lnSpc>
            </a:pPr>
            <a:r>
              <a:rPr lang="en-US" sz="2400" dirty="0"/>
              <a:t>I</a:t>
            </a:r>
            <a:r>
              <a:rPr lang="en-US" sz="2400" dirty="0" smtClean="0"/>
              <a:t>sobar signal </a:t>
            </a:r>
            <a:r>
              <a:rPr lang="en-US" sz="2400" dirty="0" smtClean="0">
                <a:solidFill>
                  <a:srgbClr val="FF0000"/>
                </a:solidFill>
              </a:rPr>
              <a:t>consistent with zero </a:t>
            </a:r>
            <a:r>
              <a:rPr lang="en-US" sz="2400" dirty="0" smtClean="0"/>
              <a:t>(</a:t>
            </a:r>
            <a:r>
              <a:rPr lang="en-US" sz="2400" dirty="0"/>
              <a:t>not contradictory to </a:t>
            </a:r>
            <a:r>
              <a:rPr lang="en-US" sz="2400" dirty="0" err="1" smtClean="0"/>
              <a:t>Au+Au</a:t>
            </a:r>
            <a:r>
              <a:rPr lang="en-US" sz="2400" dirty="0" smtClean="0"/>
              <a:t>);</a:t>
            </a:r>
            <a:br>
              <a:rPr lang="en-US" sz="2400" dirty="0" smtClean="0"/>
            </a:br>
            <a:r>
              <a:rPr lang="en-US" sz="2400" dirty="0" smtClean="0">
                <a:solidFill>
                  <a:srgbClr val="0000FF"/>
                </a:solidFill>
              </a:rPr>
              <a:t>Stringent upper limit on the way.</a:t>
            </a:r>
          </a:p>
          <a:p>
            <a:pPr>
              <a:lnSpc>
                <a:spcPct val="120000"/>
              </a:lnSpc>
            </a:pPr>
            <a:endParaRPr lang="en-US" sz="1200" dirty="0"/>
          </a:p>
          <a:p>
            <a:pPr>
              <a:lnSpc>
                <a:spcPct val="120000"/>
              </a:lnSpc>
            </a:pPr>
            <a:r>
              <a:rPr lang="en-US" sz="2400" dirty="0" err="1" smtClean="0"/>
              <a:t>Au+Au</a:t>
            </a:r>
            <a:r>
              <a:rPr lang="en-US" sz="2400" dirty="0" smtClean="0"/>
              <a:t> </a:t>
            </a:r>
            <a:r>
              <a:rPr lang="en-US" sz="2400" dirty="0"/>
              <a:t>data (2.4 B MB events) </a:t>
            </a:r>
            <a:r>
              <a:rPr lang="en-US" sz="2400" b="1" dirty="0" smtClean="0">
                <a:solidFill>
                  <a:srgbClr val="FF0000"/>
                </a:solidFill>
              </a:rPr>
              <a:t>hint at finite </a:t>
            </a:r>
            <a:r>
              <a:rPr lang="en-US" sz="2400" b="1" dirty="0">
                <a:solidFill>
                  <a:srgbClr val="FF0000"/>
                </a:solidFill>
              </a:rPr>
              <a:t>CME signal </a:t>
            </a:r>
            <a:r>
              <a:rPr lang="en-US" sz="2400" dirty="0"/>
              <a:t>with </a:t>
            </a:r>
            <a:r>
              <a:rPr lang="en-US" sz="2400" dirty="0" smtClean="0"/>
              <a:t>small significance</a:t>
            </a:r>
            <a:r>
              <a:rPr lang="en-US" sz="2400" dirty="0"/>
              <a:t>;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solidFill>
                  <a:srgbClr val="0000FF"/>
                </a:solidFill>
              </a:rPr>
              <a:t>Rigorous </a:t>
            </a:r>
            <a:r>
              <a:rPr lang="en-US" sz="2400" dirty="0" err="1" smtClean="0">
                <a:solidFill>
                  <a:srgbClr val="0000FF"/>
                </a:solidFill>
              </a:rPr>
              <a:t>nonflow</a:t>
            </a:r>
            <a:r>
              <a:rPr lang="en-US" sz="2400" dirty="0" smtClean="0">
                <a:solidFill>
                  <a:srgbClr val="0000FF"/>
                </a:solidFill>
              </a:rPr>
              <a:t> data analysis on the way. </a:t>
            </a:r>
            <a:r>
              <a:rPr lang="en-US" sz="2400" dirty="0" smtClean="0">
                <a:solidFill>
                  <a:srgbClr val="00B050"/>
                </a:solidFill>
              </a:rPr>
              <a:t>Expect 20B </a:t>
            </a:r>
            <a:r>
              <a:rPr lang="en-US" sz="2400" dirty="0" err="1">
                <a:solidFill>
                  <a:srgbClr val="00B050"/>
                </a:solidFill>
              </a:rPr>
              <a:t>Au+Au</a:t>
            </a:r>
            <a:r>
              <a:rPr lang="en-US" sz="2400" dirty="0">
                <a:solidFill>
                  <a:srgbClr val="00B050"/>
                </a:solidFill>
              </a:rPr>
              <a:t> from 2023+25 </a:t>
            </a:r>
            <a:r>
              <a:rPr lang="en-US" sz="2400" dirty="0" smtClean="0">
                <a:solidFill>
                  <a:srgbClr val="00B050"/>
                </a:solidFill>
              </a:rPr>
              <a:t>runs</a:t>
            </a:r>
            <a:r>
              <a:rPr lang="en-US" sz="2400" dirty="0">
                <a:solidFill>
                  <a:srgbClr val="00B050"/>
                </a:solidFill>
              </a:rPr>
              <a:t>.</a:t>
            </a:r>
          </a:p>
          <a:p>
            <a:pPr>
              <a:lnSpc>
                <a:spcPct val="120000"/>
              </a:lnSpc>
            </a:pPr>
            <a:endParaRPr lang="en-US" sz="2400" dirty="0"/>
          </a:p>
          <a:p>
            <a:pPr>
              <a:lnSpc>
                <a:spcPct val="120000"/>
              </a:lnSpc>
            </a:pPr>
            <a:endParaRPr lang="en-US" sz="2400" dirty="0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</a:pPr>
            <a:endParaRPr lang="en-US" sz="2400" dirty="0" smtClean="0"/>
          </a:p>
          <a:p>
            <a:pPr>
              <a:lnSpc>
                <a:spcPct val="120000"/>
              </a:lnSpc>
            </a:pPr>
            <a:endParaRPr lang="en-US" sz="24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28CD4-477A-4A4E-AB84-85DE80790E93}" type="slidenum">
              <a:rPr lang="en-US" smtClean="0"/>
              <a:t>27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718877" y="1975293"/>
            <a:ext cx="472937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smtClean="0"/>
              <a:t>Invariant mass </a:t>
            </a:r>
            <a:r>
              <a:rPr lang="en-US" sz="2000" dirty="0" err="1" smtClean="0"/>
              <a:t>depndence</a:t>
            </a:r>
            <a:endParaRPr lang="en-US" sz="2000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smtClean="0"/>
              <a:t>Event-shape engineering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smtClean="0"/>
              <a:t>Isobar collisions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b="1" dirty="0" smtClean="0"/>
              <a:t>Spectator/participant plane comparison</a:t>
            </a:r>
          </a:p>
        </p:txBody>
      </p:sp>
    </p:spTree>
    <p:extLst>
      <p:ext uri="{BB962C8B-B14F-4D97-AF65-F5344CB8AC3E}">
        <p14:creationId xmlns:p14="http://schemas.microsoft.com/office/powerpoint/2010/main" val="2302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1007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THE </a:t>
            </a:r>
            <a:r>
              <a:rPr lang="en-US" b="1" dirty="0" smtClean="0">
                <a:latin typeface="Symbol" panose="05050102010706020507" pitchFamily="18" charset="2"/>
              </a:rPr>
              <a:t>Dg</a:t>
            </a:r>
            <a:r>
              <a:rPr lang="en-US" b="1" dirty="0" smtClean="0"/>
              <a:t> </a:t>
            </a:r>
            <a:r>
              <a:rPr lang="en-US" b="1" dirty="0"/>
              <a:t>CORRELATOR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2669" y="1974063"/>
            <a:ext cx="3513791" cy="297435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604358" y="1555038"/>
            <a:ext cx="32300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600" i="1" dirty="0">
                <a:solidFill>
                  <a:srgbClr val="0070C0"/>
                </a:solidFill>
              </a:rPr>
              <a:t>STAR, </a:t>
            </a:r>
            <a:r>
              <a:rPr lang="nb-NO" sz="1600" i="1" dirty="0" smtClean="0">
                <a:solidFill>
                  <a:srgbClr val="0070C0"/>
                </a:solidFill>
              </a:rPr>
              <a:t>PRL 2009, PRC </a:t>
            </a:r>
            <a:r>
              <a:rPr lang="da-DK" sz="1600" i="1" dirty="0" smtClean="0">
                <a:solidFill>
                  <a:srgbClr val="0070C0"/>
                </a:solidFill>
              </a:rPr>
              <a:t>2010</a:t>
            </a:r>
            <a:endParaRPr lang="da-DK" sz="1600" i="1" dirty="0">
              <a:solidFill>
                <a:srgbClr val="0070C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537105" y="2083548"/>
            <a:ext cx="1558125" cy="3435688"/>
            <a:chOff x="5248574" y="752005"/>
            <a:chExt cx="2513462" cy="440457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8574" y="1528634"/>
              <a:ext cx="2513462" cy="2977346"/>
            </a:xfrm>
            <a:prstGeom prst="rect">
              <a:avLst/>
            </a:prstGeom>
          </p:spPr>
        </p:pic>
        <p:cxnSp>
          <p:nvCxnSpPr>
            <p:cNvPr id="14" name="Straight Arrow Connector 13"/>
            <p:cNvCxnSpPr/>
            <p:nvPr/>
          </p:nvCxnSpPr>
          <p:spPr>
            <a:xfrm>
              <a:off x="6553200" y="3352800"/>
              <a:ext cx="76200" cy="143923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6580007" y="1233266"/>
              <a:ext cx="25893" cy="135753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6574892" y="752005"/>
              <a:ext cx="561706" cy="6707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Symbol" panose="05050102010706020507" pitchFamily="18" charset="2"/>
                </a:rPr>
                <a:t>p</a:t>
              </a:r>
              <a:r>
                <a:rPr lang="en-US" sz="2800" b="1" baseline="30000" dirty="0">
                  <a:solidFill>
                    <a:srgbClr val="FF0000"/>
                  </a:solidFill>
                  <a:latin typeface="Symbol" panose="05050102010706020507" pitchFamily="18" charset="2"/>
                </a:rPr>
                <a:t>+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584443" y="4464259"/>
              <a:ext cx="561706" cy="6707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Symbol" panose="05050102010706020507" pitchFamily="18" charset="2"/>
                </a:rPr>
                <a:t>p</a:t>
              </a:r>
              <a:r>
                <a:rPr lang="en-US" sz="2800" b="1" baseline="30000" dirty="0">
                  <a:solidFill>
                    <a:srgbClr val="FF0000"/>
                  </a:solidFill>
                  <a:latin typeface="Symbol" panose="05050102010706020507" pitchFamily="18" charset="2"/>
                </a:rPr>
                <a:t>-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 flipV="1">
              <a:off x="6313048" y="1289855"/>
              <a:ext cx="163952" cy="128687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5770066" y="776487"/>
              <a:ext cx="561706" cy="6707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Symbol" panose="05050102010706020507" pitchFamily="18" charset="2"/>
                </a:rPr>
                <a:t>p</a:t>
              </a:r>
              <a:r>
                <a:rPr lang="en-US" sz="2800" b="1" baseline="30000" dirty="0">
                  <a:solidFill>
                    <a:srgbClr val="FF0000"/>
                  </a:solidFill>
                  <a:latin typeface="Symbol" panose="05050102010706020507" pitchFamily="18" charset="2"/>
                </a:rPr>
                <a:t>+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H="1">
              <a:off x="6395024" y="3352800"/>
              <a:ext cx="55169" cy="13716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5737806" y="4485804"/>
              <a:ext cx="561706" cy="6707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Symbol" panose="05050102010706020507" pitchFamily="18" charset="2"/>
                </a:rPr>
                <a:t>p</a:t>
              </a:r>
              <a:r>
                <a:rPr lang="en-US" sz="2800" b="1" baseline="30000" dirty="0">
                  <a:solidFill>
                    <a:srgbClr val="FF0000"/>
                  </a:solidFill>
                  <a:latin typeface="Symbol" panose="05050102010706020507" pitchFamily="18" charset="2"/>
                </a:rPr>
                <a:t>-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8909386" y="5160582"/>
            <a:ext cx="23199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Significant </a:t>
            </a:r>
            <a:r>
              <a:rPr lang="en-US" sz="2400" dirty="0" smtClean="0">
                <a:solidFill>
                  <a:srgbClr val="00B050"/>
                </a:solidFill>
              </a:rPr>
              <a:t>signal</a:t>
            </a:r>
          </a:p>
          <a:p>
            <a:pPr algn="ctr"/>
            <a:r>
              <a:rPr lang="en-US" sz="2400" i="1" dirty="0">
                <a:solidFill>
                  <a:srgbClr val="00B050"/>
                </a:solidFill>
                <a:latin typeface="Symbol" panose="05050102010706020507" pitchFamily="18" charset="2"/>
              </a:rPr>
              <a:t>Dg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sym typeface="Symbol" panose="05050102010706020507" pitchFamily="18" charset="2"/>
              </a:rPr>
              <a:t> </a:t>
            </a:r>
            <a:r>
              <a:rPr lang="en-US" sz="2400" dirty="0" smtClean="0">
                <a:solidFill>
                  <a:srgbClr val="00B050"/>
                </a:solidFill>
              </a:rPr>
              <a:t>5 </a:t>
            </a:r>
            <a:r>
              <a:rPr lang="en-US" sz="2400" dirty="0">
                <a:solidFill>
                  <a:srgbClr val="00B050"/>
                </a:solidFill>
              </a:rPr>
              <a:t>× </a:t>
            </a:r>
            <a:r>
              <a:rPr lang="en-US" sz="2400" dirty="0" smtClean="0">
                <a:solidFill>
                  <a:srgbClr val="00B050"/>
                </a:solidFill>
              </a:rPr>
              <a:t>10</a:t>
            </a:r>
            <a:r>
              <a:rPr lang="en-US" sz="2400" baseline="30000" dirty="0" smtClean="0">
                <a:solidFill>
                  <a:srgbClr val="00B050"/>
                </a:solidFill>
              </a:rPr>
              <a:t>-4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75481" y="1666618"/>
            <a:ext cx="2681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Look for charge separation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9783906" y="3151575"/>
            <a:ext cx="0" cy="573741"/>
          </a:xfrm>
          <a:prstGeom prst="straightConnector1">
            <a:avLst/>
          </a:prstGeom>
          <a:ln w="38100">
            <a:solidFill>
              <a:srgbClr val="00B05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9302544" y="3262744"/>
            <a:ext cx="473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  <a:latin typeface="Symbol" panose="05050102010706020507" pitchFamily="18" charset="2"/>
              </a:rPr>
              <a:t>Dg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endParaRPr lang="en-US" b="1" dirty="0"/>
          </a:p>
        </p:txBody>
      </p:sp>
      <p:sp>
        <p:nvSpPr>
          <p:cNvPr id="27" name="Rectangle 26"/>
          <p:cNvSpPr/>
          <p:nvPr/>
        </p:nvSpPr>
        <p:spPr>
          <a:xfrm>
            <a:off x="4780131" y="1307614"/>
            <a:ext cx="1969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</a:rPr>
              <a:t>Voloshin, PRC 2004</a:t>
            </a:r>
            <a:endParaRPr lang="en-US" dirty="0"/>
          </a:p>
        </p:txBody>
      </p:sp>
      <p:sp>
        <p:nvSpPr>
          <p:cNvPr id="2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728DC46-4A63-40C9-8F8B-79C56AFC5E3A}" type="slidenum">
              <a:rPr lang="en-US" smtClean="0"/>
              <a:pPr/>
              <a:t>3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975481" y="3850546"/>
            <a:ext cx="2681375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50310" y="3850258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RP</a:t>
            </a:r>
            <a:endParaRPr lang="en-US" sz="2400" dirty="0">
              <a:solidFill>
                <a:schemeClr val="accent2"/>
              </a:solidFill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037497"/>
              </p:ext>
            </p:extLst>
          </p:nvPr>
        </p:nvGraphicFramePr>
        <p:xfrm>
          <a:off x="3882453" y="2843175"/>
          <a:ext cx="4062412" cy="183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2" name="Equation" r:id="rId5" imgW="1752480" imgH="787320" progId="Equation.DSMT4">
                  <p:embed/>
                </p:oleObj>
              </mc:Choice>
              <mc:Fallback>
                <p:oleObj name="Equation" r:id="rId5" imgW="1752480" imgH="787320" progId="Equation.DSMT4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2453" y="2843175"/>
                        <a:ext cx="4062412" cy="183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855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-635"/>
            <a:ext cx="10898275" cy="1325563"/>
          </a:xfrm>
        </p:spPr>
        <p:txBody>
          <a:bodyPr/>
          <a:lstStyle/>
          <a:p>
            <a:r>
              <a:rPr lang="en-US" b="1" dirty="0" smtClean="0"/>
              <a:t>BACKGROUND IN </a:t>
            </a:r>
            <a:r>
              <a:rPr lang="en-US" b="1" dirty="0">
                <a:latin typeface="Symbol" panose="05050102010706020507" pitchFamily="18" charset="2"/>
              </a:rPr>
              <a:t>Dg</a:t>
            </a:r>
            <a:r>
              <a:rPr lang="en-US" b="1" dirty="0" smtClean="0"/>
              <a:t> CORRELATOR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19480" y="104699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solidFill>
                  <a:srgbClr val="0070C0"/>
                </a:solidFill>
              </a:rPr>
              <a:t>Voloshin</a:t>
            </a:r>
            <a:r>
              <a:rPr lang="en-US" i="1" dirty="0">
                <a:solidFill>
                  <a:srgbClr val="0070C0"/>
                </a:solidFill>
              </a:rPr>
              <a:t> 2004; FW 2009; </a:t>
            </a:r>
            <a:r>
              <a:rPr lang="en-US" i="1" dirty="0" err="1">
                <a:solidFill>
                  <a:srgbClr val="0070C0"/>
                </a:solidFill>
              </a:rPr>
              <a:t>Bzdak</a:t>
            </a:r>
            <a:r>
              <a:rPr lang="en-US" i="1" dirty="0">
                <a:solidFill>
                  <a:srgbClr val="0070C0"/>
                </a:solidFill>
              </a:rPr>
              <a:t>, Koch, Liao 2010; Pratt, </a:t>
            </a:r>
            <a:r>
              <a:rPr lang="en-US" i="1" dirty="0" err="1">
                <a:solidFill>
                  <a:srgbClr val="0070C0"/>
                </a:solidFill>
              </a:rPr>
              <a:t>Schlichting</a:t>
            </a:r>
            <a:r>
              <a:rPr lang="en-US" i="1" dirty="0">
                <a:solidFill>
                  <a:srgbClr val="0070C0"/>
                </a:solidFill>
              </a:rPr>
              <a:t> 2010; …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001" y="4951494"/>
            <a:ext cx="796005" cy="566730"/>
          </a:xfrm>
          <a:prstGeom prst="rect">
            <a:avLst/>
          </a:prstGeom>
        </p:spPr>
      </p:pic>
      <p:cxnSp>
        <p:nvCxnSpPr>
          <p:cNvPr id="7" name="直线箭头连接符 4"/>
          <p:cNvCxnSpPr/>
          <p:nvPr/>
        </p:nvCxnSpPr>
        <p:spPr bwMode="auto">
          <a:xfrm>
            <a:off x="929641" y="5221230"/>
            <a:ext cx="3284682" cy="0"/>
          </a:xfrm>
          <a:prstGeom prst="straightConnector1">
            <a:avLst/>
          </a:prstGeom>
          <a:solidFill>
            <a:srgbClr val="00B8FF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" name="直线箭头连接符 6"/>
          <p:cNvCxnSpPr>
            <a:cxnSpLocks/>
          </p:cNvCxnSpPr>
          <p:nvPr/>
        </p:nvCxnSpPr>
        <p:spPr bwMode="auto">
          <a:xfrm flipV="1">
            <a:off x="1885893" y="2889417"/>
            <a:ext cx="0" cy="3239900"/>
          </a:xfrm>
          <a:prstGeom prst="straightConnector1">
            <a:avLst/>
          </a:prstGeom>
          <a:solidFill>
            <a:srgbClr val="00B8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9" name="矩形 2"/>
          <p:cNvSpPr>
            <a:spLocks noChangeArrowheads="1"/>
          </p:cNvSpPr>
          <p:nvPr/>
        </p:nvSpPr>
        <p:spPr bwMode="auto">
          <a:xfrm>
            <a:off x="4111399" y="4916431"/>
            <a:ext cx="625868" cy="63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058" tIns="41029" rIns="82058" bIns="41029">
            <a:spAutoFit/>
          </a:bodyPr>
          <a:lstStyle/>
          <a:p>
            <a:pPr algn="ctr"/>
            <a:r>
              <a:rPr lang="en-US" altLang="zh-CN" b="1" dirty="0">
                <a:solidFill>
                  <a:srgbClr val="000000"/>
                </a:solidFill>
                <a:latin typeface="ArialMT" charset="-122"/>
              </a:rPr>
              <a:t>X</a:t>
            </a:r>
            <a:br>
              <a:rPr lang="en-US" altLang="zh-CN" b="1" dirty="0">
                <a:solidFill>
                  <a:srgbClr val="000000"/>
                </a:solidFill>
                <a:latin typeface="ArialMT" charset="-122"/>
              </a:rPr>
            </a:br>
            <a:r>
              <a:rPr lang="en-US" altLang="zh-CN" b="1" dirty="0" err="1" smtClean="0">
                <a:solidFill>
                  <a:srgbClr val="000000"/>
                </a:solidFill>
                <a:latin typeface="ArialMT" charset="-122"/>
              </a:rPr>
              <a:t>ψ</a:t>
            </a:r>
            <a:r>
              <a:rPr lang="en-US" altLang="zh-CN" b="1" baseline="-25000" dirty="0" err="1" smtClean="0">
                <a:solidFill>
                  <a:srgbClr val="000000"/>
                </a:solidFill>
                <a:latin typeface="ArialMT" charset="-122"/>
              </a:rPr>
              <a:t>RP</a:t>
            </a:r>
            <a:endParaRPr lang="zh-CN" altLang="en-US" b="1" dirty="0"/>
          </a:p>
        </p:txBody>
      </p:sp>
      <p:sp>
        <p:nvSpPr>
          <p:cNvPr id="10" name="矩形 8"/>
          <p:cNvSpPr>
            <a:spLocks noChangeArrowheads="1"/>
          </p:cNvSpPr>
          <p:nvPr/>
        </p:nvSpPr>
        <p:spPr bwMode="auto">
          <a:xfrm>
            <a:off x="1554024" y="2867269"/>
            <a:ext cx="282738" cy="35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/>
          <a:p>
            <a:r>
              <a:rPr lang="en-US" altLang="zh-CN" b="1" dirty="0">
                <a:solidFill>
                  <a:srgbClr val="000000"/>
                </a:solidFill>
                <a:latin typeface="ArialMT" charset="-122"/>
              </a:rPr>
              <a:t>Y</a:t>
            </a:r>
            <a:endParaRPr lang="zh-CN" altLang="en-US" dirty="0"/>
          </a:p>
        </p:txBody>
      </p:sp>
      <p:cxnSp>
        <p:nvCxnSpPr>
          <p:cNvPr id="11" name="直线箭头连接符 10"/>
          <p:cNvCxnSpPr/>
          <p:nvPr/>
        </p:nvCxnSpPr>
        <p:spPr bwMode="auto">
          <a:xfrm flipV="1">
            <a:off x="3065941" y="4509367"/>
            <a:ext cx="759301" cy="40651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00D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" name="直线箭头连接符 13"/>
          <p:cNvCxnSpPr/>
          <p:nvPr/>
        </p:nvCxnSpPr>
        <p:spPr bwMode="auto">
          <a:xfrm>
            <a:off x="3093649" y="4933986"/>
            <a:ext cx="731592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00D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2231189" y="3011430"/>
            <a:ext cx="451053" cy="35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/>
          <a:p>
            <a:r>
              <a:rPr kumimoji="1" lang="en-US" altLang="zh-CN" b="1" dirty="0">
                <a:solidFill>
                  <a:srgbClr val="0000FF"/>
                </a:solidFill>
              </a:rPr>
              <a:t>π</a:t>
            </a:r>
            <a:r>
              <a:rPr kumimoji="1" lang="en-US" altLang="zh-CN" b="1" baseline="30000" dirty="0">
                <a:solidFill>
                  <a:srgbClr val="0000FF"/>
                </a:solidFill>
              </a:rPr>
              <a:t>-   </a:t>
            </a:r>
            <a:endParaRPr kumimoji="1" lang="zh-CN" altLang="en-US" b="1" baseline="30000" dirty="0">
              <a:solidFill>
                <a:srgbClr val="0000FF"/>
              </a:solidFill>
            </a:endParaRPr>
          </a:p>
        </p:txBody>
      </p:sp>
      <p:sp>
        <p:nvSpPr>
          <p:cNvPr id="14" name="文本框 17"/>
          <p:cNvSpPr txBox="1">
            <a:spLocks noChangeArrowheads="1"/>
          </p:cNvSpPr>
          <p:nvPr/>
        </p:nvSpPr>
        <p:spPr bwMode="auto">
          <a:xfrm>
            <a:off x="1930489" y="3032572"/>
            <a:ext cx="410979" cy="35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/>
          <a:p>
            <a:r>
              <a:rPr kumimoji="1" lang="en-US" altLang="zh-CN" b="1" dirty="0">
                <a:solidFill>
                  <a:srgbClr val="0000FF"/>
                </a:solidFill>
              </a:rPr>
              <a:t>π</a:t>
            </a:r>
            <a:r>
              <a:rPr kumimoji="1" lang="en-US" altLang="zh-CN" b="1" baseline="30000" dirty="0">
                <a:solidFill>
                  <a:srgbClr val="0000FF"/>
                </a:solidFill>
              </a:rPr>
              <a:t>+ </a:t>
            </a:r>
            <a:endParaRPr kumimoji="1" lang="zh-CN" altLang="en-US" b="1" baseline="30000" dirty="0">
              <a:solidFill>
                <a:srgbClr val="0000FF"/>
              </a:solidFill>
            </a:endParaRPr>
          </a:p>
        </p:txBody>
      </p:sp>
      <p:cxnSp>
        <p:nvCxnSpPr>
          <p:cNvPr id="15" name="直线连接符 15"/>
          <p:cNvCxnSpPr/>
          <p:nvPr/>
        </p:nvCxnSpPr>
        <p:spPr bwMode="auto">
          <a:xfrm>
            <a:off x="1950221" y="5242372"/>
            <a:ext cx="1143429" cy="22182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6" name="文本框 20"/>
          <p:cNvSpPr txBox="1">
            <a:spLocks noChangeArrowheads="1"/>
          </p:cNvSpPr>
          <p:nvPr/>
        </p:nvSpPr>
        <p:spPr bwMode="auto">
          <a:xfrm>
            <a:off x="1968878" y="4149869"/>
            <a:ext cx="287547" cy="35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/>
          <a:p>
            <a:r>
              <a:rPr kumimoji="1" lang="en-US" altLang="zh-CN" b="1" dirty="0">
                <a:solidFill>
                  <a:srgbClr val="0000FF"/>
                </a:solidFill>
              </a:rPr>
              <a:t>ρ</a:t>
            </a:r>
            <a:endParaRPr kumimoji="1" lang="zh-CN" altLang="en-US" b="1" baseline="30000" dirty="0">
              <a:solidFill>
                <a:srgbClr val="0000FF"/>
              </a:solidFill>
            </a:endParaRPr>
          </a:p>
        </p:txBody>
      </p:sp>
      <p:cxnSp>
        <p:nvCxnSpPr>
          <p:cNvPr id="17" name="直线箭头连接符 13"/>
          <p:cNvCxnSpPr/>
          <p:nvPr/>
        </p:nvCxnSpPr>
        <p:spPr bwMode="auto">
          <a:xfrm flipV="1">
            <a:off x="3065941" y="5342712"/>
            <a:ext cx="759301" cy="12148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00D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8" name="直线箭头连接符 13"/>
          <p:cNvCxnSpPr/>
          <p:nvPr/>
        </p:nvCxnSpPr>
        <p:spPr bwMode="auto">
          <a:xfrm>
            <a:off x="3093649" y="5464192"/>
            <a:ext cx="636810" cy="29043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00D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" name="直线连接符 15"/>
          <p:cNvCxnSpPr/>
          <p:nvPr/>
        </p:nvCxnSpPr>
        <p:spPr bwMode="auto">
          <a:xfrm flipV="1">
            <a:off x="1930488" y="4933986"/>
            <a:ext cx="1135452" cy="26073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" name="直线连接符 15"/>
          <p:cNvCxnSpPr/>
          <p:nvPr/>
        </p:nvCxnSpPr>
        <p:spPr bwMode="auto">
          <a:xfrm flipV="1">
            <a:off x="1913603" y="3773432"/>
            <a:ext cx="110548" cy="142128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" name="直线箭头连接符 10"/>
          <p:cNvCxnSpPr/>
          <p:nvPr/>
        </p:nvCxnSpPr>
        <p:spPr bwMode="auto">
          <a:xfrm flipV="1">
            <a:off x="2029654" y="3312308"/>
            <a:ext cx="285442" cy="46112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00D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" name="直线箭头连接符 10"/>
          <p:cNvCxnSpPr/>
          <p:nvPr/>
        </p:nvCxnSpPr>
        <p:spPr bwMode="auto">
          <a:xfrm flipH="1" flipV="1">
            <a:off x="1944344" y="3240031"/>
            <a:ext cx="79809" cy="53340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00D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3" name="文本框 12"/>
          <p:cNvSpPr txBox="1">
            <a:spLocks noChangeArrowheads="1"/>
          </p:cNvSpPr>
          <p:nvPr/>
        </p:nvSpPr>
        <p:spPr bwMode="auto">
          <a:xfrm>
            <a:off x="3831389" y="4785172"/>
            <a:ext cx="451053" cy="35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/>
          <a:p>
            <a:r>
              <a:rPr kumimoji="1" lang="en-US" altLang="zh-CN" b="1" dirty="0">
                <a:solidFill>
                  <a:srgbClr val="0000FF"/>
                </a:solidFill>
              </a:rPr>
              <a:t>π</a:t>
            </a:r>
            <a:r>
              <a:rPr kumimoji="1" lang="en-US" altLang="zh-CN" b="1" baseline="30000" dirty="0">
                <a:solidFill>
                  <a:srgbClr val="0000FF"/>
                </a:solidFill>
              </a:rPr>
              <a:t>-   </a:t>
            </a:r>
            <a:endParaRPr kumimoji="1" lang="zh-CN" altLang="en-US" b="1" baseline="30000" dirty="0">
              <a:solidFill>
                <a:srgbClr val="0000FF"/>
              </a:solidFill>
            </a:endParaRPr>
          </a:p>
        </p:txBody>
      </p:sp>
      <p:sp>
        <p:nvSpPr>
          <p:cNvPr id="24" name="文本框 12"/>
          <p:cNvSpPr txBox="1">
            <a:spLocks noChangeArrowheads="1"/>
          </p:cNvSpPr>
          <p:nvPr/>
        </p:nvSpPr>
        <p:spPr bwMode="auto">
          <a:xfrm>
            <a:off x="3755189" y="5623372"/>
            <a:ext cx="451053" cy="35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/>
          <a:p>
            <a:r>
              <a:rPr kumimoji="1" lang="en-US" altLang="zh-CN" b="1">
                <a:solidFill>
                  <a:srgbClr val="0000FF"/>
                </a:solidFill>
              </a:rPr>
              <a:t>π</a:t>
            </a:r>
            <a:r>
              <a:rPr kumimoji="1" lang="en-US" altLang="zh-CN" b="1" baseline="30000">
                <a:solidFill>
                  <a:srgbClr val="0000FF"/>
                </a:solidFill>
              </a:rPr>
              <a:t>-   </a:t>
            </a:r>
            <a:endParaRPr kumimoji="1" lang="zh-CN" altLang="en-US" b="1" baseline="30000">
              <a:solidFill>
                <a:srgbClr val="0000FF"/>
              </a:solidFill>
            </a:endParaRPr>
          </a:p>
        </p:txBody>
      </p:sp>
      <p:sp>
        <p:nvSpPr>
          <p:cNvPr id="25" name="文本框 17"/>
          <p:cNvSpPr txBox="1">
            <a:spLocks noChangeArrowheads="1"/>
          </p:cNvSpPr>
          <p:nvPr/>
        </p:nvSpPr>
        <p:spPr bwMode="auto">
          <a:xfrm>
            <a:off x="3825242" y="4306830"/>
            <a:ext cx="410979" cy="35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/>
          <a:p>
            <a:r>
              <a:rPr kumimoji="1" lang="en-US" altLang="zh-CN" b="1" dirty="0">
                <a:solidFill>
                  <a:srgbClr val="0000FF"/>
                </a:solidFill>
              </a:rPr>
              <a:t>π</a:t>
            </a:r>
            <a:r>
              <a:rPr kumimoji="1" lang="en-US" altLang="zh-CN" b="1" baseline="30000" dirty="0">
                <a:solidFill>
                  <a:srgbClr val="0000FF"/>
                </a:solidFill>
              </a:rPr>
              <a:t>+ </a:t>
            </a:r>
            <a:endParaRPr kumimoji="1" lang="zh-CN" altLang="en-US" b="1" baseline="30000" dirty="0">
              <a:solidFill>
                <a:srgbClr val="0000FF"/>
              </a:solidFill>
            </a:endParaRPr>
          </a:p>
        </p:txBody>
      </p:sp>
      <p:sp>
        <p:nvSpPr>
          <p:cNvPr id="26" name="文本框 17"/>
          <p:cNvSpPr txBox="1">
            <a:spLocks noChangeArrowheads="1"/>
          </p:cNvSpPr>
          <p:nvPr/>
        </p:nvSpPr>
        <p:spPr bwMode="auto">
          <a:xfrm>
            <a:off x="3795263" y="5242372"/>
            <a:ext cx="410979" cy="35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/>
          <a:p>
            <a:r>
              <a:rPr kumimoji="1" lang="en-US" altLang="zh-CN" b="1" dirty="0">
                <a:solidFill>
                  <a:srgbClr val="0000FF"/>
                </a:solidFill>
              </a:rPr>
              <a:t>π</a:t>
            </a:r>
            <a:r>
              <a:rPr kumimoji="1" lang="en-US" altLang="zh-CN" b="1" baseline="30000" dirty="0">
                <a:solidFill>
                  <a:srgbClr val="0000FF"/>
                </a:solidFill>
              </a:rPr>
              <a:t>+ </a:t>
            </a:r>
            <a:endParaRPr kumimoji="1" lang="zh-CN" altLang="en-US" b="1" baseline="30000" dirty="0">
              <a:solidFill>
                <a:srgbClr val="0000FF"/>
              </a:solidFill>
            </a:endParaRPr>
          </a:p>
        </p:txBody>
      </p:sp>
      <p:sp>
        <p:nvSpPr>
          <p:cNvPr id="27" name="文本框 20"/>
          <p:cNvSpPr txBox="1">
            <a:spLocks noChangeArrowheads="1"/>
          </p:cNvSpPr>
          <p:nvPr/>
        </p:nvSpPr>
        <p:spPr bwMode="auto">
          <a:xfrm>
            <a:off x="2547095" y="4708972"/>
            <a:ext cx="287547" cy="35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/>
          <a:p>
            <a:r>
              <a:rPr kumimoji="1" lang="en-US" altLang="zh-CN" b="1" dirty="0">
                <a:solidFill>
                  <a:srgbClr val="0000FF"/>
                </a:solidFill>
              </a:rPr>
              <a:t>ρ</a:t>
            </a:r>
            <a:endParaRPr kumimoji="1" lang="zh-CN" altLang="en-US" b="1" baseline="30000" dirty="0">
              <a:solidFill>
                <a:srgbClr val="0000FF"/>
              </a:solidFill>
            </a:endParaRPr>
          </a:p>
        </p:txBody>
      </p:sp>
      <p:sp>
        <p:nvSpPr>
          <p:cNvPr id="28" name="文本框 20"/>
          <p:cNvSpPr txBox="1">
            <a:spLocks noChangeArrowheads="1"/>
          </p:cNvSpPr>
          <p:nvPr/>
        </p:nvSpPr>
        <p:spPr bwMode="auto">
          <a:xfrm>
            <a:off x="2547095" y="5297430"/>
            <a:ext cx="287547" cy="35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/>
          <a:p>
            <a:r>
              <a:rPr kumimoji="1" lang="en-US" altLang="zh-CN" b="1" dirty="0">
                <a:solidFill>
                  <a:srgbClr val="0000FF"/>
                </a:solidFill>
              </a:rPr>
              <a:t>ρ</a:t>
            </a:r>
            <a:endParaRPr kumimoji="1" lang="zh-CN" altLang="en-US" b="1" baseline="30000" dirty="0">
              <a:solidFill>
                <a:srgbClr val="0000FF"/>
              </a:solidFill>
            </a:endParaRPr>
          </a:p>
        </p:txBody>
      </p:sp>
      <p:cxnSp>
        <p:nvCxnSpPr>
          <p:cNvPr id="29" name="直线箭头连接符 10"/>
          <p:cNvCxnSpPr/>
          <p:nvPr/>
        </p:nvCxnSpPr>
        <p:spPr bwMode="auto">
          <a:xfrm flipH="1" flipV="1">
            <a:off x="1761204" y="4329799"/>
            <a:ext cx="128013" cy="891433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" name="直线箭头连接符 10"/>
          <p:cNvCxnSpPr/>
          <p:nvPr/>
        </p:nvCxnSpPr>
        <p:spPr bwMode="auto">
          <a:xfrm>
            <a:off x="1892532" y="5221230"/>
            <a:ext cx="220119" cy="76200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1" name="文本框 12"/>
          <p:cNvSpPr txBox="1">
            <a:spLocks noChangeArrowheads="1"/>
          </p:cNvSpPr>
          <p:nvPr/>
        </p:nvSpPr>
        <p:spPr bwMode="auto">
          <a:xfrm>
            <a:off x="2072642" y="5830830"/>
            <a:ext cx="451053" cy="35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/>
          <a:p>
            <a:r>
              <a:rPr kumimoji="1" lang="en-US" altLang="zh-CN" b="1" dirty="0">
                <a:solidFill>
                  <a:srgbClr val="FF0000"/>
                </a:solidFill>
              </a:rPr>
              <a:t>π</a:t>
            </a:r>
            <a:r>
              <a:rPr kumimoji="1" lang="en-US" altLang="zh-CN" b="1" baseline="30000" dirty="0">
                <a:solidFill>
                  <a:srgbClr val="FF0000"/>
                </a:solidFill>
              </a:rPr>
              <a:t>-   </a:t>
            </a:r>
            <a:endParaRPr kumimoji="1" lang="zh-CN" altLang="en-US" b="1" baseline="30000" dirty="0">
              <a:solidFill>
                <a:srgbClr val="FF0000"/>
              </a:solidFill>
            </a:endParaRPr>
          </a:p>
        </p:txBody>
      </p:sp>
      <p:sp>
        <p:nvSpPr>
          <p:cNvPr id="32" name="文本框 17"/>
          <p:cNvSpPr txBox="1">
            <a:spLocks noChangeArrowheads="1"/>
          </p:cNvSpPr>
          <p:nvPr/>
        </p:nvSpPr>
        <p:spPr bwMode="auto">
          <a:xfrm>
            <a:off x="1539242" y="4023172"/>
            <a:ext cx="410979" cy="35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/>
          <a:p>
            <a:r>
              <a:rPr kumimoji="1" lang="en-US" altLang="zh-CN" b="1" dirty="0">
                <a:solidFill>
                  <a:srgbClr val="FF0000"/>
                </a:solidFill>
              </a:rPr>
              <a:t>π</a:t>
            </a:r>
            <a:r>
              <a:rPr kumimoji="1" lang="en-US" altLang="zh-CN" b="1" baseline="30000" dirty="0">
                <a:solidFill>
                  <a:srgbClr val="FF0000"/>
                </a:solidFill>
              </a:rPr>
              <a:t>+ </a:t>
            </a:r>
            <a:endParaRPr kumimoji="1" lang="zh-CN" altLang="en-US" b="1" baseline="30000" dirty="0">
              <a:solidFill>
                <a:srgbClr val="FF0000"/>
              </a:solidFill>
            </a:endParaRP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/>
          </p:nvPr>
        </p:nvGraphicFramePr>
        <p:xfrm>
          <a:off x="5528596" y="3999450"/>
          <a:ext cx="47752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96" name="Equation" r:id="rId4" imgW="2781000" imgH="469800" progId="Equation.DSMT4">
                  <p:embed/>
                </p:oleObj>
              </mc:Choice>
              <mc:Fallback>
                <p:oleObj name="Equation" r:id="rId4" imgW="2781000" imgH="469800" progId="Equation.DSMT4">
                  <p:embed/>
                  <p:pic>
                    <p:nvPicPr>
                      <p:cNvPr id="33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8596" y="3999450"/>
                        <a:ext cx="4775200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34"/>
          <p:cNvSpPr/>
          <p:nvPr/>
        </p:nvSpPr>
        <p:spPr>
          <a:xfrm>
            <a:off x="6950996" y="4026357"/>
            <a:ext cx="3352800" cy="777773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/>
          </p:nvPr>
        </p:nvGraphicFramePr>
        <p:xfrm>
          <a:off x="7061200" y="5929313"/>
          <a:ext cx="225425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97" name="Equation" r:id="rId6" imgW="914400" imgH="241200" progId="Equation.DSMT4">
                  <p:embed/>
                </p:oleObj>
              </mc:Choice>
              <mc:Fallback>
                <p:oleObj name="Equation" r:id="rId6" imgW="914400" imgH="241200" progId="Equation.DSMT4">
                  <p:embed/>
                  <p:pic>
                    <p:nvPicPr>
                      <p:cNvPr id="36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1200" y="5929313"/>
                        <a:ext cx="2254250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5528596" y="5110270"/>
            <a:ext cx="5144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Flow-induced charge-dependent background</a:t>
            </a:r>
            <a:r>
              <a:rPr lang="en-US" sz="2000" dirty="0">
                <a:solidFill>
                  <a:srgbClr val="0000FF"/>
                </a:solidFill>
              </a:rPr>
              <a:t>: nonflow coupled with flow</a:t>
            </a:r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9948106"/>
              </p:ext>
            </p:extLst>
          </p:nvPr>
        </p:nvGraphicFramePr>
        <p:xfrm>
          <a:off x="2932113" y="2347913"/>
          <a:ext cx="1944687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98" name="Equation" r:id="rId8" imgW="888840" imgH="228600" progId="Equation.DSMT4">
                  <p:embed/>
                </p:oleObj>
              </mc:Choice>
              <mc:Fallback>
                <p:oleObj name="Equation" r:id="rId8" imgW="888840" imgH="228600" progId="Equation.DSMT4">
                  <p:embed/>
                  <p:pic>
                    <p:nvPicPr>
                      <p:cNvPr id="39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2113" y="2347913"/>
                        <a:ext cx="1944687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39"/>
          <p:cNvSpPr/>
          <p:nvPr/>
        </p:nvSpPr>
        <p:spPr>
          <a:xfrm>
            <a:off x="2834642" y="2326370"/>
            <a:ext cx="2182091" cy="603885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>
            <p:extLst/>
          </p:nvPr>
        </p:nvGraphicFramePr>
        <p:xfrm>
          <a:off x="5390664" y="2030720"/>
          <a:ext cx="5721350" cy="175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99" name="Equation" r:id="rId10" imgW="4228920" imgH="1295280" progId="Equation.DSMT4">
                  <p:embed/>
                </p:oleObj>
              </mc:Choice>
              <mc:Fallback>
                <p:oleObj name="Equation" r:id="rId10" imgW="4228920" imgH="1295280" progId="Equation.DSMT4">
                  <p:embed/>
                  <p:pic>
                    <p:nvPicPr>
                      <p:cNvPr id="41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0664" y="2030720"/>
                        <a:ext cx="5721350" cy="175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/>
          </p:nvPr>
        </p:nvGraphicFramePr>
        <p:xfrm>
          <a:off x="5390509" y="1634891"/>
          <a:ext cx="4240212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00" name="Equation" r:id="rId12" imgW="3377880" imgH="241200" progId="Equation.DSMT4">
                  <p:embed/>
                </p:oleObj>
              </mc:Choice>
              <mc:Fallback>
                <p:oleObj name="Equation" r:id="rId12" imgW="3377880" imgH="241200" progId="Equation.DSMT4">
                  <p:embed/>
                  <p:pic>
                    <p:nvPicPr>
                      <p:cNvPr id="42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0509" y="1634891"/>
                        <a:ext cx="4240212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8DC46-4A63-40C9-8F8B-79C56AFC5E3A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43" name="Object 42"/>
          <p:cNvGraphicFramePr>
            <a:graphicFrameLocks noChangeAspect="1"/>
          </p:cNvGraphicFramePr>
          <p:nvPr>
            <p:extLst/>
          </p:nvPr>
        </p:nvGraphicFramePr>
        <p:xfrm>
          <a:off x="1142821" y="1651547"/>
          <a:ext cx="37750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01" name="Equation" r:id="rId14" imgW="1726920" imgH="279360" progId="Equation.DSMT4">
                  <p:embed/>
                </p:oleObj>
              </mc:Choice>
              <mc:Fallback>
                <p:oleObj name="Equation" r:id="rId14" imgW="1726920" imgH="279360" progId="Equation.DSMT4">
                  <p:embed/>
                  <p:pic>
                    <p:nvPicPr>
                      <p:cNvPr id="43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2821" y="1651547"/>
                        <a:ext cx="3775075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Rectangle 43"/>
          <p:cNvSpPr/>
          <p:nvPr/>
        </p:nvSpPr>
        <p:spPr>
          <a:xfrm>
            <a:off x="1099959" y="1574592"/>
            <a:ext cx="3916774" cy="751778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82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SLIGHTLY MORE </a:t>
            </a:r>
            <a:r>
              <a:rPr lang="en-US" b="1" dirty="0" smtClean="0"/>
              <a:t>FORMALLY…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E0D7-A1FF-485A-87B3-3C201A25CC85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838200" y="1816635"/>
          <a:ext cx="10570724" cy="1731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6" name="Equation" r:id="rId3" imgW="5422680" imgH="888840" progId="Equation.DSMT4">
                  <p:embed/>
                </p:oleObj>
              </mc:Choice>
              <mc:Fallback>
                <p:oleObj name="Equation" r:id="rId3" imgW="5422680" imgH="8888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816635"/>
                        <a:ext cx="10570724" cy="17317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0390220"/>
              </p:ext>
            </p:extLst>
          </p:nvPr>
        </p:nvGraphicFramePr>
        <p:xfrm>
          <a:off x="7110250" y="1027906"/>
          <a:ext cx="4512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7" name="Equation" r:id="rId5" imgW="2781000" imgH="469800" progId="Equation.DSMT4">
                  <p:embed/>
                </p:oleObj>
              </mc:Choice>
              <mc:Fallback>
                <p:oleObj name="Equation" r:id="rId5" imgW="2781000" imgH="4698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0250" y="1027906"/>
                        <a:ext cx="45120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977900" y="3872154"/>
          <a:ext cx="5419725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8" name="Equation" r:id="rId7" imgW="2781000" imgH="469800" progId="Equation.DSMT4">
                  <p:embed/>
                </p:oleObj>
              </mc:Choice>
              <mc:Fallback>
                <p:oleObj name="Equation" r:id="rId7" imgW="2781000" imgH="4698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7900" y="3872154"/>
                        <a:ext cx="5419725" cy="91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7861300" y="3111788"/>
          <a:ext cx="3009900" cy="1417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9" name="Equation" r:id="rId9" imgW="1752480" imgH="825480" progId="Equation.DSMT4">
                  <p:embed/>
                </p:oleObj>
              </mc:Choice>
              <mc:Fallback>
                <p:oleObj name="Equation" r:id="rId9" imgW="1752480" imgH="82548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1300" y="3111788"/>
                        <a:ext cx="3009900" cy="1417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/>
          </p:nvPr>
        </p:nvGraphicFramePr>
        <p:xfrm>
          <a:off x="7140389" y="4980498"/>
          <a:ext cx="4915880" cy="7773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0" name="Equation" r:id="rId11" imgW="3213000" imgH="507960" progId="Equation.DSMT4">
                  <p:embed/>
                </p:oleObj>
              </mc:Choice>
              <mc:Fallback>
                <p:oleObj name="Equation" r:id="rId11" imgW="3213000" imgH="50796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0389" y="4980498"/>
                        <a:ext cx="4915880" cy="7773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64446" y="5372992"/>
            <a:ext cx="6655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</a:rPr>
              <a:t>CME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4427" y="5121262"/>
            <a:ext cx="10413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33CC"/>
                </a:solidFill>
              </a:rPr>
              <a:t>2p</a:t>
            </a:r>
          </a:p>
          <a:p>
            <a:pPr algn="ctr"/>
            <a:r>
              <a:rPr lang="en-US" sz="2000" dirty="0" err="1" smtClean="0">
                <a:solidFill>
                  <a:srgbClr val="FF33CC"/>
                </a:solidFill>
              </a:rPr>
              <a:t>nonflow</a:t>
            </a:r>
            <a:endParaRPr lang="en-US" sz="2000" dirty="0">
              <a:solidFill>
                <a:srgbClr val="FF33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22453" y="5419195"/>
            <a:ext cx="6388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flow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27994" y="5369184"/>
            <a:ext cx="10413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3p</a:t>
            </a:r>
          </a:p>
          <a:p>
            <a:pPr algn="ctr"/>
            <a:r>
              <a:rPr lang="en-US" sz="2000" dirty="0" err="1" smtClean="0">
                <a:solidFill>
                  <a:srgbClr val="0000FF"/>
                </a:solidFill>
              </a:rPr>
              <a:t>nonflow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944253" y="4737042"/>
            <a:ext cx="278045" cy="65008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559939" y="4784299"/>
            <a:ext cx="105800" cy="325036"/>
          </a:xfrm>
          <a:prstGeom prst="straightConnector1">
            <a:avLst/>
          </a:prstGeom>
          <a:ln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4646483" y="4825025"/>
            <a:ext cx="55031" cy="59379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5747442" y="4737042"/>
            <a:ext cx="149743" cy="656605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001321" y="6037567"/>
            <a:ext cx="2114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flow-induced </a:t>
            </a:r>
            <a:r>
              <a:rPr lang="en-US" sz="2000" dirty="0" err="1" smtClean="0">
                <a:solidFill>
                  <a:srgbClr val="FF0000"/>
                </a:solidFill>
              </a:rPr>
              <a:t>bkgd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2948778" y="5379460"/>
          <a:ext cx="2424138" cy="98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1" name="Equation" r:id="rId13" imgW="114120" imgH="330120" progId="Equation.DSMT4">
                  <p:embed/>
                </p:oleObj>
              </mc:Choice>
              <mc:Fallback>
                <p:oleObj name="Equation" r:id="rId13" imgW="114120" imgH="330120" progId="Equation.DSMT4">
                  <p:embed/>
                  <p:pic>
                    <p:nvPicPr>
                      <p:cNvPr id="30" name="Object 29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948778" y="5379460"/>
                        <a:ext cx="2424138" cy="981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303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155" y="-4822"/>
            <a:ext cx="10515600" cy="1325563"/>
          </a:xfrm>
        </p:spPr>
        <p:txBody>
          <a:bodyPr/>
          <a:lstStyle/>
          <a:p>
            <a:r>
              <a:rPr lang="en-US" b="1" dirty="0" smtClean="0"/>
              <a:t>STATISITICAL EVENT-SHAPE-ENGINEERING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28266" y="3760043"/>
            <a:ext cx="3090680" cy="273579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Engineering on stat. fluctuations</a:t>
            </a:r>
          </a:p>
          <a:p>
            <a:r>
              <a:rPr lang="en-US" sz="2400" dirty="0" smtClean="0">
                <a:solidFill>
                  <a:srgbClr val="3333FF"/>
                </a:solidFill>
              </a:rPr>
              <a:t>Background suppressed, but not totally eliminated</a:t>
            </a:r>
          </a:p>
          <a:p>
            <a:r>
              <a:rPr lang="en-US" sz="2000" dirty="0" smtClean="0"/>
              <a:t>LHC does not have this issue as v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selection in different phase space</a:t>
            </a:r>
            <a:endParaRPr lang="en-US" sz="2000" dirty="0"/>
          </a:p>
        </p:txBody>
      </p:sp>
      <p:grpSp>
        <p:nvGrpSpPr>
          <p:cNvPr id="6" name="Group 5"/>
          <p:cNvGrpSpPr/>
          <p:nvPr/>
        </p:nvGrpSpPr>
        <p:grpSpPr>
          <a:xfrm>
            <a:off x="3879095" y="2798058"/>
            <a:ext cx="4737371" cy="3649341"/>
            <a:chOff x="4330429" y="1447800"/>
            <a:chExt cx="4737371" cy="3649341"/>
          </a:xfrm>
        </p:grpSpPr>
        <p:grpSp>
          <p:nvGrpSpPr>
            <p:cNvPr id="7" name="Group 6"/>
            <p:cNvGrpSpPr/>
            <p:nvPr/>
          </p:nvGrpSpPr>
          <p:grpSpPr>
            <a:xfrm rot="401952">
              <a:off x="6050975" y="1711091"/>
              <a:ext cx="2209802" cy="3276600"/>
              <a:chOff x="6324598" y="1451713"/>
              <a:chExt cx="2209802" cy="3276600"/>
            </a:xfrm>
          </p:grpSpPr>
          <p:sp>
            <p:nvSpPr>
              <p:cNvPr id="12" name="Oval 11"/>
              <p:cNvSpPr/>
              <p:nvPr/>
            </p:nvSpPr>
            <p:spPr>
              <a:xfrm rot="18371729">
                <a:off x="5816328" y="2289913"/>
                <a:ext cx="3276600" cy="1600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 flipH="1">
                <a:off x="6324598" y="1600200"/>
                <a:ext cx="2209802" cy="297180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H="1" flipV="1">
                <a:off x="6553200" y="2438400"/>
                <a:ext cx="1752600" cy="1223112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Straight Connector 7"/>
            <p:cNvCxnSpPr/>
            <p:nvPr/>
          </p:nvCxnSpPr>
          <p:spPr>
            <a:xfrm>
              <a:off x="6692629" y="1794612"/>
              <a:ext cx="0" cy="330252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330429" y="3852012"/>
              <a:ext cx="47244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5982210" y="1447800"/>
              <a:ext cx="7233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v</a:t>
              </a:r>
              <a:r>
                <a:rPr lang="en-US" sz="2800" baseline="-25000" dirty="0" smtClean="0"/>
                <a:t>2,</a:t>
              </a:r>
              <a:r>
                <a:rPr lang="en-US" sz="3200" baseline="-25000" dirty="0" smtClean="0">
                  <a:latin typeface="Symbol" panose="05050102010706020507" pitchFamily="18" charset="2"/>
                </a:rPr>
                <a:t>r</a:t>
              </a:r>
              <a:endParaRPr lang="en-US" sz="3200" baseline="-25000" dirty="0">
                <a:latin typeface="Symbol" panose="05050102010706020507" pitchFamily="18" charset="2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591810" y="3817203"/>
              <a:ext cx="247599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 smtClean="0"/>
                <a:t>v</a:t>
              </a:r>
              <a:r>
                <a:rPr lang="en-US" sz="2800" baseline="-25000" dirty="0" smtClean="0"/>
                <a:t>2,</a:t>
              </a:r>
              <a:r>
                <a:rPr lang="en-US" sz="3200" baseline="-25000" dirty="0" smtClean="0">
                  <a:latin typeface="Symbol" panose="05050102010706020507" pitchFamily="18" charset="2"/>
                </a:rPr>
                <a:t>p</a:t>
              </a:r>
            </a:p>
            <a:p>
              <a:pPr algn="r"/>
              <a:r>
                <a:rPr lang="en-US" sz="2000" dirty="0"/>
                <a:t>final state</a:t>
              </a:r>
              <a:endParaRPr lang="en-US" sz="2000" baseline="-25000" dirty="0">
                <a:latin typeface="Symbol" panose="05050102010706020507" pitchFamily="18" charset="2"/>
              </a:endParaRPr>
            </a:p>
          </p:txBody>
        </p:sp>
      </p:grp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55" y="1371600"/>
            <a:ext cx="3669482" cy="2756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955635" y="4120203"/>
            <a:ext cx="2831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Event-by-event v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 technique</a:t>
            </a:r>
          </a:p>
        </p:txBody>
      </p:sp>
      <p:sp>
        <p:nvSpPr>
          <p:cNvPr id="18" name="TextBox 17"/>
          <p:cNvSpPr txBox="1"/>
          <p:nvPr/>
        </p:nvSpPr>
        <p:spPr>
          <a:xfrm rot="16200000">
            <a:off x="-570484" y="2262583"/>
            <a:ext cx="21687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Here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Symbol" panose="05050102010706020507" pitchFamily="18" charset="2"/>
              </a:rPr>
              <a:t> D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 is similar to </a:t>
            </a:r>
          </a:p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cos(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Symbol" panose="05050102010706020507" pitchFamily="18" charset="2"/>
              </a:rPr>
              <a:t>a+b-2y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) correlator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2924354" y="1632466"/>
            <a:ext cx="0" cy="1998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868" y="1944484"/>
            <a:ext cx="2835872" cy="1815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Oval 20"/>
          <p:cNvSpPr/>
          <p:nvPr/>
        </p:nvSpPr>
        <p:spPr>
          <a:xfrm>
            <a:off x="10016406" y="2492207"/>
            <a:ext cx="457200" cy="4809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314234" y="1002268"/>
            <a:ext cx="2820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</a:rPr>
              <a:t>STAR, PRC 89 (2014) 044908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064276" y="3770971"/>
            <a:ext cx="329419" cy="2498099"/>
          </a:xfrm>
          <a:prstGeom prst="rect">
            <a:avLst/>
          </a:prstGeom>
          <a:noFill/>
          <a:ln w="57150">
            <a:solidFill>
              <a:srgbClr val="FD8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C000"/>
                </a:solidFill>
              </a:ln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012990" y="1912657"/>
            <a:ext cx="3394670" cy="984885"/>
          </a:xfrm>
          <a:prstGeom prst="rect">
            <a:avLst/>
          </a:prstGeom>
          <a:ln w="127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Still has residual background, </a:t>
            </a:r>
            <a:br>
              <a:rPr lang="en-US" dirty="0" smtClean="0"/>
            </a:br>
            <a:r>
              <a:rPr lang="en-US" dirty="0" smtClean="0"/>
              <a:t>because background </a:t>
            </a:r>
            <a:r>
              <a:rPr lang="en-US" dirty="0" smtClean="0">
                <a:sym typeface="Symbol" panose="05050102010706020507" pitchFamily="18" charset="2"/>
              </a:rPr>
              <a:t> </a:t>
            </a:r>
            <a:r>
              <a:rPr lang="en-US" dirty="0" smtClean="0"/>
              <a:t>v</a:t>
            </a:r>
            <a:r>
              <a:rPr lang="en-US" baseline="-25000" dirty="0" smtClean="0">
                <a:latin typeface="Symbol" panose="05050102010706020507" pitchFamily="18" charset="2"/>
              </a:rPr>
              <a:t>2,r</a:t>
            </a:r>
            <a:r>
              <a:rPr lang="en-US" dirty="0" smtClean="0"/>
              <a:t> not v</a:t>
            </a:r>
            <a:r>
              <a:rPr lang="en-US" baseline="-25000" dirty="0" smtClean="0">
                <a:latin typeface="Symbol" panose="05050102010706020507" pitchFamily="18" charset="2"/>
              </a:rPr>
              <a:t>2,p</a:t>
            </a:r>
          </a:p>
          <a:p>
            <a:endParaRPr lang="en-US" altLang="zh-CN" sz="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altLang="zh-CN" sz="1600" i="1" dirty="0" smtClean="0">
                <a:solidFill>
                  <a:srgbClr val="0070C0"/>
                </a:solidFill>
              </a:rPr>
              <a:t>FW</a:t>
            </a:r>
            <a:r>
              <a:rPr lang="en-US" altLang="zh-CN" sz="1600" i="1" dirty="0">
                <a:solidFill>
                  <a:srgbClr val="0070C0"/>
                </a:solidFill>
              </a:rPr>
              <a:t>, </a:t>
            </a:r>
            <a:r>
              <a:rPr lang="en-US" altLang="zh-CN" sz="1600" i="1" dirty="0" err="1">
                <a:solidFill>
                  <a:srgbClr val="0070C0"/>
                </a:solidFill>
              </a:rPr>
              <a:t>Jie</a:t>
            </a:r>
            <a:r>
              <a:rPr lang="en-US" altLang="zh-CN" sz="1600" i="1" dirty="0">
                <a:solidFill>
                  <a:srgbClr val="0070C0"/>
                </a:solidFill>
              </a:rPr>
              <a:t> Zhao, PRC 95 (2017) 051901(R</a:t>
            </a:r>
            <a:r>
              <a:rPr lang="en-US" altLang="zh-CN" sz="1600" i="1" dirty="0" smtClean="0">
                <a:solidFill>
                  <a:srgbClr val="0070C0"/>
                </a:solidFill>
              </a:rPr>
              <a:t>)</a:t>
            </a:r>
            <a:endParaRPr lang="en-US" sz="1600" i="1" dirty="0">
              <a:solidFill>
                <a:srgbClr val="0070C0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3040913" y="2384981"/>
            <a:ext cx="1987314" cy="26505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1114962" y="3936472"/>
            <a:ext cx="398545" cy="223281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28CD4-477A-4A4E-AB84-85DE80790E93}" type="slidenum">
              <a:rPr lang="en-US" smtClean="0"/>
              <a:t>6</a:t>
            </a:fld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1367" y="4513972"/>
            <a:ext cx="3252672" cy="205951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57575" y="4156874"/>
            <a:ext cx="1531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Primarily stat. 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fluctuations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1919580" y="2565143"/>
            <a:ext cx="3100278" cy="330631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8621312"/>
              </p:ext>
            </p:extLst>
          </p:nvPr>
        </p:nvGraphicFramePr>
        <p:xfrm>
          <a:off x="4729163" y="1020763"/>
          <a:ext cx="5419725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4" name="Equation" r:id="rId7" imgW="2781000" imgH="469800" progId="Equation.DSMT4">
                  <p:embed/>
                </p:oleObj>
              </mc:Choice>
              <mc:Fallback>
                <p:oleObj name="Equation" r:id="rId7" imgW="2781000" imgH="4698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9163" y="1020763"/>
                        <a:ext cx="5419725" cy="915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32"/>
          <p:cNvSpPr/>
          <p:nvPr/>
        </p:nvSpPr>
        <p:spPr>
          <a:xfrm>
            <a:off x="2703519" y="5961858"/>
            <a:ext cx="1907061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600" i="1" dirty="0" smtClean="0">
                <a:solidFill>
                  <a:srgbClr val="0070C0"/>
                </a:solidFill>
              </a:rPr>
              <a:t>Yu Hu (STAR), QM’22</a:t>
            </a:r>
            <a:endParaRPr lang="en-US" sz="1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56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1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980" y="2222783"/>
            <a:ext cx="3149910" cy="2989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1" t="6215" r="7890" b="2667"/>
          <a:stretch/>
        </p:blipFill>
        <p:spPr bwMode="auto">
          <a:xfrm>
            <a:off x="4354713" y="2151999"/>
            <a:ext cx="4017720" cy="2804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9300"/>
            <a:ext cx="10515600" cy="1325563"/>
          </a:xfrm>
        </p:spPr>
        <p:txBody>
          <a:bodyPr/>
          <a:lstStyle/>
          <a:p>
            <a:r>
              <a:rPr lang="en-US" b="1" dirty="0" smtClean="0"/>
              <a:t>DYNAMICAL EVENT-SHAPE-ENGINEERING</a:t>
            </a:r>
            <a:endParaRPr lang="en-US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925207" y="94878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 err="1" smtClean="0">
                <a:solidFill>
                  <a:srgbClr val="0070C0"/>
                </a:solidFill>
              </a:rPr>
              <a:t>Schukraft</a:t>
            </a:r>
            <a:r>
              <a:rPr lang="en-US" i="1" dirty="0" smtClean="0">
                <a:solidFill>
                  <a:srgbClr val="0070C0"/>
                </a:solidFill>
              </a:rPr>
              <a:t>, Timmins, Voloshin, PLB 719 (2013) 394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74315" y="1966527"/>
            <a:ext cx="2358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0070C0"/>
                </a:solidFill>
              </a:rPr>
              <a:t>ALICE, PLB 777 (2018) 151</a:t>
            </a:r>
            <a:endParaRPr lang="en-US" sz="1600" i="1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060664" y="1929264"/>
            <a:ext cx="25683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0070C0"/>
                </a:solidFill>
              </a:rPr>
              <a:t>CMS, PRC 97 (2018) 044912</a:t>
            </a:r>
            <a:endParaRPr lang="en-US" sz="1600" i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49110" y="4972825"/>
            <a:ext cx="3401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More sophisticated (model-dep.)  assumption of B dependence on v2 within a given centrality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Upper limit 26%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890203" y="5242943"/>
            <a:ext cx="28226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Assume CME does not depend on v</a:t>
            </a:r>
            <a:r>
              <a:rPr lang="en-US" sz="1600" baseline="-25000" dirty="0" smtClean="0"/>
              <a:t>2 </a:t>
            </a:r>
            <a:r>
              <a:rPr lang="en-US" sz="1600" dirty="0" smtClean="0"/>
              <a:t>within a given centrality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Upper limit 7%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28CD4-477A-4A4E-AB84-85DE80790E93}" type="slidenum">
              <a:rPr lang="en-US" smtClean="0"/>
              <a:t>7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267740" y="2539634"/>
            <a:ext cx="3584437" cy="3311291"/>
            <a:chOff x="5483363" y="1676400"/>
            <a:chExt cx="3584437" cy="3311291"/>
          </a:xfrm>
        </p:grpSpPr>
        <p:grpSp>
          <p:nvGrpSpPr>
            <p:cNvPr id="17" name="Group 16"/>
            <p:cNvGrpSpPr/>
            <p:nvPr/>
          </p:nvGrpSpPr>
          <p:grpSpPr>
            <a:xfrm rot="401952">
              <a:off x="6050975" y="1711091"/>
              <a:ext cx="2209802" cy="3276600"/>
              <a:chOff x="6324598" y="1451713"/>
              <a:chExt cx="2209802" cy="3276600"/>
            </a:xfrm>
          </p:grpSpPr>
          <p:sp>
            <p:nvSpPr>
              <p:cNvPr id="24" name="Oval 23"/>
              <p:cNvSpPr/>
              <p:nvPr/>
            </p:nvSpPr>
            <p:spPr>
              <a:xfrm rot="18371729">
                <a:off x="5816328" y="2289913"/>
                <a:ext cx="3276600" cy="1600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" name="Straight Connector 24"/>
              <p:cNvCxnSpPr/>
              <p:nvPr/>
            </p:nvCxnSpPr>
            <p:spPr>
              <a:xfrm flipH="1">
                <a:off x="6324598" y="1600200"/>
                <a:ext cx="2209802" cy="297180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H="1" flipV="1">
                <a:off x="6553200" y="2438400"/>
                <a:ext cx="1752600" cy="1223112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Straight Connector 19"/>
            <p:cNvCxnSpPr/>
            <p:nvPr/>
          </p:nvCxnSpPr>
          <p:spPr>
            <a:xfrm flipH="1">
              <a:off x="6671930" y="1794612"/>
              <a:ext cx="20699" cy="30175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483363" y="3852012"/>
              <a:ext cx="347472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6019800" y="1676400"/>
              <a:ext cx="7233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v</a:t>
              </a:r>
              <a:r>
                <a:rPr lang="en-US" sz="2800" baseline="-25000" dirty="0" smtClean="0"/>
                <a:t>2,</a:t>
              </a:r>
              <a:r>
                <a:rPr lang="en-US" sz="3200" baseline="-25000" dirty="0" smtClean="0">
                  <a:latin typeface="Symbol" panose="05050102010706020507" pitchFamily="18" charset="2"/>
                </a:rPr>
                <a:t>r</a:t>
              </a:r>
              <a:endParaRPr lang="en-US" sz="3200" baseline="-25000" dirty="0">
                <a:latin typeface="Symbol" panose="05050102010706020507" pitchFamily="18" charset="2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591810" y="3817203"/>
              <a:ext cx="247599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 smtClean="0"/>
                <a:t>v</a:t>
              </a:r>
              <a:r>
                <a:rPr lang="en-US" sz="2800" baseline="-25000" dirty="0" smtClean="0"/>
                <a:t>2,</a:t>
              </a:r>
              <a:r>
                <a:rPr lang="en-US" sz="3200" baseline="-25000" dirty="0" smtClean="0">
                  <a:latin typeface="Symbol" panose="05050102010706020507" pitchFamily="18" charset="2"/>
                </a:rPr>
                <a:t>p</a:t>
              </a:r>
            </a:p>
            <a:p>
              <a:pPr algn="r"/>
              <a:r>
                <a:rPr lang="en-US" sz="2000" dirty="0"/>
                <a:t>final state</a:t>
              </a:r>
              <a:endParaRPr lang="en-US" sz="2000" baseline="-25000" dirty="0">
                <a:latin typeface="Symbol" panose="05050102010706020507" pitchFamily="18" charset="2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165872" y="1769959"/>
            <a:ext cx="2243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ESE displaced from </a:t>
            </a:r>
            <a:r>
              <a:rPr lang="en-US" sz="2000" dirty="0" smtClean="0">
                <a:solidFill>
                  <a:srgbClr val="0000FF"/>
                </a:solidFill>
                <a:latin typeface="Symbol" panose="05050102010706020507" pitchFamily="18" charset="2"/>
              </a:rPr>
              <a:t>a, b </a:t>
            </a:r>
            <a:r>
              <a:rPr lang="en-US" sz="2000" dirty="0" smtClean="0">
                <a:solidFill>
                  <a:srgbClr val="0000FF"/>
                </a:solidFill>
              </a:rPr>
              <a:t>phase space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 rot="18773681">
            <a:off x="960356" y="3199536"/>
            <a:ext cx="2494811" cy="1476612"/>
          </a:xfrm>
          <a:prstGeom prst="ellipse">
            <a:avLst/>
          </a:prstGeom>
          <a:solidFill>
            <a:schemeClr val="accent2">
              <a:alpha val="50196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 rot="18773681">
            <a:off x="461089" y="3764978"/>
            <a:ext cx="2494811" cy="1476612"/>
          </a:xfrm>
          <a:prstGeom prst="ellipse">
            <a:avLst/>
          </a:prstGeom>
          <a:solidFill>
            <a:schemeClr val="accent2">
              <a:alpha val="50196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59491" y="6063656"/>
            <a:ext cx="10358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3333FF"/>
                </a:solidFill>
              </a:rPr>
              <a:t>Promising way to extract possible CME signal. Will need to assess </a:t>
            </a:r>
            <a:r>
              <a:rPr lang="en-US" sz="2400" dirty="0" err="1" smtClean="0">
                <a:solidFill>
                  <a:srgbClr val="3333FF"/>
                </a:solidFill>
              </a:rPr>
              <a:t>nonflow</a:t>
            </a:r>
            <a:r>
              <a:rPr lang="en-US" sz="2400" dirty="0" smtClean="0">
                <a:solidFill>
                  <a:srgbClr val="3333FF"/>
                </a:solidFill>
              </a:rPr>
              <a:t> effects </a:t>
            </a:r>
            <a:endParaRPr lang="en-US" sz="2400" dirty="0">
              <a:solidFill>
                <a:srgbClr val="3333FF"/>
              </a:solidFill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7851446"/>
              </p:ext>
            </p:extLst>
          </p:nvPr>
        </p:nvGraphicFramePr>
        <p:xfrm>
          <a:off x="5662613" y="1000125"/>
          <a:ext cx="5421312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4" name="Equation" r:id="rId5" imgW="2781000" imgH="469800" progId="Equation.DSMT4">
                  <p:embed/>
                </p:oleObj>
              </mc:Choice>
              <mc:Fallback>
                <p:oleObj name="Equation" r:id="rId5" imgW="2781000" imgH="469800" progId="Equation.DSMT4">
                  <p:embed/>
                  <p:pic>
                    <p:nvPicPr>
                      <p:cNvPr id="32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2613" y="1000125"/>
                        <a:ext cx="5421312" cy="91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97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40"/>
            <a:ext cx="10515600" cy="1325563"/>
          </a:xfrm>
        </p:spPr>
        <p:txBody>
          <a:bodyPr/>
          <a:lstStyle/>
          <a:p>
            <a:r>
              <a:rPr lang="en-US" b="1" dirty="0" smtClean="0"/>
              <a:t>THE R OBSERVABLE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E0D7-A1FF-485A-87B3-3C201A25CC85}" type="slidenum">
              <a:rPr lang="en-US" smtClean="0"/>
              <a:t>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72075" y="2879621"/>
            <a:ext cx="35778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Width of R(</a:t>
            </a:r>
            <a:r>
              <a:rPr lang="en-US" dirty="0" smtClean="0">
                <a:latin typeface="Symbol" panose="05050102010706020507" pitchFamily="18" charset="2"/>
              </a:rPr>
              <a:t>D</a:t>
            </a:r>
            <a:r>
              <a:rPr lang="en-US" dirty="0" smtClean="0"/>
              <a:t>S) distribution reduces to variance sin*sin, cos*cos </a:t>
            </a:r>
            <a:r>
              <a:rPr lang="en-US" dirty="0" smtClean="0">
                <a:sym typeface="Wingdings" panose="05000000000000000000" pitchFamily="2" charset="2"/>
              </a:rPr>
              <a:t> equivalently the </a:t>
            </a:r>
            <a:r>
              <a:rPr lang="en-US" dirty="0" smtClean="0">
                <a:latin typeface="Symbol" panose="05050102010706020507" pitchFamily="18" charset="2"/>
                <a:sym typeface="Wingdings" panose="05000000000000000000" pitchFamily="2" charset="2"/>
              </a:rPr>
              <a:t>Dg</a:t>
            </a:r>
            <a:r>
              <a:rPr lang="en-US" dirty="0" smtClean="0">
                <a:sym typeface="Wingdings" panose="05000000000000000000" pitchFamily="2" charset="2"/>
              </a:rPr>
              <a:t> variable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66115" y="1723344"/>
            <a:ext cx="3850021" cy="30460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00940" y="1065454"/>
            <a:ext cx="45959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err="1" smtClean="0">
                <a:solidFill>
                  <a:srgbClr val="0070C0"/>
                </a:solidFill>
              </a:rPr>
              <a:t>Ajitanand</a:t>
            </a:r>
            <a:r>
              <a:rPr lang="en-US" sz="1600" i="1" dirty="0">
                <a:solidFill>
                  <a:srgbClr val="0070C0"/>
                </a:solidFill>
              </a:rPr>
              <a:t>, </a:t>
            </a:r>
            <a:r>
              <a:rPr lang="en-US" sz="1600" i="1" dirty="0" smtClean="0">
                <a:solidFill>
                  <a:srgbClr val="0070C0"/>
                </a:solidFill>
              </a:rPr>
              <a:t>Lacey</a:t>
            </a:r>
            <a:r>
              <a:rPr lang="en-US" sz="1600" i="1" dirty="0">
                <a:solidFill>
                  <a:srgbClr val="0070C0"/>
                </a:solidFill>
              </a:rPr>
              <a:t>, </a:t>
            </a:r>
            <a:r>
              <a:rPr lang="en-US" sz="1600" i="1" dirty="0" smtClean="0">
                <a:solidFill>
                  <a:srgbClr val="0070C0"/>
                </a:solidFill>
              </a:rPr>
              <a:t>et al., PRC </a:t>
            </a:r>
            <a:r>
              <a:rPr lang="en-US" sz="1600" b="1" i="1" dirty="0" smtClean="0">
                <a:solidFill>
                  <a:srgbClr val="0070C0"/>
                </a:solidFill>
              </a:rPr>
              <a:t>83</a:t>
            </a:r>
            <a:r>
              <a:rPr lang="en-US" sz="1600" i="1" dirty="0">
                <a:solidFill>
                  <a:srgbClr val="0070C0"/>
                </a:solidFill>
              </a:rPr>
              <a:t> </a:t>
            </a:r>
            <a:r>
              <a:rPr lang="en-US" sz="1600" i="1" dirty="0" smtClean="0">
                <a:solidFill>
                  <a:srgbClr val="0070C0"/>
                </a:solidFill>
              </a:rPr>
              <a:t>(2011) 011901</a:t>
            </a:r>
            <a:endParaRPr lang="en-US" sz="1600" i="1" dirty="0">
              <a:solidFill>
                <a:srgbClr val="0070C0"/>
              </a:solidFill>
            </a:endParaRPr>
          </a:p>
          <a:p>
            <a:r>
              <a:rPr lang="en-US" sz="1600" i="1" dirty="0" smtClean="0">
                <a:solidFill>
                  <a:srgbClr val="0070C0"/>
                </a:solidFill>
              </a:rPr>
              <a:t>Magdy</a:t>
            </a:r>
            <a:r>
              <a:rPr lang="en-US" sz="1600" i="1" dirty="0">
                <a:solidFill>
                  <a:srgbClr val="0070C0"/>
                </a:solidFill>
              </a:rPr>
              <a:t>, </a:t>
            </a:r>
            <a:r>
              <a:rPr lang="en-US" sz="1600" i="1" dirty="0" smtClean="0">
                <a:solidFill>
                  <a:srgbClr val="0070C0"/>
                </a:solidFill>
              </a:rPr>
              <a:t>Lacey, et al., </a:t>
            </a:r>
            <a:r>
              <a:rPr lang="pt-BR" sz="1600" i="1" dirty="0" smtClean="0">
                <a:solidFill>
                  <a:srgbClr val="0070C0"/>
                </a:solidFill>
              </a:rPr>
              <a:t>PRC </a:t>
            </a:r>
            <a:r>
              <a:rPr lang="pt-BR" sz="1600" b="1" i="1" dirty="0" smtClean="0">
                <a:solidFill>
                  <a:srgbClr val="0070C0"/>
                </a:solidFill>
              </a:rPr>
              <a:t>97</a:t>
            </a:r>
            <a:r>
              <a:rPr lang="pt-BR" sz="1600" i="1" dirty="0">
                <a:solidFill>
                  <a:srgbClr val="0070C0"/>
                </a:solidFill>
              </a:rPr>
              <a:t> </a:t>
            </a:r>
            <a:r>
              <a:rPr lang="pt-BR" sz="1600" i="1" dirty="0" smtClean="0">
                <a:solidFill>
                  <a:srgbClr val="0070C0"/>
                </a:solidFill>
              </a:rPr>
              <a:t>(2018) 061901(R)</a:t>
            </a:r>
            <a:endParaRPr lang="pt-BR" sz="1600" i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2075" y="3754945"/>
            <a:ext cx="1648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Normalized by </a:t>
            </a:r>
          </a:p>
          <a:p>
            <a:r>
              <a:rPr lang="en-US" dirty="0" smtClean="0"/>
              <a:t>shuffled width:</a:t>
            </a:r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2414111" y="3841316"/>
          <a:ext cx="1890713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8" name="Equation" r:id="rId3" imgW="1041120" imgH="241200" progId="Equation.DSMT4">
                  <p:embed/>
                </p:oleObj>
              </mc:Choice>
              <mc:Fallback>
                <p:oleObj name="Equation" r:id="rId3" imgW="1041120" imgH="24120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14111" y="3841316"/>
                        <a:ext cx="1890713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838200" y="4377704"/>
            <a:ext cx="3485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0070C0"/>
                </a:solidFill>
              </a:rPr>
              <a:t>Choudhury et al., CPC 46 (2022) 014101</a:t>
            </a:r>
            <a:endParaRPr lang="en-US" sz="1600" i="1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7557" y="4931045"/>
            <a:ext cx="44977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Earlier claims of CME; many issues identified.</a:t>
            </a:r>
          </a:p>
          <a:p>
            <a:r>
              <a:rPr lang="en-US" dirty="0" smtClean="0"/>
              <a:t>ESE studies indicate “v2-independence.” </a:t>
            </a:r>
            <a:r>
              <a:rPr lang="en-US" dirty="0" smtClean="0">
                <a:solidFill>
                  <a:srgbClr val="FF0000"/>
                </a:solidFill>
              </a:rPr>
              <a:t>Latest claim by Lacey et al., arXiv:2203.10029: Scale by N, so isobar R compatible with CME. </a:t>
            </a:r>
            <a:r>
              <a:rPr lang="en-US" dirty="0"/>
              <a:t>S</a:t>
            </a:r>
            <a:r>
              <a:rPr lang="en-US" dirty="0" smtClean="0"/>
              <a:t>ee </a:t>
            </a:r>
            <a:r>
              <a:rPr lang="en-US" i="1" dirty="0" smtClean="0"/>
              <a:t>Comment</a:t>
            </a:r>
            <a:r>
              <a:rPr lang="en-US" dirty="0" smtClean="0"/>
              <a:t> by FW, arXiv:2204.08450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557298" y="1185553"/>
            <a:ext cx="242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Execution of R analysis: </a:t>
            </a:r>
            <a:endParaRPr lang="en-US" dirty="0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7896693" y="1140642"/>
          <a:ext cx="3367087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9" name="Equation" r:id="rId5" imgW="1854000" imgH="279360" progId="Equation.DSMT4">
                  <p:embed/>
                </p:oleObj>
              </mc:Choice>
              <mc:Fallback>
                <p:oleObj name="Equation" r:id="rId5" imgW="1854000" imgH="279360" progId="Equation.DSMT4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896693" y="1140642"/>
                        <a:ext cx="3367087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5411163" y="5069544"/>
            <a:ext cx="624743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Issue identified: Reuse of data in average causes autocorrelation, yielding non-zero intercept. </a:t>
            </a:r>
            <a:r>
              <a:rPr lang="en-US" i="1" dirty="0" smtClean="0">
                <a:solidFill>
                  <a:srgbClr val="0070C0"/>
                </a:solidFill>
              </a:rPr>
              <a:t>Feng et al, PRC 103 (2021) 034912</a:t>
            </a:r>
          </a:p>
          <a:p>
            <a:endParaRPr lang="en-US" dirty="0" smtClean="0"/>
          </a:p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Positive intercept not present in analysis with separate </a:t>
            </a:r>
            <a:r>
              <a:rPr lang="en-US" sz="2000" dirty="0" smtClean="0">
                <a:solidFill>
                  <a:srgbClr val="0000FF"/>
                </a:solidFill>
                <a:latin typeface="Symbol" panose="05050102010706020507" pitchFamily="18" charset="2"/>
              </a:rPr>
              <a:t>D</a:t>
            </a:r>
            <a:r>
              <a:rPr lang="en-US" sz="2000" dirty="0" smtClean="0">
                <a:solidFill>
                  <a:srgbClr val="0000FF"/>
                </a:solidFill>
              </a:rPr>
              <a:t>S</a:t>
            </a:r>
            <a:endParaRPr lang="en-US" sz="2000" dirty="0">
              <a:solidFill>
                <a:srgbClr val="0000FF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8221" y="1954787"/>
            <a:ext cx="3672647" cy="273360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60868" y="1972403"/>
            <a:ext cx="3590954" cy="272835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360868" y="4619403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4776156" y="1723344"/>
          <a:ext cx="506413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0" name="Equation" r:id="rId9" imgW="279360" imgH="241200" progId="Equation.DSMT4">
                  <p:embed/>
                </p:oleObj>
              </mc:Choice>
              <mc:Fallback>
                <p:oleObj name="Equation" r:id="rId9" imgW="279360" imgH="24120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776156" y="1723344"/>
                        <a:ext cx="506413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8867338" y="2967249"/>
            <a:ext cx="2578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CW Robertson, DNP 2022</a:t>
            </a:r>
            <a:endParaRPr lang="en-US" dirty="0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850079" y="1805387"/>
          <a:ext cx="3128063" cy="1007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1" name="Equation" r:id="rId11" imgW="2286000" imgH="736560" progId="Equation.DSMT4">
                  <p:embed/>
                </p:oleObj>
              </mc:Choice>
              <mc:Fallback>
                <p:oleObj name="Equation" r:id="rId11" imgW="2286000" imgH="73656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50079" y="1805387"/>
                        <a:ext cx="3128063" cy="10079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121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35"/>
            <a:ext cx="10515600" cy="1325563"/>
          </a:xfrm>
        </p:spPr>
        <p:txBody>
          <a:bodyPr/>
          <a:lstStyle/>
          <a:p>
            <a:r>
              <a:rPr lang="en-US" b="1" dirty="0" smtClean="0"/>
              <a:t>THE INVARIANT MASS DEPENDENCE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711" y="2445103"/>
            <a:ext cx="3302132" cy="36318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3527" y="2404463"/>
            <a:ext cx="3495753" cy="38706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2919" y="2793443"/>
            <a:ext cx="4280881" cy="30926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 flipH="1">
                <a:off x="7171203" y="5767277"/>
                <a:ext cx="347363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FF0000"/>
                    </a:solidFill>
                  </a:rPr>
                  <a:t>CME fraction = </a:t>
                </a:r>
                <a14:m>
                  <m:oMath xmlns:m="http://schemas.openxmlformats.org/officeDocument/2006/math">
                    <m:r>
                      <a:rPr lang="en-US" sz="2000" b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0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2±4±</m:t>
                    </m:r>
                    <m:r>
                      <a:rPr lang="en-US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sz="2000" b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%</a:t>
                </a:r>
                <a:endParaRPr lang="en-US" sz="2000" dirty="0" smtClean="0">
                  <a:solidFill>
                    <a:srgbClr val="FF0000"/>
                  </a:solidFill>
                </a:endParaRPr>
              </a:p>
              <a:p>
                <a:r>
                  <a:rPr lang="en-US" sz="2000" dirty="0" smtClean="0">
                    <a:solidFill>
                      <a:srgbClr val="FF0000"/>
                    </a:solidFill>
                  </a:rPr>
                  <a:t>CME upper limit 15% at 95% CL</a:t>
                </a:r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171203" y="5767277"/>
                <a:ext cx="3473638" cy="707886"/>
              </a:xfrm>
              <a:prstGeom prst="rect">
                <a:avLst/>
              </a:prstGeom>
              <a:blipFill>
                <a:blip r:embed="rId6"/>
                <a:stretch>
                  <a:fillRect l="-1754" t="-431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602333" y="1479332"/>
            <a:ext cx="4917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</a:rPr>
              <a:t>STAR, PRC 106 (</a:t>
            </a:r>
            <a:r>
              <a:rPr lang="en-US" i="1" dirty="0">
                <a:solidFill>
                  <a:srgbClr val="0070C0"/>
                </a:solidFill>
              </a:rPr>
              <a:t>2022</a:t>
            </a:r>
            <a:r>
              <a:rPr lang="en-US" i="1" dirty="0" smtClean="0">
                <a:solidFill>
                  <a:srgbClr val="0070C0"/>
                </a:solidFill>
              </a:rPr>
              <a:t>) 034908, arXiv:2006.05035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3982" y="1090187"/>
            <a:ext cx="41655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</a:rPr>
              <a:t>Zhao, Li, Wang, </a:t>
            </a:r>
            <a:r>
              <a:rPr lang="en-US" i="1" dirty="0" err="1" smtClean="0">
                <a:solidFill>
                  <a:srgbClr val="0070C0"/>
                </a:solidFill>
              </a:rPr>
              <a:t>Eur.Phys.J.C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>
                <a:solidFill>
                  <a:srgbClr val="0070C0"/>
                </a:solidFill>
              </a:rPr>
              <a:t>79 (</a:t>
            </a:r>
            <a:r>
              <a:rPr lang="en-US" i="1" dirty="0" smtClean="0">
                <a:solidFill>
                  <a:srgbClr val="0070C0"/>
                </a:solidFill>
              </a:rPr>
              <a:t>2019) </a:t>
            </a:r>
            <a:r>
              <a:rPr lang="en-US" i="1" dirty="0">
                <a:solidFill>
                  <a:srgbClr val="0070C0"/>
                </a:solidFill>
              </a:rPr>
              <a:t>168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8DC46-4A63-40C9-8F8B-79C56AFC5E3A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3551101"/>
              </p:ext>
            </p:extLst>
          </p:nvPr>
        </p:nvGraphicFramePr>
        <p:xfrm>
          <a:off x="5641975" y="1071563"/>
          <a:ext cx="5419725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4" name="Equation" r:id="rId7" imgW="2781000" imgH="469800" progId="Equation.DSMT4">
                  <p:embed/>
                </p:oleObj>
              </mc:Choice>
              <mc:Fallback>
                <p:oleObj name="Equation" r:id="rId7" imgW="2781000" imgH="469800" progId="Equation.DSMT4">
                  <p:embed/>
                  <p:pic>
                    <p:nvPicPr>
                      <p:cNvPr id="32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1975" y="1071563"/>
                        <a:ext cx="5419725" cy="915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6761673"/>
              </p:ext>
            </p:extLst>
          </p:nvPr>
        </p:nvGraphicFramePr>
        <p:xfrm>
          <a:off x="7910839" y="2221765"/>
          <a:ext cx="3043238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5" name="Equation" r:id="rId9" imgW="1562040" imgH="241200" progId="Equation.DSMT4">
                  <p:embed/>
                </p:oleObj>
              </mc:Choice>
              <mc:Fallback>
                <p:oleObj name="Equation" r:id="rId9" imgW="1562040" imgH="241200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0839" y="2221765"/>
                        <a:ext cx="3043238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348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28866</TotalTime>
  <Words>1326</Words>
  <Application>Microsoft Office PowerPoint</Application>
  <PresentationFormat>Widescreen</PresentationFormat>
  <Paragraphs>258</Paragraphs>
  <Slides>27</Slides>
  <Notes>5</Notes>
  <HiddenSlides>8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3" baseType="lpstr">
      <vt:lpstr>ArialMT</vt:lpstr>
      <vt:lpstr>等线</vt:lpstr>
      <vt:lpstr>KPCIH O+ Gulliver</vt:lpstr>
      <vt:lpstr>Times-Bold</vt:lpstr>
      <vt:lpstr>Times-Roman</vt:lpstr>
      <vt:lpstr>Arial</vt:lpstr>
      <vt:lpstr>Calibri</vt:lpstr>
      <vt:lpstr>Calibri Light</vt:lpstr>
      <vt:lpstr>Cambria Math</vt:lpstr>
      <vt:lpstr>Courier New</vt:lpstr>
      <vt:lpstr>Helvetica</vt:lpstr>
      <vt:lpstr>Symbol</vt:lpstr>
      <vt:lpstr>Times New Roman</vt:lpstr>
      <vt:lpstr>Wingdings</vt:lpstr>
      <vt:lpstr>Office Theme</vt:lpstr>
      <vt:lpstr>Equation</vt:lpstr>
      <vt:lpstr>Perspectives on the STAR isobar and gold-gold data </vt:lpstr>
      <vt:lpstr>OUTLINE</vt:lpstr>
      <vt:lpstr>THE Dg CORRELATOR</vt:lpstr>
      <vt:lpstr>BACKGROUND IN Dg CORRELATOR</vt:lpstr>
      <vt:lpstr>SLIGHTLY MORE FORMALLY…</vt:lpstr>
      <vt:lpstr>STATISITICAL EVENT-SHAPE-ENGINEERING</vt:lpstr>
      <vt:lpstr>DYNAMICAL EVENT-SHAPE-ENGINEERING</vt:lpstr>
      <vt:lpstr>THE R OBSERVABLE</vt:lpstr>
      <vt:lpstr>THE INVARIANT MASS DEPENDENCE</vt:lpstr>
      <vt:lpstr>SPECTATOR &amp; PARTICIPANT PLANES</vt:lpstr>
      <vt:lpstr>Au+Au Collisions at 200 GeV (2.4B MB)</vt:lpstr>
      <vt:lpstr>Au+Au Collisions at 200 GeV (2.4B MB)</vt:lpstr>
      <vt:lpstr>REMAINING NONFLOW EFFECTS</vt:lpstr>
      <vt:lpstr>PowerPoint Presentation</vt:lpstr>
      <vt:lpstr>PowerPoint Presentation</vt:lpstr>
      <vt:lpstr>USE DATA WHEREVER POSSIBLE</vt:lpstr>
      <vt:lpstr>NONFLOW ESTIMATES</vt:lpstr>
      <vt:lpstr>MODEL ESTIMATES</vt:lpstr>
      <vt:lpstr>MODEL ESTIMATES OF NONFLOW</vt:lpstr>
      <vt:lpstr>IMPLICATIONS TO Au+Au DATA</vt:lpstr>
      <vt:lpstr>REMAINING NONFLOW EFFECTS</vt:lpstr>
      <vt:lpstr>BACK TO ISOBAR DATA</vt:lpstr>
      <vt:lpstr>REMAINING NONFLOW EFFECTS</vt:lpstr>
      <vt:lpstr>REMAINING NONFLOW EFFECTS</vt:lpstr>
      <vt:lpstr>REMAINING NONFLOW EFFECTS</vt:lpstr>
      <vt:lpstr>ISOBAR SIGNAL MAY BE SMALL</vt:lpstr>
      <vt:lpstr>SUMMARY, NEAR FUTURE, OUTLOOK</vt:lpstr>
    </vt:vector>
  </TitlesOfParts>
  <Company>Purdue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Experimental searches for the chiral magnetic effect – Isobar collisions</dc:title>
  <dc:creator>Wang, Fuqiang</dc:creator>
  <cp:lastModifiedBy>Wang, Fuqiang</cp:lastModifiedBy>
  <cp:revision>64</cp:revision>
  <dcterms:created xsi:type="dcterms:W3CDTF">2022-11-11T23:37:47Z</dcterms:created>
  <dcterms:modified xsi:type="dcterms:W3CDTF">2022-12-03T17:54:45Z</dcterms:modified>
</cp:coreProperties>
</file>