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57" r:id="rId4"/>
    <p:sldId id="258" r:id="rId5"/>
    <p:sldId id="274" r:id="rId6"/>
    <p:sldId id="287" r:id="rId7"/>
    <p:sldId id="286" r:id="rId8"/>
    <p:sldId id="289" r:id="rId9"/>
    <p:sldId id="279" r:id="rId10"/>
    <p:sldId id="280" r:id="rId11"/>
    <p:sldId id="281" r:id="rId12"/>
    <p:sldId id="290" r:id="rId13"/>
    <p:sldId id="278" r:id="rId14"/>
    <p:sldId id="292" r:id="rId15"/>
    <p:sldId id="293" r:id="rId16"/>
    <p:sldId id="294" r:id="rId17"/>
    <p:sldId id="295" r:id="rId18"/>
    <p:sldId id="296" r:id="rId19"/>
    <p:sldId id="297" r:id="rId20"/>
    <p:sldId id="291" r:id="rId21"/>
    <p:sldId id="271" r:id="rId22"/>
    <p:sldId id="272" r:id="rId23"/>
    <p:sldId id="282" r:id="rId24"/>
    <p:sldId id="285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CAF1"/>
    <a:srgbClr val="09CFF0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" y="58"/>
      </p:cViewPr>
      <p:guideLst>
        <p:guide orient="horz" pos="21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85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359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97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0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2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2.wmf"/><Relationship Id="rId3" Type="http://schemas.openxmlformats.org/officeDocument/2006/relationships/tags" Target="../tags/tag79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4.bin"/><Relationship Id="rId2" Type="http://schemas.openxmlformats.org/officeDocument/2006/relationships/tags" Target="../tags/tag7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6.xml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81.xml"/><Relationship Id="rId7" Type="http://schemas.openxmlformats.org/officeDocument/2006/relationships/image" Target="../media/image23.wmf"/><Relationship Id="rId2" Type="http://schemas.openxmlformats.org/officeDocument/2006/relationships/tags" Target="../tags/tag8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25.wmf"/><Relationship Id="rId2" Type="http://schemas.openxmlformats.org/officeDocument/2006/relationships/tags" Target="../tags/tag8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3" Type="http://schemas.openxmlformats.org/officeDocument/2006/relationships/tags" Target="../tags/tag8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1.bin"/><Relationship Id="rId2" Type="http://schemas.openxmlformats.org/officeDocument/2006/relationships/tags" Target="../tags/tag8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5" Type="http://schemas.openxmlformats.org/officeDocument/2006/relationships/notesSlide" Target="../notesSlides/notesSlide10.xml"/><Relationship Id="rId10" Type="http://schemas.openxmlformats.org/officeDocument/2006/relationships/oleObject" Target="../embeddings/oleObject20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89.xml"/><Relationship Id="rId7" Type="http://schemas.openxmlformats.org/officeDocument/2006/relationships/image" Target="../media/image30.wmf"/><Relationship Id="rId2" Type="http://schemas.openxmlformats.org/officeDocument/2006/relationships/tags" Target="../tags/tag8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notesSlide" Target="../notesSlides/notesSlide11.xml"/><Relationship Id="rId10" Type="http://schemas.openxmlformats.org/officeDocument/2006/relationships/oleObject" Target="../embeddings/oleObject24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91.xml"/><Relationship Id="rId7" Type="http://schemas.openxmlformats.org/officeDocument/2006/relationships/image" Target="../media/image33.wmf"/><Relationship Id="rId2" Type="http://schemas.openxmlformats.org/officeDocument/2006/relationships/tags" Target="../tags/tag9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93.xml"/><Relationship Id="rId7" Type="http://schemas.openxmlformats.org/officeDocument/2006/relationships/image" Target="../media/image35.wmf"/><Relationship Id="rId2" Type="http://schemas.openxmlformats.org/officeDocument/2006/relationships/tags" Target="../tags/tag9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37.wmf"/><Relationship Id="rId2" Type="http://schemas.openxmlformats.org/officeDocument/2006/relationships/tags" Target="../tags/tag9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38.wmf"/><Relationship Id="rId2" Type="http://schemas.openxmlformats.org/officeDocument/2006/relationships/tags" Target="../tags/tag9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39.wmf"/><Relationship Id="rId2" Type="http://schemas.openxmlformats.org/officeDocument/2006/relationships/tags" Target="../tags/tag10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70.xml"/><Relationship Id="rId7" Type="http://schemas.openxmlformats.org/officeDocument/2006/relationships/image" Target="../media/image9.png"/><Relationship Id="rId2" Type="http://schemas.openxmlformats.org/officeDocument/2006/relationships/tags" Target="../tags/tag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7.wmf"/><Relationship Id="rId5" Type="http://schemas.openxmlformats.org/officeDocument/2006/relationships/notesSlide" Target="../notesSlides/notesSlide3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2.xml"/><Relationship Id="rId7" Type="http://schemas.openxmlformats.org/officeDocument/2006/relationships/image" Target="../media/image10.wmf"/><Relationship Id="rId2" Type="http://schemas.openxmlformats.org/officeDocument/2006/relationships/tags" Target="../tags/tag7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4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wmf"/><Relationship Id="rId2" Type="http://schemas.openxmlformats.org/officeDocument/2006/relationships/tags" Target="../tags/tag7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7.xml"/><Relationship Id="rId7" Type="http://schemas.openxmlformats.org/officeDocument/2006/relationships/image" Target="../media/image17.wmf"/><Relationship Id="rId2" Type="http://schemas.openxmlformats.org/officeDocument/2006/relationships/tags" Target="../tags/tag7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791945"/>
            <a:ext cx="12073535" cy="1722678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+mn-lt"/>
              </a:rPr>
              <a:t>Event </a:t>
            </a:r>
            <a:r>
              <a:rPr lang="zh-CN" altLang="zh-CN" sz="4400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zh-CN" altLang="zh-CN" sz="4400" dirty="0">
                <a:solidFill>
                  <a:srgbClr val="FF0000"/>
                </a:solidFill>
                <a:latin typeface="+mn-lt"/>
              </a:rPr>
              <a:t>hap</a:t>
            </a:r>
            <a:r>
              <a:rPr lang="zh-CN" altLang="zh-CN" sz="44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zh-CN" sz="4400" dirty="0" smtClean="0">
                <a:solidFill>
                  <a:srgbClr val="FF0000"/>
                </a:solidFill>
                <a:latin typeface="+mn-lt"/>
              </a:rPr>
              <a:t> Selection, CME Search with BES II Data and Future Perspective</a:t>
            </a:r>
            <a:endParaRPr lang="zh-CN" altLang="zh-CN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20140" y="3337254"/>
            <a:ext cx="10101580" cy="1472565"/>
          </a:xfrm>
        </p:spPr>
        <p:txBody>
          <a:bodyPr>
            <a:normAutofit fontScale="97500"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Zhiwan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Xu, </a:t>
            </a:r>
            <a:r>
              <a:rPr lang="en-US" altLang="zh-CN" sz="3200" b="1" dirty="0">
                <a:solidFill>
                  <a:srgbClr val="0070C0"/>
                </a:solidFill>
              </a:rPr>
              <a:t>Gang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Wang</a:t>
            </a:r>
            <a:r>
              <a:rPr lang="en-US" altLang="zh-CN" sz="3200" b="1" baseline="30000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and Huan Zhong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Huang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r>
              <a:rPr lang="en-US" altLang="zh-CN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UCLA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2832" y="5934088"/>
            <a:ext cx="846262" cy="92572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Picture 8" descr="C:/Users/Gang Wang/AppData/Roaming/JisuOffice/ETemp/9132_13425144/fImage18036257846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6350290"/>
            <a:ext cx="3061082" cy="561050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0" y="5934088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Supported in part by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9845" y="829310"/>
          <a:ext cx="4046729" cy="595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r:id="rId6" imgW="2997200" imgH="4413250" progId="Paint.Picture">
                  <p:embed/>
                </p:oleObj>
              </mc:Choice>
              <mc:Fallback>
                <p:oleObj r:id="rId6" imgW="2997200" imgH="44132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45" y="829310"/>
                        <a:ext cx="4046729" cy="595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ESS 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with AMPT Events</a:t>
            </a:r>
            <a:endParaRPr lang="en-US" altLang="zh-CN" sz="4000" spc="-1" baseline="30000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817350" y="6423660"/>
            <a:ext cx="346710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10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6046" y="733638"/>
            <a:ext cx="3518014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R. Milton </a:t>
            </a:r>
            <a:r>
              <a:rPr lang="en-US" sz="1400" i="1" spc="-1" dirty="0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et al</a:t>
            </a:r>
            <a:r>
              <a:rPr lang="en-US" sz="1400" spc="-1" dirty="0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, Phys. Rev. C 104 (2021) 064906</a:t>
            </a:r>
            <a:endParaRPr lang="zh-CN" altLang="en-US"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9832" y="3875379"/>
            <a:ext cx="7664636" cy="2616101"/>
          </a:xfrm>
          <a:prstGeom prst="rect">
            <a:avLst/>
          </a:prstGeom>
          <a:noFill/>
          <a:ln>
            <a:solidFill>
              <a:srgbClr val="BEBEBE"/>
            </a:solidFill>
          </a:ln>
        </p:spPr>
        <p:txBody>
          <a:bodyPr wrap="square" rtlCol="0" anchor="t">
            <a:spAutoFit/>
          </a:bodyPr>
          <a:lstStyle/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sz="2200" b="1" spc="-1" dirty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AMPT </a:t>
            </a:r>
            <a:r>
              <a:rPr lang="en-US" sz="2200" b="1" spc="-1" dirty="0" smtClean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without CME shows considerable background</a:t>
            </a:r>
            <a:r>
              <a:rPr lang="en-US" sz="2200" spc="-1" dirty="0" smtClean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.</a:t>
            </a:r>
            <a:endParaRPr lang="en-US" sz="2200" spc="-1" dirty="0"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dirty="0"/>
              <a:t>With the same </a:t>
            </a:r>
            <a:r>
              <a:rPr lang="en-US" altLang="zh-CN" sz="2200" i="1" dirty="0"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lang="en-US" altLang="zh-CN" sz="22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200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200" dirty="0"/>
              <a:t> binning of event classes, we can plot </a:t>
            </a:r>
            <a:r>
              <a:rPr lang="en-US" sz="2200" spc="-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Δ</a:t>
            </a:r>
            <a:r>
              <a:rPr lang="en-US" sz="2200" spc="-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γ</a:t>
            </a:r>
            <a:r>
              <a:rPr lang="en-US" altLang="zh-CN" sz="2200" dirty="0">
                <a:solidFill>
                  <a:schemeClr val="tx1"/>
                </a:solidFill>
              </a:rPr>
              <a:t> vs </a:t>
            </a:r>
            <a:r>
              <a:rPr lang="en-US" altLang="zh-CN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</a:t>
            </a:r>
            <a:r>
              <a:rPr lang="en-US" altLang="zh-CN" sz="22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2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200" dirty="0">
                <a:solidFill>
                  <a:schemeClr val="tx1"/>
                </a:solidFill>
              </a:rPr>
              <a:t>, </a:t>
            </a:r>
            <a:r>
              <a:rPr lang="en-US" altLang="zh-CN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zh-CN" sz="22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200" dirty="0">
                <a:solidFill>
                  <a:schemeClr val="tx1"/>
                </a:solidFill>
              </a:rPr>
              <a:t> or </a:t>
            </a:r>
            <a:r>
              <a:rPr lang="en-US" altLang="zh-CN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en-US" altLang="zh-CN" sz="22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sz="220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Δ</a:t>
            </a:r>
            <a:r>
              <a:rPr lang="en-US" sz="220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200" dirty="0"/>
              <a:t>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dirty="0"/>
              <a:t>The 3 </a:t>
            </a:r>
            <a:r>
              <a:rPr lang="en-US" altLang="zh-CN" sz="2200" dirty="0" smtClean="0"/>
              <a:t>shape observables </a:t>
            </a:r>
            <a:r>
              <a:rPr lang="en-US" altLang="zh-CN" sz="2200" dirty="0"/>
              <a:t>give very similar </a:t>
            </a:r>
            <a:r>
              <a:rPr lang="en-US" altLang="zh-CN" sz="2200" dirty="0" smtClean="0"/>
              <a:t>intercepts.</a:t>
            </a:r>
            <a:endParaRPr lang="en-US" altLang="zh-CN" sz="2200" dirty="0"/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flow-related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BKG can be </a:t>
            </a: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removed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ESS using </a:t>
            </a:r>
            <a:r>
              <a:rPr lang="en-US" altLang="zh-CN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lang="en-US" altLang="zh-CN" sz="22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AMPT simulations</a:t>
            </a:r>
            <a:endParaRPr lang="en-US" altLang="zh-C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1832"/>
              </p:ext>
            </p:extLst>
          </p:nvPr>
        </p:nvGraphicFramePr>
        <p:xfrm>
          <a:off x="7996730" y="1223551"/>
          <a:ext cx="3894396" cy="219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r:id="rId8" imgW="2781300" imgH="1568450" progId="Paint.Picture">
                  <p:embed/>
                </p:oleObj>
              </mc:Choice>
              <mc:Fallback>
                <p:oleObj r:id="rId8" imgW="2781300" imgH="15684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96730" y="1223551"/>
                        <a:ext cx="3894396" cy="219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21326"/>
              </p:ext>
            </p:extLst>
          </p:nvPr>
        </p:nvGraphicFramePr>
        <p:xfrm>
          <a:off x="4060332" y="1234410"/>
          <a:ext cx="4148037" cy="220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r:id="rId10" imgW="3003550" imgH="1600200" progId="Paint.Picture">
                  <p:embed/>
                </p:oleObj>
              </mc:Choice>
              <mc:Fallback>
                <p:oleObj r:id="rId10" imgW="3003550" imgH="16002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0332" y="1234410"/>
                        <a:ext cx="4148037" cy="2209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8677910" y="4578985"/>
          <a:ext cx="2180590" cy="34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r:id="rId12" imgW="1365250" imgH="165100" progId="Paint.Picture">
                  <p:embed/>
                </p:oleObj>
              </mc:Choice>
              <mc:Fallback>
                <p:oleObj r:id="rId12" imgW="1365250" imgH="16510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77910" y="4578985"/>
                        <a:ext cx="2180590" cy="34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箭头连接符 22"/>
          <p:cNvCxnSpPr/>
          <p:nvPr/>
        </p:nvCxnSpPr>
        <p:spPr>
          <a:xfrm flipH="1" flipV="1">
            <a:off x="3792220" y="2813050"/>
            <a:ext cx="747395" cy="15455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3827145" y="4504690"/>
            <a:ext cx="763270" cy="211518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3802380" y="4479925"/>
            <a:ext cx="737235" cy="1308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947468" y="970989"/>
            <a:ext cx="225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Participant plane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841" y="965248"/>
            <a:ext cx="225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Reaction plane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6564" y="1790480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AMPT background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9848" y="2032463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AMPT background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ESS 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with AVFD Simulations</a:t>
            </a:r>
            <a:endParaRPr lang="en-US" altLang="zh-CN" sz="4000" spc="-1" baseline="30000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852275" y="6423660"/>
            <a:ext cx="31178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11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2960" y="6179185"/>
            <a:ext cx="4909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R. Milton </a:t>
            </a:r>
            <a:r>
              <a:rPr lang="en-US" sz="2000" i="1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et al</a:t>
            </a: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, Phys. Rev. C 104 (2021) 064906</a:t>
            </a:r>
            <a:endParaRPr lang="zh-CN" altLang="en-US" sz="20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03065" y="992889"/>
            <a:ext cx="2954020" cy="5439951"/>
          </a:xfrm>
          <a:prstGeom prst="rect">
            <a:avLst/>
          </a:prstGeom>
          <a:noFill/>
          <a:ln>
            <a:solidFill>
              <a:srgbClr val="BEBEBE"/>
            </a:solidFill>
          </a:ln>
        </p:spPr>
        <p:txBody>
          <a:bodyPr wrap="square" rtlCol="0" anchor="t">
            <a:spAutoFit/>
          </a:bodyPr>
          <a:lstStyle/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200" spc="-1" dirty="0" smtClean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Anomalous Viscous Fluid Dynamics (IU Liao group) </a:t>
            </a:r>
            <a:r>
              <a:rPr lang="en-US" sz="2200" spc="-1" dirty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can input finite CME signals.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r>
              <a:rPr lang="en-US" altLang="zh-CN" sz="2200" dirty="0"/>
              <a:t> CME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</a:t>
            </a:r>
            <a:r>
              <a:rPr lang="en-US" altLang="zh-CN" sz="2200" dirty="0"/>
              <a:t> CME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altLang="zh-CN" sz="2200" dirty="0"/>
              <a:t> CME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endParaRPr lang="en-US" altLang="zh-CN" sz="2200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AVFD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finite </a:t>
            </a: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residue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BKG </a:t>
            </a: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remain</a:t>
            </a:r>
            <a:r>
              <a:rPr lang="en-US" altLang="zh-CN" sz="2200" dirty="0" smtClean="0"/>
              <a:t>. </a:t>
            </a:r>
            <a:endParaRPr lang="en-US" altLang="zh-CN" sz="2200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endParaRPr lang="en-US" altLang="zh-CN" sz="2200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altLang="zh-CN" sz="2200" dirty="0"/>
              <a:t>Our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</a:t>
            </a:r>
            <a:r>
              <a:rPr lang="en-US" altLang="zh-CN" sz="2200" dirty="0"/>
              <a:t> approach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BKG by a factor of 5 or 6</a:t>
            </a:r>
            <a:r>
              <a:rPr lang="en-US" altLang="zh-CN" sz="2200" dirty="0"/>
              <a:t>.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9685" y="798830"/>
          <a:ext cx="4143037" cy="60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r:id="rId6" imgW="2762250" imgH="4013200" progId="Paint.Picture">
                  <p:embed/>
                </p:oleObj>
              </mc:Choice>
              <mc:Fallback>
                <p:oleObj r:id="rId6" imgW="2762250" imgH="40132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85" y="798830"/>
                        <a:ext cx="4143037" cy="601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172960" y="1198880"/>
          <a:ext cx="5018937" cy="480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r:id="rId8" imgW="3860800" imgH="3695700" progId="Paint.Picture">
                  <p:embed/>
                </p:oleObj>
              </mc:Choice>
              <mc:Fallback>
                <p:oleObj r:id="rId8" imgW="3860800" imgH="36957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72960" y="1198880"/>
                        <a:ext cx="5018937" cy="480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169785" y="873125"/>
            <a:ext cx="507555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The curves represent the true CME signals.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649220" y="1198880"/>
            <a:ext cx="1650365" cy="10521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2673350" y="3116580"/>
            <a:ext cx="1605915" cy="162433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700020" y="2616835"/>
            <a:ext cx="1578610" cy="2940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7922260" y="2800985"/>
            <a:ext cx="382905" cy="523875"/>
          </a:xfrm>
          <a:prstGeom prst="roundRect">
            <a:avLst/>
          </a:prstGeom>
          <a:noFill/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7922260" y="4863465"/>
            <a:ext cx="382905" cy="552450"/>
          </a:xfrm>
          <a:prstGeom prst="roundRect">
            <a:avLst/>
          </a:prstGeom>
          <a:noFill/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581775" y="3310890"/>
            <a:ext cx="1353185" cy="25126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2" idx="1"/>
          </p:cNvCxnSpPr>
          <p:nvPr/>
        </p:nvCxnSpPr>
        <p:spPr>
          <a:xfrm flipV="1">
            <a:off x="6640830" y="5139690"/>
            <a:ext cx="1281430" cy="74993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6779" y="172678"/>
            <a:ext cx="1103951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/>
              <a:t>A</a:t>
            </a:r>
            <a:r>
              <a:rPr lang="en-US" sz="2800" b="1" dirty="0" smtClean="0"/>
              <a:t>n improved Event Shape Selection Method</a:t>
            </a:r>
          </a:p>
        </p:txBody>
      </p:sp>
      <p:graphicFrame>
        <p:nvGraphicFramePr>
          <p:cNvPr id="5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50040"/>
              </p:ext>
            </p:extLst>
          </p:nvPr>
        </p:nvGraphicFramePr>
        <p:xfrm>
          <a:off x="9111297" y="4297053"/>
          <a:ext cx="2907537" cy="250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3" imgW="2076450" imgH="1790700" progId="Paint.Picture">
                  <p:embed/>
                </p:oleObj>
              </mc:Choice>
              <mc:Fallback>
                <p:oleObj r:id="rId3" imgW="2076450" imgH="1790700" progId="Paint.Picture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1297" y="4297053"/>
                        <a:ext cx="2907537" cy="250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032" y="4976219"/>
            <a:ext cx="898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We showed that this ESS approach is much more effective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than the previous method used in publications !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36" y="1035222"/>
            <a:ext cx="10442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	Spherical event shape due to participant shape </a:t>
            </a:r>
            <a:r>
              <a:rPr lang="en-US" sz="2800" b="1" dirty="0">
                <a:solidFill>
                  <a:srgbClr val="FF0000"/>
                </a:solidFill>
              </a:rPr>
              <a:t>AND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		local emission pattern fluctuations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		particles must be from the same ROI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Event shape observable -- q vector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		for single particles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		or for particle pairs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				(resonances and combinatorial BK)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609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ESS Lessons 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704320" y="6423660"/>
            <a:ext cx="50101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13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44" y="997313"/>
            <a:ext cx="12059323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ym typeface="+mn-ea"/>
              </a:rPr>
              <a:t>Search for CME in </a:t>
            </a:r>
            <a:r>
              <a:rPr lang="en-US" sz="2400" b="1" dirty="0" err="1">
                <a:sym typeface="+mn-ea"/>
              </a:rPr>
              <a:t>heavy-ion</a:t>
            </a:r>
            <a:r>
              <a:rPr lang="en-US" sz="2400" b="1" dirty="0">
                <a:sym typeface="+mn-ea"/>
              </a:rPr>
              <a:t> collisions requires </a:t>
            </a:r>
            <a:r>
              <a:rPr lang="en-US" sz="2400" b="1" dirty="0" smtClean="0">
                <a:sym typeface="+mn-ea"/>
              </a:rPr>
              <a:t>Event Shape Selection Analysis to suppress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flow-related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and non-flow BKG</a:t>
            </a:r>
            <a:r>
              <a:rPr lang="en-US" sz="2400" b="1" dirty="0">
                <a:sym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ym typeface="+mn-ea"/>
            </a:endParaRPr>
          </a:p>
          <a:p>
            <a:r>
              <a:rPr lang="en-US" altLang="zh-CN" sz="2400" b="1" dirty="0" smtClean="0"/>
              <a:t>Previous “Standard</a:t>
            </a:r>
            <a:r>
              <a:rPr lang="en-US" altLang="zh-CN" sz="2400" b="1" dirty="0"/>
              <a:t>” event shape selection </a:t>
            </a:r>
            <a:r>
              <a:rPr lang="en-US" altLang="zh-CN" sz="2400" b="1" dirty="0" smtClean="0"/>
              <a:t>method suffers </a:t>
            </a:r>
            <a:r>
              <a:rPr lang="en-US" altLang="zh-CN" sz="2400" b="1" dirty="0"/>
              <a:t>from technical </a:t>
            </a:r>
            <a:r>
              <a:rPr lang="en-US" altLang="zh-CN" sz="2400" b="1" dirty="0" smtClean="0"/>
              <a:t>issue with ineffective shape selection for relevant particles.</a:t>
            </a:r>
            <a:endParaRPr lang="en-US" altLang="zh-C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/>
          </a:p>
          <a:p>
            <a:r>
              <a:rPr lang="en-US" altLang="zh-CN" sz="2400" b="1" dirty="0"/>
              <a:t>We propose to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POIs to construct </a:t>
            </a:r>
            <a:r>
              <a:rPr lang="en-US" altLang="zh-CN" sz="2400" b="1" dirty="0" smtClean="0"/>
              <a:t>the </a:t>
            </a:r>
            <a:r>
              <a:rPr lang="en-US" altLang="zh-CN" sz="2400" b="1" dirty="0"/>
              <a:t>event shape </a:t>
            </a:r>
            <a:r>
              <a:rPr lang="en-US" altLang="zh-CN" sz="2400" b="1" dirty="0" smtClean="0"/>
              <a:t>variable q.</a:t>
            </a:r>
            <a:endParaRPr lang="en-US" altLang="zh-CN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 b="1" i="1" dirty="0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zh-CN" sz="2200" b="1" baseline="-25000" dirty="0"/>
              <a:t>2</a:t>
            </a:r>
            <a:r>
              <a:rPr lang="en-US" altLang="zh-CN" sz="2200" b="1" dirty="0"/>
              <a:t> approaches zero at </a:t>
            </a:r>
            <a:r>
              <a:rPr lang="en-US" altLang="zh-CN" sz="2200" b="1" i="1" dirty="0" smtClean="0"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lang="en-US" altLang="zh-CN" sz="2200" b="1" baseline="-25000" dirty="0" smtClean="0"/>
              <a:t>2</a:t>
            </a:r>
            <a:r>
              <a:rPr lang="en-US" altLang="zh-CN" sz="2200" b="1" dirty="0" smtClean="0"/>
              <a:t>=0 – very effective in selecting event shape</a:t>
            </a:r>
            <a:r>
              <a:rPr lang="en-US" altLang="zh-CN" sz="2200" b="1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AMPT</a:t>
            </a:r>
            <a:r>
              <a:rPr lang="en-US" altLang="zh-CN" sz="2200" b="1" dirty="0"/>
              <a:t> </a:t>
            </a:r>
            <a:r>
              <a:rPr lang="en-US" altLang="zh-CN" sz="2200" b="1" dirty="0" smtClean="0"/>
              <a:t>simulations showed that almost all </a:t>
            </a:r>
            <a:r>
              <a:rPr lang="en-US" altLang="zh-CN" sz="2200" b="1" dirty="0"/>
              <a:t>BKGs </a:t>
            </a:r>
            <a:r>
              <a:rPr lang="en-US" altLang="zh-CN" sz="2200" b="1" dirty="0" smtClean="0"/>
              <a:t>can be </a:t>
            </a:r>
            <a:r>
              <a:rPr lang="en-US" altLang="zh-CN" sz="2200" b="1" dirty="0"/>
              <a:t>removed.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AVFD</a:t>
            </a:r>
            <a:r>
              <a:rPr lang="en-US" altLang="zh-CN" sz="2200" b="1" dirty="0"/>
              <a:t> </a:t>
            </a:r>
            <a:r>
              <a:rPr lang="en-US" altLang="zh-CN" sz="2200" b="1" dirty="0" smtClean="0"/>
              <a:t>simulations showed that </a:t>
            </a:r>
            <a:r>
              <a:rPr lang="en-US" altLang="zh-CN" sz="2200" b="1" dirty="0"/>
              <a:t>a </a:t>
            </a:r>
            <a:r>
              <a:rPr lang="en-US" altLang="zh-CN" sz="2200" b="1" dirty="0" smtClean="0"/>
              <a:t>BKG reduction of factor 5 </a:t>
            </a:r>
            <a:r>
              <a:rPr lang="en-US" altLang="zh-CN" sz="2200" b="1" dirty="0"/>
              <a:t>or </a:t>
            </a:r>
            <a:r>
              <a:rPr lang="en-US" altLang="zh-CN" sz="2200" b="1" dirty="0" smtClean="0"/>
              <a:t>6 can be achieved.</a:t>
            </a:r>
          </a:p>
          <a:p>
            <a:pPr lvl="1"/>
            <a:endParaRPr lang="en-US" altLang="zh-CN" sz="2200" b="1" dirty="0" smtClean="0"/>
          </a:p>
          <a:p>
            <a:r>
              <a:rPr lang="en-US" altLang="zh-CN" sz="2200" b="1" dirty="0" smtClean="0"/>
              <a:t>Non-flow background can be significantly reduced with low energy heavy ion collisions</a:t>
            </a:r>
          </a:p>
          <a:p>
            <a:r>
              <a:rPr lang="en-US" altLang="zh-CN" sz="2200" b="1" dirty="0"/>
              <a:t> </a:t>
            </a:r>
            <a:r>
              <a:rPr lang="en-US" altLang="zh-CN" sz="2200" b="1" dirty="0" smtClean="0"/>
              <a:t>  and with spectator proton event plane</a:t>
            </a:r>
            <a:endParaRPr lang="en-US" altLang="zh-CN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601" y="5706294"/>
            <a:ext cx="6740948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STAR EPD – can measure spectator protons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better correlation with magnetic field direction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less sensitive to non-flow contribution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0453" y="5740431"/>
            <a:ext cx="50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Works well for low energy HIC – BES II Data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altLang="zh-CN" sz="4000" spc="-1" dirty="0">
                <a:solidFill>
                  <a:srgbClr val="040404"/>
                </a:solidFill>
                <a:latin typeface="Arial" panose="020B0604020202020204"/>
                <a:ea typeface="Helvetica Neue"/>
                <a:sym typeface="+mn-ea"/>
              </a:rPr>
              <a:t>R</a:t>
            </a:r>
            <a:r>
              <a:rPr lang="en-US" altLang="zh-CN" sz="4000" spc="-1" dirty="0" smtClean="0">
                <a:solidFill>
                  <a:srgbClr val="040404"/>
                </a:solidFill>
                <a:latin typeface="Arial" panose="020B0604020202020204"/>
                <a:ea typeface="Helvetica Neue"/>
                <a:sym typeface="+mn-ea"/>
              </a:rPr>
              <a:t>oad Beyond </a:t>
            </a:r>
            <a:r>
              <a:rPr lang="en-US" altLang="zh-CN" sz="4000" spc="-1" dirty="0">
                <a:solidFill>
                  <a:srgbClr val="040404"/>
                </a:solidFill>
                <a:latin typeface="Arial" panose="020B0604020202020204"/>
                <a:ea typeface="Helvetica Neue"/>
                <a:sym typeface="+mn-ea"/>
              </a:rPr>
              <a:t>I</a:t>
            </a:r>
            <a:r>
              <a:rPr lang="en-US" altLang="zh-CN" sz="4000" spc="-1" dirty="0" smtClean="0">
                <a:solidFill>
                  <a:srgbClr val="040404"/>
                </a:solidFill>
                <a:latin typeface="Arial" panose="020B0604020202020204"/>
                <a:ea typeface="Helvetica Neue"/>
                <a:sym typeface="+mn-ea"/>
              </a:rPr>
              <a:t>sobar </a:t>
            </a:r>
            <a:r>
              <a:rPr lang="en-US" altLang="zh-CN" sz="4000" spc="-1" dirty="0">
                <a:solidFill>
                  <a:srgbClr val="040404"/>
                </a:solidFill>
                <a:latin typeface="Arial" panose="020B0604020202020204"/>
                <a:ea typeface="Helvetica Neue"/>
                <a:sym typeface="+mn-ea"/>
              </a:rPr>
              <a:t>R</a:t>
            </a:r>
            <a:r>
              <a:rPr lang="en-US" altLang="zh-CN" sz="4000" spc="-1" dirty="0" smtClean="0">
                <a:solidFill>
                  <a:srgbClr val="040404"/>
                </a:solidFill>
                <a:latin typeface="Arial" panose="020B0604020202020204"/>
                <a:ea typeface="Helvetica Neue"/>
                <a:sym typeface="+mn-ea"/>
              </a:rPr>
              <a:t>esults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19230" y="6423660"/>
            <a:ext cx="544830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14</a:t>
            </a:fld>
            <a:endParaRPr lang="en-US" sz="2400" b="0" strike="noStrike" spc="-1">
              <a:latin typeface="Arial" panose="020B0604020202020204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6372860" y="4746625"/>
          <a:ext cx="5042535" cy="147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r:id="rId6" imgW="5038725" imgH="1476375" progId="Paint.Picture">
                  <p:embed/>
                </p:oleObj>
              </mc:Choice>
              <mc:Fallback>
                <p:oleObj r:id="rId6" imgW="5038725" imgH="1476375" progId="Paint.Picture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860" y="4746625"/>
                        <a:ext cx="5042535" cy="1477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22275" y="929005"/>
            <a:ext cx="950722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Shape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analysis goal: 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uppress background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 Flow-related background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∝ v</a:t>
            </a:r>
            <a:r>
              <a:rPr lang="en-US" altLang="zh-CN" sz="2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 (elliptic flow)</a:t>
            </a:r>
            <a:endParaRPr lang="zh-CN" alt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 Nonflow-related background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(di-jets)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Flow-related BKG can be reduced with --</a:t>
            </a:r>
          </a:p>
          <a:p>
            <a:pPr marL="1371600" lvl="3" indent="457200"/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selection of spherical event shape 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zh-CN" altLang="en-US" sz="2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~ 0);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Nonflow can be suppressed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1371600" lvl="3" indent="457200"/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energy HIC and very forward EPs.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Event Shape variable:</a:t>
            </a:r>
          </a:p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zh-CN" alt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the magnitude of flow vector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131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Appication of ESS to STAR data</a:t>
            </a:r>
            <a:endParaRPr lang="en-US" altLang="zh-CN" sz="4000" spc="-1">
              <a:solidFill>
                <a:srgbClr val="040404"/>
              </a:solidFill>
              <a:latin typeface="Arial" panose="020B0604020202020204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35105" y="6423660"/>
            <a:ext cx="52895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15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7145" y="3796030"/>
            <a:ext cx="4685665" cy="1801495"/>
          </a:xfrm>
          <a:prstGeom prst="rect">
            <a:avLst/>
          </a:prstGeom>
          <a:noFill/>
          <a:ln>
            <a:solidFill>
              <a:srgbClr val="BEBEBE"/>
            </a:solidFill>
          </a:ln>
        </p:spPr>
        <p:txBody>
          <a:bodyPr wrap="square" rtlCol="0" anchor="t">
            <a:spAutoFit/>
          </a:bodyPr>
          <a:lstStyle/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4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Event shape variables: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0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single particle q</a:t>
            </a:r>
            <a:r>
              <a:rPr lang="en-US" altLang="zh-CN" sz="2000" spc="-1" baseline="-25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spc="-1" baseline="30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~ primary particles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0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pair (parent) </a:t>
            </a:r>
            <a:r>
              <a:rPr lang="en-US" altLang="zh-CN" sz="2000" spc="-1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q</a:t>
            </a:r>
            <a:r>
              <a:rPr lang="en-US" altLang="zh-CN" sz="2000" spc="-1" baseline="-25000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spc="-1" baseline="30000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spc="-1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~ resonance decay</a:t>
            </a:r>
          </a:p>
          <a:p>
            <a:pPr marL="802640" lvl="1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0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adding momenta of two particles to mimic decay kinematics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050" y="807085"/>
          <a:ext cx="4565042" cy="282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r:id="rId6" imgW="6086475" imgH="3771900" progId="Paint.Picture">
                  <p:embed/>
                </p:oleObj>
              </mc:Choice>
              <mc:Fallback>
                <p:oleObj r:id="rId6" imgW="6086475" imgH="3771900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50" y="807085"/>
                        <a:ext cx="4565042" cy="2829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26940" y="807085"/>
          <a:ext cx="3710130" cy="477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r:id="rId8" imgW="3533775" imgH="4543425" progId="Paint.Picture">
                  <p:embed/>
                </p:oleObj>
              </mc:Choice>
              <mc:Fallback>
                <p:oleObj r:id="rId8" imgW="3533775" imgH="4543425" progId="Paint.Picture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6940" y="807085"/>
                        <a:ext cx="3710130" cy="477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495030" y="778510"/>
          <a:ext cx="3669035" cy="500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r:id="rId10" imgW="4076700" imgH="5562600" progId="Paint.Picture">
                  <p:embed/>
                </p:oleObj>
              </mc:Choice>
              <mc:Fallback>
                <p:oleObj r:id="rId10" imgW="4076700" imgH="5562600" progId="Paint.Picture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95030" y="778510"/>
                        <a:ext cx="3669035" cy="5006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76575" y="5757411"/>
            <a:ext cx="775330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Both </a:t>
            </a:r>
            <a:r>
              <a:rPr lang="en-US" altLang="zh-CN" sz="2400" spc="-1" dirty="0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q</a:t>
            </a:r>
            <a:r>
              <a:rPr lang="en-US" altLang="zh-CN" sz="2400" spc="-1" baseline="-25000" dirty="0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400" spc="-1" baseline="30000" dirty="0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 </a:t>
            </a:r>
            <a:r>
              <a:rPr lang="en-US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variables can reach the region of zero v</a:t>
            </a:r>
            <a:r>
              <a:rPr lang="en-US" sz="2400" spc="-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2</a:t>
            </a:r>
            <a:r>
              <a:rPr lang="en-US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.</a:t>
            </a:r>
          </a:p>
          <a:p>
            <a:r>
              <a:rPr lang="en-US" altLang="en-US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Both show finite intercepts in Δ</a:t>
            </a:r>
            <a:r>
              <a:rPr lang="en-US" sz="2400" spc="-1" dirty="0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2400" spc="-1" baseline="30000" dirty="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2400" spc="-1" dirty="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vs v</a:t>
            </a:r>
            <a:r>
              <a:rPr lang="en-US" sz="2400" spc="-1" baseline="-25000" dirty="0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2</a:t>
            </a:r>
            <a:r>
              <a:rPr lang="en-US" sz="2400" spc="-1" dirty="0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.</a:t>
            </a:r>
            <a:endParaRPr lang="en-US" altLang="en-US" sz="2400" spc="-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Calibri Light" panose="020F0302020204030204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16" name="对象 15"/>
          <p:cNvGraphicFramePr/>
          <p:nvPr/>
        </p:nvGraphicFramePr>
        <p:xfrm>
          <a:off x="8589010" y="6029325"/>
          <a:ext cx="3575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r:id="rId12" imgW="3571875" imgH="438150" progId="Paint.Picture">
                  <p:embed/>
                </p:oleObj>
              </mc:Choice>
              <mc:Fallback>
                <p:oleObj r:id="rId12" imgW="3571875" imgH="438150" progId="Paint.Picture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89010" y="6029325"/>
                        <a:ext cx="35750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653530" y="5577840"/>
            <a:ext cx="1841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Z. Xu, DNP2022</a:t>
            </a:r>
            <a:endParaRPr lang="en-US" altLang="en-US" sz="2000" spc="-1">
              <a:solidFill>
                <a:srgbClr val="0084D1"/>
              </a:solidFill>
              <a:latin typeface="Calibri Light" panose="020F0302020204030204" charset="0"/>
              <a:ea typeface="DejaVu Sans"/>
              <a:cs typeface="Calibri Light" panose="020F0302020204030204" charset="0"/>
              <a:sym typeface="+mn-ea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015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STAR data: 27 GeV Au+Au</a:t>
            </a:r>
            <a:endParaRPr lang="en-US" altLang="zh-CN" sz="4000" spc="-1">
              <a:solidFill>
                <a:srgbClr val="040404"/>
              </a:solidFill>
              <a:latin typeface="Arial" panose="020B0604020202020204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54155" y="6423660"/>
            <a:ext cx="50990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16</a:t>
            </a:fld>
            <a:endParaRPr lang="en-US" sz="2400" b="0" strike="noStrike" spc="-1">
              <a:latin typeface="Arial" panose="020B06040202020202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7790" y="1343025"/>
          <a:ext cx="5732259" cy="395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r:id="rId6" imgW="6743700" imgH="4657725" progId="Paint.Picture">
                  <p:embed/>
                </p:oleObj>
              </mc:Choice>
              <mc:Fallback>
                <p:oleObj r:id="rId6" imgW="6743700" imgH="4657725" progId="Paint.Picture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90" y="1343025"/>
                        <a:ext cx="5732259" cy="395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24295" y="1350645"/>
          <a:ext cx="5740003" cy="395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r:id="rId8" imgW="6753225" imgH="4648200" progId="Paint.Picture">
                  <p:embed/>
                </p:oleObj>
              </mc:Choice>
              <mc:Fallback>
                <p:oleObj r:id="rId8" imgW="6753225" imgH="4648200" progId="Paint.Picture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4295" y="1350645"/>
                        <a:ext cx="5740003" cy="395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8300085" y="913765"/>
            <a:ext cx="27800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1st-order spectator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plane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77645" y="909955"/>
            <a:ext cx="2971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2nd-order participant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plane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87670" y="946785"/>
            <a:ext cx="1841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Z. Xu, DNP2022</a:t>
            </a:r>
            <a:endParaRPr lang="en-US" altLang="en-US" sz="2000" spc="-1">
              <a:solidFill>
                <a:srgbClr val="0084D1"/>
              </a:solidFill>
              <a:latin typeface="Calibri Light" panose="020F0302020204030204" charset="0"/>
              <a:ea typeface="DejaVu Sans"/>
              <a:cs typeface="Calibri Light" panose="020F03020202040302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56335" y="5306695"/>
            <a:ext cx="8597265" cy="1555115"/>
          </a:xfrm>
          <a:prstGeom prst="rect">
            <a:avLst/>
          </a:prstGeom>
          <a:noFill/>
          <a:ln>
            <a:solidFill>
              <a:srgbClr val="BEBEBE"/>
            </a:solidFill>
          </a:ln>
        </p:spPr>
        <p:txBody>
          <a:bodyPr wrap="square" rtlCol="0" anchor="t">
            <a:spAutoFit/>
          </a:bodyPr>
          <a:lstStyle/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sz="2200" spc="-1"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Short-range nonflow is significantly suppressed with the </a:t>
            </a:r>
            <a:r>
              <a:rPr lang="en-US" sz="2200" spc="-1">
                <a:effectLst/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  <a:sym typeface="+mn-ea"/>
              </a:rPr>
              <a:t>η</a:t>
            </a:r>
            <a:r>
              <a:rPr lang="en-US" sz="2200" spc="-1"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gap.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Flow background is largely reduced with either ESS variable.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spc="-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Finite </a:t>
            </a:r>
            <a:r>
              <a:rPr lang="en-US" alt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2200" spc="-1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2200" spc="-1" baseline="3000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2200" spc="-1" baseline="-2500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ESS</a:t>
            </a:r>
            <a:r>
              <a:rPr lang="en-US" sz="2200" spc="-1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in mid-central events.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Spectator plane is more correlated to the magnetic field direction.</a:t>
            </a: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9753600" y="5296535"/>
          <a:ext cx="2020979" cy="157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r:id="rId10" imgW="2590800" imgH="2019300" progId="Paint.Picture">
                  <p:embed/>
                </p:oleObj>
              </mc:Choice>
              <mc:Fallback>
                <p:oleObj r:id="rId10" imgW="2590800" imgH="2019300" progId="Paint.Picture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53600" y="5296535"/>
                        <a:ext cx="2020979" cy="1575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1713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STAR data: 19.6 GeV Au+Au</a:t>
            </a:r>
            <a:endParaRPr lang="en-US" altLang="zh-CN" sz="4000" spc="-1">
              <a:solidFill>
                <a:srgbClr val="040404"/>
              </a:solidFill>
              <a:latin typeface="Arial" panose="020B0604020202020204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54155" y="6423660"/>
            <a:ext cx="50990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17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6335" y="5306695"/>
            <a:ext cx="8597265" cy="1555115"/>
          </a:xfrm>
          <a:prstGeom prst="rect">
            <a:avLst/>
          </a:prstGeom>
          <a:noFill/>
          <a:ln>
            <a:solidFill>
              <a:srgbClr val="BEBEBE"/>
            </a:solidFill>
          </a:ln>
        </p:spPr>
        <p:txBody>
          <a:bodyPr wrap="square" rtlCol="0" anchor="t">
            <a:spAutoFit/>
          </a:bodyPr>
          <a:lstStyle/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Very similar to the results at 27 GeV.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sz="2200" spc="-1"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Short-range nonflow is significantly suppressed with the </a:t>
            </a:r>
            <a:r>
              <a:rPr lang="en-US" sz="2200" spc="-1">
                <a:effectLst/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  <a:sym typeface="+mn-ea"/>
              </a:rPr>
              <a:t>η</a:t>
            </a:r>
            <a:r>
              <a:rPr lang="en-US" sz="2200" spc="-1"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gap.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Flow background is largely reduced with either ESS variable.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Finite </a:t>
            </a:r>
            <a:r>
              <a:rPr lang="en-US" alt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2200" spc="-1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22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2200" spc="-1" baseline="-25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ESS</a:t>
            </a:r>
            <a:r>
              <a:rPr lang="en-US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in mid-central events.</a:t>
            </a:r>
            <a:endParaRPr lang="en-US" altLang="zh-CN" sz="2200" spc="-1">
              <a:solidFill>
                <a:srgbClr val="040404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00085" y="913765"/>
            <a:ext cx="27800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1st-order spectator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plane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77645" y="909955"/>
            <a:ext cx="2971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2nd-order participant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plane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87670" y="946785"/>
            <a:ext cx="1841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Z. Xu, DNP2022</a:t>
            </a:r>
            <a:endParaRPr lang="en-US" altLang="en-US" sz="2000" spc="-1">
              <a:solidFill>
                <a:srgbClr val="0084D1"/>
              </a:solidFill>
              <a:latin typeface="Calibri Light" panose="020F0302020204030204" charset="0"/>
              <a:ea typeface="DejaVu Sans"/>
              <a:cs typeface="Calibri Light" panose="020F0302020204030204" charset="0"/>
              <a:sym typeface="+mn-ea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1600" y="1346835"/>
          <a:ext cx="5723630" cy="395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r:id="rId6" imgW="6734175" imgH="4657725" progId="Paint.Picture">
                  <p:embed/>
                </p:oleObj>
              </mc:Choice>
              <mc:Fallback>
                <p:oleObj r:id="rId6" imgW="6734175" imgH="4657725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600" y="1346835"/>
                        <a:ext cx="5723630" cy="395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24295" y="1350645"/>
          <a:ext cx="5740003" cy="395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r:id="rId8" imgW="6753225" imgH="4648200" progId="Paint.Picture">
                  <p:embed/>
                </p:oleObj>
              </mc:Choice>
              <mc:Fallback>
                <p:oleObj r:id="rId8" imgW="6753225" imgH="4648200" progId="Paint.Picture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4295" y="1350645"/>
                        <a:ext cx="5740003" cy="395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6196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0" y="1459230"/>
          <a:ext cx="7361397" cy="537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r:id="rId6" imgW="9201150" imgH="6715125" progId="Paint.Picture">
                  <p:embed/>
                </p:oleObj>
              </mc:Choice>
              <mc:Fallback>
                <p:oleObj r:id="rId6" imgW="9201150" imgH="6715125" progId="Paint.Picture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59230"/>
                        <a:ext cx="7361397" cy="537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STAR data: ratio of </a:t>
            </a:r>
            <a:r>
              <a:rPr lang="en-US" altLang="en-US" sz="40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4000" spc="-1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40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4000" spc="-1" baseline="-25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ESS</a:t>
            </a:r>
            <a:r>
              <a:rPr lang="en-US" sz="40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/ &lt;</a:t>
            </a:r>
            <a:r>
              <a:rPr lang="en-US" altLang="en-US" sz="40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4000" spc="-1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40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40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&gt;</a:t>
            </a:r>
            <a:endParaRPr lang="en-US" altLang="zh-CN" sz="4000" spc="-1">
              <a:solidFill>
                <a:srgbClr val="040404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54155" y="6423660"/>
            <a:ext cx="50990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18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0605" y="2461895"/>
            <a:ext cx="4801870" cy="3961765"/>
          </a:xfrm>
          <a:prstGeom prst="rect">
            <a:avLst/>
          </a:prstGeom>
          <a:noFill/>
          <a:ln>
            <a:solidFill>
              <a:srgbClr val="BEBEBE"/>
            </a:solidFill>
          </a:ln>
        </p:spPr>
        <p:txBody>
          <a:bodyPr wrap="square" rtlCol="0" anchor="t">
            <a:spAutoFit/>
          </a:bodyPr>
          <a:lstStyle/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sz="22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Ratio of </a:t>
            </a:r>
            <a:r>
              <a:rPr lang="en-US" alt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2200" spc="-1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22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2200" spc="-1" baseline="-25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ESS</a:t>
            </a:r>
            <a:r>
              <a:rPr lang="en-US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/ &lt;</a:t>
            </a:r>
            <a:r>
              <a:rPr lang="en-US" alt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2200" spc="-1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22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&gt; is ~</a:t>
            </a:r>
            <a:r>
              <a:rPr lang="en-US" sz="2200" spc="-1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30%</a:t>
            </a:r>
            <a:r>
              <a:rPr lang="en-US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for mid-centrality range </a:t>
            </a:r>
            <a:r>
              <a:rPr lang="en-US" sz="2200" spc="-1"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at both energies.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endParaRPr lang="en-US" sz="2200" spc="-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+mn-ea"/>
            </a:endParaRP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sz="2200" spc="-1">
                <a:effectLst/>
                <a:cs typeface="Arial" panose="020B0604020202020204" pitchFamily="34" charset="0"/>
                <a:sym typeface="+mn-ea"/>
              </a:rPr>
              <a:t>Flow (v</a:t>
            </a:r>
            <a:r>
              <a:rPr lang="en-US" sz="2200" spc="-1" baseline="-25000">
                <a:effectLst/>
                <a:cs typeface="Arial" panose="020B0604020202020204" pitchFamily="34" charset="0"/>
                <a:sym typeface="+mn-ea"/>
              </a:rPr>
              <a:t>2</a:t>
            </a:r>
            <a:r>
              <a:rPr lang="en-US" sz="2200" spc="-1">
                <a:effectLst/>
                <a:cs typeface="Arial" panose="020B0604020202020204" pitchFamily="34" charset="0"/>
                <a:sym typeface="+mn-ea"/>
              </a:rPr>
              <a:t>-related) BKG and nonflow effects contribute at least </a:t>
            </a:r>
            <a:r>
              <a:rPr 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70%</a:t>
            </a:r>
            <a:r>
              <a:rPr lang="en-US" sz="2200" spc="-1">
                <a:effectLst/>
                <a:cs typeface="Arial" panose="020B0604020202020204" pitchFamily="34" charset="0"/>
                <a:sym typeface="+mn-ea"/>
              </a:rPr>
              <a:t> of</a:t>
            </a:r>
            <a:r>
              <a:rPr lang="en-US" altLang="zh-CN" sz="22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</a:t>
            </a:r>
            <a:r>
              <a:rPr lang="en-US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&lt;</a:t>
            </a:r>
            <a:r>
              <a:rPr lang="en-US" altLang="en-US" sz="2200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Δ</a:t>
            </a:r>
            <a:r>
              <a:rPr lang="en-US" sz="2200" spc="-1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  <a:sym typeface="+mn-ea"/>
              </a:rPr>
              <a:t>γ</a:t>
            </a:r>
            <a:r>
              <a:rPr lang="en-US" sz="22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112</a:t>
            </a:r>
            <a:r>
              <a:rPr lang="en-US" sz="22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&gt;.</a:t>
            </a: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endParaRPr lang="en-US" sz="2200" spc="-1">
              <a:solidFill>
                <a:srgbClr val="040404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  <a:p>
            <a:pPr marL="345440" indent="-34290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Char char="•"/>
            </a:pPr>
            <a:r>
              <a:rPr lang="en-US" altLang="zh-CN" sz="22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Remaining 30% fraction may indicate possible CME in Au+Au? Need further investigation!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7510" y="977265"/>
            <a:ext cx="27800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1st-order spectator</a:t>
            </a:r>
            <a:r>
              <a:rPr lang="zh-CN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plane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7530" y="977265"/>
            <a:ext cx="2971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2nd-order participant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plane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07510" y="3841750"/>
            <a:ext cx="1841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Z. Xu, DNP2022</a:t>
            </a:r>
            <a:endParaRPr lang="en-US" altLang="en-US" sz="2000" spc="-1">
              <a:solidFill>
                <a:srgbClr val="0084D1"/>
              </a:solidFill>
              <a:latin typeface="Calibri Light" panose="020F0302020204030204" charset="0"/>
              <a:ea typeface="DejaVu Sans"/>
              <a:cs typeface="Calibri Light" panose="020F0302020204030204" charset="0"/>
              <a:sym typeface="+mn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361555" y="1114425"/>
          <a:ext cx="4779049" cy="118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r:id="rId8" imgW="6372225" imgH="1581150" progId="Paint.Picture">
                  <p:embed/>
                </p:oleObj>
              </mc:Choice>
              <mc:Fallback>
                <p:oleObj r:id="rId8" imgW="6372225" imgH="1581150" progId="Paint.Picture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1555" y="1114425"/>
                        <a:ext cx="4779049" cy="118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3433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标题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217" y="23546"/>
            <a:ext cx="12192635" cy="778510"/>
          </a:xfrm>
          <a:prstGeom prst="rect">
            <a:avLst/>
          </a:prstGeo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spc="-1" dirty="0" smtClean="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Future Perspective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817" y="981116"/>
            <a:ext cx="110944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Spectator proton tagging – spectator EP and B field Direction important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	Works for BES data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	What is the highest beam energy viable for STAR EPD?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Number of spectator proton tagging – same function &amp; importance at isobar data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Is there a feasible technology for RHIC top energy?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Colliding Systems --	Minimum shape uncertainties – as spherical as one can choose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	Z/N large (more spectator proton/neutron)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	Sufficiently large A(Z,N) for collectivity (</a:t>
            </a:r>
            <a:r>
              <a:rPr lang="en-US" sz="2000" b="1" dirty="0" err="1" smtClean="0">
                <a:solidFill>
                  <a:srgbClr val="0070C0"/>
                </a:solidFill>
              </a:rPr>
              <a:t>Xe</a:t>
            </a:r>
            <a:r>
              <a:rPr lang="en-US" sz="2000" b="1" dirty="0" smtClean="0">
                <a:solidFill>
                  <a:srgbClr val="0070C0"/>
                </a:solidFill>
              </a:rPr>
              <a:t>?)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Non-flow contribution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eta gap limitation at high energy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Particle ID --		proton vs pi/K, we used pi/K only for now with BES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	Theoretical guidance?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CME – 	correlation with spectator proton tagging (B field direction AND magnitude)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9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69490" y="105961"/>
            <a:ext cx="916754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728" y="2177869"/>
            <a:ext cx="1134477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</a:rPr>
              <a:t>Event Shape Selection (ESS) –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Selection on Fluctuations has limitations and how to be effective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AutoNum type="arabicParenR" startAt="2"/>
            </a:pPr>
            <a:r>
              <a:rPr lang="en-US" sz="2000" b="1" dirty="0" smtClean="0">
                <a:solidFill>
                  <a:schemeClr val="tx2"/>
                </a:solidFill>
              </a:rPr>
              <a:t>Beam Energy Scan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D</a:t>
            </a:r>
            <a:r>
              <a:rPr lang="en-US" sz="2000" b="1" dirty="0" smtClean="0">
                <a:solidFill>
                  <a:schemeClr val="tx2"/>
                </a:solidFill>
              </a:rPr>
              <a:t>ata –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Low energy collisions can reliably suppress non-flow jet-like correlated background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Detector like EPD can measure spectator </a:t>
            </a:r>
            <a:r>
              <a:rPr lang="en-US" sz="2000" b="1" dirty="0" smtClean="0">
                <a:solidFill>
                  <a:schemeClr val="tx2"/>
                </a:solidFill>
              </a:rPr>
              <a:t>protons </a:t>
            </a:r>
            <a:r>
              <a:rPr lang="en-US" sz="2000" b="1" dirty="0" smtClean="0">
                <a:solidFill>
                  <a:schemeClr val="tx2"/>
                </a:solidFill>
              </a:rPr>
              <a:t>making </a:t>
            </a:r>
            <a:r>
              <a:rPr lang="en-US" sz="2000" b="1" dirty="0" smtClean="0">
                <a:solidFill>
                  <a:schemeClr val="tx2"/>
                </a:solidFill>
              </a:rPr>
              <a:t>ESS more </a:t>
            </a:r>
            <a:r>
              <a:rPr lang="en-US" sz="2000" b="1" dirty="0" smtClean="0">
                <a:solidFill>
                  <a:schemeClr val="tx2"/>
                </a:solidFill>
              </a:rPr>
              <a:t>effective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What BES II data tell us CME limit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AutoNum type="arabicParenR" startAt="3"/>
            </a:pPr>
            <a:r>
              <a:rPr lang="en-US" sz="2000" b="1" dirty="0" smtClean="0">
                <a:solidFill>
                  <a:schemeClr val="tx2"/>
                </a:solidFill>
              </a:rPr>
              <a:t>Implications from BESII result of CME searches </a:t>
            </a:r>
          </a:p>
          <a:p>
            <a:pPr marL="342900" indent="-342900">
              <a:buAutoNum type="arabicParenR" startAt="3"/>
            </a:pP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AutoNum type="arabicParenR" startAt="3"/>
            </a:pPr>
            <a:r>
              <a:rPr lang="en-US" sz="2000" b="1" dirty="0" smtClean="0">
                <a:solidFill>
                  <a:schemeClr val="tx2"/>
                </a:solidFill>
              </a:rPr>
              <a:t>Future Perspective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9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8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284607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Backup slides</a:t>
            </a:r>
            <a:endParaRPr lang="en-US" altLang="zh-CN" sz="4000" i="1" spc="-1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19230" y="6423660"/>
            <a:ext cx="544830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21</a:t>
            </a:fld>
            <a:endParaRPr lang="en-US" sz="2400" b="0" strike="noStrike" spc="-1">
              <a:latin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4"/>
          <p:cNvSpPr/>
          <p:nvPr/>
        </p:nvSpPr>
        <p:spPr>
          <a:xfrm>
            <a:off x="11341700" y="6440045"/>
            <a:ext cx="822360" cy="407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22</a:t>
            </a:fld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4507865" y="6474460"/>
            <a:ext cx="4946015" cy="3136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</a:rPr>
              <a:t>R. Milton </a:t>
            </a:r>
            <a:r>
              <a:rPr lang="en-US" sz="2000" b="0" i="1" strike="noStrike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</a:rPr>
              <a:t>et al</a:t>
            </a:r>
            <a:r>
              <a:rPr lang="en-US" sz="2000" b="0" strike="noStrike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</a:rPr>
              <a:t>, Phys. Rev. C 104 (2021) 064906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37297"/>
              </p:ext>
            </p:extLst>
          </p:nvPr>
        </p:nvGraphicFramePr>
        <p:xfrm>
          <a:off x="1535109" y="853075"/>
          <a:ext cx="7848631" cy="290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6" imgW="8350250" imgH="3092450" progId="Paint.Picture">
                  <p:embed/>
                </p:oleObj>
              </mc:Choice>
              <mc:Fallback>
                <p:oleObj r:id="rId6" imgW="8350250" imgH="30924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5109" y="853075"/>
                        <a:ext cx="7848631" cy="2906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/>
          <a:lstStyle/>
          <a:p>
            <a:r>
              <a:rPr lang="en-US" sz="44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Isobar data (</a:t>
            </a:r>
            <a:r>
              <a:rPr lang="en-US" sz="44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96</a:t>
            </a:r>
            <a:r>
              <a:rPr lang="en-US" sz="44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Ru+</a:t>
            </a:r>
            <a:r>
              <a:rPr lang="en-US" sz="44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96</a:t>
            </a:r>
            <a:r>
              <a:rPr lang="en-US" sz="44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Ru and </a:t>
            </a:r>
            <a:r>
              <a:rPr lang="en-US" sz="44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96</a:t>
            </a:r>
            <a:r>
              <a:rPr lang="en-US" sz="44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Zr+</a:t>
            </a:r>
            <a:r>
              <a:rPr lang="en-US" sz="4400" spc="-1" baseline="3000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96</a:t>
            </a:r>
            <a:r>
              <a:rPr lang="en-US" sz="4400" spc="-1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Zr)</a:t>
            </a:r>
            <a:endParaRPr lang="en-US" altLang="zh-CN" sz="4400" i="1" spc="-1">
              <a:solidFill>
                <a:srgbClr val="040404"/>
              </a:solidFill>
              <a:ea typeface="Helvetica Neue"/>
              <a:cs typeface="+mj-lt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Improvement of</a:t>
            </a:r>
            <a:r>
              <a:rPr lang="en-US" sz="4000" i="1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lang="en-US" sz="4000" i="1" spc="-1">
                <a:solidFill>
                  <a:srgbClr val="040404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f</a:t>
            </a:r>
            <a:r>
              <a:rPr lang="en-US" sz="4000" spc="-1" baseline="-2500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CME</a:t>
            </a:r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 in Au+Au</a:t>
            </a:r>
            <a:endParaRPr lang="en-US" altLang="zh-CN" sz="4000" spc="-1">
              <a:solidFill>
                <a:srgbClr val="040404"/>
              </a:solidFill>
              <a:latin typeface="Arial" panose="020B0604020202020204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522225" y="6443969"/>
            <a:ext cx="641835" cy="40323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23</a:t>
            </a:fld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11925" y="6141085"/>
            <a:ext cx="4909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R. Milton </a:t>
            </a:r>
            <a:r>
              <a:rPr lang="en-US" sz="2000" i="1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et al</a:t>
            </a: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, Phys. Rev. C 104 (2021) 064906</a:t>
            </a:r>
            <a:endParaRPr lang="zh-CN" altLang="en-US" sz="20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635" y="2028825"/>
            <a:ext cx="3662045" cy="2713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400" i="1" spc="-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f</a:t>
            </a:r>
            <a:r>
              <a:rPr lang="en-US" sz="2400" spc="-1" baseline="-33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CME</a:t>
            </a:r>
            <a:r>
              <a:rPr lang="en-US" sz="2400" spc="-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is significantly improved using ESS, relative to the ensemble average</a:t>
            </a:r>
            <a:r>
              <a:rPr lang="en-US" sz="24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, especially when participant plane is used,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400" spc="-1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and when the CME signal is weaker.</a:t>
            </a:r>
            <a:endParaRPr lang="en-US" altLang="zh-CN" sz="2400" spc="-1">
              <a:solidFill>
                <a:schemeClr val="tx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726815" y="1564005"/>
          <a:ext cx="8256242" cy="42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r:id="rId6" imgW="4718050" imgH="2419350" progId="Paint.Picture">
                  <p:embed/>
                </p:oleObj>
              </mc:Choice>
              <mc:Fallback>
                <p:oleObj r:id="rId6" imgW="4718050" imgH="24193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6815" y="1564005"/>
                        <a:ext cx="8256242" cy="42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526790" y="1006475"/>
            <a:ext cx="8731885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540" indent="0" algn="l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200" spc="-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AVFD simulations of </a:t>
            </a:r>
            <a:r>
              <a:rPr lang="en-US" sz="2200" spc="-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Au+Au</a:t>
            </a:r>
            <a:r>
              <a:rPr lang="en-US" sz="2200" spc="-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collisions at 200 GeV (30-40% centrality)</a:t>
            </a:r>
            <a:endParaRPr lang="en-US" altLang="en-US" sz="2200" spc="-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605780" y="3169920"/>
            <a:ext cx="6210935" cy="44132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Improvement of</a:t>
            </a:r>
            <a:r>
              <a:rPr lang="en-US" sz="4000" i="1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lang="en-US" sz="4000" i="1" spc="-1">
                <a:solidFill>
                  <a:srgbClr val="040404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f</a:t>
            </a:r>
            <a:r>
              <a:rPr lang="en-US" sz="4000" spc="-1" baseline="-2500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CME</a:t>
            </a:r>
            <a:r>
              <a:rPr lang="en-US" sz="40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 in Ru+Ru</a:t>
            </a:r>
            <a:endParaRPr lang="en-US" altLang="zh-CN" sz="4000" spc="-1">
              <a:solidFill>
                <a:srgbClr val="040404"/>
              </a:solidFill>
              <a:latin typeface="Arial" panose="020B0604020202020204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652250" y="6423660"/>
            <a:ext cx="544830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24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59550" y="6361430"/>
            <a:ext cx="4909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R. Milton </a:t>
            </a:r>
            <a:r>
              <a:rPr lang="en-US" sz="2000" i="1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et al</a:t>
            </a: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, Phys. Rev. C 104 (2021) 064906</a:t>
            </a:r>
            <a:endParaRPr lang="zh-CN" altLang="en-US" sz="20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155" y="2028825"/>
            <a:ext cx="3171825" cy="2713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400" spc="-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The improvement of</a:t>
            </a:r>
            <a:r>
              <a:rPr lang="en-US" sz="2400" i="1" spc="-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 f</a:t>
            </a:r>
            <a:r>
              <a:rPr lang="en-US" sz="2400" spc="-1" baseline="-33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CME</a:t>
            </a:r>
            <a:r>
              <a:rPr lang="en-US" sz="2400" spc="-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is more obvious in the isobar collisions,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altLang="zh-CN" sz="2400" spc="-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especially </a:t>
            </a:r>
            <a:r>
              <a:rPr lang="en-US" sz="2400" spc="-1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when participant plane is used, and </a:t>
            </a:r>
            <a:r>
              <a:rPr lang="en-US" altLang="zh-CN" sz="2400" spc="-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when the CME signal is weaker.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79165" y="1006475"/>
            <a:ext cx="877951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540" indent="0" algn="l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Arial" panose="020B0604020202020204" pitchFamily="34" charset="0"/>
              <a:buNone/>
            </a:pPr>
            <a:r>
              <a:rPr lang="en-US" sz="2200" spc="-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AVFD simulations of </a:t>
            </a:r>
            <a:r>
              <a:rPr lang="en-US" sz="2200" spc="-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Ru+Ru</a:t>
            </a:r>
            <a:r>
              <a:rPr lang="en-US" sz="2200" spc="-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+mn-ea"/>
              </a:rPr>
              <a:t> collisions at 200 GeV (30-40% centrality)</a:t>
            </a:r>
            <a:endParaRPr lang="en-US" altLang="en-US" sz="2200" spc="-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3578860" y="1436370"/>
          <a:ext cx="8226425" cy="485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r:id="rId6" imgW="8220075" imgH="4848225" progId="Paint.Picture">
                  <p:embed/>
                </p:oleObj>
              </mc:Choice>
              <mc:Fallback>
                <p:oleObj r:id="rId6" imgW="8220075" imgH="48482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8860" y="1436370"/>
                        <a:ext cx="8226425" cy="485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5408295" y="2652395"/>
            <a:ext cx="6210935" cy="37401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476" y="-43354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/>
          <a:lstStyle/>
          <a:p>
            <a:r>
              <a:rPr lang="en-US" altLang="zh-CN" sz="4400" dirty="0"/>
              <a:t>Chiral Magnetic Effect: </a:t>
            </a:r>
            <a:r>
              <a:rPr lang="en-US" sz="4400" i="1" spc="-1" dirty="0">
                <a:solidFill>
                  <a:srgbClr val="040404"/>
                </a:solidFill>
                <a:ea typeface="Arial" panose="020B0604020202020204"/>
                <a:cs typeface="+mj-lt"/>
                <a:sym typeface="+mn-ea"/>
              </a:rPr>
              <a:t>J</a:t>
            </a:r>
            <a:r>
              <a:rPr lang="en-US" sz="4400" spc="-1" dirty="0">
                <a:solidFill>
                  <a:srgbClr val="040404"/>
                </a:solidFill>
                <a:ea typeface="Arial" panose="020B0604020202020204"/>
                <a:cs typeface="+mj-lt"/>
                <a:sym typeface="+mn-ea"/>
              </a:rPr>
              <a:t> </a:t>
            </a:r>
            <a:r>
              <a:rPr lang="en-US" sz="4400" spc="-1" dirty="0">
                <a:solidFill>
                  <a:srgbClr val="040404"/>
                </a:solidFill>
                <a:ea typeface="Calibri Light" panose="020F0302020204030204"/>
                <a:cs typeface="+mj-lt"/>
                <a:sym typeface="+mn-ea"/>
              </a:rPr>
              <a:t>∝ </a:t>
            </a:r>
            <a:r>
              <a:rPr lang="en-US" sz="4400" i="1" spc="-1" dirty="0">
                <a:solidFill>
                  <a:srgbClr val="040404"/>
                </a:solidFill>
                <a:ea typeface="Times New Roman" panose="02020603050405020304"/>
                <a:cs typeface="+mj-lt"/>
                <a:sym typeface="+mn-ea"/>
              </a:rPr>
              <a:t>μ</a:t>
            </a:r>
            <a:r>
              <a:rPr lang="en-US" sz="4400" spc="-1" baseline="-33000" dirty="0">
                <a:solidFill>
                  <a:srgbClr val="040404"/>
                </a:solidFill>
                <a:ea typeface="Helvetica Neue"/>
                <a:cs typeface="+mj-lt"/>
                <a:sym typeface="+mn-ea"/>
              </a:rPr>
              <a:t>5</a:t>
            </a:r>
            <a:r>
              <a:rPr lang="en-US" sz="4400" i="1" spc="-1" dirty="0">
                <a:solidFill>
                  <a:srgbClr val="040404"/>
                </a:solidFill>
                <a:ea typeface="Helvetica Neue"/>
                <a:cs typeface="+mj-lt"/>
                <a:sym typeface="+mn-ea"/>
              </a:rPr>
              <a:t>B</a:t>
            </a:r>
            <a:endParaRPr lang="en-US" altLang="zh-CN" sz="4400" i="1" spc="-1" dirty="0">
              <a:solidFill>
                <a:srgbClr val="040404"/>
              </a:solidFill>
              <a:ea typeface="Helvetica Neue"/>
              <a:cs typeface="+mj-lt"/>
              <a:sym typeface="+mn-ea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6632807" y="809352"/>
            <a:ext cx="4300840" cy="37951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Strong magnetic field (</a:t>
            </a:r>
            <a:r>
              <a:rPr lang="en-US" b="1" i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B </a:t>
            </a: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~ 10</a:t>
            </a:r>
            <a:r>
              <a:rPr lang="en-US" b="1" strike="noStrike" spc="-1" baseline="30000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18</a:t>
            </a: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 Gauss)</a:t>
            </a:r>
            <a:endParaRPr lang="en-US" b="1" strike="noStrike" spc="-1" dirty="0">
              <a:latin typeface="Arial" panose="020B0604020202020204"/>
            </a:endParaRPr>
          </a:p>
        </p:txBody>
      </p:sp>
      <p:pic>
        <p:nvPicPr>
          <p:cNvPr id="61" name="Screen Shot 2021-09-01 at 1.41.52 PM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124745" y="4531641"/>
            <a:ext cx="3580130" cy="2237105"/>
          </a:xfrm>
          <a:prstGeom prst="rect">
            <a:avLst/>
          </a:prstGeom>
          <a:ln w="12600">
            <a:noFill/>
          </a:ln>
        </p:spPr>
      </p:pic>
      <p:sp>
        <p:nvSpPr>
          <p:cNvPr id="62" name="CustomShape 18"/>
          <p:cNvSpPr/>
          <p:nvPr/>
        </p:nvSpPr>
        <p:spPr>
          <a:xfrm>
            <a:off x="1268951" y="4100461"/>
            <a:ext cx="3291718" cy="37951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Chiral Magnetic Effect (</a:t>
            </a:r>
            <a:r>
              <a:rPr lang="en-US" b="1" i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J</a:t>
            </a: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 || </a:t>
            </a:r>
            <a:r>
              <a:rPr lang="en-US" b="1" i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B</a:t>
            </a: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)</a:t>
            </a:r>
            <a:endParaRPr lang="en-US" b="1" strike="noStrike" spc="-1" dirty="0">
              <a:latin typeface="Arial" panose="020B0604020202020204"/>
            </a:endParaRPr>
          </a:p>
        </p:txBody>
      </p:sp>
      <p:pic>
        <p:nvPicPr>
          <p:cNvPr id="69" name="图片 68"/>
          <p:cNvPicPr/>
          <p:nvPr/>
        </p:nvPicPr>
        <p:blipFill>
          <a:blip r:embed="rId6"/>
          <a:stretch>
            <a:fillRect/>
          </a:stretch>
        </p:blipFill>
        <p:spPr>
          <a:xfrm>
            <a:off x="6743340" y="1302922"/>
            <a:ext cx="3629017" cy="2344640"/>
          </a:xfrm>
          <a:prstGeom prst="rect">
            <a:avLst/>
          </a:prstGeom>
          <a:ln>
            <a:noFill/>
          </a:ln>
        </p:spPr>
      </p:pic>
      <p:pic>
        <p:nvPicPr>
          <p:cNvPr id="56" name="图片 55"/>
          <p:cNvPicPr/>
          <p:nvPr/>
        </p:nvPicPr>
        <p:blipFill>
          <a:blip r:embed="rId7"/>
          <a:stretch>
            <a:fillRect/>
          </a:stretch>
        </p:blipFill>
        <p:spPr>
          <a:xfrm>
            <a:off x="1064535" y="1507316"/>
            <a:ext cx="3838575" cy="2184400"/>
          </a:xfrm>
          <a:prstGeom prst="rect">
            <a:avLst/>
          </a:prstGeom>
          <a:ln>
            <a:noFill/>
          </a:ln>
        </p:spPr>
      </p:pic>
      <p:sp>
        <p:nvSpPr>
          <p:cNvPr id="60" name="CustomShape 17"/>
          <p:cNvSpPr/>
          <p:nvPr/>
        </p:nvSpPr>
        <p:spPr>
          <a:xfrm>
            <a:off x="910230" y="826319"/>
            <a:ext cx="4217035" cy="656509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50760" tIns="50760" rIns="50760" bIns="5076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40404"/>
                </a:solidFill>
                <a:latin typeface="Arial" panose="020B0604020202020204"/>
                <a:ea typeface="Helvetica Neue"/>
              </a:rPr>
              <a:t>Chirality imbalance (finite</a:t>
            </a:r>
            <a:r>
              <a:rPr lang="en-US" b="1" strike="noStrike" spc="-1" dirty="0">
                <a:solidFill>
                  <a:srgbClr val="040404"/>
                </a:solidFill>
                <a:latin typeface="Helvetica Neue"/>
                <a:ea typeface="Helvetica Neue"/>
              </a:rPr>
              <a:t> </a:t>
            </a:r>
            <a:r>
              <a:rPr lang="en-US" b="1" i="1" strike="noStrike" spc="-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μ</a:t>
            </a:r>
            <a:r>
              <a:rPr lang="en-US" b="1" strike="noStrike" spc="-1" baseline="-33000" dirty="0">
                <a:solidFill>
                  <a:srgbClr val="040404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5</a:t>
            </a:r>
            <a:r>
              <a:rPr lang="en-US" b="1" strike="noStrike" spc="-1" dirty="0">
                <a:solidFill>
                  <a:srgbClr val="040404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, Local Parity Violation</a:t>
            </a:r>
            <a:r>
              <a:rPr lang="en-US" b="1" strike="noStrike" spc="-1" dirty="0">
                <a:solidFill>
                  <a:srgbClr val="040404"/>
                </a:solidFill>
                <a:latin typeface="Helvetica Neue"/>
                <a:ea typeface="Helvetica Neue"/>
              </a:rPr>
              <a:t>) </a:t>
            </a:r>
            <a:endParaRPr lang="en-US" b="1" strike="noStrike" spc="-1" dirty="0">
              <a:latin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9704" y="4233286"/>
            <a:ext cx="6792318" cy="8309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en-US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  <a:sym typeface="+mn-ea"/>
              </a:rPr>
              <a:t>Experimental manifestation:</a:t>
            </a:r>
          </a:p>
          <a:p>
            <a:r>
              <a:rPr lang="en-US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  <a:sym typeface="+mn-ea"/>
              </a:rPr>
              <a:t>charge separation </a:t>
            </a:r>
            <a:r>
              <a:rPr lang="en-US" sz="2400" b="1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  <a:sym typeface="+mn-ea"/>
              </a:rPr>
              <a:t>along the B field direction</a:t>
            </a: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834550" y="6423780"/>
            <a:ext cx="329400" cy="4237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3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698" y="5517989"/>
            <a:ext cx="7049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Fundamental Nature of the QCD Arising from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non-Abelian Quantum Field Theory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/>
          <a:lstStyle/>
          <a:p>
            <a:r>
              <a:rPr lang="en-US" sz="4400" spc="-1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Observables in search of CME</a:t>
            </a:r>
            <a:endParaRPr lang="en-US" altLang="zh-CN" sz="4400" i="1" spc="-1">
              <a:solidFill>
                <a:srgbClr val="040404"/>
              </a:solidFill>
              <a:ea typeface="Helvetica Neue"/>
              <a:cs typeface="+mj-lt"/>
              <a:sym typeface="+mn-ea"/>
            </a:endParaRPr>
          </a:p>
        </p:txBody>
      </p:sp>
      <p:sp>
        <p:nvSpPr>
          <p:cNvPr id="75" name="CustomShape 6"/>
          <p:cNvSpPr/>
          <p:nvPr/>
        </p:nvSpPr>
        <p:spPr>
          <a:xfrm>
            <a:off x="1681480" y="1666603"/>
            <a:ext cx="7115810" cy="1272062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50760" tIns="50760" rIns="50760" bIns="5076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0" strike="noStrike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</a:rPr>
              <a:t>CME-sensitive </a:t>
            </a:r>
            <a:r>
              <a:rPr lang="en-US" sz="2400" b="0" strike="noStrike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</a:rPr>
              <a:t>observables:</a:t>
            </a:r>
            <a:endParaRPr lang="en-US" sz="2400" b="0" strike="noStrike" spc="-1" dirty="0">
              <a:latin typeface="Arial" panose="020B0604020202020204"/>
            </a:endParaRPr>
          </a:p>
          <a:p>
            <a:pPr marL="215900" indent="-213360">
              <a:lnSpc>
                <a:spcPct val="100000"/>
              </a:lnSpc>
              <a:spcBef>
                <a:spcPts val="1200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r>
              <a:rPr lang="en-US" sz="2400" b="0" strike="noStrike" spc="-1" dirty="0">
                <a:solidFill>
                  <a:srgbClr val="040404"/>
                </a:solidFill>
                <a:latin typeface="Times New Roman" panose="02020603050405020304"/>
                <a:ea typeface="Calibri Light" panose="020F0302020204030204"/>
              </a:rPr>
              <a:t> γ</a:t>
            </a:r>
            <a:r>
              <a:rPr lang="en-US" sz="2400" b="0" strike="noStrike" spc="-1" dirty="0">
                <a:solidFill>
                  <a:srgbClr val="040404"/>
                </a:solidFill>
                <a:latin typeface="Arial" panose="020B0604020202020204"/>
                <a:ea typeface="Calibri Light" panose="020F0302020204030204"/>
              </a:rPr>
              <a:t> </a:t>
            </a:r>
            <a:r>
              <a:rPr lang="en-US" sz="2400" b="0" strike="noStrike" spc="-1" dirty="0" err="1">
                <a:solidFill>
                  <a:srgbClr val="040404"/>
                </a:solidFill>
                <a:latin typeface="Arial" panose="020B0604020202020204"/>
                <a:ea typeface="Calibri Light" panose="020F0302020204030204"/>
              </a:rPr>
              <a:t>correlaor</a:t>
            </a:r>
            <a:endParaRPr lang="en-US" sz="2400" b="0" strike="noStrike" spc="-1" dirty="0">
              <a:solidFill>
                <a:srgbClr val="040404"/>
              </a:solidFill>
              <a:latin typeface="Arial" panose="020B0604020202020204"/>
              <a:ea typeface="Calibri Light" panose="020F0302020204030204"/>
            </a:endParaRPr>
          </a:p>
          <a:p>
            <a:pPr marL="215900" indent="-213360">
              <a:lnSpc>
                <a:spcPct val="100000"/>
              </a:lnSpc>
              <a:spcBef>
                <a:spcPts val="1200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endParaRPr lang="en-US" sz="800" b="0" strike="noStrike" spc="-1" dirty="0">
              <a:latin typeface="Arial" panose="020B0604020202020204"/>
            </a:endParaRPr>
          </a:p>
        </p:txBody>
      </p:sp>
      <p:sp>
        <p:nvSpPr>
          <p:cNvPr id="77" name="CustomShape 8"/>
          <p:cNvSpPr/>
          <p:nvPr/>
        </p:nvSpPr>
        <p:spPr>
          <a:xfrm>
            <a:off x="7233975" y="1635760"/>
            <a:ext cx="4650105" cy="40767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chemeClr val="accent1"/>
                </a:solidFill>
                <a:latin typeface="Calibri Light" panose="020F0302020204030204" charset="0"/>
                <a:ea typeface="Helvetica Light"/>
                <a:cs typeface="Calibri Light" panose="020F0302020204030204" charset="0"/>
              </a:rPr>
              <a:t>S.A. Voloshin, Phys. Rev. C,70, 057901 (2004)</a:t>
            </a:r>
          </a:p>
        </p:txBody>
      </p:sp>
      <p:sp>
        <p:nvSpPr>
          <p:cNvPr id="76" name="CustomShape 7"/>
          <p:cNvSpPr/>
          <p:nvPr/>
        </p:nvSpPr>
        <p:spPr>
          <a:xfrm>
            <a:off x="1740518" y="3536183"/>
            <a:ext cx="4924665" cy="471843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0" strike="noStrike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</a:rPr>
              <a:t>And the CME signal </a:t>
            </a:r>
            <a:r>
              <a:rPr lang="en-US" sz="24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</a:rPr>
              <a:t>could lead to --</a:t>
            </a:r>
            <a:endParaRPr lang="en-US" sz="2400" b="0" strike="noStrike" spc="-1" dirty="0">
              <a:latin typeface="Arial" panose="020B0604020202020204"/>
            </a:endParaRPr>
          </a:p>
        </p:txBody>
      </p:sp>
      <p:pic>
        <p:nvPicPr>
          <p:cNvPr id="83" name="图片 82"/>
          <p:cNvPicPr/>
          <p:nvPr/>
        </p:nvPicPr>
        <p:blipFill>
          <a:blip r:embed="rId6"/>
          <a:stretch>
            <a:fillRect/>
          </a:stretch>
        </p:blipFill>
        <p:spPr>
          <a:xfrm>
            <a:off x="1740308" y="2943105"/>
            <a:ext cx="3980180" cy="485775"/>
          </a:xfrm>
          <a:prstGeom prst="rect">
            <a:avLst/>
          </a:prstGeom>
          <a:ln>
            <a:noFill/>
          </a:ln>
        </p:spPr>
      </p:pic>
      <p:pic>
        <p:nvPicPr>
          <p:cNvPr id="84" name="图片 83"/>
          <p:cNvPicPr/>
          <p:nvPr/>
        </p:nvPicPr>
        <p:blipFill>
          <a:blip r:embed="rId7"/>
          <a:stretch>
            <a:fillRect/>
          </a:stretch>
        </p:blipFill>
        <p:spPr>
          <a:xfrm>
            <a:off x="1759358" y="4114680"/>
            <a:ext cx="3368675" cy="478790"/>
          </a:xfrm>
          <a:prstGeom prst="rect">
            <a:avLst/>
          </a:prstGeom>
          <a:ln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11884080" y="6423780"/>
            <a:ext cx="329400" cy="4237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4</a:t>
            </a:fld>
            <a:endParaRPr lang="en-US" sz="2400" b="0" strike="noStrike" spc="-1">
              <a:latin typeface="Arial" panose="020B0604020202020204"/>
            </a:endParaRPr>
          </a:p>
        </p:txBody>
      </p:sp>
      <p:graphicFrame>
        <p:nvGraphicFramePr>
          <p:cNvPr id="18" name="对象 17"/>
          <p:cNvGraphicFramePr/>
          <p:nvPr/>
        </p:nvGraphicFramePr>
        <p:xfrm>
          <a:off x="19050" y="778510"/>
          <a:ext cx="9575800" cy="84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r:id="rId8" imgW="5988050" imgH="450850" progId="Paint.Picture">
                  <p:embed/>
                </p:oleObj>
              </mc:Choice>
              <mc:Fallback>
                <p:oleObj r:id="rId8" imgW="5988050" imgH="450850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50" y="778510"/>
                        <a:ext cx="9575800" cy="84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>
            <a:spLocks noChangeAspect="1"/>
          </p:cNvSpPr>
          <p:nvPr/>
        </p:nvSpPr>
        <p:spPr>
          <a:xfrm>
            <a:off x="5442875" y="6383775"/>
            <a:ext cx="66059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Calibri Light" panose="020F0302020204030204" charset="0"/>
                <a:cs typeface="Calibri Light" panose="020F0302020204030204" charset="0"/>
              </a:rPr>
              <a:t>S. Choudhury et al.</a:t>
            </a:r>
            <a:r>
              <a:rPr lang="en-US" altLang="zh-CN" sz="2000" dirty="0">
                <a:solidFill>
                  <a:schemeClr val="accent1"/>
                </a:solidFill>
                <a:latin typeface="Calibri Light" panose="020F0302020204030204" charset="0"/>
                <a:cs typeface="Calibri Light" panose="020F0302020204030204" charset="0"/>
              </a:rPr>
              <a:t>(STAR)</a:t>
            </a:r>
            <a:r>
              <a:rPr lang="zh-CN" altLang="en-US" sz="2000" dirty="0">
                <a:solidFill>
                  <a:schemeClr val="accent1"/>
                </a:solidFill>
                <a:latin typeface="Calibri Light" panose="020F0302020204030204" charset="0"/>
                <a:cs typeface="Calibri Light" panose="020F0302020204030204" charset="0"/>
              </a:rPr>
              <a:t>, Chinese Phys. C 46 (2022) 014101.</a:t>
            </a:r>
          </a:p>
        </p:txBody>
      </p:sp>
      <p:graphicFrame>
        <p:nvGraphicFramePr>
          <p:cNvPr id="20" name="对象 19"/>
          <p:cNvGraphicFramePr/>
          <p:nvPr/>
        </p:nvGraphicFramePr>
        <p:xfrm>
          <a:off x="10333990" y="984250"/>
          <a:ext cx="181102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r:id="rId10" imgW="1009650" imgH="215900" progId="Paint.Picture">
                  <p:embed/>
                </p:oleObj>
              </mc:Choice>
              <mc:Fallback>
                <p:oleObj r:id="rId10" imgW="1009650" imgH="21590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33990" y="984250"/>
                        <a:ext cx="1811020" cy="47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2100" y="5079964"/>
            <a:ext cx="1120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This </a:t>
            </a:r>
            <a:r>
              <a:rPr lang="en-US" sz="2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Dg </a:t>
            </a:r>
            <a:r>
              <a:rPr lang="en-US" sz="2400" b="1" dirty="0" smtClean="0">
                <a:solidFill>
                  <a:srgbClr val="0070C0"/>
                </a:solidFill>
              </a:rPr>
              <a:t>correlator, like many other proposed CME sensitive observables, can also have contributions from flow induced background, non-flow induced background, in addition to possible CME.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Event 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Shape </a:t>
            </a:r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election </a:t>
            </a:r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(ESS)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9710" y="1002575"/>
            <a:ext cx="10104344" cy="5763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r>
              <a:rPr lang="en-US" sz="2400" b="1" spc="-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Arial" panose="020B0604020202020204" pitchFamily="34" charset="0"/>
                <a:sym typeface="+mn-ea"/>
              </a:rPr>
              <a:t>Event Shape Selection Analysis Goals:</a:t>
            </a:r>
            <a:endParaRPr lang="en-US" sz="2400" b="1" strike="noStrike" spc="-1" dirty="0">
              <a:cs typeface="Arial" panose="020B0604020202020204" pitchFamily="34" charset="0"/>
            </a:endParaRPr>
          </a:p>
          <a:p>
            <a:pPr marL="254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</a:pPr>
            <a:r>
              <a:rPr lang="en-US" sz="2400" b="1" spc="-1" dirty="0">
                <a:solidFill>
                  <a:srgbClr val="040404"/>
                </a:solidFill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spc="-1" dirty="0" smtClean="0">
                <a:solidFill>
                  <a:srgbClr val="040404"/>
                </a:solidFill>
                <a:ea typeface="Calibri Light" panose="020F0302020204030204"/>
                <a:cs typeface="Arial" panose="020B0604020202020204" pitchFamily="34" charset="0"/>
                <a:sym typeface="+mn-ea"/>
              </a:rPr>
              <a:t> Suppress background from --</a:t>
            </a:r>
            <a:endParaRPr lang="en-US" sz="2400" b="1" spc="-1" dirty="0">
              <a:solidFill>
                <a:srgbClr val="040404"/>
              </a:solidFill>
              <a:ea typeface="Calibri Light" panose="020F0302020204030204"/>
              <a:cs typeface="Arial" panose="020B0604020202020204" pitchFamily="34" charset="0"/>
              <a:sym typeface="+mn-ea"/>
            </a:endParaRPr>
          </a:p>
          <a:p>
            <a:pPr marL="215900" indent="-21336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r>
              <a:rPr lang="en-US" sz="2400" b="1" spc="-1" dirty="0">
                <a:solidFill>
                  <a:srgbClr val="040404"/>
                </a:solidFill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spc="-1" dirty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 panose="020F0302020204030204"/>
                <a:cs typeface="Arial" panose="020B0604020202020204" pitchFamily="34" charset="0"/>
                <a:sym typeface="+mn-ea"/>
              </a:rPr>
              <a:t>Flow-related</a:t>
            </a:r>
            <a:r>
              <a:rPr lang="en-US" sz="2400" b="1" spc="-1" dirty="0">
                <a:solidFill>
                  <a:srgbClr val="040404"/>
                </a:solidFill>
                <a:ea typeface="Calibri Light" panose="020F0302020204030204"/>
                <a:cs typeface="Arial" panose="020B0604020202020204" pitchFamily="34" charset="0"/>
                <a:sym typeface="+mn-ea"/>
              </a:rPr>
              <a:t> background </a:t>
            </a:r>
            <a:r>
              <a:rPr lang="en-US" sz="2400" b="1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Calibri Light" panose="020F0302020204030204"/>
                <a:cs typeface="Arial" panose="020B0604020202020204" pitchFamily="34" charset="0"/>
                <a:sym typeface="+mn-ea"/>
              </a:rPr>
              <a:t>∝ </a:t>
            </a:r>
            <a:r>
              <a:rPr lang="en-US" sz="2400" b="1" i="1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Calibri Light" panose="020F0302020204030204"/>
                <a:cs typeface="Times New Roman" panose="02020603050405020304" charset="0"/>
                <a:sym typeface="+mn-ea"/>
              </a:rPr>
              <a:t>v</a:t>
            </a:r>
            <a:r>
              <a:rPr lang="en-US" sz="2400" b="1" spc="-1" baseline="-33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Calibri Light" panose="020F0302020204030204"/>
                <a:cs typeface="Arial" panose="020B0604020202020204" pitchFamily="34" charset="0"/>
                <a:sym typeface="+mn-ea"/>
              </a:rPr>
              <a:t>2</a:t>
            </a:r>
            <a:r>
              <a:rPr lang="en-US" sz="2400" b="1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Calibri Light" panose="020F0302020204030204"/>
                <a:cs typeface="Arial" panose="020B0604020202020204" pitchFamily="34" charset="0"/>
                <a:sym typeface="+mn-ea"/>
              </a:rPr>
              <a:t> (elliptic flow)</a:t>
            </a:r>
            <a:endParaRPr lang="en-US" sz="2400" b="1" strike="noStrike" spc="-1" dirty="0">
              <a:cs typeface="Arial" panose="020B0604020202020204" pitchFamily="34" charset="0"/>
            </a:endParaRPr>
          </a:p>
          <a:p>
            <a:pPr marL="215900" indent="-21336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r>
              <a:rPr lang="en-US" sz="2400" b="1" spc="-1" dirty="0">
                <a:solidFill>
                  <a:srgbClr val="040404"/>
                </a:solidFill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400" b="1" spc="-1" dirty="0" err="1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 panose="020F0302020204030204"/>
                <a:cs typeface="Arial" panose="020B0604020202020204" pitchFamily="34" charset="0"/>
                <a:sym typeface="+mn-ea"/>
              </a:rPr>
              <a:t>Nonflow</a:t>
            </a:r>
            <a:r>
              <a:rPr lang="en-US" sz="2400" b="1" spc="-1" dirty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 panose="020F0302020204030204"/>
                <a:cs typeface="Arial" panose="020B0604020202020204" pitchFamily="34" charset="0"/>
                <a:sym typeface="+mn-ea"/>
              </a:rPr>
              <a:t>-related</a:t>
            </a:r>
            <a:r>
              <a:rPr lang="en-US" sz="2400" b="1" spc="-1" dirty="0">
                <a:solidFill>
                  <a:srgbClr val="040404"/>
                </a:solidFill>
                <a:ea typeface="Calibri Light" panose="020F0302020204030204"/>
                <a:cs typeface="Arial" panose="020B0604020202020204" pitchFamily="34" charset="0"/>
                <a:sym typeface="+mn-ea"/>
              </a:rPr>
              <a:t> background </a:t>
            </a:r>
            <a:r>
              <a:rPr lang="en-US" sz="2400" b="1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Calibri Light" panose="020F0302020204030204"/>
                <a:cs typeface="Arial" panose="020B0604020202020204" pitchFamily="34" charset="0"/>
                <a:sym typeface="+mn-ea"/>
              </a:rPr>
              <a:t>(di-jets)</a:t>
            </a:r>
          </a:p>
          <a:p>
            <a:pPr marL="215900" indent="-21336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endParaRPr lang="en-US" sz="2400" b="1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a typeface="Calibri Light" panose="020F0302020204030204"/>
              <a:cs typeface="Arial" panose="020B0604020202020204" pitchFamily="3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altLang="zh-CN" sz="2400" b="1" dirty="0" smtClean="0"/>
              <a:t>Flow-related </a:t>
            </a:r>
            <a:r>
              <a:rPr lang="en-US" altLang="zh-CN" sz="2400" b="1" dirty="0"/>
              <a:t>BKG can be reduced </a:t>
            </a:r>
            <a:r>
              <a:rPr lang="en-US" altLang="zh-CN" sz="2400" b="1" dirty="0" smtClean="0"/>
              <a:t>with --</a:t>
            </a:r>
            <a:endParaRPr lang="en-US" altLang="zh-CN" sz="2400" b="1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				selection </a:t>
            </a:r>
            <a:r>
              <a:rPr lang="en-US" altLang="zh-CN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of spherical event shape</a:t>
            </a:r>
            <a:r>
              <a:rPr lang="en-US" altLang="zh-CN" sz="2400" b="1" dirty="0"/>
              <a:t> (</a:t>
            </a:r>
            <a:r>
              <a:rPr lang="en-US" altLang="zh-CN" sz="2400" b="1" i="1" dirty="0">
                <a:cs typeface="Times New Roman" panose="02020603050405020304" charset="0"/>
              </a:rPr>
              <a:t>v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 ~ 0</a:t>
            </a:r>
            <a:r>
              <a:rPr lang="en-US" altLang="zh-CN" sz="2400" b="1" dirty="0" smtClean="0"/>
              <a:t>);</a:t>
            </a:r>
          </a:p>
          <a:p>
            <a:pPr marL="2540">
              <a:spcBef>
                <a:spcPts val="285"/>
              </a:spcBef>
              <a:buClr>
                <a:srgbClr val="040404"/>
              </a:buClr>
            </a:pPr>
            <a:r>
              <a:rPr lang="en-US" altLang="zh-CN" sz="2400" b="1" dirty="0" err="1"/>
              <a:t>Nonflow</a:t>
            </a:r>
            <a:r>
              <a:rPr lang="en-US" altLang="zh-CN" sz="2400" b="1" dirty="0"/>
              <a:t> can be suppressed </a:t>
            </a:r>
            <a:r>
              <a:rPr lang="en-US" altLang="zh-CN" sz="2400" b="1" dirty="0" smtClean="0"/>
              <a:t>– Low energy HIC and Spectator Plane.</a:t>
            </a:r>
          </a:p>
          <a:p>
            <a:pPr marL="2540">
              <a:spcBef>
                <a:spcPts val="285"/>
              </a:spcBef>
              <a:buClr>
                <a:srgbClr val="040404"/>
              </a:buClr>
            </a:pPr>
            <a:r>
              <a:rPr lang="en-US" altLang="zh-CN" sz="2400" b="1" dirty="0"/>
              <a:t>	</a:t>
            </a:r>
            <a:r>
              <a:rPr lang="en-US" altLang="zh-CN" sz="2400" b="1" dirty="0" smtClean="0"/>
              <a:t>	(eta gap alone has limitations)</a:t>
            </a:r>
            <a:endParaRPr lang="en-US" altLang="zh-CN" sz="2400" b="1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altLang="zh-CN" sz="2400" b="1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altLang="zh-CN" sz="2400" b="1" dirty="0"/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altLang="zh-CN" sz="2400" b="1" dirty="0"/>
              <a:t>Event S</a:t>
            </a:r>
            <a:r>
              <a:rPr lang="en-US" altLang="zh-CN" sz="2400" b="1" dirty="0" smtClean="0"/>
              <a:t>hape </a:t>
            </a:r>
            <a:r>
              <a:rPr lang="en-US" altLang="zh-CN" sz="2400" b="1" dirty="0"/>
              <a:t>variable: 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altLang="zh-CN" sz="2400" b="1" i="1" dirty="0" err="1">
                <a:cs typeface="Times New Roman" panose="02020603050405020304" charset="0"/>
              </a:rPr>
              <a:t>q</a:t>
            </a:r>
            <a:r>
              <a:rPr lang="en-US" altLang="zh-CN" sz="2400" b="1" i="1" baseline="-25000" dirty="0" err="1">
                <a:cs typeface="Times New Roman" panose="02020603050405020304" charset="0"/>
              </a:rPr>
              <a:t>n</a:t>
            </a:r>
            <a:r>
              <a:rPr lang="en-US" altLang="zh-CN" sz="2400" b="1" dirty="0">
                <a:cs typeface="Arial" panose="020B0604020202020204" pitchFamily="34" charset="0"/>
              </a:rPr>
              <a:t>, the magnitude of flow vector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altLang="zh-CN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44237"/>
              </p:ext>
            </p:extLst>
          </p:nvPr>
        </p:nvGraphicFramePr>
        <p:xfrm>
          <a:off x="7586078" y="4801810"/>
          <a:ext cx="2334902" cy="39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r:id="rId6" imgW="1555750" imgH="260350" progId="Paint.Picture">
                  <p:embed/>
                </p:oleObj>
              </mc:Choice>
              <mc:Fallback>
                <p:oleObj r:id="rId6" imgW="1555750" imgH="2603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6078" y="4801810"/>
                        <a:ext cx="2334902" cy="390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12549"/>
              </p:ext>
            </p:extLst>
          </p:nvPr>
        </p:nvGraphicFramePr>
        <p:xfrm>
          <a:off x="7586078" y="5311715"/>
          <a:ext cx="2870823" cy="48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r:id="rId8" imgW="2393950" imgH="406400" progId="Paint.Picture">
                  <p:embed/>
                </p:oleObj>
              </mc:Choice>
              <mc:Fallback>
                <p:oleObj r:id="rId8" imgW="2393950" imgH="40640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86078" y="5311715"/>
                        <a:ext cx="2870823" cy="487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18237"/>
              </p:ext>
            </p:extLst>
          </p:nvPr>
        </p:nvGraphicFramePr>
        <p:xfrm>
          <a:off x="7587348" y="5838130"/>
          <a:ext cx="2835875" cy="51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r:id="rId10" imgW="2362200" imgH="431800" progId="Paint.Picture">
                  <p:embed/>
                </p:oleObj>
              </mc:Choice>
              <mc:Fallback>
                <p:oleObj r:id="rId10" imgW="2362200" imgH="43180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7348" y="5838130"/>
                        <a:ext cx="2835875" cy="51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610824"/>
              </p:ext>
            </p:extLst>
          </p:nvPr>
        </p:nvGraphicFramePr>
        <p:xfrm>
          <a:off x="90161" y="1270062"/>
          <a:ext cx="5869128" cy="461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Acrobat Document" r:id="rId4" imgW="1800013" imgH="1416050" progId="Acrobat.Document.DC">
                  <p:embed/>
                </p:oleObj>
              </mc:Choice>
              <mc:Fallback>
                <p:oleObj name="Acrobat Document" r:id="rId4" imgW="1800013" imgH="1416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61" y="1270062"/>
                        <a:ext cx="5869128" cy="461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6100" y="51604"/>
            <a:ext cx="10968038" cy="70485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STAR Event Shape </a:t>
            </a:r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election </a:t>
            </a:r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(ESS)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473" y="1181263"/>
            <a:ext cx="4542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STAR’s Best ESS Opportunity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Beam Energy Scan Data 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971" y="2342882"/>
            <a:ext cx="5894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STAR Event Plane Detector (EPD):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has coverage for spectator protons for BES II;</a:t>
            </a:r>
          </a:p>
          <a:p>
            <a:r>
              <a:rPr lang="en-US" b="1" dirty="0" smtClean="0"/>
              <a:t>       not possible for high energy 200 GeV collisions.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27976" y="4073593"/>
            <a:ext cx="6004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Spectator Proton Plane – Determine Magnetic Field B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Use spectator protons or forward charged particles for event plane – reduce non-flow effect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Use TPC tracks in the region of interest for shape selection – choose a slice of matter with azimuthally isotropic emission (almost zero v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) ! </a:t>
            </a:r>
          </a:p>
          <a:p>
            <a:r>
              <a:rPr lang="en-US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2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/>
          <p:cNvSpPr/>
          <p:nvPr/>
        </p:nvSpPr>
        <p:spPr>
          <a:xfrm>
            <a:off x="11894185" y="6423660"/>
            <a:ext cx="294640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7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50246" y="1393597"/>
            <a:ext cx="6338595" cy="14465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200" dirty="0">
                <a:sym typeface="+mn-ea"/>
              </a:rPr>
              <a:t>“</a:t>
            </a:r>
            <a:r>
              <a:rPr lang="en-US" altLang="zh-CN" sz="2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Standard</a:t>
            </a:r>
            <a:r>
              <a:rPr lang="en-US" altLang="zh-CN" sz="2200" dirty="0">
                <a:sym typeface="+mn-ea"/>
              </a:rPr>
              <a:t>” ESS splits an event into </a:t>
            </a:r>
            <a:r>
              <a:rPr lang="en-US" altLang="zh-CN" sz="2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3 sub-events</a:t>
            </a:r>
            <a:endParaRPr lang="en-US" altLang="zh-CN" sz="2200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200" dirty="0"/>
              <a:t>	</a:t>
            </a:r>
            <a:r>
              <a:rPr lang="en-US" altLang="zh-CN" sz="2200" b="1" dirty="0">
                <a:solidFill>
                  <a:srgbClr val="0070C0"/>
                </a:solidFill>
              </a:rPr>
              <a:t>(A) particles of interest (POI)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200" dirty="0"/>
              <a:t>	</a:t>
            </a:r>
            <a:r>
              <a:rPr lang="en-US" altLang="zh-CN" sz="2200" b="1" dirty="0">
                <a:solidFill>
                  <a:srgbClr val="00B050"/>
                </a:solidFill>
              </a:rPr>
              <a:t>(B) particles to construct </a:t>
            </a:r>
            <a:r>
              <a:rPr lang="en-US" altLang="zh-CN" sz="2200" b="1" i="1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lang="en-US" altLang="zh-CN" sz="2200" b="1" i="1" baseline="-25000" dirty="0" err="1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200" b="1" i="1" baseline="-250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200" b="1" i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200" b="1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shape</a:t>
            </a:r>
            <a:endParaRPr lang="en-US" altLang="zh-CN" sz="2200" b="1" dirty="0">
              <a:solidFill>
                <a:srgbClr val="00B050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200" dirty="0"/>
              <a:t>	</a:t>
            </a:r>
            <a:r>
              <a:rPr lang="en-US" altLang="zh-CN" sz="2200" b="1" dirty="0">
                <a:solidFill>
                  <a:srgbClr val="FF0000"/>
                </a:solidFill>
              </a:rPr>
              <a:t>(C) particles to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reconstruct EP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98316" y="3992397"/>
            <a:ext cx="6070600" cy="2677160"/>
            <a:chOff x="6061075" y="2296160"/>
            <a:chExt cx="6070600" cy="2677160"/>
          </a:xfrm>
        </p:grpSpPr>
        <p:graphicFrame>
          <p:nvGraphicFramePr>
            <p:cNvPr id="10" name="对象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324265"/>
                </p:ext>
              </p:extLst>
            </p:nvPr>
          </p:nvGraphicFramePr>
          <p:xfrm>
            <a:off x="6061075" y="2296160"/>
            <a:ext cx="2834500" cy="2628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2" r:id="rId4" imgW="3149600" imgH="2921000" progId="Paint.Picture">
                    <p:embed/>
                  </p:oleObj>
                </mc:Choice>
                <mc:Fallback>
                  <p:oleObj r:id="rId4" imgW="3149600" imgH="2921000" progId="Paint.Picture">
                    <p:embed/>
                    <p:pic>
                      <p:nvPicPr>
                        <p:cNvPr id="32" name="对象 3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61075" y="2296160"/>
                          <a:ext cx="2834500" cy="26289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33"/>
            <p:cNvGraphicFramePr/>
            <p:nvPr>
              <p:extLst>
                <p:ext uri="{D42A27DB-BD31-4B8C-83A1-F6EECF244321}">
                  <p14:modId xmlns:p14="http://schemas.microsoft.com/office/powerpoint/2010/main" val="3348222752"/>
                </p:ext>
              </p:extLst>
            </p:nvPr>
          </p:nvGraphicFramePr>
          <p:xfrm>
            <a:off x="8956675" y="2342515"/>
            <a:ext cx="3158490" cy="2237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3" r:id="rId6" imgW="3155950" imgH="2235200" progId="Paint.Picture">
                    <p:embed/>
                  </p:oleObj>
                </mc:Choice>
                <mc:Fallback>
                  <p:oleObj r:id="rId6" imgW="3155950" imgH="2235200" progId="Paint.Picture">
                    <p:embed/>
                    <p:pic>
                      <p:nvPicPr>
                        <p:cNvPr id="34" name="对象 3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956675" y="2342515"/>
                          <a:ext cx="3158490" cy="22371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35"/>
            <p:cNvSpPr txBox="1"/>
            <p:nvPr/>
          </p:nvSpPr>
          <p:spPr>
            <a:xfrm>
              <a:off x="8976995" y="4605020"/>
              <a:ext cx="3154680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CMS, 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PRC 97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(2018)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044912</a:t>
              </a:r>
            </a:p>
          </p:txBody>
        </p:sp>
        <p:sp>
          <p:nvSpPr>
            <p:cNvPr id="13" name="椭圆 4"/>
            <p:cNvSpPr/>
            <p:nvPr/>
          </p:nvSpPr>
          <p:spPr>
            <a:xfrm>
              <a:off x="9418320" y="3950970"/>
              <a:ext cx="1287145" cy="509270"/>
            </a:xfrm>
            <a:prstGeom prst="ellipse">
              <a:avLst/>
            </a:prstGeom>
            <a:noFill/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5"/>
            <p:cNvSpPr/>
            <p:nvPr/>
          </p:nvSpPr>
          <p:spPr>
            <a:xfrm>
              <a:off x="6210300" y="3615690"/>
              <a:ext cx="482600" cy="1141095"/>
            </a:xfrm>
            <a:prstGeom prst="ellipse">
              <a:avLst/>
            </a:prstGeom>
            <a:noFill/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标题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6416" y="-6090"/>
            <a:ext cx="10968038" cy="704850"/>
          </a:xfrm>
          <a:prstGeom prst="rect">
            <a:avLst/>
          </a:prstGeo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Previous Event Shape </a:t>
            </a:r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S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election Method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4973" y="3098064"/>
            <a:ext cx="5349045" cy="2630461"/>
            <a:chOff x="364973" y="3098064"/>
            <a:chExt cx="5349045" cy="263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973" y="3098064"/>
              <a:ext cx="5349045" cy="216254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797571" y="3400756"/>
              <a:ext cx="255090" cy="19779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55839" y="533956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A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6950" y="3400756"/>
              <a:ext cx="169873" cy="197792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03700" y="3400756"/>
              <a:ext cx="169873" cy="197792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8338" y="5350878"/>
              <a:ext cx="233736" cy="37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B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19316" y="5338441"/>
              <a:ext cx="233736" cy="37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B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27136" y="3407950"/>
              <a:ext cx="169873" cy="19779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38524" y="5358072"/>
              <a:ext cx="233736" cy="37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09927" y="3387683"/>
              <a:ext cx="169873" cy="19779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21315" y="5337805"/>
              <a:ext cx="2337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5468" y="775958"/>
            <a:ext cx="442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Previous ESS Approach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8986" y="1168239"/>
            <a:ext cx="546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We found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Shape Observable flow vector </a:t>
            </a:r>
            <a:r>
              <a:rPr lang="en-US" b="1" dirty="0" err="1" smtClean="0">
                <a:solidFill>
                  <a:srgbClr val="00B050"/>
                </a:solidFill>
              </a:rPr>
              <a:t>q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n</a:t>
            </a:r>
            <a:r>
              <a:rPr lang="en-US" b="1" dirty="0" smtClean="0">
                <a:solidFill>
                  <a:srgbClr val="00B050"/>
                </a:solidFill>
              </a:rPr>
              <a:t>  in region B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not effective in selecting shape for </a:t>
            </a:r>
            <a:r>
              <a:rPr lang="en-US" b="1" dirty="0" smtClean="0">
                <a:solidFill>
                  <a:srgbClr val="0070C0"/>
                </a:solidFill>
              </a:rPr>
              <a:t>particles A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Flow vector q from B correlated to &lt;v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&gt;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Extreme shape fluctuations are local, not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global feature! Why? 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标题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6414" y="324775"/>
            <a:ext cx="10968038" cy="704850"/>
          </a:xfrm>
          <a:prstGeom prst="rect">
            <a:avLst/>
          </a:prstGeo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Event Shape Selection &amp; Fluctuations</a:t>
            </a:r>
            <a:endParaRPr lang="en-US" altLang="zh-CN" sz="4000" spc="-1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984" y="1619721"/>
            <a:ext cx="1036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20-50% centrality events – on average participant matter has to be ellipsoidal shape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1724" y="2751049"/>
            <a:ext cx="10965172" cy="167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Event Shape Selection –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  Fluctuation in participant drop shape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azimuthally round </a:t>
            </a:r>
            <a:r>
              <a:rPr lang="en-US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round cylindrical shape  spanning a wide rapidity window</a:t>
            </a:r>
          </a:p>
          <a:p>
            <a:r>
              <a:rPr lang="en-US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Fluctuation in particle emission pattern to be azimuthally round  local eta dependent </a:t>
            </a:r>
          </a:p>
          <a:p>
            <a:r>
              <a:rPr lang="en-US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fluctuations (fluctuations in different eta windows not correlated)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888" y="5307761"/>
            <a:ext cx="10447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Experimental Data indicated that the emission pattern fluctuations dominate –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the previous ESS method using observables from two different eta windows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not very </a:t>
            </a:r>
            <a:r>
              <a:rPr lang="en-US" sz="2000" b="1" dirty="0" smtClean="0">
                <a:solidFill>
                  <a:srgbClr val="0070C0"/>
                </a:solidFill>
              </a:rPr>
              <a:t>effective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3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635" y="0"/>
            <a:ext cx="12192635" cy="778510"/>
          </a:xfrm>
          <a:gradFill>
            <a:gsLst>
              <a:gs pos="0">
                <a:srgbClr val="06CAF1"/>
              </a:gs>
              <a:gs pos="100000">
                <a:srgbClr val="03437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spc="-1" dirty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ESS with </a:t>
            </a:r>
            <a:r>
              <a:rPr lang="en-US" sz="4000" spc="-1" dirty="0" err="1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q</a:t>
            </a:r>
            <a:r>
              <a:rPr lang="en-US" sz="4000" spc="-1" baseline="30000" dirty="0" err="1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A</a:t>
            </a:r>
            <a:r>
              <a:rPr lang="en-US" sz="4000" spc="-1" dirty="0" smtClean="0">
                <a:solidFill>
                  <a:srgbClr val="040404"/>
                </a:solidFill>
                <a:latin typeface="Arial" panose="020B0604020202020204"/>
                <a:ea typeface="Arial" panose="020B0604020202020204"/>
                <a:sym typeface="+mn-ea"/>
              </a:rPr>
              <a:t> (Particles in ROI)</a:t>
            </a:r>
            <a:endParaRPr lang="en-US" altLang="zh-CN" sz="4000" spc="-1" baseline="30000" dirty="0">
              <a:solidFill>
                <a:srgbClr val="040404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+mn-ea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11859895" y="6423660"/>
            <a:ext cx="304165" cy="4235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DB3078-3020-45AD-BC20-A9406A178F57}" type="slidenum">
              <a:rPr lang="en-US" sz="2400" b="0" strike="noStrike" spc="-1">
                <a:solidFill>
                  <a:srgbClr val="000000"/>
                </a:solidFill>
                <a:latin typeface="Times New Roman" panose="02020603050405020304"/>
                <a:ea typeface="DejaVu Sans"/>
              </a:rPr>
              <a:t>9</a:t>
            </a:fld>
            <a:endParaRPr lang="en-US" sz="2400" b="0" strike="noStrike" spc="-1">
              <a:latin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1" y="778510"/>
            <a:ext cx="6152515" cy="60093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sz="2200" spc="-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When</a:t>
            </a:r>
            <a:r>
              <a:rPr lang="en-US" sz="2200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200" spc="-1" dirty="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POIs are used to construct </a:t>
            </a:r>
            <a:r>
              <a:rPr lang="en-US" sz="2200" i="1" spc="-1" dirty="0" err="1">
                <a:solidFill>
                  <a:srgbClr val="040404"/>
                </a:soli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q</a:t>
            </a:r>
            <a:r>
              <a:rPr lang="en-US" sz="2200" i="1" spc="-1" baseline="-25000" dirty="0" err="1">
                <a:solidFill>
                  <a:srgbClr val="040404"/>
                </a:soli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n</a:t>
            </a:r>
            <a:r>
              <a:rPr lang="en-US" sz="2200" spc="-1" dirty="0">
                <a:solidFill>
                  <a:srgbClr val="040404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,</a:t>
            </a:r>
            <a:endParaRPr lang="en-US" sz="2200" spc="-1" dirty="0">
              <a:solidFill>
                <a:srgbClr val="040404"/>
              </a:soli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15900" indent="-21336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15900" indent="-21336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Char char=""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Calibri Light" panose="020F0302020204030204"/>
              <a:cs typeface="Times New Roman" panose="0202060305040502030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sz="2200" i="1" spc="-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v</a:t>
            </a:r>
            <a:r>
              <a:rPr lang="en-US" sz="2200" i="1" spc="-1" baseline="-25000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n</a:t>
            </a:r>
            <a:r>
              <a:rPr lang="en-US" sz="2200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200" spc="-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approaches </a:t>
            </a:r>
            <a:r>
              <a:rPr lang="en-US" sz="2200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zero at zero </a:t>
            </a:r>
            <a:r>
              <a:rPr lang="en-US" sz="2200" i="1" spc="-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q</a:t>
            </a:r>
            <a:r>
              <a:rPr lang="en-US" sz="2200" i="1" spc="-1" baseline="-25000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n</a:t>
            </a:r>
            <a:r>
              <a:rPr lang="en-US" sz="2200" spc="-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, 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sz="2200" spc="-1" dirty="0" smtClean="0">
                <a:solidFill>
                  <a:schemeClr val="tx1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The </a:t>
            </a:r>
            <a:r>
              <a:rPr lang="en-US" sz="2200" spc="-1" dirty="0">
                <a:solidFill>
                  <a:schemeClr val="tx1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sub-event (A) </a:t>
            </a:r>
            <a:r>
              <a:rPr lang="en-US" sz="2200" spc="-1" dirty="0" smtClean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appears</a:t>
            </a:r>
            <a:r>
              <a:rPr lang="en-US" sz="2200" spc="-1" dirty="0" smtClean="0">
                <a:solidFill>
                  <a:schemeClr val="tx1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2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spherical</a:t>
            </a:r>
            <a:r>
              <a:rPr lang="en-US" sz="2200" spc="-1" dirty="0" smtClean="0">
                <a:solidFill>
                  <a:schemeClr val="tx1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200" spc="-1" dirty="0">
                <a:solidFill>
                  <a:schemeClr val="tx1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at zero </a:t>
            </a:r>
            <a:r>
              <a:rPr lang="en-US" sz="2200" i="1" spc="-1" dirty="0" err="1" smtClean="0">
                <a:solidFill>
                  <a:schemeClr val="tx1"/>
                </a:soli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q</a:t>
            </a:r>
            <a:r>
              <a:rPr lang="en-US" sz="2200" i="1" spc="-1" baseline="-25000" dirty="0" err="1" smtClean="0">
                <a:solidFill>
                  <a:schemeClr val="tx1"/>
                </a:soli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n</a:t>
            </a:r>
            <a:r>
              <a:rPr lang="en-US" sz="2200" spc="-1" baseline="30000" dirty="0" err="1" smtClean="0">
                <a:solidFill>
                  <a:schemeClr val="tx1"/>
                </a:solidFill>
                <a:latin typeface="Times New Roman" panose="02020603050405020304" charset="0"/>
                <a:ea typeface="Calibri Light" panose="020F0302020204030204"/>
                <a:cs typeface="Times New Roman" panose="02020603050405020304" charset="0"/>
                <a:sym typeface="+mn-ea"/>
              </a:rPr>
              <a:t>A</a:t>
            </a:r>
            <a:r>
              <a:rPr lang="en-US" sz="2200" spc="-1" dirty="0" smtClean="0"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using either Event Plane or Reaction Plane !</a:t>
            </a:r>
            <a:endParaRPr lang="en-US" sz="2200" spc="-1" dirty="0" smtClean="0">
              <a:solidFill>
                <a:schemeClr val="tx1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endParaRPr lang="en-US" sz="2200" spc="-1" dirty="0">
              <a:solidFill>
                <a:schemeClr val="tx1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sz="2200" b="1" spc="-1" dirty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This </a:t>
            </a:r>
            <a:r>
              <a:rPr lang="en-US" sz="2200" b="1" spc="-1" dirty="0" smtClean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ESS method </a:t>
            </a:r>
            <a:r>
              <a:rPr lang="en-US" sz="2200" b="1" spc="-1" dirty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provides </a:t>
            </a:r>
            <a:r>
              <a:rPr lang="en-US" sz="2200" b="1" spc="-1" dirty="0" smtClean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an effective approach </a:t>
            </a:r>
            <a:r>
              <a:rPr lang="en-US" sz="2200" b="1" spc="-1" dirty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to </a:t>
            </a:r>
            <a:r>
              <a:rPr lang="en-US" sz="2200" b="1" spc="-1" dirty="0" smtClean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select </a:t>
            </a:r>
            <a:r>
              <a:rPr lang="en-US" sz="2200" b="1" spc="-1" dirty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the event shape</a:t>
            </a:r>
            <a:r>
              <a:rPr lang="en-US" sz="2200" b="1" spc="-1" dirty="0" smtClean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.</a:t>
            </a:r>
          </a:p>
          <a:p>
            <a:pPr marL="2540" indent="0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sz="2200" b="1" spc="-1" dirty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</a:t>
            </a:r>
            <a:r>
              <a:rPr lang="en-US" sz="2200" b="1" spc="-1" dirty="0" smtClean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 (See the STAR talk by Zhiwan Xu)</a:t>
            </a:r>
            <a:endParaRPr lang="en-US" sz="2200" b="1" spc="-1" dirty="0">
              <a:solidFill>
                <a:srgbClr val="0070C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219200" y="1357630"/>
          <a:ext cx="2907537" cy="250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r:id="rId6" imgW="2076450" imgH="1790700" progId="Paint.Picture">
                  <p:embed/>
                </p:oleObj>
              </mc:Choice>
              <mc:Fallback>
                <p:oleObj r:id="rId6" imgW="2076450" imgH="17907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1357630"/>
                        <a:ext cx="2907537" cy="250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744970" y="1408430"/>
          <a:ext cx="5114746" cy="49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r:id="rId8" imgW="3409950" imgH="3321050" progId="Paint.Picture">
                  <p:embed/>
                </p:oleObj>
              </mc:Choice>
              <mc:Fallback>
                <p:oleObj r:id="rId8" imgW="3409950" imgH="332105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4970" y="1408430"/>
                        <a:ext cx="5114746" cy="49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830695" y="6459220"/>
            <a:ext cx="4909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R. Milton </a:t>
            </a:r>
            <a:r>
              <a:rPr lang="en-US" sz="2000" i="1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et al</a:t>
            </a:r>
            <a:r>
              <a:rPr lang="en-US" sz="2000" spc="-1">
                <a:solidFill>
                  <a:srgbClr val="0084D1"/>
                </a:solidFill>
                <a:latin typeface="Calibri Light" panose="020F0302020204030204" charset="0"/>
                <a:ea typeface="DejaVu Sans"/>
                <a:cs typeface="Calibri Light" panose="020F0302020204030204" charset="0"/>
                <a:sym typeface="+mn-ea"/>
              </a:rPr>
              <a:t>, Phys. Rev. C 104 (2021) 064906</a:t>
            </a:r>
            <a:endParaRPr lang="zh-CN" altLang="en-US" sz="20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87160" y="778510"/>
            <a:ext cx="570484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540" indent="0" algn="l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en-US" spc="-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  <a:sym typeface="+mn-ea"/>
              </a:rPr>
              <a:t>Same AVFD data used as in STAR technical paper</a:t>
            </a:r>
          </a:p>
          <a:p>
            <a:pPr marL="2540" indent="0" algn="l">
              <a:lnSpc>
                <a:spcPct val="100000"/>
              </a:lnSpc>
              <a:spcBef>
                <a:spcPts val="285"/>
              </a:spcBef>
              <a:buClr>
                <a:srgbClr val="040404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accent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S. Choudhury et al.</a:t>
            </a:r>
            <a:r>
              <a:rPr lang="en-US" altLang="zh-CN">
                <a:solidFill>
                  <a:schemeClr val="accent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(STAR)</a:t>
            </a:r>
            <a:r>
              <a:rPr lang="zh-CN" altLang="en-US">
                <a:solidFill>
                  <a:schemeClr val="accent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, Chinese Phys. C 46 (2022) 014101</a:t>
            </a:r>
            <a:endParaRPr lang="zh-CN" altLang="en-US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U2MjFjNWYwMGEyMDJlZjA5MmEyMDQxMDY1Mjk3ZTcifQ=="/>
  <p:tag name="KSO_WPP_MARK_KEY" val="82cf8652-b22b-464f-93c1-6a14a4843a1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1981</Words>
  <Application>Microsoft Office PowerPoint</Application>
  <PresentationFormat>Widescreen</PresentationFormat>
  <Paragraphs>271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DejaVu Sans</vt:lpstr>
      <vt:lpstr>Helvetica Light</vt:lpstr>
      <vt:lpstr>Helvetica Neue</vt:lpstr>
      <vt:lpstr>宋体</vt:lpstr>
      <vt:lpstr>Microsoft YaHei</vt:lpstr>
      <vt:lpstr>Microsoft YaHei</vt:lpstr>
      <vt:lpstr>Arial</vt:lpstr>
      <vt:lpstr>Calibri</vt:lpstr>
      <vt:lpstr>Calibri Light</vt:lpstr>
      <vt:lpstr>Symbol</vt:lpstr>
      <vt:lpstr>Times New Roman</vt:lpstr>
      <vt:lpstr>Wingdings</vt:lpstr>
      <vt:lpstr>Office 主题​​</vt:lpstr>
      <vt:lpstr>Bitmap Image</vt:lpstr>
      <vt:lpstr>Acrobat Document</vt:lpstr>
      <vt:lpstr>Event Shape Selection, CME Search with BES II Data and Future Perspective</vt:lpstr>
      <vt:lpstr>PowerPoint Presentation</vt:lpstr>
      <vt:lpstr>Chiral Magnetic Effect: J ∝ μ5B</vt:lpstr>
      <vt:lpstr>Observables in search of CME</vt:lpstr>
      <vt:lpstr>Event Shape Selection (ESS)</vt:lpstr>
      <vt:lpstr>STAR Event Shape Selection (ESS)</vt:lpstr>
      <vt:lpstr>PowerPoint Presentation</vt:lpstr>
      <vt:lpstr>PowerPoint Presentation</vt:lpstr>
      <vt:lpstr>ESS with qA (Particles in ROI)</vt:lpstr>
      <vt:lpstr>ESS with AMPT Events</vt:lpstr>
      <vt:lpstr>ESS with AVFD Simulations</vt:lpstr>
      <vt:lpstr>PowerPoint Presentation</vt:lpstr>
      <vt:lpstr>ESS Lessons </vt:lpstr>
      <vt:lpstr>Road Beyond Isobar Results</vt:lpstr>
      <vt:lpstr>Appication of ESS to STAR data</vt:lpstr>
      <vt:lpstr>STAR data: 27 GeV Au+Au</vt:lpstr>
      <vt:lpstr>STAR data: 19.6 GeV Au+Au</vt:lpstr>
      <vt:lpstr>STAR data: ratio of Δγ112ESS / &lt;Δγ112&gt;</vt:lpstr>
      <vt:lpstr>PowerPoint Presentation</vt:lpstr>
      <vt:lpstr>PowerPoint Presentation</vt:lpstr>
      <vt:lpstr>Backup slides</vt:lpstr>
      <vt:lpstr>Isobar data (96Ru+96Ru and 96Zr+96Zr)</vt:lpstr>
      <vt:lpstr>Improvement of fCME in Au+Au</vt:lpstr>
      <vt:lpstr>Improvement of fCME in Ru+Ru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Shape Selection to Suppress Background in CME Searches</dc:title>
  <dc:creator>Huan Huang</dc:creator>
  <cp:lastModifiedBy>Huan Huang</cp:lastModifiedBy>
  <cp:revision>268</cp:revision>
  <dcterms:created xsi:type="dcterms:W3CDTF">2019-06-19T02:08:00Z</dcterms:created>
  <dcterms:modified xsi:type="dcterms:W3CDTF">2022-12-03T18:51:30Z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5895E653795245DABF0CD8614BAB5D1C</vt:lpwstr>
  </property>
</Properties>
</file>