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5"/>
  </p:notesMasterIdLst>
  <p:handoutMasterIdLst>
    <p:handoutMasterId r:id="rId36"/>
  </p:handoutMasterIdLst>
  <p:sldIdLst>
    <p:sldId id="1111" r:id="rId2"/>
    <p:sldId id="3975" r:id="rId3"/>
    <p:sldId id="459" r:id="rId4"/>
    <p:sldId id="3942" r:id="rId5"/>
    <p:sldId id="3781" r:id="rId6"/>
    <p:sldId id="3953" r:id="rId7"/>
    <p:sldId id="3723" r:id="rId8"/>
    <p:sldId id="3835" r:id="rId9"/>
    <p:sldId id="332" r:id="rId10"/>
    <p:sldId id="3698" r:id="rId11"/>
    <p:sldId id="3823" r:id="rId12"/>
    <p:sldId id="3969" r:id="rId13"/>
    <p:sldId id="3904" r:id="rId14"/>
    <p:sldId id="3940" r:id="rId15"/>
    <p:sldId id="3941" r:id="rId16"/>
    <p:sldId id="3739" r:id="rId17"/>
    <p:sldId id="3797" r:id="rId18"/>
    <p:sldId id="3971" r:id="rId19"/>
    <p:sldId id="3974" r:id="rId20"/>
    <p:sldId id="3973" r:id="rId21"/>
    <p:sldId id="3970" r:id="rId22"/>
    <p:sldId id="3836" r:id="rId23"/>
    <p:sldId id="268" r:id="rId24"/>
    <p:sldId id="3977" r:id="rId25"/>
    <p:sldId id="3923" r:id="rId26"/>
    <p:sldId id="3822" r:id="rId27"/>
    <p:sldId id="3824" r:id="rId28"/>
    <p:sldId id="3968" r:id="rId29"/>
    <p:sldId id="3746" r:id="rId30"/>
    <p:sldId id="3825" r:id="rId31"/>
    <p:sldId id="3966" r:id="rId32"/>
    <p:sldId id="3905" r:id="rId33"/>
    <p:sldId id="3906"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9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40FF"/>
    <a:srgbClr val="AAAAAA"/>
    <a:srgbClr val="76D6FF"/>
    <a:srgbClr val="9437FF"/>
    <a:srgbClr val="FF9300"/>
    <a:srgbClr val="008F00"/>
    <a:srgbClr val="00FA00"/>
    <a:srgbClr val="011893"/>
    <a:srgbClr val="1200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79" autoAdjust="0"/>
    <p:restoredTop sz="96327"/>
  </p:normalViewPr>
  <p:slideViewPr>
    <p:cSldViewPr snapToGrid="0" snapToObjects="1">
      <p:cViewPr varScale="1">
        <p:scale>
          <a:sx n="148" d="100"/>
          <a:sy n="148" d="100"/>
        </p:scale>
        <p:origin x="192" y="1112"/>
      </p:cViewPr>
      <p:guideLst>
        <p:guide orient="horz" pos="696"/>
        <p:guide pos="2880"/>
      </p:guideLst>
    </p:cSldViewPr>
  </p:slideViewPr>
  <p:notesTextViewPr>
    <p:cViewPr>
      <p:scale>
        <a:sx n="1" d="1"/>
        <a:sy n="1" d="1"/>
      </p:scale>
      <p:origin x="0" y="0"/>
    </p:cViewPr>
  </p:notesTextViewPr>
  <p:sorterViewPr>
    <p:cViewPr varScale="1">
      <p:scale>
        <a:sx n="100" d="100"/>
        <a:sy n="100" d="100"/>
      </p:scale>
      <p:origin x="0" y="-3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j-lt"/>
                <a:ea typeface="+mn-ea"/>
                <a:cs typeface="+mn-cs"/>
              </a:defRPr>
            </a:pPr>
            <a:r>
              <a:rPr lang="en-US"/>
              <a:t>Labor Distribution in FTEs</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j-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F32B-6144-8E24-E4FDB149DE6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F32B-6144-8E24-E4FDB149DE6B}"/>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F32B-6144-8E24-E4FDB149DE6B}"/>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F32B-6144-8E24-E4FDB149DE6B}"/>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F32B-6144-8E24-E4FDB149DE6B}"/>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F32B-6144-8E24-E4FDB149DE6B}"/>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D-F32B-6144-8E24-E4FDB149DE6B}"/>
              </c:ext>
            </c:extLst>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F32B-6144-8E24-E4FDB149DE6B}"/>
              </c:ext>
            </c:extLst>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1-F32B-6144-8E24-E4FDB149DE6B}"/>
              </c:ext>
            </c:extLst>
          </c:dPt>
          <c:dLbls>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j-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Charts!$B$2:$B$10</c:f>
              <c:strCache>
                <c:ptCount val="9"/>
                <c:pt idx="0">
                  <c:v>Professor</c:v>
                </c:pt>
                <c:pt idx="1">
                  <c:v>Res. Scient.</c:v>
                </c:pt>
                <c:pt idx="2">
                  <c:v>Staff Scientist</c:v>
                </c:pt>
                <c:pt idx="3">
                  <c:v>PostDoc</c:v>
                </c:pt>
                <c:pt idx="4">
                  <c:v>PhD Student</c:v>
                </c:pt>
                <c:pt idx="5">
                  <c:v>Undergrad Stud</c:v>
                </c:pt>
                <c:pt idx="6">
                  <c:v>Engineer</c:v>
                </c:pt>
                <c:pt idx="7">
                  <c:v>Designer</c:v>
                </c:pt>
                <c:pt idx="8">
                  <c:v>Technician</c:v>
                </c:pt>
              </c:strCache>
            </c:strRef>
          </c:cat>
          <c:val>
            <c:numRef>
              <c:f>Charts!$C$2:$C$10</c:f>
              <c:numCache>
                <c:formatCode>General</c:formatCode>
                <c:ptCount val="9"/>
                <c:pt idx="0">
                  <c:v>39.314999999999969</c:v>
                </c:pt>
                <c:pt idx="1">
                  <c:v>14.899999999999999</c:v>
                </c:pt>
                <c:pt idx="2">
                  <c:v>66.490000000000009</c:v>
                </c:pt>
                <c:pt idx="3">
                  <c:v>122.53999999999998</c:v>
                </c:pt>
                <c:pt idx="4">
                  <c:v>138.80000000000001</c:v>
                </c:pt>
                <c:pt idx="5">
                  <c:v>72.150000000000006</c:v>
                </c:pt>
                <c:pt idx="6">
                  <c:v>40.149999999999991</c:v>
                </c:pt>
                <c:pt idx="7">
                  <c:v>11.7</c:v>
                </c:pt>
                <c:pt idx="8">
                  <c:v>45.95</c:v>
                </c:pt>
              </c:numCache>
            </c:numRef>
          </c:val>
          <c:extLst>
            <c:ext xmlns:c16="http://schemas.microsoft.com/office/drawing/2014/chart" uri="{C3380CC4-5D6E-409C-BE32-E72D297353CC}">
              <c16:uniqueId val="{00000012-F32B-6144-8E24-E4FDB149DE6B}"/>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j-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latin typeface="+mj-l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E968C7C-DE0D-7744-9A0A-5A58AFDE7EDC}" type="datetimeFigureOut">
              <a:rPr lang="en-US" smtClean="0"/>
              <a:t>10/18/22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FBE1642-F6EB-3F47-A209-1B38F78E7469}" type="slidenum">
              <a:rPr lang="en-US" smtClean="0"/>
              <a:t>‹#›</a:t>
            </a:fld>
            <a:endParaRPr lang="en-US"/>
          </a:p>
        </p:txBody>
      </p:sp>
    </p:spTree>
    <p:extLst>
      <p:ext uri="{BB962C8B-B14F-4D97-AF65-F5344CB8AC3E}">
        <p14:creationId xmlns:p14="http://schemas.microsoft.com/office/powerpoint/2010/main" val="20383488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6BA3CD-AB20-5043-9DFD-E54294A03D31}" type="datetimeFigureOut">
              <a:rPr lang="en-US" smtClean="0"/>
              <a:t>10/18/22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745EDC-326A-DC46-A236-B4FC4FF83B6F}" type="slidenum">
              <a:rPr lang="en-US" smtClean="0"/>
              <a:t>‹#›</a:t>
            </a:fld>
            <a:endParaRPr lang="en-US"/>
          </a:p>
        </p:txBody>
      </p:sp>
    </p:spTree>
    <p:extLst>
      <p:ext uri="{BB962C8B-B14F-4D97-AF65-F5344CB8AC3E}">
        <p14:creationId xmlns:p14="http://schemas.microsoft.com/office/powerpoint/2010/main" val="378602781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3</a:t>
            </a:fld>
            <a:endParaRPr lang="en-US"/>
          </a:p>
        </p:txBody>
      </p:sp>
    </p:spTree>
    <p:extLst>
      <p:ext uri="{BB962C8B-B14F-4D97-AF65-F5344CB8AC3E}">
        <p14:creationId xmlns:p14="http://schemas.microsoft.com/office/powerpoint/2010/main" val="685201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E146D-72E3-4D17-8794-005420F3EB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291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9</a:t>
            </a:fld>
            <a:endParaRPr lang="en-US"/>
          </a:p>
        </p:txBody>
      </p:sp>
    </p:spTree>
    <p:extLst>
      <p:ext uri="{BB962C8B-B14F-4D97-AF65-F5344CB8AC3E}">
        <p14:creationId xmlns:p14="http://schemas.microsoft.com/office/powerpoint/2010/main" val="471573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745EDC-326A-DC46-A236-B4FC4FF83B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41966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460750" y="2235148"/>
            <a:ext cx="5657609" cy="1774948"/>
          </a:xfrm>
        </p:spPr>
        <p:txBody>
          <a:bodyPr anchor="b">
            <a:normAutofit/>
          </a:bodyPr>
          <a:lstStyle>
            <a:lvl1pPr algn="r">
              <a:defRPr sz="4400" b="0" i="0">
                <a:solidFill>
                  <a:schemeClr val="bg1"/>
                </a:solidFill>
                <a:effectLst>
                  <a:outerShdw blurRad="50800" dist="38100" dir="2700000" algn="tl" rotWithShape="0">
                    <a:srgbClr val="000000">
                      <a:alpha val="43000"/>
                    </a:srgbClr>
                  </a:outerShdw>
                  <a:reflection stA="50000" endPos="50000" dist="5080" dir="5400000" sy="-100000" algn="bl" rotWithShape="0"/>
                </a:effectLst>
                <a:latin typeface="+mj-lt"/>
                <a:ea typeface="Arial" charset="0"/>
                <a:cs typeface="Comic Sans MS"/>
              </a:defRPr>
            </a:lvl1pPr>
          </a:lstStyle>
          <a:p>
            <a:r>
              <a:rPr lang="en-US" dirty="0"/>
              <a:t>Click to edit Master </a:t>
            </a:r>
            <a:br>
              <a:rPr lang="en-US" dirty="0"/>
            </a:br>
            <a:br>
              <a:rPr lang="en-US" dirty="0"/>
            </a:br>
            <a:r>
              <a:rPr lang="en-US" dirty="0"/>
              <a:t>title style</a:t>
            </a:r>
          </a:p>
        </p:txBody>
      </p:sp>
      <p:sp>
        <p:nvSpPr>
          <p:cNvPr id="3" name="Subtitle 2"/>
          <p:cNvSpPr>
            <a:spLocks noGrp="1"/>
          </p:cNvSpPr>
          <p:nvPr>
            <p:ph type="subTitle" idx="1"/>
          </p:nvPr>
        </p:nvSpPr>
        <p:spPr>
          <a:xfrm>
            <a:off x="3703493" y="4642339"/>
            <a:ext cx="5414866" cy="580292"/>
          </a:xfrm>
        </p:spPr>
        <p:txBody>
          <a:bodyPr/>
          <a:lstStyle>
            <a:lvl1pPr marL="0" indent="0" algn="r">
              <a:buNone/>
              <a:defRPr sz="2400">
                <a:solidFill>
                  <a:schemeClr val="bg1"/>
                </a:solidFill>
                <a:effectLst>
                  <a:outerShdw blurRad="50800" dist="38100" dir="2700000" algn="tl" rotWithShape="0">
                    <a:srgbClr val="000000">
                      <a:alpha val="43000"/>
                    </a:srgbClr>
                  </a:outerShdw>
                  <a:reflection stA="50000" endPos="50000" dist="5080" dir="5400000" sy="-100000" algn="bl" rotWithShape="0"/>
                </a:effectLst>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87689"/>
            <a:ext cx="9144000" cy="5886054"/>
          </a:xfrm>
        </p:spPr>
        <p:txBody>
          <a:bodyPr/>
          <a:lstStyle>
            <a:lvl1pPr marL="228600" indent="-228600">
              <a:buClr>
                <a:srgbClr val="0432FF"/>
              </a:buClr>
              <a:buFont typeface="Wingdings" charset="2"/>
              <a:buChar char="q"/>
              <a:defRPr sz="1800">
                <a:latin typeface="Arial" panose="020B0604020202020204" pitchFamily="34" charset="0"/>
                <a:ea typeface="Arial" panose="020B0604020202020204" pitchFamily="34" charset="0"/>
                <a:cs typeface="Arial" panose="020B0604020202020204" pitchFamily="34" charset="0"/>
              </a:defRPr>
            </a:lvl1pPr>
            <a:lvl2pPr marL="685800" indent="-228600">
              <a:buClr>
                <a:srgbClr val="0432FF"/>
              </a:buClr>
              <a:buFont typeface="Wingdings" charset="2"/>
              <a:buChar char="Ø"/>
              <a:defRPr sz="1600">
                <a:latin typeface="Arial" panose="020B0604020202020204" pitchFamily="34" charset="0"/>
                <a:ea typeface="Arial" panose="020B0604020202020204" pitchFamily="34" charset="0"/>
                <a:cs typeface="Arial" panose="020B0604020202020204" pitchFamily="34" charset="0"/>
              </a:defRPr>
            </a:lvl2pPr>
            <a:lvl3pPr marL="1143000" indent="-228600">
              <a:buClr>
                <a:srgbClr val="0432FF"/>
              </a:buClr>
              <a:buFont typeface="Arial"/>
              <a:buChar char="•"/>
              <a:defRPr sz="1400">
                <a:latin typeface="Arial" panose="020B0604020202020204" pitchFamily="34" charset="0"/>
                <a:ea typeface="Arial" panose="020B0604020202020204" pitchFamily="34" charset="0"/>
                <a:cs typeface="Arial" panose="020B0604020202020204" pitchFamily="34" charset="0"/>
              </a:defRPr>
            </a:lvl3pPr>
            <a:lvl4pPr marL="1600200" indent="-228600">
              <a:buClr>
                <a:srgbClr val="0432FF"/>
              </a:buClr>
              <a:buFont typeface="Wingdings" charset="2"/>
              <a:buChar char="ü"/>
              <a:defRPr sz="1200">
                <a:latin typeface="Arial" panose="020B0604020202020204" pitchFamily="34" charset="0"/>
                <a:ea typeface="Arial" panose="020B0604020202020204" pitchFamily="34" charset="0"/>
                <a:cs typeface="Arial" panose="020B0604020202020204" pitchFamily="34" charset="0"/>
              </a:defRPr>
            </a:lvl4pPr>
            <a:lvl5pPr marL="2057400" indent="-228600">
              <a:buClr>
                <a:srgbClr val="0432FF"/>
              </a:buClr>
              <a:buFont typeface="Wingdings" charset="2"/>
              <a:buChar char="§"/>
              <a:defRPr sz="100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086600" y="6573624"/>
            <a:ext cx="2057400" cy="282094"/>
          </a:xfrm>
        </p:spPr>
        <p:txBody>
          <a:bodyPr/>
          <a:lstStyle>
            <a:lvl1pPr algn="r">
              <a:defRPr sz="1000">
                <a:latin typeface="+mj-lt"/>
                <a:cs typeface="Comic Sans MS"/>
              </a:defRPr>
            </a:lvl1pPr>
          </a:lstStyle>
          <a:p>
            <a:r>
              <a:rPr lang="en-US"/>
              <a:t>E.C. Aschenauer</a:t>
            </a:r>
            <a:endParaRPr lang="en-US" dirty="0"/>
          </a:p>
        </p:txBody>
      </p:sp>
      <p:sp>
        <p:nvSpPr>
          <p:cNvPr id="5" name="Footer Placeholder 4"/>
          <p:cNvSpPr>
            <a:spLocks noGrp="1"/>
          </p:cNvSpPr>
          <p:nvPr>
            <p:ph type="ftr" sz="quarter" idx="11"/>
          </p:nvPr>
        </p:nvSpPr>
        <p:spPr>
          <a:xfrm>
            <a:off x="3028950" y="6573624"/>
            <a:ext cx="3086100" cy="282094"/>
          </a:xfrm>
        </p:spPr>
        <p:txBody>
          <a:bodyPr/>
          <a:lstStyle>
            <a:lvl1pPr>
              <a:defRPr sz="1000">
                <a:latin typeface="+mj-lt"/>
                <a:cs typeface="Comic Sans MS"/>
              </a:defRPr>
            </a:lvl1pPr>
          </a:lstStyle>
          <a:p>
            <a:endParaRPr lang="en-US"/>
          </a:p>
        </p:txBody>
      </p:sp>
      <p:sp>
        <p:nvSpPr>
          <p:cNvPr id="6" name="Slide Number Placeholder 5"/>
          <p:cNvSpPr>
            <a:spLocks noGrp="1"/>
          </p:cNvSpPr>
          <p:nvPr>
            <p:ph type="sldNum" sz="quarter" idx="12"/>
          </p:nvPr>
        </p:nvSpPr>
        <p:spPr>
          <a:xfrm>
            <a:off x="0" y="6573624"/>
            <a:ext cx="2057400" cy="282094"/>
          </a:xfrm>
        </p:spPr>
        <p:txBody>
          <a:bodyPr/>
          <a:lstStyle>
            <a:lvl1pPr algn="l">
              <a:defRPr>
                <a:latin typeface="+mj-lt"/>
                <a:cs typeface="Comic Sans MS"/>
              </a:defRPr>
            </a:lvl1pPr>
          </a:lstStyle>
          <a:p>
            <a:fld id="{893C5830-40F3-F04E-B2E3-10E6672BA8FF}" type="slidenum">
              <a:rPr lang="en-US" smtClean="0"/>
              <a:pPr/>
              <a:t>‹#›</a:t>
            </a:fld>
            <a:endParaRPr lang="en-US"/>
          </a:p>
        </p:txBody>
      </p:sp>
      <p:sp>
        <p:nvSpPr>
          <p:cNvPr id="7" name="Title 1"/>
          <p:cNvSpPr>
            <a:spLocks noGrp="1"/>
          </p:cNvSpPr>
          <p:nvPr>
            <p:ph type="title"/>
          </p:nvPr>
        </p:nvSpPr>
        <p:spPr>
          <a:xfrm>
            <a:off x="0" y="2283"/>
            <a:ext cx="9144000" cy="584669"/>
          </a:xfrm>
        </p:spPr>
        <p:txBody>
          <a:bodyPr>
            <a:normAutofit/>
          </a:bodyPr>
          <a:lstStyle>
            <a:lvl1pPr algn="r">
              <a:defRPr sz="2800" b="1" i="1">
                <a:solidFill>
                  <a:srgbClr val="1200B4"/>
                </a:solidFill>
                <a:effectLst>
                  <a:reflection stA="50000" endPos="50000" dist="5080" dir="5400000" sy="-100000" algn="bl" rotWithShape="0"/>
                </a:effectLst>
                <a:latin typeface="+mj-lt"/>
                <a:ea typeface="Arial" charset="0"/>
                <a:cs typeface="Comic Sans MS"/>
              </a:defRPr>
            </a:lvl1pPr>
          </a:lstStyle>
          <a:p>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071923" y="6580224"/>
            <a:ext cx="2057400" cy="282094"/>
          </a:xfrm>
        </p:spPr>
        <p:txBody>
          <a:bodyPr/>
          <a:lstStyle>
            <a:lvl1pPr algn="r">
              <a:defRPr sz="1000">
                <a:latin typeface="Arial" panose="020B0604020202020204" pitchFamily="34" charset="0"/>
                <a:cs typeface="Arial" panose="020B0604020202020204" pitchFamily="34" charset="0"/>
              </a:defRPr>
            </a:lvl1pPr>
          </a:lstStyle>
          <a:p>
            <a:r>
              <a:rPr lang="en-US"/>
              <a:t>E.C. Aschenauer</a:t>
            </a:r>
            <a:endParaRPr lang="en-US" dirty="0"/>
          </a:p>
        </p:txBody>
      </p:sp>
      <p:sp>
        <p:nvSpPr>
          <p:cNvPr id="4" name="Footer Placeholder 3"/>
          <p:cNvSpPr>
            <a:spLocks noGrp="1"/>
          </p:cNvSpPr>
          <p:nvPr>
            <p:ph type="ftr" sz="quarter" idx="11"/>
          </p:nvPr>
        </p:nvSpPr>
        <p:spPr>
          <a:xfrm>
            <a:off x="3028950" y="6573624"/>
            <a:ext cx="3086100" cy="282094"/>
          </a:xfrm>
        </p:spPr>
        <p:txBody>
          <a:bodyPr/>
          <a:lstStyle>
            <a:lvl1pPr>
              <a:defRPr sz="1000">
                <a:latin typeface="Arial" panose="020B0604020202020204" pitchFamily="34" charset="0"/>
                <a:cs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a:xfrm>
            <a:off x="0" y="6588684"/>
            <a:ext cx="2057400" cy="282094"/>
          </a:xfrm>
        </p:spPr>
        <p:txBody>
          <a:bodyPr/>
          <a:lstStyle>
            <a:lvl1pPr algn="l">
              <a:defRPr>
                <a:latin typeface="Arial" panose="020B0604020202020204" pitchFamily="34" charset="0"/>
                <a:cs typeface="Arial" panose="020B0604020202020204" pitchFamily="34" charset="0"/>
              </a:defRPr>
            </a:lvl1pPr>
          </a:lstStyle>
          <a:p>
            <a:fld id="{893C5830-40F3-F04E-B2E3-10E6672BA8FF}" type="slidenum">
              <a:rPr lang="en-US" smtClean="0"/>
              <a:pPr/>
              <a:t>‹#›</a:t>
            </a:fld>
            <a:endParaRPr lang="en-US"/>
          </a:p>
        </p:txBody>
      </p:sp>
      <p:sp>
        <p:nvSpPr>
          <p:cNvPr id="6" name="Title 1"/>
          <p:cNvSpPr>
            <a:spLocks noGrp="1"/>
          </p:cNvSpPr>
          <p:nvPr>
            <p:ph type="title"/>
          </p:nvPr>
        </p:nvSpPr>
        <p:spPr>
          <a:xfrm>
            <a:off x="0" y="2283"/>
            <a:ext cx="9144000" cy="584669"/>
          </a:xfrm>
        </p:spPr>
        <p:txBody>
          <a:bodyPr>
            <a:normAutofit/>
          </a:bodyPr>
          <a:lstStyle>
            <a:lvl1pPr algn="r">
              <a:defRPr sz="2800" b="1" i="1">
                <a:solidFill>
                  <a:srgbClr val="1200B4"/>
                </a:solidFill>
                <a:effectLst>
                  <a:reflection stA="50000" endPos="50000" dist="5080" dir="5400000" sy="-100000" algn="bl" rotWithShape="0"/>
                </a:effectLst>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2"/>
          <p:cNvSpPr>
            <a:spLocks noGrp="1"/>
          </p:cNvSpPr>
          <p:nvPr>
            <p:ph type="dt" sz="half" idx="10"/>
          </p:nvPr>
        </p:nvSpPr>
        <p:spPr>
          <a:xfrm>
            <a:off x="7086600" y="6584295"/>
            <a:ext cx="2057400" cy="273705"/>
          </a:xfrm>
        </p:spPr>
        <p:txBody>
          <a:bodyPr/>
          <a:lstStyle>
            <a:lvl1pPr algn="r">
              <a:defRPr sz="1000">
                <a:latin typeface="+mj-lt"/>
                <a:cs typeface="Comic Sans MS"/>
              </a:defRPr>
            </a:lvl1pPr>
          </a:lstStyle>
          <a:p>
            <a:r>
              <a:rPr lang="en-US"/>
              <a:t>E.C. Aschenauer</a:t>
            </a:r>
          </a:p>
        </p:txBody>
      </p:sp>
      <p:sp>
        <p:nvSpPr>
          <p:cNvPr id="6" name="Footer Placeholder 3"/>
          <p:cNvSpPr>
            <a:spLocks noGrp="1"/>
          </p:cNvSpPr>
          <p:nvPr>
            <p:ph type="ftr" sz="quarter" idx="11"/>
          </p:nvPr>
        </p:nvSpPr>
        <p:spPr>
          <a:xfrm>
            <a:off x="3028950" y="6573623"/>
            <a:ext cx="3086100" cy="273705"/>
          </a:xfrm>
        </p:spPr>
        <p:txBody>
          <a:bodyPr/>
          <a:lstStyle>
            <a:lvl1pPr>
              <a:defRPr sz="1000">
                <a:latin typeface="+mj-lt"/>
                <a:cs typeface="Comic Sans MS"/>
              </a:defRPr>
            </a:lvl1pPr>
          </a:lstStyle>
          <a:p>
            <a:endParaRPr lang="en-US"/>
          </a:p>
        </p:txBody>
      </p:sp>
      <p:sp>
        <p:nvSpPr>
          <p:cNvPr id="7" name="Slide Number Placeholder 4"/>
          <p:cNvSpPr>
            <a:spLocks noGrp="1"/>
          </p:cNvSpPr>
          <p:nvPr>
            <p:ph type="sldNum" sz="quarter" idx="12"/>
          </p:nvPr>
        </p:nvSpPr>
        <p:spPr>
          <a:xfrm>
            <a:off x="0" y="6584295"/>
            <a:ext cx="2057400" cy="273705"/>
          </a:xfrm>
        </p:spPr>
        <p:txBody>
          <a:bodyPr/>
          <a:lstStyle>
            <a:lvl1pPr algn="l">
              <a:defRPr sz="1200">
                <a:latin typeface="+mj-lt"/>
                <a:cs typeface="Comic Sans MS"/>
              </a:defRPr>
            </a:lvl1pPr>
          </a:lstStyle>
          <a:p>
            <a:fld id="{893C5830-40F3-F04E-B2E3-10E6672BA8F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8548"/>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r>
              <a:rPr lang="en-US"/>
              <a:t>E.C. Aschenauer</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6997212" y="6356351"/>
            <a:ext cx="20574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a:p>
        </p:txBody>
      </p:sp>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2360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p:hf hdr="0" ftr="0"/>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iki.bnl.gov/conferences/index.php/EIC_R%25D"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indico.bnl.gov/event/17354/"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1.xml"/><Relationship Id="rId1" Type="http://schemas.openxmlformats.org/officeDocument/2006/relationships/slideLayout" Target="../slideLayouts/slideLayout4.xml"/><Relationship Id="rId5" Type="http://schemas.openxmlformats.org/officeDocument/2006/relationships/hyperlink" Target="https://indico.bnl.gov/event/8552/" TargetMode="Externa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hyperlink" Target="https://indico.bnl.gov/event/15059/" TargetMode="External"/><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hyperlink" Target="https://indico.bnl.gov/event/14715/"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bnl.gov/eic/CFC.php"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hyperlink" Target="https://brookhavenlab.sharepoint.com/:li:/s/EICInteractionRegionMDIDesignTechnicalReview/E2A2qJsmPKFLsNw8vVC-DlYB24AWdiSpHlavnpAW7urynQ?e=Pbnzr1"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3ABDE55-EEAC-324A-93F3-7DB08F00F217}"/>
              </a:ext>
            </a:extLst>
          </p:cNvPr>
          <p:cNvSpPr>
            <a:spLocks noGrp="1"/>
          </p:cNvSpPr>
          <p:nvPr>
            <p:ph type="ctrTitle"/>
          </p:nvPr>
        </p:nvSpPr>
        <p:spPr>
          <a:xfrm>
            <a:off x="-37578" y="2013802"/>
            <a:ext cx="9118359" cy="1415198"/>
          </a:xfrm>
        </p:spPr>
        <p:txBody>
          <a:bodyPr>
            <a:normAutofit/>
          </a:bodyPr>
          <a:lstStyle/>
          <a:p>
            <a:r>
              <a:rPr lang="en-US" b="1" dirty="0">
                <a:effectLst/>
              </a:rPr>
              <a:t>Update from the EIC Project</a:t>
            </a:r>
            <a:br>
              <a:rPr lang="en-US" b="1" dirty="0">
                <a:effectLst/>
              </a:rPr>
            </a:br>
            <a:endParaRPr lang="en-US" sz="4000" dirty="0"/>
          </a:p>
        </p:txBody>
      </p:sp>
      <p:sp>
        <p:nvSpPr>
          <p:cNvPr id="8" name="Subtitle 7">
            <a:extLst>
              <a:ext uri="{FF2B5EF4-FFF2-40B4-BE49-F238E27FC236}">
                <a16:creationId xmlns:a16="http://schemas.microsoft.com/office/drawing/2014/main" id="{80524F23-F0C2-EB46-A2B7-B22FC11200A7}"/>
              </a:ext>
            </a:extLst>
          </p:cNvPr>
          <p:cNvSpPr>
            <a:spLocks noGrp="1"/>
          </p:cNvSpPr>
          <p:nvPr>
            <p:ph type="subTitle" idx="1"/>
          </p:nvPr>
        </p:nvSpPr>
        <p:spPr>
          <a:xfrm>
            <a:off x="3665915" y="3218607"/>
            <a:ext cx="5414866" cy="456905"/>
          </a:xfrm>
        </p:spPr>
        <p:txBody>
          <a:bodyPr>
            <a:noAutofit/>
          </a:bodyPr>
          <a:lstStyle/>
          <a:p>
            <a:pPr>
              <a:lnSpc>
                <a:spcPct val="100000"/>
              </a:lnSpc>
              <a:spcBef>
                <a:spcPts val="0"/>
              </a:spcBef>
            </a:pPr>
            <a:r>
              <a:rPr lang="en-US" dirty="0"/>
              <a:t>E.C. </a:t>
            </a:r>
            <a:r>
              <a:rPr lang="en-US" dirty="0" err="1"/>
              <a:t>Aschenauer</a:t>
            </a:r>
            <a:r>
              <a:rPr lang="en-US" dirty="0"/>
              <a:t> (BNL)</a:t>
            </a:r>
          </a:p>
          <a:p>
            <a:pPr>
              <a:lnSpc>
                <a:spcPct val="100000"/>
              </a:lnSpc>
              <a:spcBef>
                <a:spcPts val="0"/>
              </a:spcBef>
            </a:pPr>
            <a:r>
              <a:rPr lang="en-US" dirty="0"/>
              <a:t>R. Ent (</a:t>
            </a:r>
            <a:r>
              <a:rPr lang="en-US" dirty="0" err="1"/>
              <a:t>JLab</a:t>
            </a:r>
            <a:r>
              <a:rPr lang="en-US" dirty="0"/>
              <a:t>)</a:t>
            </a:r>
          </a:p>
          <a:p>
            <a:pPr>
              <a:lnSpc>
                <a:spcPct val="100000"/>
              </a:lnSpc>
              <a:spcBef>
                <a:spcPts val="0"/>
              </a:spcBef>
            </a:pPr>
            <a:endParaRPr lang="en-US" sz="1050" dirty="0"/>
          </a:p>
          <a:p>
            <a:pPr>
              <a:lnSpc>
                <a:spcPct val="100000"/>
              </a:lnSpc>
              <a:spcBef>
                <a:spcPts val="0"/>
              </a:spcBef>
            </a:pPr>
            <a:r>
              <a:rPr lang="en-US" dirty="0"/>
              <a:t>Co-Associate Directors for the Experimental Program</a:t>
            </a:r>
          </a:p>
          <a:p>
            <a:pPr>
              <a:lnSpc>
                <a:spcPct val="100000"/>
              </a:lnSpc>
              <a:spcBef>
                <a:spcPts val="0"/>
              </a:spcBef>
            </a:pPr>
            <a:endParaRPr lang="en-US" dirty="0">
              <a:latin typeface="Arial"/>
              <a:cs typeface="Arial"/>
            </a:endParaRPr>
          </a:p>
          <a:p>
            <a:pPr>
              <a:lnSpc>
                <a:spcPct val="100000"/>
              </a:lnSpc>
              <a:spcBef>
                <a:spcPts val="0"/>
              </a:spcBef>
            </a:pPr>
            <a:r>
              <a:rPr lang="en-US" dirty="0">
                <a:effectLst/>
              </a:rPr>
              <a:t>Meeting of the DAC</a:t>
            </a:r>
          </a:p>
          <a:p>
            <a:pPr>
              <a:lnSpc>
                <a:spcPct val="100000"/>
              </a:lnSpc>
              <a:spcBef>
                <a:spcPts val="0"/>
              </a:spcBef>
            </a:pPr>
            <a:r>
              <a:rPr lang="en-US" dirty="0">
                <a:effectLst/>
              </a:rPr>
              <a:t>October 19</a:t>
            </a:r>
            <a:r>
              <a:rPr lang="en-US" baseline="30000" dirty="0">
                <a:effectLst/>
              </a:rPr>
              <a:t>th</a:t>
            </a:r>
            <a:r>
              <a:rPr lang="en-US" dirty="0">
                <a:effectLst/>
              </a:rPr>
              <a:t> – 21</a:t>
            </a:r>
            <a:r>
              <a:rPr lang="en-US" baseline="30000" dirty="0">
                <a:effectLst/>
              </a:rPr>
              <a:t>st</a:t>
            </a:r>
            <a:r>
              <a:rPr lang="en-US" dirty="0">
                <a:effectLst/>
              </a:rPr>
              <a:t>, 2022</a:t>
            </a:r>
            <a:endParaRPr lang="en-US" sz="2000" dirty="0"/>
          </a:p>
        </p:txBody>
      </p:sp>
      <p:pic>
        <p:nvPicPr>
          <p:cNvPr id="6" name="Picture 5">
            <a:extLst>
              <a:ext uri="{FF2B5EF4-FFF2-40B4-BE49-F238E27FC236}">
                <a16:creationId xmlns:a16="http://schemas.microsoft.com/office/drawing/2014/main" id="{329CF095-FBCC-454C-B2D8-B8BEE2C24A56}"/>
              </a:ext>
            </a:extLst>
          </p:cNvPr>
          <p:cNvPicPr>
            <a:picLocks noChangeAspect="1"/>
          </p:cNvPicPr>
          <p:nvPr/>
        </p:nvPicPr>
        <p:blipFill rotWithShape="1">
          <a:blip r:embed="rId2"/>
          <a:srcRect l="41384"/>
          <a:stretch/>
        </p:blipFill>
        <p:spPr>
          <a:xfrm>
            <a:off x="5524299" y="6010384"/>
            <a:ext cx="3556482" cy="381000"/>
          </a:xfrm>
          <a:prstGeom prst="rect">
            <a:avLst/>
          </a:prstGeom>
        </p:spPr>
      </p:pic>
    </p:spTree>
    <p:extLst>
      <p:ext uri="{BB962C8B-B14F-4D97-AF65-F5344CB8AC3E}">
        <p14:creationId xmlns:p14="http://schemas.microsoft.com/office/powerpoint/2010/main" val="3913875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54BE-7C17-A24E-BFCE-8DA837CA2FDA}"/>
              </a:ext>
            </a:extLst>
          </p:cNvPr>
          <p:cNvSpPr>
            <a:spLocks noGrp="1"/>
          </p:cNvSpPr>
          <p:nvPr>
            <p:ph type="title"/>
          </p:nvPr>
        </p:nvSpPr>
        <p:spPr/>
        <p:txBody>
          <a:bodyPr>
            <a:normAutofit/>
          </a:bodyPr>
          <a:lstStyle/>
          <a:p>
            <a:r>
              <a:rPr lang="en-US" sz="3200" dirty="0"/>
              <a:t>EIC Generic Detector R&amp;D Program</a:t>
            </a:r>
          </a:p>
        </p:txBody>
      </p:sp>
      <p:sp>
        <p:nvSpPr>
          <p:cNvPr id="3" name="Slide Number Placeholder 2">
            <a:extLst>
              <a:ext uri="{FF2B5EF4-FFF2-40B4-BE49-F238E27FC236}">
                <a16:creationId xmlns:a16="http://schemas.microsoft.com/office/drawing/2014/main" id="{12C6BE38-021B-264E-A9A1-525358D0E157}"/>
              </a:ext>
            </a:extLst>
          </p:cNvPr>
          <p:cNvSpPr>
            <a:spLocks noGrp="1"/>
          </p:cNvSpPr>
          <p:nvPr>
            <p:ph type="sldNum" sz="quarter" idx="12"/>
          </p:nvPr>
        </p:nvSpPr>
        <p:spPr/>
        <p:txBody>
          <a:bodyPr/>
          <a:lstStyle/>
          <a:p>
            <a:fld id="{893C5830-40F3-F04E-B2E3-10E6672BA8FF}" type="slidenum">
              <a:rPr lang="en-US" smtClean="0"/>
              <a:t>10</a:t>
            </a:fld>
            <a:endParaRPr lang="en-US" dirty="0"/>
          </a:p>
        </p:txBody>
      </p:sp>
      <p:sp>
        <p:nvSpPr>
          <p:cNvPr id="4" name="Content Placeholder 3">
            <a:extLst>
              <a:ext uri="{FF2B5EF4-FFF2-40B4-BE49-F238E27FC236}">
                <a16:creationId xmlns:a16="http://schemas.microsoft.com/office/drawing/2014/main" id="{942F7237-7FA1-8847-A5F7-F7A3ABD0BB4A}"/>
              </a:ext>
            </a:extLst>
          </p:cNvPr>
          <p:cNvSpPr>
            <a:spLocks noGrp="1"/>
          </p:cNvSpPr>
          <p:nvPr>
            <p:ph idx="4294967295"/>
          </p:nvPr>
        </p:nvSpPr>
        <p:spPr>
          <a:xfrm>
            <a:off x="0" y="545840"/>
            <a:ext cx="8904288" cy="3397898"/>
          </a:xfrm>
        </p:spPr>
        <p:txBody>
          <a:bodyPr>
            <a:noAutofit/>
          </a:bodyPr>
          <a:lstStyle/>
          <a:p>
            <a:pPr marL="0" indent="0">
              <a:buClr>
                <a:srgbClr val="0000FF"/>
              </a:buClr>
              <a:buNone/>
            </a:pPr>
            <a:r>
              <a:rPr lang="en-US" sz="1800" b="1" dirty="0"/>
              <a:t>Two tier Detector R&amp;D program </a:t>
            </a:r>
            <a:r>
              <a:rPr lang="en-US" sz="1800" dirty="0"/>
              <a:t>is critical for success of the EIC facility</a:t>
            </a:r>
          </a:p>
          <a:p>
            <a:pPr>
              <a:buClr>
                <a:srgbClr val="0000FF"/>
              </a:buClr>
              <a:buFont typeface="Wingdings" pitchFamily="2" charset="2"/>
              <a:buChar char="q"/>
            </a:pPr>
            <a:r>
              <a:rPr lang="en-US" sz="1800" dirty="0"/>
              <a:t>Generic EIC Detector R&amp;D program (2011 – 2021)</a:t>
            </a:r>
          </a:p>
          <a:p>
            <a:pPr lvl="1">
              <a:buClr>
                <a:srgbClr val="0000FF"/>
              </a:buClr>
              <a:buFont typeface="Courier New" panose="02070309020205020404" pitchFamily="49" charset="0"/>
              <a:buChar char="o"/>
            </a:pPr>
            <a:r>
              <a:rPr lang="en-US" sz="1600" dirty="0"/>
              <a:t>Excellent experience (</a:t>
            </a:r>
            <a:r>
              <a:rPr lang="en-US" sz="1600" dirty="0">
                <a:hlinkClick r:id="rId2"/>
              </a:rPr>
              <a:t>https://wiki.bnl.gov/conferences/index.php/EIC_R%25D</a:t>
            </a:r>
            <a:r>
              <a:rPr lang="en-US" sz="1600" dirty="0"/>
              <a:t>)</a:t>
            </a:r>
          </a:p>
          <a:p>
            <a:pPr lvl="1">
              <a:buClr>
                <a:srgbClr val="0000FF"/>
              </a:buClr>
              <a:buFont typeface="Courier New" panose="02070309020205020404" pitchFamily="49" charset="0"/>
              <a:buChar char="o"/>
            </a:pPr>
            <a:r>
              <a:rPr lang="en-US" sz="1600" dirty="0"/>
              <a:t>Reduced the overall Risk level of EIC detector technology to Low/Moderate</a:t>
            </a:r>
          </a:p>
          <a:p>
            <a:pPr lvl="1">
              <a:buClr>
                <a:srgbClr val="0000FF"/>
              </a:buClr>
              <a:buFont typeface="Courier New" panose="02070309020205020404" pitchFamily="49" charset="0"/>
              <a:buChar char="o"/>
            </a:pPr>
            <a:r>
              <a:rPr lang="en-US" sz="1600" dirty="0"/>
              <a:t>Engaged 75 institutions (50% domestic, 50% international) from 10 countries</a:t>
            </a:r>
          </a:p>
          <a:p>
            <a:pPr lvl="1">
              <a:buClr>
                <a:srgbClr val="0000FF"/>
              </a:buClr>
              <a:buFont typeface="Courier New" panose="02070309020205020404" pitchFamily="49" charset="0"/>
              <a:buChar char="o"/>
            </a:pPr>
            <a:r>
              <a:rPr lang="en-US" sz="1600" dirty="0"/>
              <a:t>Triggered significant in-kind contributions (domestic and international) through available resources, LDRD, and national funding</a:t>
            </a:r>
          </a:p>
          <a:p>
            <a:pPr marL="457200" lvl="1" indent="0">
              <a:buClr>
                <a:srgbClr val="0000FF"/>
              </a:buClr>
              <a:buNone/>
            </a:pPr>
            <a:endParaRPr lang="en-US" sz="1600" dirty="0"/>
          </a:p>
          <a:p>
            <a:pPr marL="457200" lvl="1" indent="0">
              <a:buClr>
                <a:srgbClr val="0000FF"/>
              </a:buClr>
              <a:buNone/>
            </a:pPr>
            <a:endParaRPr lang="en-US" sz="1600" dirty="0"/>
          </a:p>
          <a:p>
            <a:pPr marL="457200" lvl="1" indent="0">
              <a:buClr>
                <a:srgbClr val="0000FF"/>
              </a:buClr>
              <a:buNone/>
            </a:pPr>
            <a:endParaRPr lang="en-US" sz="1600" dirty="0"/>
          </a:p>
          <a:p>
            <a:pPr marL="457200" lvl="1" indent="0">
              <a:buClr>
                <a:srgbClr val="0000FF"/>
              </a:buClr>
              <a:buNone/>
            </a:pPr>
            <a:endParaRPr lang="en-US" sz="1600" dirty="0"/>
          </a:p>
          <a:p>
            <a:pPr marL="457200" lvl="1" indent="0">
              <a:buClr>
                <a:srgbClr val="0000FF"/>
              </a:buClr>
              <a:buNone/>
            </a:pPr>
            <a:endParaRPr lang="en-US" sz="1600" dirty="0"/>
          </a:p>
          <a:p>
            <a:pPr marL="457200" lvl="1" indent="0">
              <a:buClr>
                <a:srgbClr val="0000FF"/>
              </a:buClr>
              <a:buNone/>
            </a:pPr>
            <a:endParaRPr lang="en-US" sz="1600" dirty="0"/>
          </a:p>
          <a:p>
            <a:pPr marL="457200" lvl="1" indent="0">
              <a:buClr>
                <a:srgbClr val="0000FF"/>
              </a:buClr>
              <a:buNone/>
            </a:pPr>
            <a:endParaRPr lang="en-US" sz="1600" dirty="0"/>
          </a:p>
          <a:p>
            <a:pPr marL="457200" lvl="1" indent="0">
              <a:buClr>
                <a:srgbClr val="0000FF"/>
              </a:buClr>
              <a:buNone/>
            </a:pPr>
            <a:endParaRPr lang="en-US" sz="1600" dirty="0"/>
          </a:p>
          <a:p>
            <a:pPr marL="457200" lvl="1" indent="0">
              <a:buClr>
                <a:srgbClr val="0000FF"/>
              </a:buClr>
              <a:buNone/>
            </a:pPr>
            <a:endParaRPr lang="en-US" sz="1600" dirty="0"/>
          </a:p>
          <a:p>
            <a:pPr marL="457200" lvl="1" indent="0">
              <a:buClr>
                <a:srgbClr val="0000FF"/>
              </a:buClr>
              <a:buNone/>
            </a:pPr>
            <a:endParaRPr lang="en-US" sz="1600" dirty="0"/>
          </a:p>
          <a:p>
            <a:pPr marL="457200" lvl="1" indent="0">
              <a:buClr>
                <a:srgbClr val="0000FF"/>
              </a:buClr>
              <a:buNone/>
            </a:pPr>
            <a:endParaRPr lang="en-US" sz="1600" dirty="0"/>
          </a:p>
          <a:p>
            <a:pPr>
              <a:buClr>
                <a:srgbClr val="0000FF"/>
              </a:buClr>
              <a:buFont typeface="Wingdings" pitchFamily="2" charset="2"/>
              <a:buChar char="q"/>
            </a:pPr>
            <a:r>
              <a:rPr lang="en-US" sz="1600" dirty="0"/>
              <a:t>DOE/NP has restarted generic detector R&amp;D program (https://</a:t>
            </a:r>
            <a:r>
              <a:rPr lang="en-US" sz="1600" dirty="0" err="1"/>
              <a:t>www.jlab.org</a:t>
            </a:r>
            <a:r>
              <a:rPr lang="en-US" sz="1600" dirty="0"/>
              <a:t>/research/</a:t>
            </a:r>
            <a:r>
              <a:rPr lang="en-US" sz="1600" dirty="0" err="1"/>
              <a:t>eic_rd_prgm</a:t>
            </a:r>
            <a:r>
              <a:rPr lang="en-US" sz="1600" dirty="0"/>
              <a:t>)</a:t>
            </a:r>
          </a:p>
          <a:p>
            <a:pPr lvl="1">
              <a:buClr>
                <a:srgbClr val="0000FF"/>
              </a:buClr>
              <a:buFont typeface="Wingdings" pitchFamily="2" charset="2"/>
              <a:buChar char="Ø"/>
            </a:pPr>
            <a:r>
              <a:rPr lang="en-US" sz="1600" dirty="0"/>
              <a:t>relevant for alternate EIC detector technologies, upgrades, 2</a:t>
            </a:r>
            <a:r>
              <a:rPr lang="en-US" sz="1600" baseline="30000" dirty="0"/>
              <a:t>nd</a:t>
            </a:r>
            <a:r>
              <a:rPr lang="en-US" sz="1600" dirty="0"/>
              <a:t> detector</a:t>
            </a:r>
          </a:p>
          <a:p>
            <a:pPr lvl="1">
              <a:buClr>
                <a:srgbClr val="0000FF"/>
              </a:buClr>
              <a:buFont typeface="Wingdings" pitchFamily="2" charset="2"/>
              <a:buChar char="Ø"/>
            </a:pPr>
            <a:r>
              <a:rPr lang="en-US" sz="1600" dirty="0"/>
              <a:t>Great interest: 27 Proposals</a:t>
            </a:r>
          </a:p>
        </p:txBody>
      </p:sp>
      <p:grpSp>
        <p:nvGrpSpPr>
          <p:cNvPr id="9" name="Group 8">
            <a:extLst>
              <a:ext uri="{FF2B5EF4-FFF2-40B4-BE49-F238E27FC236}">
                <a16:creationId xmlns:a16="http://schemas.microsoft.com/office/drawing/2014/main" id="{C2CBF32C-D64A-9041-9B8F-CC797DBD9357}"/>
              </a:ext>
            </a:extLst>
          </p:cNvPr>
          <p:cNvGrpSpPr/>
          <p:nvPr/>
        </p:nvGrpSpPr>
        <p:grpSpPr>
          <a:xfrm>
            <a:off x="1427820" y="2599510"/>
            <a:ext cx="6329456" cy="3189978"/>
            <a:chOff x="1550323" y="3668022"/>
            <a:chExt cx="6329456" cy="3189978"/>
          </a:xfrm>
        </p:grpSpPr>
        <p:pic>
          <p:nvPicPr>
            <p:cNvPr id="7" name="Picture 6">
              <a:extLst>
                <a:ext uri="{FF2B5EF4-FFF2-40B4-BE49-F238E27FC236}">
                  <a16:creationId xmlns:a16="http://schemas.microsoft.com/office/drawing/2014/main" id="{42EDC789-5B82-C748-A86C-32FF3C964256}"/>
                </a:ext>
              </a:extLst>
            </p:cNvPr>
            <p:cNvPicPr>
              <a:picLocks noChangeAspect="1"/>
            </p:cNvPicPr>
            <p:nvPr/>
          </p:nvPicPr>
          <p:blipFill>
            <a:blip r:embed="rId3"/>
            <a:stretch>
              <a:fillRect/>
            </a:stretch>
          </p:blipFill>
          <p:spPr>
            <a:xfrm>
              <a:off x="1550323" y="3668022"/>
              <a:ext cx="6329456" cy="3189978"/>
            </a:xfrm>
            <a:prstGeom prst="rect">
              <a:avLst/>
            </a:prstGeom>
          </p:spPr>
        </p:pic>
        <p:sp>
          <p:nvSpPr>
            <p:cNvPr id="8" name="Rectangle 7">
              <a:extLst>
                <a:ext uri="{FF2B5EF4-FFF2-40B4-BE49-F238E27FC236}">
                  <a16:creationId xmlns:a16="http://schemas.microsoft.com/office/drawing/2014/main" id="{3174AAA7-E058-3847-9816-13C4C24A391D}"/>
                </a:ext>
              </a:extLst>
            </p:cNvPr>
            <p:cNvSpPr/>
            <p:nvPr/>
          </p:nvSpPr>
          <p:spPr>
            <a:xfrm>
              <a:off x="7731966" y="6696377"/>
              <a:ext cx="118188" cy="130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38565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54BE-7C17-A24E-BFCE-8DA837CA2FDA}"/>
              </a:ext>
            </a:extLst>
          </p:cNvPr>
          <p:cNvSpPr>
            <a:spLocks noGrp="1"/>
          </p:cNvSpPr>
          <p:nvPr>
            <p:ph type="title"/>
          </p:nvPr>
        </p:nvSpPr>
        <p:spPr/>
        <p:txBody>
          <a:bodyPr>
            <a:normAutofit fontScale="90000"/>
          </a:bodyPr>
          <a:lstStyle/>
          <a:p>
            <a:r>
              <a:rPr lang="en-US" sz="3600" dirty="0"/>
              <a:t>EIC Project Detector R&amp;D Program</a:t>
            </a:r>
          </a:p>
        </p:txBody>
      </p:sp>
      <p:sp>
        <p:nvSpPr>
          <p:cNvPr id="3" name="Slide Number Placeholder 2">
            <a:extLst>
              <a:ext uri="{FF2B5EF4-FFF2-40B4-BE49-F238E27FC236}">
                <a16:creationId xmlns:a16="http://schemas.microsoft.com/office/drawing/2014/main" id="{12C6BE38-021B-264E-A9A1-525358D0E157}"/>
              </a:ext>
            </a:extLst>
          </p:cNvPr>
          <p:cNvSpPr>
            <a:spLocks noGrp="1"/>
          </p:cNvSpPr>
          <p:nvPr>
            <p:ph type="sldNum" sz="quarter" idx="12"/>
          </p:nvPr>
        </p:nvSpPr>
        <p:spPr/>
        <p:txBody>
          <a:bodyPr/>
          <a:lstStyle/>
          <a:p>
            <a:fld id="{893C5830-40F3-F04E-B2E3-10E6672BA8FF}" type="slidenum">
              <a:rPr lang="en-US" smtClean="0"/>
              <a:t>11</a:t>
            </a:fld>
            <a:endParaRPr lang="en-US" dirty="0"/>
          </a:p>
        </p:txBody>
      </p:sp>
      <p:sp>
        <p:nvSpPr>
          <p:cNvPr id="4" name="Content Placeholder 3">
            <a:extLst>
              <a:ext uri="{FF2B5EF4-FFF2-40B4-BE49-F238E27FC236}">
                <a16:creationId xmlns:a16="http://schemas.microsoft.com/office/drawing/2014/main" id="{942F7237-7FA1-8847-A5F7-F7A3ABD0BB4A}"/>
              </a:ext>
            </a:extLst>
          </p:cNvPr>
          <p:cNvSpPr>
            <a:spLocks noGrp="1"/>
          </p:cNvSpPr>
          <p:nvPr>
            <p:ph idx="4294967295"/>
          </p:nvPr>
        </p:nvSpPr>
        <p:spPr>
          <a:xfrm>
            <a:off x="-10137" y="722589"/>
            <a:ext cx="8978995" cy="333662"/>
          </a:xfrm>
        </p:spPr>
        <p:txBody>
          <a:bodyPr>
            <a:noAutofit/>
          </a:bodyPr>
          <a:lstStyle/>
          <a:p>
            <a:pPr marL="0" indent="0">
              <a:lnSpc>
                <a:spcPct val="100000"/>
              </a:lnSpc>
              <a:spcBef>
                <a:spcPts val="0"/>
              </a:spcBef>
              <a:buClr>
                <a:srgbClr val="0000FF"/>
              </a:buClr>
              <a:buNone/>
            </a:pPr>
            <a:r>
              <a:rPr lang="en-US" sz="1800" dirty="0">
                <a:solidFill>
                  <a:srgbClr val="0000FF"/>
                </a:solidFill>
              </a:rPr>
              <a:t>Large international components to EIC Project R&amp;D: </a:t>
            </a:r>
          </a:p>
        </p:txBody>
      </p:sp>
      <p:sp>
        <p:nvSpPr>
          <p:cNvPr id="10" name="TextBox 9">
            <a:extLst>
              <a:ext uri="{FF2B5EF4-FFF2-40B4-BE49-F238E27FC236}">
                <a16:creationId xmlns:a16="http://schemas.microsoft.com/office/drawing/2014/main" id="{39351983-052D-DE4C-A601-EBEDF0944E31}"/>
              </a:ext>
            </a:extLst>
          </p:cNvPr>
          <p:cNvSpPr txBox="1"/>
          <p:nvPr/>
        </p:nvSpPr>
        <p:spPr>
          <a:xfrm>
            <a:off x="5910067" y="1084682"/>
            <a:ext cx="3211135" cy="246221"/>
          </a:xfrm>
          <a:prstGeom prst="rect">
            <a:avLst/>
          </a:prstGeom>
          <a:noFill/>
        </p:spPr>
        <p:txBody>
          <a:bodyPr wrap="none" rtlCol="0">
            <a:spAutoFit/>
          </a:bodyPr>
          <a:lstStyle/>
          <a:p>
            <a:r>
              <a:rPr lang="en-US" sz="1000" dirty="0"/>
              <a:t>https://</a:t>
            </a:r>
            <a:r>
              <a:rPr lang="en-US" sz="1000" dirty="0" err="1"/>
              <a:t>wiki.bnl.gov</a:t>
            </a:r>
            <a:r>
              <a:rPr lang="en-US" sz="1000" dirty="0"/>
              <a:t>/conferences/</a:t>
            </a:r>
            <a:r>
              <a:rPr lang="en-US" sz="1000" dirty="0" err="1"/>
              <a:t>index.php?title</a:t>
            </a:r>
            <a:r>
              <a:rPr lang="en-US" sz="1000" dirty="0"/>
              <a:t>=Proposals</a:t>
            </a:r>
          </a:p>
        </p:txBody>
      </p:sp>
      <p:sp>
        <p:nvSpPr>
          <p:cNvPr id="24" name="Content Placeholder 3">
            <a:extLst>
              <a:ext uri="{FF2B5EF4-FFF2-40B4-BE49-F238E27FC236}">
                <a16:creationId xmlns:a16="http://schemas.microsoft.com/office/drawing/2014/main" id="{A6F3AE37-0824-6B45-B958-13859274C4CA}"/>
              </a:ext>
            </a:extLst>
          </p:cNvPr>
          <p:cNvSpPr txBox="1">
            <a:spLocks/>
          </p:cNvSpPr>
          <p:nvPr/>
        </p:nvSpPr>
        <p:spPr>
          <a:xfrm>
            <a:off x="27217" y="4652297"/>
            <a:ext cx="8904288" cy="20680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0000FF"/>
              </a:buClr>
              <a:buFont typeface="Arial" panose="020B0604020202020204" pitchFamily="34" charset="0"/>
              <a:buNone/>
            </a:pPr>
            <a:r>
              <a:rPr lang="en-US" sz="1600" dirty="0">
                <a:solidFill>
                  <a:srgbClr val="0000FF"/>
                </a:solidFill>
              </a:rPr>
              <a:t>Strong synergies with CERN </a:t>
            </a:r>
            <a:endParaRPr lang="en-US" sz="1600" dirty="0">
              <a:solidFill>
                <a:srgbClr val="0000FF"/>
              </a:solidFill>
              <a:sym typeface="Wingdings" pitchFamily="2" charset="2"/>
            </a:endParaRPr>
          </a:p>
          <a:p>
            <a:pPr marL="0" indent="0">
              <a:lnSpc>
                <a:spcPct val="100000"/>
              </a:lnSpc>
              <a:spcBef>
                <a:spcPts val="0"/>
              </a:spcBef>
              <a:buClr>
                <a:srgbClr val="0000FF"/>
              </a:buClr>
              <a:buFont typeface="Arial" panose="020B0604020202020204" pitchFamily="34" charset="0"/>
              <a:buNone/>
            </a:pPr>
            <a:r>
              <a:rPr lang="en-US" sz="1600" dirty="0">
                <a:sym typeface="Wingdings" pitchFamily="2" charset="2"/>
              </a:rPr>
              <a:t>CERN – EIC R&amp;D Day November 2021     https://</a:t>
            </a:r>
            <a:r>
              <a:rPr lang="en-US" sz="1600" dirty="0" err="1">
                <a:sym typeface="Wingdings" pitchFamily="2" charset="2"/>
              </a:rPr>
              <a:t>indico.cern.ch</a:t>
            </a:r>
            <a:r>
              <a:rPr lang="en-US" sz="1600" dirty="0">
                <a:sym typeface="Wingdings" pitchFamily="2" charset="2"/>
              </a:rPr>
              <a:t>/event/1063927/</a:t>
            </a:r>
            <a:endParaRPr lang="en-US" sz="1600" dirty="0"/>
          </a:p>
          <a:p>
            <a:pPr>
              <a:lnSpc>
                <a:spcPct val="100000"/>
              </a:lnSpc>
              <a:spcBef>
                <a:spcPts val="0"/>
              </a:spcBef>
              <a:buClr>
                <a:srgbClr val="0000FF"/>
              </a:buClr>
              <a:buFont typeface="Wingdings" pitchFamily="2" charset="2"/>
              <a:buChar char="§"/>
            </a:pPr>
            <a:r>
              <a:rPr lang="en-US" sz="1600" dirty="0">
                <a:solidFill>
                  <a:srgbClr val="0000FF"/>
                </a:solidFill>
              </a:rPr>
              <a:t>MAPS: </a:t>
            </a:r>
            <a:r>
              <a:rPr lang="en-US" sz="1600" dirty="0"/>
              <a:t>ALICE-3 – ITS-3 development</a:t>
            </a:r>
          </a:p>
          <a:p>
            <a:pPr>
              <a:lnSpc>
                <a:spcPct val="100000"/>
              </a:lnSpc>
              <a:spcBef>
                <a:spcPts val="0"/>
              </a:spcBef>
              <a:buClr>
                <a:srgbClr val="0000FF"/>
              </a:buClr>
              <a:buFont typeface="Wingdings" pitchFamily="2" charset="2"/>
              <a:buChar char="§"/>
            </a:pPr>
            <a:r>
              <a:rPr lang="en-US" sz="1600" dirty="0">
                <a:solidFill>
                  <a:srgbClr val="0000FF"/>
                </a:solidFill>
              </a:rPr>
              <a:t>PID:</a:t>
            </a:r>
            <a:r>
              <a:rPr lang="en-US" sz="1600" dirty="0"/>
              <a:t> LHC-b and ALICE-3</a:t>
            </a:r>
          </a:p>
          <a:p>
            <a:pPr>
              <a:lnSpc>
                <a:spcPct val="100000"/>
              </a:lnSpc>
              <a:spcBef>
                <a:spcPts val="0"/>
              </a:spcBef>
              <a:buClr>
                <a:srgbClr val="0000FF"/>
              </a:buClr>
              <a:buFont typeface="Wingdings" pitchFamily="2" charset="2"/>
              <a:buChar char="§"/>
            </a:pPr>
            <a:r>
              <a:rPr lang="en-US" sz="1600" dirty="0">
                <a:solidFill>
                  <a:srgbClr val="0000FF"/>
                </a:solidFill>
              </a:rPr>
              <a:t>Photon-sensors: </a:t>
            </a:r>
            <a:r>
              <a:rPr lang="en-US" sz="1600" dirty="0"/>
              <a:t>LAPPDs with LHC-b</a:t>
            </a:r>
          </a:p>
          <a:p>
            <a:pPr>
              <a:lnSpc>
                <a:spcPct val="100000"/>
              </a:lnSpc>
              <a:spcBef>
                <a:spcPts val="0"/>
              </a:spcBef>
              <a:buClr>
                <a:srgbClr val="0000FF"/>
              </a:buClr>
              <a:buFont typeface="Wingdings" pitchFamily="2" charset="2"/>
              <a:buChar char="§"/>
            </a:pPr>
            <a:r>
              <a:rPr lang="en-US" sz="1600" dirty="0">
                <a:solidFill>
                  <a:srgbClr val="0000FF"/>
                </a:solidFill>
              </a:rPr>
              <a:t>MPGD:</a:t>
            </a:r>
            <a:r>
              <a:rPr lang="en-US" sz="1600" dirty="0"/>
              <a:t> long-term CERN R&amp;D program RD51</a:t>
            </a:r>
          </a:p>
          <a:p>
            <a:pPr>
              <a:lnSpc>
                <a:spcPct val="100000"/>
              </a:lnSpc>
              <a:spcBef>
                <a:spcPts val="0"/>
              </a:spcBef>
              <a:buClr>
                <a:srgbClr val="0000FF"/>
              </a:buClr>
              <a:buFont typeface="Wingdings" pitchFamily="2" charset="2"/>
              <a:buChar char="§"/>
            </a:pPr>
            <a:r>
              <a:rPr lang="en-US" sz="1600" dirty="0">
                <a:solidFill>
                  <a:srgbClr val="0000FF"/>
                </a:solidFill>
              </a:rPr>
              <a:t>DAQ: </a:t>
            </a:r>
            <a:r>
              <a:rPr lang="en-US" sz="1600" dirty="0"/>
              <a:t>strong developments on streaming DAQs for all LHC experiments</a:t>
            </a:r>
          </a:p>
          <a:p>
            <a:pPr>
              <a:lnSpc>
                <a:spcPct val="100000"/>
              </a:lnSpc>
              <a:spcBef>
                <a:spcPts val="0"/>
              </a:spcBef>
              <a:buClr>
                <a:srgbClr val="0000FF"/>
              </a:buClr>
              <a:buFont typeface="Wingdings" pitchFamily="2" charset="2"/>
              <a:buChar char="§"/>
            </a:pPr>
            <a:r>
              <a:rPr lang="en-US" sz="1600" dirty="0">
                <a:solidFill>
                  <a:srgbClr val="0000FF"/>
                </a:solidFill>
              </a:rPr>
              <a:t>AI/ML and high-performance distributed computing</a:t>
            </a:r>
          </a:p>
        </p:txBody>
      </p:sp>
      <p:pic>
        <p:nvPicPr>
          <p:cNvPr id="11" name="Picture 10" descr="Graphical user interface, application&#10;&#10;Description automatically generated">
            <a:extLst>
              <a:ext uri="{FF2B5EF4-FFF2-40B4-BE49-F238E27FC236}">
                <a16:creationId xmlns:a16="http://schemas.microsoft.com/office/drawing/2014/main" id="{E5FC65B0-EF48-0347-AD8D-59B5FA9F67F5}"/>
              </a:ext>
            </a:extLst>
          </p:cNvPr>
          <p:cNvPicPr>
            <a:picLocks noChangeAspect="1"/>
          </p:cNvPicPr>
          <p:nvPr/>
        </p:nvPicPr>
        <p:blipFill>
          <a:blip r:embed="rId2"/>
          <a:stretch>
            <a:fillRect/>
          </a:stretch>
        </p:blipFill>
        <p:spPr>
          <a:xfrm>
            <a:off x="6669" y="1330903"/>
            <a:ext cx="9144000" cy="1229032"/>
          </a:xfrm>
          <a:prstGeom prst="rect">
            <a:avLst/>
          </a:prstGeom>
        </p:spPr>
      </p:pic>
      <p:sp>
        <p:nvSpPr>
          <p:cNvPr id="17" name="TextBox 16">
            <a:extLst>
              <a:ext uri="{FF2B5EF4-FFF2-40B4-BE49-F238E27FC236}">
                <a16:creationId xmlns:a16="http://schemas.microsoft.com/office/drawing/2014/main" id="{30E98C6B-00E6-444B-B143-C1C67942EACF}"/>
              </a:ext>
            </a:extLst>
          </p:cNvPr>
          <p:cNvSpPr txBox="1"/>
          <p:nvPr/>
        </p:nvSpPr>
        <p:spPr>
          <a:xfrm>
            <a:off x="2282275" y="3572101"/>
            <a:ext cx="1919850" cy="830997"/>
          </a:xfrm>
          <a:prstGeom prst="rect">
            <a:avLst/>
          </a:prstGeom>
          <a:noFill/>
          <a:ln w="19050">
            <a:noFill/>
          </a:ln>
        </p:spPr>
        <p:txBody>
          <a:bodyPr wrap="square" rtlCol="0">
            <a:spAutoFit/>
          </a:bodyPr>
          <a:lstStyle/>
          <a:p>
            <a:pPr>
              <a:buClr>
                <a:srgbClr val="0000FF"/>
              </a:buClr>
            </a:pPr>
            <a:r>
              <a:rPr lang="en-US" sz="1200" dirty="0"/>
              <a:t>UK: Birmingham, Brunel, RAL, </a:t>
            </a:r>
          </a:p>
          <a:p>
            <a:pPr>
              <a:buClr>
                <a:srgbClr val="0000FF"/>
              </a:buClr>
            </a:pPr>
            <a:r>
              <a:rPr lang="en-US" sz="1200" dirty="0"/>
              <a:t>Bari/INFN, Trieste/INFN, IMP, CCNU </a:t>
            </a:r>
          </a:p>
        </p:txBody>
      </p:sp>
      <p:sp>
        <p:nvSpPr>
          <p:cNvPr id="18" name="TextBox 17">
            <a:extLst>
              <a:ext uri="{FF2B5EF4-FFF2-40B4-BE49-F238E27FC236}">
                <a16:creationId xmlns:a16="http://schemas.microsoft.com/office/drawing/2014/main" id="{30EC68CE-415D-9247-B9A2-5A34508B10A2}"/>
              </a:ext>
            </a:extLst>
          </p:cNvPr>
          <p:cNvSpPr txBox="1"/>
          <p:nvPr/>
        </p:nvSpPr>
        <p:spPr>
          <a:xfrm>
            <a:off x="7045350" y="3765935"/>
            <a:ext cx="1526004" cy="830997"/>
          </a:xfrm>
          <a:prstGeom prst="rect">
            <a:avLst/>
          </a:prstGeom>
          <a:noFill/>
          <a:ln w="19050">
            <a:noFill/>
          </a:ln>
        </p:spPr>
        <p:txBody>
          <a:bodyPr wrap="square" rtlCol="0">
            <a:spAutoFit/>
          </a:bodyPr>
          <a:lstStyle/>
          <a:p>
            <a:pPr>
              <a:buClr>
                <a:srgbClr val="0000FF"/>
              </a:buClr>
            </a:pPr>
            <a:r>
              <a:rPr lang="en-US" sz="1200" dirty="0"/>
              <a:t>UK: Birmingham, Daresbury, Lancaster, Liverpool, </a:t>
            </a:r>
          </a:p>
          <a:p>
            <a:pPr>
              <a:buClr>
                <a:srgbClr val="0000FF"/>
              </a:buClr>
            </a:pPr>
            <a:r>
              <a:rPr lang="en-US" sz="1200" dirty="0"/>
              <a:t>INFN</a:t>
            </a:r>
          </a:p>
        </p:txBody>
      </p:sp>
      <p:sp>
        <p:nvSpPr>
          <p:cNvPr id="20" name="TextBox 19">
            <a:extLst>
              <a:ext uri="{FF2B5EF4-FFF2-40B4-BE49-F238E27FC236}">
                <a16:creationId xmlns:a16="http://schemas.microsoft.com/office/drawing/2014/main" id="{6F70BA6B-0062-5A4F-AA29-0E5345EA9315}"/>
              </a:ext>
            </a:extLst>
          </p:cNvPr>
          <p:cNvSpPr txBox="1"/>
          <p:nvPr/>
        </p:nvSpPr>
        <p:spPr>
          <a:xfrm>
            <a:off x="2476725" y="2478347"/>
            <a:ext cx="596679" cy="276999"/>
          </a:xfrm>
          <a:prstGeom prst="rect">
            <a:avLst/>
          </a:prstGeom>
          <a:noFill/>
          <a:ln w="19050">
            <a:noFill/>
          </a:ln>
        </p:spPr>
        <p:txBody>
          <a:bodyPr wrap="square" rtlCol="0">
            <a:spAutoFit/>
          </a:bodyPr>
          <a:lstStyle/>
          <a:p>
            <a:pPr>
              <a:buClr>
                <a:srgbClr val="0000FF"/>
              </a:buClr>
            </a:pPr>
            <a:r>
              <a:rPr lang="en-US" sz="1200" dirty="0"/>
              <a:t>GSI</a:t>
            </a:r>
          </a:p>
        </p:txBody>
      </p:sp>
      <p:sp>
        <p:nvSpPr>
          <p:cNvPr id="21" name="TextBox 20">
            <a:extLst>
              <a:ext uri="{FF2B5EF4-FFF2-40B4-BE49-F238E27FC236}">
                <a16:creationId xmlns:a16="http://schemas.microsoft.com/office/drawing/2014/main" id="{43AF7257-F95E-FE4D-997A-987EB0AA87EC}"/>
              </a:ext>
            </a:extLst>
          </p:cNvPr>
          <p:cNvSpPr txBox="1"/>
          <p:nvPr/>
        </p:nvSpPr>
        <p:spPr>
          <a:xfrm>
            <a:off x="3532208" y="2846684"/>
            <a:ext cx="1064509" cy="553998"/>
          </a:xfrm>
          <a:prstGeom prst="rect">
            <a:avLst/>
          </a:prstGeom>
          <a:noFill/>
          <a:ln w="19050">
            <a:noFill/>
          </a:ln>
        </p:spPr>
        <p:txBody>
          <a:bodyPr wrap="square" rtlCol="0">
            <a:spAutoFit/>
          </a:bodyPr>
          <a:lstStyle/>
          <a:p>
            <a:r>
              <a:rPr lang="en-US" sz="1000" dirty="0" err="1">
                <a:latin typeface="Arial" panose="020B0604020202020204" pitchFamily="34" charset="0"/>
                <a:cs typeface="Arial" panose="020B0604020202020204" pitchFamily="34" charset="0"/>
              </a:rPr>
              <a:t>IJCLab</a:t>
            </a:r>
            <a:r>
              <a:rPr lang="en-US" sz="1000" dirty="0">
                <a:latin typeface="Arial" panose="020B0604020202020204" pitchFamily="34" charset="0"/>
                <a:cs typeface="Arial" panose="020B0604020202020204" pitchFamily="34" charset="0"/>
              </a:rPr>
              <a:t>-Orsay, INFN-Ge, AANL/Armenia </a:t>
            </a:r>
            <a:endParaRPr lang="en-US" sz="1000" dirty="0">
              <a:effectLst/>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3996DBB0-B872-EE48-86CF-7BC934B8BA53}"/>
              </a:ext>
            </a:extLst>
          </p:cNvPr>
          <p:cNvSpPr txBox="1"/>
          <p:nvPr/>
        </p:nvSpPr>
        <p:spPr>
          <a:xfrm>
            <a:off x="6179648" y="3058049"/>
            <a:ext cx="1260293" cy="707886"/>
          </a:xfrm>
          <a:prstGeom prst="rect">
            <a:avLst/>
          </a:prstGeom>
          <a:noFill/>
          <a:ln w="19050">
            <a:noFill/>
          </a:ln>
        </p:spPr>
        <p:txBody>
          <a:bodyPr wrap="square" rtlCol="0">
            <a:spAutoFit/>
          </a:bodyPr>
          <a:lstStyle/>
          <a:p>
            <a:r>
              <a:rPr lang="en-US" sz="1000" dirty="0">
                <a:latin typeface="Arial" panose="020B0604020202020204" pitchFamily="34" charset="0"/>
                <a:cs typeface="Arial" panose="020B0604020202020204" pitchFamily="34" charset="0"/>
              </a:rPr>
              <a:t>Erlangen, GSI, INFN: Bologna, Ferrara, Genova, Cosenza, Trieste </a:t>
            </a:r>
            <a:endParaRPr lang="en-US" sz="1000" dirty="0">
              <a:effectLst/>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1D9A574E-9F3B-824C-81C5-621B56A1B11E}"/>
              </a:ext>
            </a:extLst>
          </p:cNvPr>
          <p:cNvSpPr txBox="1"/>
          <p:nvPr/>
        </p:nvSpPr>
        <p:spPr>
          <a:xfrm>
            <a:off x="7882892" y="2869814"/>
            <a:ext cx="682362" cy="707886"/>
          </a:xfrm>
          <a:prstGeom prst="rect">
            <a:avLst/>
          </a:prstGeom>
          <a:noFill/>
          <a:ln w="19050">
            <a:noFill/>
          </a:ln>
        </p:spPr>
        <p:txBody>
          <a:bodyPr wrap="square" rtlCol="0">
            <a:spAutoFit/>
          </a:bodyPr>
          <a:lstStyle/>
          <a:p>
            <a:pPr>
              <a:buClr>
                <a:srgbClr val="0000FF"/>
              </a:buClr>
            </a:pPr>
            <a:r>
              <a:rPr lang="en-US" sz="1000" dirty="0">
                <a:latin typeface="Arial" panose="020B0604020202020204" pitchFamily="34" charset="0"/>
                <a:cs typeface="Arial" panose="020B0604020202020204" pitchFamily="34" charset="0"/>
              </a:rPr>
              <a:t>IJCLAB/Omega/</a:t>
            </a:r>
          </a:p>
          <a:p>
            <a:pPr>
              <a:buClr>
                <a:srgbClr val="0000FF"/>
              </a:buClr>
            </a:pPr>
            <a:r>
              <a:rPr lang="en-US" sz="1000" dirty="0" err="1">
                <a:latin typeface="Arial" panose="020B0604020202020204" pitchFamily="34" charset="0"/>
                <a:cs typeface="Arial" panose="020B0604020202020204" pitchFamily="34" charset="0"/>
              </a:rPr>
              <a:t>Saclay</a:t>
            </a:r>
            <a:r>
              <a:rPr lang="en-US" sz="1000" dirty="0">
                <a:latin typeface="Arial" panose="020B0604020202020204" pitchFamily="34" charset="0"/>
                <a:cs typeface="Arial" panose="020B0604020202020204" pitchFamily="34" charset="0"/>
              </a:rPr>
              <a:t> , Taiwan</a:t>
            </a:r>
          </a:p>
        </p:txBody>
      </p:sp>
      <p:cxnSp>
        <p:nvCxnSpPr>
          <p:cNvPr id="28" name="Straight Arrow Connector 27">
            <a:extLst>
              <a:ext uri="{FF2B5EF4-FFF2-40B4-BE49-F238E27FC236}">
                <a16:creationId xmlns:a16="http://schemas.microsoft.com/office/drawing/2014/main" id="{29ACA91F-D752-0F46-9503-B81A8FBA40DA}"/>
              </a:ext>
            </a:extLst>
          </p:cNvPr>
          <p:cNvCxnSpPr/>
          <p:nvPr/>
        </p:nvCxnSpPr>
        <p:spPr>
          <a:xfrm>
            <a:off x="3867499" y="2516524"/>
            <a:ext cx="0" cy="400110"/>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44190EC-216E-E846-9D99-E1EB582FAB0D}"/>
              </a:ext>
            </a:extLst>
          </p:cNvPr>
          <p:cNvCxnSpPr>
            <a:cxnSpLocks/>
          </p:cNvCxnSpPr>
          <p:nvPr/>
        </p:nvCxnSpPr>
        <p:spPr>
          <a:xfrm>
            <a:off x="6706173" y="2531393"/>
            <a:ext cx="0" cy="603600"/>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4727F66-8430-3F4F-A75D-19DD2E1DEC51}"/>
              </a:ext>
            </a:extLst>
          </p:cNvPr>
          <p:cNvSpPr txBox="1"/>
          <p:nvPr/>
        </p:nvSpPr>
        <p:spPr>
          <a:xfrm>
            <a:off x="494390" y="2506561"/>
            <a:ext cx="625069" cy="461665"/>
          </a:xfrm>
          <a:prstGeom prst="rect">
            <a:avLst/>
          </a:prstGeom>
          <a:noFill/>
          <a:ln w="19050">
            <a:noFill/>
          </a:ln>
        </p:spPr>
        <p:txBody>
          <a:bodyPr wrap="square" rtlCol="0">
            <a:spAutoFit/>
          </a:bodyPr>
          <a:lstStyle/>
          <a:p>
            <a:pPr>
              <a:buClr>
                <a:srgbClr val="0000FF"/>
              </a:buClr>
            </a:pPr>
            <a:r>
              <a:rPr lang="en-US" sz="1200" dirty="0"/>
              <a:t>INFN-Ferrara</a:t>
            </a:r>
          </a:p>
        </p:txBody>
      </p:sp>
      <p:sp>
        <p:nvSpPr>
          <p:cNvPr id="31" name="TextBox 30">
            <a:extLst>
              <a:ext uri="{FF2B5EF4-FFF2-40B4-BE49-F238E27FC236}">
                <a16:creationId xmlns:a16="http://schemas.microsoft.com/office/drawing/2014/main" id="{47C22B98-503D-6745-8F97-FF553DFF3F07}"/>
              </a:ext>
            </a:extLst>
          </p:cNvPr>
          <p:cNvSpPr txBox="1"/>
          <p:nvPr/>
        </p:nvSpPr>
        <p:spPr>
          <a:xfrm>
            <a:off x="1239193" y="2471137"/>
            <a:ext cx="967684" cy="830997"/>
          </a:xfrm>
          <a:prstGeom prst="rect">
            <a:avLst/>
          </a:prstGeom>
          <a:noFill/>
          <a:ln w="19050">
            <a:noFill/>
          </a:ln>
        </p:spPr>
        <p:txBody>
          <a:bodyPr wrap="square" rtlCol="0">
            <a:spAutoFit/>
          </a:bodyPr>
          <a:lstStyle/>
          <a:p>
            <a:pPr>
              <a:buClr>
                <a:srgbClr val="0000FF"/>
              </a:buClr>
            </a:pPr>
            <a:r>
              <a:rPr lang="en-US" sz="1200" dirty="0"/>
              <a:t>Italy</a:t>
            </a:r>
          </a:p>
          <a:p>
            <a:pPr>
              <a:buClr>
                <a:srgbClr val="0000FF"/>
              </a:buClr>
            </a:pPr>
            <a:r>
              <a:rPr lang="en-US" sz="1200" dirty="0"/>
              <a:t>INFN &amp; Universities</a:t>
            </a:r>
          </a:p>
          <a:p>
            <a:pPr>
              <a:buClr>
                <a:srgbClr val="0000FF"/>
              </a:buClr>
            </a:pPr>
            <a:r>
              <a:rPr lang="en-US" sz="1200" dirty="0"/>
              <a:t>India</a:t>
            </a:r>
          </a:p>
        </p:txBody>
      </p:sp>
      <p:sp>
        <p:nvSpPr>
          <p:cNvPr id="32" name="TextBox 31">
            <a:extLst>
              <a:ext uri="{FF2B5EF4-FFF2-40B4-BE49-F238E27FC236}">
                <a16:creationId xmlns:a16="http://schemas.microsoft.com/office/drawing/2014/main" id="{9C490D19-38E6-C347-AD93-69F3474A3650}"/>
              </a:ext>
            </a:extLst>
          </p:cNvPr>
          <p:cNvSpPr txBox="1"/>
          <p:nvPr/>
        </p:nvSpPr>
        <p:spPr>
          <a:xfrm>
            <a:off x="4129123" y="3555085"/>
            <a:ext cx="1064509" cy="400110"/>
          </a:xfrm>
          <a:prstGeom prst="rect">
            <a:avLst/>
          </a:prstGeom>
          <a:noFill/>
          <a:ln w="19050">
            <a:noFill/>
          </a:ln>
        </p:spPr>
        <p:txBody>
          <a:bodyPr wrap="square" rtlCol="0">
            <a:spAutoFit/>
          </a:bodyPr>
          <a:lstStyle/>
          <a:p>
            <a:r>
              <a:rPr lang="en-US" sz="1000" dirty="0">
                <a:latin typeface="Arial" panose="020B0604020202020204" pitchFamily="34" charset="0"/>
                <a:cs typeface="Arial" panose="020B0604020202020204" pitchFamily="34" charset="0"/>
              </a:rPr>
              <a:t>Chinese </a:t>
            </a:r>
            <a:r>
              <a:rPr lang="en-US" sz="1000" dirty="0" err="1">
                <a:latin typeface="Arial" panose="020B0604020202020204" pitchFamily="34" charset="0"/>
                <a:cs typeface="Arial" panose="020B0604020202020204" pitchFamily="34" charset="0"/>
              </a:rPr>
              <a:t>EMCal</a:t>
            </a:r>
            <a:r>
              <a:rPr lang="en-US" sz="1000" dirty="0">
                <a:latin typeface="Arial" panose="020B0604020202020204" pitchFamily="34" charset="0"/>
                <a:cs typeface="Arial" panose="020B0604020202020204" pitchFamily="34" charset="0"/>
              </a:rPr>
              <a:t> </a:t>
            </a:r>
          </a:p>
          <a:p>
            <a:r>
              <a:rPr lang="en-US" sz="1000" dirty="0">
                <a:effectLst/>
                <a:latin typeface="Arial" panose="020B0604020202020204" pitchFamily="34" charset="0"/>
                <a:cs typeface="Arial" panose="020B0604020202020204" pitchFamily="34" charset="0"/>
              </a:rPr>
              <a:t>Consortium</a:t>
            </a:r>
          </a:p>
        </p:txBody>
      </p:sp>
      <p:cxnSp>
        <p:nvCxnSpPr>
          <p:cNvPr id="33" name="Straight Arrow Connector 32">
            <a:extLst>
              <a:ext uri="{FF2B5EF4-FFF2-40B4-BE49-F238E27FC236}">
                <a16:creationId xmlns:a16="http://schemas.microsoft.com/office/drawing/2014/main" id="{649F2D96-9694-D14C-84C7-B82F7FFAF5B1}"/>
              </a:ext>
            </a:extLst>
          </p:cNvPr>
          <p:cNvCxnSpPr>
            <a:cxnSpLocks/>
          </p:cNvCxnSpPr>
          <p:nvPr/>
        </p:nvCxnSpPr>
        <p:spPr>
          <a:xfrm>
            <a:off x="4568073" y="2478347"/>
            <a:ext cx="0" cy="1098202"/>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E61799E-6B11-A24B-A49B-DA1724DABFF9}"/>
              </a:ext>
            </a:extLst>
          </p:cNvPr>
          <p:cNvSpPr txBox="1"/>
          <p:nvPr/>
        </p:nvSpPr>
        <p:spPr>
          <a:xfrm>
            <a:off x="5228311" y="3000572"/>
            <a:ext cx="1064509" cy="246221"/>
          </a:xfrm>
          <a:prstGeom prst="rect">
            <a:avLst/>
          </a:prstGeom>
          <a:noFill/>
          <a:ln w="19050">
            <a:noFill/>
          </a:ln>
        </p:spPr>
        <p:txBody>
          <a:bodyPr wrap="square" rtlCol="0">
            <a:spAutoFit/>
          </a:bodyPr>
          <a:lstStyle/>
          <a:p>
            <a:r>
              <a:rPr lang="en-US" sz="1000" dirty="0">
                <a:latin typeface="Arial" panose="020B0604020202020204" pitchFamily="34" charset="0"/>
                <a:cs typeface="Arial" panose="020B0604020202020204" pitchFamily="34" charset="0"/>
              </a:rPr>
              <a:t>CEA </a:t>
            </a:r>
            <a:r>
              <a:rPr lang="en-US" sz="1000" dirty="0" err="1">
                <a:latin typeface="Arial" panose="020B0604020202020204" pitchFamily="34" charset="0"/>
                <a:cs typeface="Arial" panose="020B0604020202020204" pitchFamily="34" charset="0"/>
              </a:rPr>
              <a:t>Saclay</a:t>
            </a:r>
            <a:endParaRPr lang="en-US" sz="1000" dirty="0">
              <a:effectLst/>
              <a:latin typeface="Arial" panose="020B0604020202020204" pitchFamily="34" charset="0"/>
              <a:cs typeface="Arial" panose="020B0604020202020204" pitchFamily="34" charset="0"/>
            </a:endParaRPr>
          </a:p>
        </p:txBody>
      </p:sp>
      <p:cxnSp>
        <p:nvCxnSpPr>
          <p:cNvPr id="35" name="Straight Arrow Connector 34">
            <a:extLst>
              <a:ext uri="{FF2B5EF4-FFF2-40B4-BE49-F238E27FC236}">
                <a16:creationId xmlns:a16="http://schemas.microsoft.com/office/drawing/2014/main" id="{5DAD86EB-2423-4748-988C-D344800917BA}"/>
              </a:ext>
            </a:extLst>
          </p:cNvPr>
          <p:cNvCxnSpPr>
            <a:cxnSpLocks/>
          </p:cNvCxnSpPr>
          <p:nvPr/>
        </p:nvCxnSpPr>
        <p:spPr>
          <a:xfrm>
            <a:off x="5468640" y="2519886"/>
            <a:ext cx="0" cy="517615"/>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477E78B-F92D-844D-91CC-6388E7DB87B5}"/>
              </a:ext>
            </a:extLst>
          </p:cNvPr>
          <p:cNvCxnSpPr>
            <a:cxnSpLocks/>
          </p:cNvCxnSpPr>
          <p:nvPr/>
        </p:nvCxnSpPr>
        <p:spPr>
          <a:xfrm>
            <a:off x="3364285" y="2508948"/>
            <a:ext cx="0" cy="1098202"/>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A4AE7A7-51DF-5E45-B9BA-D24D4540FA46}"/>
              </a:ext>
            </a:extLst>
          </p:cNvPr>
          <p:cNvCxnSpPr>
            <a:cxnSpLocks/>
          </p:cNvCxnSpPr>
          <p:nvPr/>
        </p:nvCxnSpPr>
        <p:spPr>
          <a:xfrm>
            <a:off x="7771897" y="2516524"/>
            <a:ext cx="0" cy="1326013"/>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CED3E67-AD74-9A4E-B190-4783C4C4D1C2}"/>
              </a:ext>
            </a:extLst>
          </p:cNvPr>
          <p:cNvCxnSpPr>
            <a:cxnSpLocks/>
          </p:cNvCxnSpPr>
          <p:nvPr/>
        </p:nvCxnSpPr>
        <p:spPr>
          <a:xfrm>
            <a:off x="8225609" y="2506561"/>
            <a:ext cx="0" cy="410073"/>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DC0D1BA-5F3C-F141-BB7F-72AEAE58A7F9}"/>
              </a:ext>
            </a:extLst>
          </p:cNvPr>
          <p:cNvCxnSpPr>
            <a:cxnSpLocks/>
          </p:cNvCxnSpPr>
          <p:nvPr/>
        </p:nvCxnSpPr>
        <p:spPr>
          <a:xfrm>
            <a:off x="5826524" y="2517086"/>
            <a:ext cx="0" cy="517615"/>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49D97BA-44B8-3E43-9A99-8D566CB80BBD}"/>
              </a:ext>
            </a:extLst>
          </p:cNvPr>
          <p:cNvCxnSpPr>
            <a:cxnSpLocks/>
          </p:cNvCxnSpPr>
          <p:nvPr/>
        </p:nvCxnSpPr>
        <p:spPr>
          <a:xfrm>
            <a:off x="8799250" y="2506560"/>
            <a:ext cx="0" cy="410073"/>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88BADF7-A7BF-0A46-82A5-019FED08C24F}"/>
              </a:ext>
            </a:extLst>
          </p:cNvPr>
          <p:cNvSpPr txBox="1"/>
          <p:nvPr/>
        </p:nvSpPr>
        <p:spPr>
          <a:xfrm>
            <a:off x="8583493" y="2886635"/>
            <a:ext cx="630147" cy="461665"/>
          </a:xfrm>
          <a:prstGeom prst="rect">
            <a:avLst/>
          </a:prstGeom>
          <a:noFill/>
          <a:ln w="19050">
            <a:noFill/>
          </a:ln>
        </p:spPr>
        <p:txBody>
          <a:bodyPr wrap="square" rtlCol="0">
            <a:spAutoFit/>
          </a:bodyPr>
          <a:lstStyle/>
          <a:p>
            <a:pPr>
              <a:buClr>
                <a:srgbClr val="0000FF"/>
              </a:buClr>
            </a:pPr>
            <a:r>
              <a:rPr lang="en-US" sz="1200" dirty="0"/>
              <a:t>UK,</a:t>
            </a:r>
          </a:p>
          <a:p>
            <a:pPr>
              <a:buClr>
                <a:srgbClr val="0000FF"/>
              </a:buClr>
            </a:pPr>
            <a:r>
              <a:rPr lang="en-US" sz="1200" dirty="0"/>
              <a:t>INFN</a:t>
            </a:r>
          </a:p>
        </p:txBody>
      </p:sp>
    </p:spTree>
    <p:extLst>
      <p:ext uri="{BB962C8B-B14F-4D97-AF65-F5344CB8AC3E}">
        <p14:creationId xmlns:p14="http://schemas.microsoft.com/office/powerpoint/2010/main" val="3177613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05A49-B14B-2C43-9BCE-07D06A209AF2}"/>
              </a:ext>
            </a:extLst>
          </p:cNvPr>
          <p:cNvSpPr>
            <a:spLocks noGrp="1"/>
          </p:cNvSpPr>
          <p:nvPr>
            <p:ph type="title"/>
          </p:nvPr>
        </p:nvSpPr>
        <p:spPr/>
        <p:txBody>
          <a:bodyPr>
            <a:normAutofit fontScale="90000"/>
          </a:bodyPr>
          <a:lstStyle/>
          <a:p>
            <a:r>
              <a:rPr lang="en-US" sz="3600" dirty="0"/>
              <a:t>The Path to CD-2/3A</a:t>
            </a:r>
          </a:p>
        </p:txBody>
      </p:sp>
      <p:sp>
        <p:nvSpPr>
          <p:cNvPr id="4" name="Content Placeholder 3">
            <a:extLst>
              <a:ext uri="{FF2B5EF4-FFF2-40B4-BE49-F238E27FC236}">
                <a16:creationId xmlns:a16="http://schemas.microsoft.com/office/drawing/2014/main" id="{A2987063-4A0C-AE49-892D-E7BF93AF32E7}"/>
              </a:ext>
            </a:extLst>
          </p:cNvPr>
          <p:cNvSpPr>
            <a:spLocks noGrp="1"/>
          </p:cNvSpPr>
          <p:nvPr>
            <p:ph idx="1"/>
          </p:nvPr>
        </p:nvSpPr>
        <p:spPr>
          <a:xfrm>
            <a:off x="0" y="777399"/>
            <a:ext cx="9144000" cy="5589845"/>
          </a:xfrm>
        </p:spPr>
        <p:txBody>
          <a:bodyPr>
            <a:normAutofit/>
          </a:bodyPr>
          <a:lstStyle/>
          <a:p>
            <a:pPr>
              <a:buClr>
                <a:srgbClr val="0000FF"/>
              </a:buClr>
              <a:buFont typeface="Wingdings" pitchFamily="2" charset="2"/>
              <a:buChar char="q"/>
            </a:pPr>
            <a:r>
              <a:rPr lang="en-US" sz="2000" dirty="0"/>
              <a:t> Form collaboration and define subsystem responsibilities </a:t>
            </a:r>
          </a:p>
          <a:p>
            <a:pPr marL="457200" lvl="1" indent="0">
              <a:buClr>
                <a:srgbClr val="0000FF"/>
              </a:buClr>
              <a:buNone/>
            </a:pPr>
            <a:r>
              <a:rPr lang="en-US" sz="1800" dirty="0">
                <a:solidFill>
                  <a:srgbClr val="0000FF"/>
                </a:solidFill>
                <a:sym typeface="Wingdings" pitchFamily="2" charset="2"/>
              </a:rPr>
              <a:t></a:t>
            </a:r>
            <a:r>
              <a:rPr lang="en-US" sz="1800" dirty="0">
                <a:sym typeface="Wingdings" pitchFamily="2" charset="2"/>
              </a:rPr>
              <a:t> in-kind contributions need to be identified and agreements need to be in an advanced state (close to final)</a:t>
            </a:r>
          </a:p>
          <a:p>
            <a:pPr marL="457200" lvl="1" indent="0">
              <a:buClr>
                <a:srgbClr val="0000FF"/>
              </a:buClr>
              <a:buNone/>
            </a:pPr>
            <a:r>
              <a:rPr lang="en-US" sz="1800" dirty="0">
                <a:solidFill>
                  <a:srgbClr val="0432FF"/>
                </a:solidFill>
                <a:sym typeface="Wingdings" pitchFamily="2" charset="2"/>
              </a:rPr>
              <a:t></a:t>
            </a:r>
            <a:r>
              <a:rPr lang="en-US" sz="1800" dirty="0">
                <a:sym typeface="Wingdings" pitchFamily="2" charset="2"/>
              </a:rPr>
              <a:t> Integrate collaboration in WBS – structure of detector</a:t>
            </a:r>
            <a:endParaRPr lang="en-US" sz="1800" dirty="0"/>
          </a:p>
          <a:p>
            <a:pPr>
              <a:buClr>
                <a:srgbClr val="0000FF"/>
              </a:buClr>
              <a:buFont typeface="Wingdings" pitchFamily="2" charset="2"/>
              <a:buChar char="q"/>
            </a:pPr>
            <a:r>
              <a:rPr lang="en-US" sz="2000" dirty="0"/>
              <a:t> Finalize scope of EIC Project Detector </a:t>
            </a:r>
          </a:p>
          <a:p>
            <a:pPr lvl="1">
              <a:buClr>
                <a:srgbClr val="0000FF"/>
              </a:buClr>
              <a:buFont typeface="Wingdings" pitchFamily="2" charset="2"/>
              <a:buChar char="à"/>
            </a:pPr>
            <a:r>
              <a:rPr lang="en-US" sz="1800" dirty="0"/>
              <a:t>all subsystem technologies defined by end of CY2022</a:t>
            </a:r>
          </a:p>
          <a:p>
            <a:pPr>
              <a:buClr>
                <a:srgbClr val="0000FF"/>
              </a:buClr>
              <a:buFont typeface="Wingdings" pitchFamily="2" charset="2"/>
              <a:buChar char="q"/>
            </a:pPr>
            <a:r>
              <a:rPr lang="en-US" sz="2000" dirty="0"/>
              <a:t> Continuous refinement of subsystem requirements and interfaces</a:t>
            </a:r>
          </a:p>
          <a:p>
            <a:pPr>
              <a:buClr>
                <a:srgbClr val="0000FF"/>
              </a:buClr>
              <a:buFont typeface="Wingdings" pitchFamily="2" charset="2"/>
              <a:buChar char="q"/>
            </a:pPr>
            <a:r>
              <a:rPr lang="en-US" sz="2000" dirty="0"/>
              <a:t> Refine cost, schedule and labor needs for each subsystem </a:t>
            </a:r>
          </a:p>
          <a:p>
            <a:pPr lvl="1">
              <a:buClr>
                <a:srgbClr val="0000FF"/>
              </a:buClr>
              <a:buFont typeface="Wingdings" pitchFamily="2" charset="2"/>
              <a:buChar char="Ø"/>
            </a:pPr>
            <a:r>
              <a:rPr lang="en-US" sz="1800" dirty="0"/>
              <a:t>detailed documentation of basis – of – estimates</a:t>
            </a:r>
          </a:p>
          <a:p>
            <a:pPr lvl="1">
              <a:buClr>
                <a:srgbClr val="0000FF"/>
              </a:buClr>
              <a:buFont typeface="Wingdings" pitchFamily="2" charset="2"/>
              <a:buChar char="Ø"/>
            </a:pPr>
            <a:r>
              <a:rPr lang="en-US" sz="1800" dirty="0"/>
              <a:t>Long Lead Procurement (LLP) items of the detector will be further refined</a:t>
            </a:r>
          </a:p>
          <a:p>
            <a:pPr lvl="1">
              <a:buClr>
                <a:srgbClr val="0000FF"/>
              </a:buClr>
              <a:buFont typeface="Wingdings" pitchFamily="2" charset="2"/>
              <a:buChar char="Ø"/>
            </a:pPr>
            <a:r>
              <a:rPr lang="en-US" sz="1800" dirty="0"/>
              <a:t>define scope contingency items</a:t>
            </a:r>
          </a:p>
          <a:p>
            <a:pPr>
              <a:buClr>
                <a:srgbClr val="0000FF"/>
              </a:buClr>
              <a:buFont typeface="Wingdings" pitchFamily="2" charset="2"/>
              <a:buChar char="q"/>
            </a:pPr>
            <a:r>
              <a:rPr lang="en-US" sz="2000" dirty="0"/>
              <a:t> Bring level of design on average to 50-60% @ CD2/3A, with LLP items needing to be at final design stage (~90%)</a:t>
            </a:r>
          </a:p>
          <a:p>
            <a:pPr>
              <a:buClr>
                <a:srgbClr val="0000FF"/>
              </a:buClr>
              <a:buFont typeface="Wingdings" pitchFamily="2" charset="2"/>
              <a:buChar char="q"/>
            </a:pPr>
            <a:r>
              <a:rPr lang="en-US" sz="2000" dirty="0"/>
              <a:t> Produce pre-TDR*: 1</a:t>
            </a:r>
            <a:r>
              <a:rPr lang="en-US" sz="2000" baseline="30000" dirty="0"/>
              <a:t>st</a:t>
            </a:r>
            <a:r>
              <a:rPr lang="en-US" sz="2000" dirty="0"/>
              <a:t> version of by May 2023 </a:t>
            </a:r>
          </a:p>
          <a:p>
            <a:pPr marL="0" indent="0">
              <a:buClr>
                <a:srgbClr val="0000FF"/>
              </a:buClr>
              <a:buNone/>
            </a:pPr>
            <a:r>
              <a:rPr lang="en-US" sz="2000" dirty="0">
                <a:sym typeface="Wingdings" pitchFamily="2" charset="2"/>
              </a:rPr>
              <a:t>    </a:t>
            </a:r>
            <a:r>
              <a:rPr lang="en-US" sz="2000" dirty="0">
                <a:solidFill>
                  <a:srgbClr val="0000FF"/>
                </a:solidFill>
                <a:sym typeface="Wingdings" pitchFamily="2" charset="2"/>
              </a:rPr>
              <a:t></a:t>
            </a:r>
            <a:r>
              <a:rPr lang="en-US" sz="2000" dirty="0">
                <a:sym typeface="Wingdings" pitchFamily="2" charset="2"/>
              </a:rPr>
              <a:t> final version by October 2023</a:t>
            </a:r>
          </a:p>
          <a:p>
            <a:pPr>
              <a:buClr>
                <a:srgbClr val="0000FF"/>
              </a:buClr>
              <a:buFont typeface="Wingdings" pitchFamily="2" charset="2"/>
              <a:buChar char="q"/>
            </a:pPr>
            <a:r>
              <a:rPr lang="en-US" sz="2000" dirty="0">
                <a:sym typeface="Wingdings" pitchFamily="2" charset="2"/>
              </a:rPr>
              <a:t> full TDR is needed by CD-3 about one year after CD-2</a:t>
            </a:r>
            <a:endParaRPr lang="en-US" sz="2000" dirty="0"/>
          </a:p>
        </p:txBody>
      </p:sp>
      <p:sp>
        <p:nvSpPr>
          <p:cNvPr id="3" name="Slide Number Placeholder 2">
            <a:extLst>
              <a:ext uri="{FF2B5EF4-FFF2-40B4-BE49-F238E27FC236}">
                <a16:creationId xmlns:a16="http://schemas.microsoft.com/office/drawing/2014/main" id="{8CA6663C-4CB2-FF47-8E2F-51DDC689DCCA}"/>
              </a:ext>
            </a:extLst>
          </p:cNvPr>
          <p:cNvSpPr>
            <a:spLocks noGrp="1"/>
          </p:cNvSpPr>
          <p:nvPr>
            <p:ph type="sldNum" sz="quarter" idx="12"/>
          </p:nvPr>
        </p:nvSpPr>
        <p:spPr/>
        <p:txBody>
          <a:bodyPr/>
          <a:lstStyle/>
          <a:p>
            <a:fld id="{893C5830-40F3-F04E-B2E3-10E6672BA8FF}" type="slidenum">
              <a:rPr lang="en-US" smtClean="0"/>
              <a:pPr/>
              <a:t>12</a:t>
            </a:fld>
            <a:endParaRPr lang="en-US" dirty="0"/>
          </a:p>
        </p:txBody>
      </p:sp>
    </p:spTree>
    <p:extLst>
      <p:ext uri="{BB962C8B-B14F-4D97-AF65-F5344CB8AC3E}">
        <p14:creationId xmlns:p14="http://schemas.microsoft.com/office/powerpoint/2010/main" val="1906561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664218"/>
          </a:xfrm>
        </p:spPr>
        <p:txBody>
          <a:bodyPr>
            <a:noAutofit/>
          </a:bodyPr>
          <a:lstStyle/>
          <a:p>
            <a:r>
              <a:rPr lang="en-US" sz="3600" dirty="0">
                <a:latin typeface="Arial" panose="020B0604020202020204" pitchFamily="34" charset="0"/>
                <a:cs typeface="Arial" panose="020B0604020202020204" pitchFamily="34" charset="0"/>
              </a:rPr>
              <a:t>Pre-TDR outline</a:t>
            </a:r>
          </a:p>
        </p:txBody>
      </p:sp>
      <p:sp>
        <p:nvSpPr>
          <p:cNvPr id="6" name="TextBox 5">
            <a:extLst>
              <a:ext uri="{FF2B5EF4-FFF2-40B4-BE49-F238E27FC236}">
                <a16:creationId xmlns:a16="http://schemas.microsoft.com/office/drawing/2014/main" id="{5F97684D-F233-4640-8386-2C0602E23EBD}"/>
              </a:ext>
            </a:extLst>
          </p:cNvPr>
          <p:cNvSpPr txBox="1"/>
          <p:nvPr/>
        </p:nvSpPr>
        <p:spPr>
          <a:xfrm>
            <a:off x="-307645" y="2964999"/>
            <a:ext cx="8639393" cy="1154162"/>
          </a:xfrm>
          <a:prstGeom prst="rect">
            <a:avLst/>
          </a:prstGeom>
          <a:noFill/>
        </p:spPr>
        <p:txBody>
          <a:bodyPr wrap="square" rtlCol="0">
            <a:spAutoFit/>
          </a:bodyPr>
          <a:lstStyle/>
          <a:p>
            <a:pPr algn="ctr">
              <a:spcAft>
                <a:spcPts val="600"/>
              </a:spcAft>
              <a:buClr>
                <a:srgbClr val="0432FF"/>
              </a:buClr>
              <a:defRPr/>
            </a:pPr>
            <a:endParaRPr lang="en-US" sz="3200" dirty="0">
              <a:solidFill>
                <a:prstClr val="black"/>
              </a:solidFill>
              <a:latin typeface="Arial" panose="020B0604020202020204" pitchFamily="34" charset="0"/>
              <a:cs typeface="Arial" panose="020B0604020202020204" pitchFamily="34" charset="0"/>
            </a:endParaRPr>
          </a:p>
          <a:p>
            <a:pPr algn="ctr">
              <a:spcAft>
                <a:spcPts val="600"/>
              </a:spcAft>
              <a:buClr>
                <a:srgbClr val="0432FF"/>
              </a:buClr>
              <a:defRPr/>
            </a:pPr>
            <a:endParaRPr lang="en-US" sz="3200" dirty="0">
              <a:solidFill>
                <a:prstClr val="black"/>
              </a:solidFill>
              <a:latin typeface="Arial" panose="020B0604020202020204" pitchFamily="34" charset="0"/>
              <a:cs typeface="Arial" panose="020B0604020202020204" pitchFamily="34" charset="0"/>
            </a:endParaRPr>
          </a:p>
        </p:txBody>
      </p:sp>
      <p:sp>
        <p:nvSpPr>
          <p:cNvPr id="3" name="TextBox 2"/>
          <p:cNvSpPr txBox="1"/>
          <p:nvPr/>
        </p:nvSpPr>
        <p:spPr>
          <a:xfrm>
            <a:off x="161635" y="734161"/>
            <a:ext cx="8820727" cy="61555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Working model will be similar as we used to create the CDR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Elke</a:t>
            </a:r>
            <a:r>
              <a:rPr lang="en-US" dirty="0">
                <a:latin typeface="Arial" panose="020B0604020202020204" pitchFamily="34" charset="0"/>
                <a:cs typeface="Arial" panose="020B0604020202020204" pitchFamily="34" charset="0"/>
              </a:rPr>
              <a:t>/Rolf with engagement of EPIC leadership, and a mix of the project CAMs and EPIC WG representatives. At the late phases the editing rights will become more restricted. We plan to use where we can input from the CDR, YR, proposals, technical notes, etc.</a:t>
            </a:r>
          </a:p>
          <a:p>
            <a:endParaRPr lang="en-US" sz="800" dirty="0">
              <a:latin typeface="Arial" panose="020B0604020202020204" pitchFamily="34" charset="0"/>
              <a:cs typeface="Arial" panose="020B0604020202020204" pitchFamily="34" charset="0"/>
            </a:endParaRPr>
          </a:p>
          <a:p>
            <a:r>
              <a:rPr lang="en-US" dirty="0">
                <a:solidFill>
                  <a:srgbClr val="0432FF"/>
                </a:solidFill>
                <a:latin typeface="Arial" panose="020B0604020202020204" pitchFamily="34" charset="0"/>
                <a:cs typeface="Arial" panose="020B0604020202020204" pitchFamily="34" charset="0"/>
              </a:rPr>
              <a:t>Chapter 2: </a:t>
            </a:r>
            <a:r>
              <a:rPr lang="en-US" dirty="0">
                <a:latin typeface="Arial" panose="020B0604020202020204" pitchFamily="34" charset="0"/>
                <a:cs typeface="Arial" panose="020B0604020202020204" pitchFamily="34" charset="0"/>
              </a:rPr>
              <a:t>Physics Goals and Requirements (should be short, &lt; 50 pages)</a:t>
            </a:r>
          </a:p>
          <a:p>
            <a:r>
              <a:rPr lang="en-US"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2.1 EIC Context and History (like CDR 2.2 or YR section 1)</a:t>
            </a:r>
          </a:p>
          <a:p>
            <a:r>
              <a:rPr lang="en-US" sz="1600" dirty="0">
                <a:latin typeface="Arial" panose="020B0604020202020204" pitchFamily="34" charset="0"/>
                <a:cs typeface="Arial" panose="020B0604020202020204" pitchFamily="34" charset="0"/>
              </a:rPr>
              <a:t>	2.2 The Science Goals of the EIC and the Machine Parameters (like CDR 2.3)</a:t>
            </a:r>
          </a:p>
          <a:p>
            <a:r>
              <a:rPr lang="en-US" sz="1600" dirty="0">
                <a:latin typeface="Arial" panose="020B0604020202020204" pitchFamily="34" charset="0"/>
                <a:cs typeface="Arial" panose="020B0604020202020204" pitchFamily="34" charset="0"/>
              </a:rPr>
              <a:t>	2.3 The EIC Science (follow YR structure)</a:t>
            </a:r>
          </a:p>
          <a:p>
            <a:r>
              <a:rPr lang="en-US" sz="1600" dirty="0">
                <a:latin typeface="Arial" panose="020B0604020202020204" pitchFamily="34" charset="0"/>
                <a:cs typeface="Arial" panose="020B0604020202020204" pitchFamily="34" charset="0"/>
              </a:rPr>
              <a:t>	2.4 Scientific Requirements</a:t>
            </a:r>
            <a:endParaRPr lang="en-US" dirty="0">
              <a:latin typeface="Arial" panose="020B0604020202020204" pitchFamily="34" charset="0"/>
              <a:cs typeface="Arial" panose="020B0604020202020204" pitchFamily="34" charset="0"/>
            </a:endParaRPr>
          </a:p>
          <a:p>
            <a:r>
              <a:rPr lang="en-US" dirty="0">
                <a:solidFill>
                  <a:srgbClr val="0432FF"/>
                </a:solidFill>
                <a:latin typeface="Arial" panose="020B0604020202020204" pitchFamily="34" charset="0"/>
                <a:cs typeface="Arial" panose="020B0604020202020204" pitchFamily="34" charset="0"/>
              </a:rPr>
              <a:t>Chapter 3: </a:t>
            </a:r>
            <a:r>
              <a:rPr lang="en-US" dirty="0">
                <a:latin typeface="Arial" panose="020B0604020202020204" pitchFamily="34" charset="0"/>
                <a:cs typeface="Arial" panose="020B0604020202020204" pitchFamily="34" charset="0"/>
              </a:rPr>
              <a:t>Interaction Region 6 Overview (</a:t>
            </a:r>
            <a:r>
              <a:rPr lang="en-US" dirty="0" err="1">
                <a:latin typeface="Arial" panose="020B0604020202020204" pitchFamily="34" charset="0"/>
                <a:cs typeface="Arial" panose="020B0604020202020204" pitchFamily="34" charset="0"/>
              </a:rPr>
              <a:t>Elke</a:t>
            </a:r>
            <a:r>
              <a:rPr lang="en-US" dirty="0">
                <a:latin typeface="Arial" panose="020B0604020202020204" pitchFamily="34" charset="0"/>
                <a:cs typeface="Arial" panose="020B0604020202020204" pitchFamily="34" charset="0"/>
              </a:rPr>
              <a:t>/Rolf contributing)</a:t>
            </a:r>
          </a:p>
          <a:p>
            <a:r>
              <a:rPr lang="en-US" dirty="0">
                <a:solidFill>
                  <a:srgbClr val="0432FF"/>
                </a:solidFill>
                <a:latin typeface="Arial" panose="020B0604020202020204" pitchFamily="34" charset="0"/>
                <a:cs typeface="Arial" panose="020B0604020202020204" pitchFamily="34" charset="0"/>
              </a:rPr>
              <a:t>Chapter 8: </a:t>
            </a:r>
            <a:r>
              <a:rPr lang="en-US" dirty="0">
                <a:latin typeface="Arial" panose="020B0604020202020204" pitchFamily="34" charset="0"/>
                <a:cs typeface="Arial" panose="020B0604020202020204" pitchFamily="34" charset="0"/>
              </a:rPr>
              <a:t>Experimental Systems </a:t>
            </a:r>
          </a:p>
          <a:p>
            <a:r>
              <a:rPr lang="en-US"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8.1 Experimental Equipment Requirements Summary (like CDR 8.2)</a:t>
            </a:r>
          </a:p>
          <a:p>
            <a:r>
              <a:rPr lang="en-US" sz="1600" dirty="0">
                <a:latin typeface="Arial" panose="020B0604020202020204" pitchFamily="34" charset="0"/>
                <a:cs typeface="Arial" panose="020B0604020202020204" pitchFamily="34" charset="0"/>
              </a:rPr>
              <a:t>	8.2 General Detector Considerations and Operations Challenges (YR 10, CDR 8.3)</a:t>
            </a:r>
          </a:p>
          <a:p>
            <a:r>
              <a:rPr lang="en-US" sz="1600" dirty="0">
                <a:latin typeface="Arial" panose="020B0604020202020204" pitchFamily="34" charset="0"/>
                <a:cs typeface="Arial" panose="020B0604020202020204" pitchFamily="34" charset="0"/>
              </a:rPr>
              <a:t>	8.3 EIC Detector	</a:t>
            </a:r>
          </a:p>
          <a:p>
            <a:r>
              <a:rPr lang="en-US" sz="1600" dirty="0">
                <a:latin typeface="Arial" panose="020B0604020202020204" pitchFamily="34" charset="0"/>
                <a:cs typeface="Arial" panose="020B0604020202020204" pitchFamily="34" charset="0"/>
              </a:rPr>
              <a:t>	8.4 Detector R&amp;D Summary</a:t>
            </a:r>
          </a:p>
          <a:p>
            <a:r>
              <a:rPr lang="en-US" sz="1600" dirty="0">
                <a:latin typeface="Arial" panose="020B0604020202020204" pitchFamily="34" charset="0"/>
                <a:cs typeface="Arial" panose="020B0604020202020204" pitchFamily="34" charset="0"/>
              </a:rPr>
              <a:t>	8.5 Detector Integration</a:t>
            </a:r>
          </a:p>
          <a:p>
            <a:r>
              <a:rPr lang="en-US" sz="1600" dirty="0">
                <a:latin typeface="Arial" panose="020B0604020202020204" pitchFamily="34" charset="0"/>
                <a:cs typeface="Arial" panose="020B0604020202020204" pitchFamily="34" charset="0"/>
              </a:rPr>
              <a:t>	8.6 Detector Commissioning and Pre-Operations</a:t>
            </a:r>
            <a:endParaRPr lang="en-US" dirty="0">
              <a:latin typeface="Arial" panose="020B0604020202020204" pitchFamily="34" charset="0"/>
              <a:cs typeface="Arial" panose="020B0604020202020204" pitchFamily="34" charset="0"/>
            </a:endParaRPr>
          </a:p>
          <a:p>
            <a:r>
              <a:rPr lang="en-US" dirty="0">
                <a:solidFill>
                  <a:srgbClr val="0432FF"/>
                </a:solidFill>
                <a:latin typeface="Arial" panose="020B0604020202020204" pitchFamily="34" charset="0"/>
                <a:cs typeface="Arial" panose="020B0604020202020204" pitchFamily="34" charset="0"/>
              </a:rPr>
              <a:t>Chapter 11: </a:t>
            </a:r>
            <a:r>
              <a:rPr lang="en-US" dirty="0">
                <a:latin typeface="Arial" panose="020B0604020202020204" pitchFamily="34" charset="0"/>
                <a:cs typeface="Arial" panose="020B0604020202020204" pitchFamily="34" charset="0"/>
              </a:rPr>
              <a:t>Commissioning (</a:t>
            </a:r>
            <a:r>
              <a:rPr lang="en-US" dirty="0" err="1">
                <a:latin typeface="Arial" panose="020B0604020202020204" pitchFamily="34" charset="0"/>
                <a:cs typeface="Arial" panose="020B0604020202020204" pitchFamily="34" charset="0"/>
              </a:rPr>
              <a:t>Elke</a:t>
            </a:r>
            <a:r>
              <a:rPr lang="en-US" dirty="0">
                <a:latin typeface="Arial" panose="020B0604020202020204" pitchFamily="34" charset="0"/>
                <a:cs typeface="Arial" panose="020B0604020202020204" pitchFamily="34" charset="0"/>
              </a:rPr>
              <a:t>/Rolf contributing)</a:t>
            </a:r>
          </a:p>
          <a:p>
            <a:r>
              <a:rPr lang="en-US" dirty="0">
                <a:solidFill>
                  <a:srgbClr val="0432FF"/>
                </a:solidFill>
                <a:latin typeface="Arial" panose="020B0604020202020204" pitchFamily="34" charset="0"/>
                <a:cs typeface="Arial" panose="020B0604020202020204" pitchFamily="34" charset="0"/>
              </a:rPr>
              <a:t>Appendix-B: </a:t>
            </a:r>
            <a:r>
              <a:rPr lang="en-US" dirty="0">
                <a:latin typeface="Arial" panose="020B0604020202020204" pitchFamily="34" charset="0"/>
                <a:cs typeface="Arial" panose="020B0604020202020204" pitchFamily="34" charset="0"/>
              </a:rPr>
              <a:t>Integration of a Second Experiment</a:t>
            </a:r>
          </a:p>
          <a:p>
            <a:r>
              <a:rPr lang="en-US"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B.1 Interaction region definition and layout</a:t>
            </a:r>
          </a:p>
          <a:p>
            <a:r>
              <a:rPr lang="en-US" sz="1600" dirty="0">
                <a:latin typeface="Arial" panose="020B0604020202020204" pitchFamily="34" charset="0"/>
                <a:cs typeface="Arial" panose="020B0604020202020204" pitchFamily="34" charset="0"/>
              </a:rPr>
              <a:t>	B.2 Experimental complementarity</a:t>
            </a:r>
          </a:p>
          <a:p>
            <a:r>
              <a:rPr lang="en-US" sz="1600" dirty="0">
                <a:latin typeface="Arial" panose="020B0604020202020204" pitchFamily="34" charset="0"/>
                <a:cs typeface="Arial" panose="020B0604020202020204" pitchFamily="34" charset="0"/>
              </a:rPr>
              <a:t>	B.3 Outstanding issues	</a:t>
            </a:r>
          </a:p>
        </p:txBody>
      </p:sp>
      <p:sp>
        <p:nvSpPr>
          <p:cNvPr id="8" name="TextBox 7"/>
          <p:cNvSpPr txBox="1"/>
          <p:nvPr/>
        </p:nvSpPr>
        <p:spPr>
          <a:xfrm>
            <a:off x="102632" y="-50891"/>
            <a:ext cx="4752110" cy="369332"/>
          </a:xfrm>
          <a:prstGeom prst="rect">
            <a:avLst/>
          </a:prstGeom>
          <a:noFill/>
        </p:spPr>
        <p:txBody>
          <a:bodyPr wrap="square" rtlCol="0">
            <a:spAutoFit/>
          </a:bodyPr>
          <a:lstStyle/>
          <a:p>
            <a:r>
              <a:rPr lang="en-US" i="1" dirty="0"/>
              <a:t>.</a:t>
            </a:r>
          </a:p>
        </p:txBody>
      </p:sp>
      <p:sp>
        <p:nvSpPr>
          <p:cNvPr id="9" name="Slide Number Placeholder 4"/>
          <p:cNvSpPr>
            <a:spLocks noGrp="1"/>
          </p:cNvSpPr>
          <p:nvPr>
            <p:ph type="sldNum" sz="quarter" idx="12"/>
          </p:nvPr>
        </p:nvSpPr>
        <p:spPr>
          <a:xfrm>
            <a:off x="0" y="6588684"/>
            <a:ext cx="2057400" cy="282094"/>
          </a:xfrm>
        </p:spPr>
        <p:txBody>
          <a:bodyPr/>
          <a:lstStyle/>
          <a:p>
            <a:fld id="{E7C2DFF1-6A7E-5841-980E-96BA788216E4}" type="slidenum">
              <a:rPr lang="en-US" smtClean="0"/>
              <a:pPr/>
              <a:t>13</a:t>
            </a:fld>
            <a:endParaRPr lang="en-US"/>
          </a:p>
        </p:txBody>
      </p:sp>
    </p:spTree>
    <p:extLst>
      <p:ext uri="{BB962C8B-B14F-4D97-AF65-F5344CB8AC3E}">
        <p14:creationId xmlns:p14="http://schemas.microsoft.com/office/powerpoint/2010/main" val="998660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6F2B-4624-456A-A33E-769E2B891A20}"/>
              </a:ext>
            </a:extLst>
          </p:cNvPr>
          <p:cNvSpPr>
            <a:spLocks noGrp="1"/>
          </p:cNvSpPr>
          <p:nvPr>
            <p:ph type="title"/>
          </p:nvPr>
        </p:nvSpPr>
        <p:spPr>
          <a:xfrm>
            <a:off x="0" y="20963"/>
            <a:ext cx="9144000" cy="644967"/>
          </a:xfrm>
        </p:spPr>
        <p:txBody>
          <a:bodyPr>
            <a:normAutofit/>
          </a:bodyPr>
          <a:lstStyle/>
          <a:p>
            <a:r>
              <a:rPr lang="en-US" dirty="0"/>
              <a:t>Plans for Design Maturity</a:t>
            </a:r>
          </a:p>
        </p:txBody>
      </p:sp>
      <p:sp>
        <p:nvSpPr>
          <p:cNvPr id="6" name="Slide Number Placeholder 5">
            <a:extLst>
              <a:ext uri="{FF2B5EF4-FFF2-40B4-BE49-F238E27FC236}">
                <a16:creationId xmlns:a16="http://schemas.microsoft.com/office/drawing/2014/main" id="{EC8A31CE-4C9D-4CA7-9F20-252FD7FBCC5A}"/>
              </a:ext>
            </a:extLst>
          </p:cNvPr>
          <p:cNvSpPr>
            <a:spLocks noGrp="1"/>
          </p:cNvSpPr>
          <p:nvPr>
            <p:ph type="sldNum" sz="quarter" idx="12"/>
          </p:nvPr>
        </p:nvSpPr>
        <p:spPr/>
        <p:txBody>
          <a:bodyPr/>
          <a:lstStyle/>
          <a:p>
            <a:fld id="{893C5830-40F3-F04E-B2E3-10E6672BA8FF}" type="slidenum">
              <a:rPr lang="en-US" smtClean="0"/>
              <a:t>14</a:t>
            </a:fld>
            <a:endParaRPr lang="en-US"/>
          </a:p>
        </p:txBody>
      </p:sp>
      <p:graphicFrame>
        <p:nvGraphicFramePr>
          <p:cNvPr id="7" name="Table 6">
            <a:extLst>
              <a:ext uri="{FF2B5EF4-FFF2-40B4-BE49-F238E27FC236}">
                <a16:creationId xmlns:a16="http://schemas.microsoft.com/office/drawing/2014/main" id="{FA1950E1-7A88-DA4D-8EB6-9D1F9F581A35}"/>
              </a:ext>
            </a:extLst>
          </p:cNvPr>
          <p:cNvGraphicFramePr>
            <a:graphicFrameLocks noGrp="1"/>
          </p:cNvGraphicFramePr>
          <p:nvPr>
            <p:extLst>
              <p:ext uri="{D42A27DB-BD31-4B8C-83A1-F6EECF244321}">
                <p14:modId xmlns:p14="http://schemas.microsoft.com/office/powerpoint/2010/main" val="3486956791"/>
              </p:ext>
            </p:extLst>
          </p:nvPr>
        </p:nvGraphicFramePr>
        <p:xfrm>
          <a:off x="224536" y="839153"/>
          <a:ext cx="8830075" cy="5425440"/>
        </p:xfrm>
        <a:graphic>
          <a:graphicData uri="http://schemas.openxmlformats.org/drawingml/2006/table">
            <a:tbl>
              <a:tblPr firstRow="1" bandRow="1">
                <a:tableStyleId>{5C22544A-7EE6-4342-B048-85BDC9FD1C3A}</a:tableStyleId>
              </a:tblPr>
              <a:tblGrid>
                <a:gridCol w="2203354">
                  <a:extLst>
                    <a:ext uri="{9D8B030D-6E8A-4147-A177-3AD203B41FA5}">
                      <a16:colId xmlns:a16="http://schemas.microsoft.com/office/drawing/2014/main" val="465978067"/>
                    </a:ext>
                  </a:extLst>
                </a:gridCol>
                <a:gridCol w="1608082">
                  <a:extLst>
                    <a:ext uri="{9D8B030D-6E8A-4147-A177-3AD203B41FA5}">
                      <a16:colId xmlns:a16="http://schemas.microsoft.com/office/drawing/2014/main" val="2247653908"/>
                    </a:ext>
                  </a:extLst>
                </a:gridCol>
                <a:gridCol w="1618594">
                  <a:extLst>
                    <a:ext uri="{9D8B030D-6E8A-4147-A177-3AD203B41FA5}">
                      <a16:colId xmlns:a16="http://schemas.microsoft.com/office/drawing/2014/main" val="2105814040"/>
                    </a:ext>
                  </a:extLst>
                </a:gridCol>
                <a:gridCol w="1513489">
                  <a:extLst>
                    <a:ext uri="{9D8B030D-6E8A-4147-A177-3AD203B41FA5}">
                      <a16:colId xmlns:a16="http://schemas.microsoft.com/office/drawing/2014/main" val="418470762"/>
                    </a:ext>
                  </a:extLst>
                </a:gridCol>
                <a:gridCol w="1886556">
                  <a:extLst>
                    <a:ext uri="{9D8B030D-6E8A-4147-A177-3AD203B41FA5}">
                      <a16:colId xmlns:a16="http://schemas.microsoft.com/office/drawing/2014/main" val="3956404520"/>
                    </a:ext>
                  </a:extLst>
                </a:gridCol>
              </a:tblGrid>
              <a:tr h="839972">
                <a:tc>
                  <a:txBody>
                    <a:bodyPr/>
                    <a:lstStyle/>
                    <a:p>
                      <a:pPr lvl="0" algn="ctr" rtl="0">
                        <a:buNone/>
                      </a:pPr>
                      <a:r>
                        <a:rPr lang="en-US" sz="1400" dirty="0">
                          <a:effectLst/>
                          <a:latin typeface="Calibri" panose="020F0502020204030204" pitchFamily="34" charset="0"/>
                          <a:cs typeface="Calibri" panose="020F0502020204030204" pitchFamily="34" charset="0"/>
                        </a:rPr>
                        <a:t>System​​</a:t>
                      </a:r>
                      <a:endParaRPr lang="en-US" sz="1400" b="1" i="0">
                        <a:solidFill>
                          <a:srgbClr val="FFFFFF"/>
                        </a:solidFill>
                        <a:effectLst/>
                        <a:latin typeface="Calibri" panose="020F0502020204030204" pitchFamily="34" charset="0"/>
                        <a:cs typeface="Calibri" panose="020F0502020204030204" pitchFamily="34" charset="0"/>
                      </a:endParaRPr>
                    </a:p>
                  </a:txBody>
                  <a:tcPr anchor="ctr"/>
                </a:tc>
                <a:tc>
                  <a:txBody>
                    <a:bodyPr/>
                    <a:lstStyle/>
                    <a:p>
                      <a:pPr lvl="0" algn="ctr" rtl="0">
                        <a:buNone/>
                      </a:pPr>
                      <a:r>
                        <a:rPr lang="en-US" sz="1400" dirty="0">
                          <a:effectLst/>
                          <a:latin typeface="Calibri" panose="020F0502020204030204" pitchFamily="34" charset="0"/>
                          <a:cs typeface="Calibri" panose="020F0502020204030204" pitchFamily="34" charset="0"/>
                        </a:rPr>
                        <a:t>Estimated Design​​</a:t>
                      </a:r>
                      <a:endParaRPr lang="en-US" sz="1400">
                        <a:latin typeface="Calibri" panose="020F0502020204030204" pitchFamily="34" charset="0"/>
                        <a:cs typeface="Calibri" panose="020F0502020204030204" pitchFamily="34" charset="0"/>
                      </a:endParaRPr>
                    </a:p>
                    <a:p>
                      <a:pPr lvl="0" algn="ctr" rtl="0">
                        <a:buNone/>
                      </a:pPr>
                      <a:r>
                        <a:rPr lang="en-US" sz="1400" dirty="0">
                          <a:effectLst/>
                          <a:latin typeface="Calibri" panose="020F0502020204030204" pitchFamily="34" charset="0"/>
                          <a:cs typeface="Calibri" panose="020F0502020204030204" pitchFamily="34" charset="0"/>
                        </a:rPr>
                        <a:t>% Complete​​</a:t>
                      </a:r>
                      <a:endParaRPr lang="en-US" sz="1400">
                        <a:latin typeface="Calibri" panose="020F0502020204030204" pitchFamily="34" charset="0"/>
                        <a:cs typeface="Calibri" panose="020F0502020204030204" pitchFamily="34" charset="0"/>
                      </a:endParaRPr>
                    </a:p>
                    <a:p>
                      <a:pPr lvl="0" algn="ctr" rtl="0">
                        <a:buNone/>
                      </a:pPr>
                      <a:r>
                        <a:rPr lang="en-US" sz="1400" dirty="0">
                          <a:effectLst/>
                          <a:latin typeface="Calibri" panose="020F0502020204030204" pitchFamily="34" charset="0"/>
                          <a:cs typeface="Calibri" panose="020F0502020204030204" pitchFamily="34" charset="0"/>
                        </a:rPr>
                        <a:t>-----------------------​​</a:t>
                      </a:r>
                      <a:endParaRPr lang="en-US" sz="1400">
                        <a:latin typeface="Calibri" panose="020F0502020204030204" pitchFamily="34" charset="0"/>
                        <a:cs typeface="Calibri" panose="020F0502020204030204" pitchFamily="34" charset="0"/>
                      </a:endParaRPr>
                    </a:p>
                    <a:p>
                      <a:pPr lvl="0" algn="ctr" rtl="0">
                        <a:buNone/>
                      </a:pPr>
                      <a:r>
                        <a:rPr lang="en-US" sz="1400" dirty="0">
                          <a:effectLst/>
                          <a:latin typeface="Calibri" panose="020F0502020204030204" pitchFamily="34" charset="0"/>
                          <a:cs typeface="Calibri" panose="020F0502020204030204" pitchFamily="34" charset="0"/>
                        </a:rPr>
                        <a:t>Now​​</a:t>
                      </a:r>
                      <a:endParaRPr lang="en-US" sz="1400" b="1" i="0">
                        <a:solidFill>
                          <a:srgbClr val="FFFFFF"/>
                        </a:solidFill>
                        <a:effectLst/>
                        <a:latin typeface="Calibri" panose="020F0502020204030204" pitchFamily="34" charset="0"/>
                        <a:cs typeface="Calibri" panose="020F0502020204030204" pitchFamily="34" charset="0"/>
                      </a:endParaRPr>
                    </a:p>
                  </a:txBody>
                  <a:tcPr/>
                </a:tc>
                <a:tc>
                  <a:txBody>
                    <a:bodyPr/>
                    <a:lstStyle/>
                    <a:p>
                      <a:pPr lvl="0" algn="ctr" rtl="0">
                        <a:buNone/>
                      </a:pPr>
                      <a:r>
                        <a:rPr lang="en-US" sz="1400" dirty="0">
                          <a:effectLst/>
                          <a:latin typeface="Calibri" panose="020F0502020204030204" pitchFamily="34" charset="0"/>
                          <a:cs typeface="Calibri" panose="020F0502020204030204" pitchFamily="34" charset="0"/>
                        </a:rPr>
                        <a:t>Estimated Design​​</a:t>
                      </a:r>
                      <a:endParaRPr lang="en-US" sz="1400">
                        <a:latin typeface="Calibri" panose="020F0502020204030204" pitchFamily="34" charset="0"/>
                        <a:cs typeface="Calibri" panose="020F0502020204030204" pitchFamily="34" charset="0"/>
                      </a:endParaRPr>
                    </a:p>
                    <a:p>
                      <a:pPr lvl="0" algn="ctr" rtl="0">
                        <a:buNone/>
                      </a:pPr>
                      <a:r>
                        <a:rPr lang="en-US" sz="1400" dirty="0">
                          <a:effectLst/>
                          <a:latin typeface="Calibri" panose="020F0502020204030204" pitchFamily="34" charset="0"/>
                          <a:cs typeface="Calibri" panose="020F0502020204030204" pitchFamily="34" charset="0"/>
                        </a:rPr>
                        <a:t>% Complete​​</a:t>
                      </a:r>
                      <a:endParaRPr lang="en-US" sz="1400">
                        <a:latin typeface="Calibri" panose="020F0502020204030204" pitchFamily="34" charset="0"/>
                        <a:cs typeface="Calibri" panose="020F0502020204030204" pitchFamily="34" charset="0"/>
                      </a:endParaRPr>
                    </a:p>
                    <a:p>
                      <a:pPr lvl="0" algn="ctr" rtl="0">
                        <a:buNone/>
                      </a:pPr>
                      <a:r>
                        <a:rPr lang="en-US" sz="1400" dirty="0">
                          <a:effectLst/>
                          <a:latin typeface="Calibri" panose="020F0502020204030204" pitchFamily="34" charset="0"/>
                          <a:cs typeface="Calibri" panose="020F0502020204030204" pitchFamily="34" charset="0"/>
                        </a:rPr>
                        <a:t>------------------------​​</a:t>
                      </a:r>
                      <a:endParaRPr lang="en-US" sz="1400">
                        <a:latin typeface="Calibri" panose="020F0502020204030204" pitchFamily="34" charset="0"/>
                        <a:cs typeface="Calibri" panose="020F0502020204030204" pitchFamily="34" charset="0"/>
                      </a:endParaRPr>
                    </a:p>
                    <a:p>
                      <a:pPr lvl="0" algn="ctr" rtl="0">
                        <a:buNone/>
                      </a:pPr>
                      <a:r>
                        <a:rPr lang="en-US" sz="1400" dirty="0">
                          <a:effectLst/>
                          <a:latin typeface="Calibri" panose="020F0502020204030204" pitchFamily="34" charset="0"/>
                          <a:cs typeface="Calibri" panose="020F0502020204030204" pitchFamily="34" charset="0"/>
                        </a:rPr>
                        <a:t>CD-2 / 3A​​</a:t>
                      </a:r>
                      <a:endParaRPr lang="en-US" sz="1400" b="1" i="0">
                        <a:solidFill>
                          <a:srgbClr val="FFFFFF"/>
                        </a:solidFill>
                        <a:effectLst/>
                        <a:latin typeface="Calibri" panose="020F0502020204030204" pitchFamily="34" charset="0"/>
                        <a:cs typeface="Calibri" panose="020F0502020204030204" pitchFamily="34" charset="0"/>
                      </a:endParaRPr>
                    </a:p>
                  </a:txBody>
                  <a:tcPr/>
                </a:tc>
                <a:tc>
                  <a:txBody>
                    <a:bodyPr/>
                    <a:lstStyle/>
                    <a:p>
                      <a:pPr lvl="0" algn="ctr" rtl="0">
                        <a:buNone/>
                      </a:pPr>
                      <a:r>
                        <a:rPr lang="en-US" sz="1400" dirty="0">
                          <a:effectLst/>
                          <a:latin typeface="Calibri" panose="020F0502020204030204" pitchFamily="34" charset="0"/>
                          <a:cs typeface="Calibri" panose="020F0502020204030204" pitchFamily="34" charset="0"/>
                        </a:rPr>
                        <a:t>Estimated Date for​​</a:t>
                      </a:r>
                      <a:endParaRPr lang="en-US" sz="1400">
                        <a:latin typeface="Calibri" panose="020F0502020204030204" pitchFamily="34" charset="0"/>
                        <a:cs typeface="Calibri" panose="020F0502020204030204" pitchFamily="34" charset="0"/>
                      </a:endParaRPr>
                    </a:p>
                    <a:p>
                      <a:pPr lvl="0" algn="ctr" rtl="0">
                        <a:buNone/>
                      </a:pPr>
                      <a:r>
                        <a:rPr lang="en-US" sz="1400" dirty="0">
                          <a:effectLst/>
                          <a:latin typeface="Calibri" panose="020F0502020204030204" pitchFamily="34" charset="0"/>
                          <a:cs typeface="Calibri" panose="020F0502020204030204" pitchFamily="34" charset="0"/>
                        </a:rPr>
                        <a:t>Final Design Complete​​</a:t>
                      </a:r>
                      <a:endParaRPr lang="en-US" sz="1400" b="1" i="0">
                        <a:solidFill>
                          <a:srgbClr val="FFFFFF"/>
                        </a:solidFill>
                        <a:effectLst/>
                        <a:latin typeface="Calibri" panose="020F0502020204030204" pitchFamily="34" charset="0"/>
                        <a:cs typeface="Calibri" panose="020F0502020204030204" pitchFamily="34" charset="0"/>
                      </a:endParaRPr>
                    </a:p>
                  </a:txBody>
                  <a:tcPr/>
                </a:tc>
                <a:tc>
                  <a:txBody>
                    <a:bodyPr/>
                    <a:lstStyle/>
                    <a:p>
                      <a:pPr algn="ctr"/>
                      <a:r>
                        <a:rPr lang="en-US" sz="1400" dirty="0">
                          <a:latin typeface="Calibri" panose="020F0502020204030204" pitchFamily="34" charset="0"/>
                          <a:cs typeface="Calibri" panose="020F0502020204030204" pitchFamily="34" charset="0"/>
                        </a:rPr>
                        <a:t>Comments</a:t>
                      </a:r>
                    </a:p>
                  </a:txBody>
                  <a:tcPr anchor="ctr"/>
                </a:tc>
                <a:extLst>
                  <a:ext uri="{0D108BD9-81ED-4DB2-BD59-A6C34878D82A}">
                    <a16:rowId xmlns:a16="http://schemas.microsoft.com/office/drawing/2014/main" val="1553021832"/>
                  </a:ext>
                </a:extLst>
              </a:tr>
              <a:tr h="640080">
                <a:tc>
                  <a:txBody>
                    <a:bodyPr/>
                    <a:lstStyle/>
                    <a:p>
                      <a:pPr marL="0" algn="ctr" defTabSz="914400" rtl="0" eaLnBrk="1" latinLnBrk="0" hangingPunct="1"/>
                      <a:r>
                        <a:rPr lang="en-US" sz="1800" kern="1200" dirty="0">
                          <a:solidFill>
                            <a:schemeClr val="dk1"/>
                          </a:solidFill>
                          <a:latin typeface="Calibri" panose="020F0502020204030204" pitchFamily="34" charset="0"/>
                          <a:ea typeface="+mn-ea"/>
                          <a:cs typeface="Calibri" panose="020F0502020204030204" pitchFamily="34" charset="0"/>
                        </a:rPr>
                        <a:t>6.10.02 Detector R&amp;D/Physics Design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Calibri" panose="020F0502020204030204" pitchFamily="34" charset="0"/>
                          <a:ea typeface="+mn-ea"/>
                          <a:cs typeface="Calibri" panose="020F0502020204030204" pitchFamily="34" charset="0"/>
                        </a:rPr>
                        <a:t>0%</a:t>
                      </a:r>
                    </a:p>
                    <a:p>
                      <a:pPr marL="0" algn="ctr" defTabSz="914400" rtl="0" eaLnBrk="1" latinLnBrk="0" hangingPunct="1"/>
                      <a:endParaRPr lang="en-US" sz="1800" kern="1200" dirty="0">
                        <a:solidFill>
                          <a:schemeClr val="dk1"/>
                        </a:solidFill>
                        <a:latin typeface="Calibri" panose="020F0502020204030204" pitchFamily="34" charset="0"/>
                        <a:ea typeface="+mn-ea"/>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Calibri" panose="020F0502020204030204" pitchFamily="34" charset="0"/>
                          <a:ea typeface="+mn-ea"/>
                          <a:cs typeface="Calibri" panose="020F0502020204030204" pitchFamily="34" charset="0"/>
                        </a:rPr>
                        <a:t>60%</a:t>
                      </a:r>
                    </a:p>
                    <a:p>
                      <a:pPr marL="0" algn="ctr" defTabSz="914400" rtl="0" eaLnBrk="1" latinLnBrk="0" hangingPunct="1"/>
                      <a:endParaRPr lang="en-US" sz="1800" kern="1200" dirty="0">
                        <a:solidFill>
                          <a:schemeClr val="dk1"/>
                        </a:solidFill>
                        <a:latin typeface="Calibri" panose="020F0502020204030204" pitchFamily="34" charset="0"/>
                        <a:ea typeface="+mn-ea"/>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Calibri" panose="020F0502020204030204" pitchFamily="34" charset="0"/>
                          <a:ea typeface="+mn-ea"/>
                          <a:cs typeface="Calibri" panose="020F0502020204030204" pitchFamily="34" charset="0"/>
                        </a:rPr>
                        <a:t>06/30/2026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Calibri" panose="020F0502020204030204" pitchFamily="34" charset="0"/>
                          <a:ea typeface="+mn-ea"/>
                          <a:cs typeface="Calibri" panose="020F0502020204030204" pitchFamily="34" charset="0"/>
                        </a:rPr>
                        <a:t>Project R&amp;D just started</a:t>
                      </a:r>
                    </a:p>
                  </a:txBody>
                  <a:tcPr/>
                </a:tc>
                <a:extLst>
                  <a:ext uri="{0D108BD9-81ED-4DB2-BD59-A6C34878D82A}">
                    <a16:rowId xmlns:a16="http://schemas.microsoft.com/office/drawing/2014/main" val="3711633599"/>
                  </a:ext>
                </a:extLst>
              </a:tr>
              <a:tr h="640080">
                <a:tc>
                  <a:txBody>
                    <a:bodyPr/>
                    <a:lstStyle/>
                    <a:p>
                      <a:pPr marL="0" algn="ctr" defTabSz="914400" rtl="0" eaLnBrk="1" latinLnBrk="0" hangingPunct="1"/>
                      <a:r>
                        <a:rPr lang="en-US" sz="1800" kern="1200" dirty="0">
                          <a:solidFill>
                            <a:schemeClr val="dk1"/>
                          </a:solidFill>
                          <a:latin typeface="Calibri" panose="020F0502020204030204" pitchFamily="34" charset="0"/>
                          <a:ea typeface="+mn-ea"/>
                          <a:cs typeface="Calibri" panose="020F0502020204030204" pitchFamily="34" charset="0"/>
                        </a:rPr>
                        <a:t>6.10.03 Tracking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Calibri" panose="020F0502020204030204" pitchFamily="34" charset="0"/>
                          <a:ea typeface="+mn-ea"/>
                          <a:cs typeface="Calibri" panose="020F0502020204030204" pitchFamily="34" charset="0"/>
                        </a:rPr>
                        <a:t>10%</a:t>
                      </a:r>
                    </a:p>
                    <a:p>
                      <a:pPr marL="0" algn="ctr" defTabSz="914400" rtl="0" eaLnBrk="1" latinLnBrk="0" hangingPunct="1"/>
                      <a:endParaRPr lang="en-US" sz="1800" kern="1200" dirty="0">
                        <a:solidFill>
                          <a:schemeClr val="dk1"/>
                        </a:solidFill>
                        <a:latin typeface="Calibri" panose="020F0502020204030204" pitchFamily="34" charset="0"/>
                        <a:ea typeface="+mn-ea"/>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Calibri" panose="020F0502020204030204" pitchFamily="34" charset="0"/>
                          <a:ea typeface="+mn-ea"/>
                          <a:cs typeface="Calibri" panose="020F0502020204030204" pitchFamily="34" charset="0"/>
                        </a:rPr>
                        <a:t>50%</a:t>
                      </a:r>
                    </a:p>
                    <a:p>
                      <a:pPr marL="0" algn="ctr" defTabSz="914400" rtl="0" eaLnBrk="1" latinLnBrk="0" hangingPunct="1"/>
                      <a:endParaRPr lang="en-US" sz="1800" kern="1200" dirty="0">
                        <a:solidFill>
                          <a:schemeClr val="dk1"/>
                        </a:solidFill>
                        <a:latin typeface="Calibri" panose="020F0502020204030204" pitchFamily="34" charset="0"/>
                        <a:ea typeface="+mn-ea"/>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Calibri" panose="020F0502020204030204" pitchFamily="34" charset="0"/>
                          <a:ea typeface="+mn-ea"/>
                          <a:cs typeface="Calibri" panose="020F0502020204030204" pitchFamily="34" charset="0"/>
                        </a:rPr>
                        <a:t>12/31/2026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Calibri" panose="020F0502020204030204" pitchFamily="34" charset="0"/>
                          <a:ea typeface="+mn-ea"/>
                          <a:cs typeface="Calibri" panose="020F0502020204030204" pitchFamily="34" charset="0"/>
                        </a:rPr>
                        <a:t>Need only late</a:t>
                      </a:r>
                    </a:p>
                  </a:txBody>
                  <a:tcPr/>
                </a:tc>
                <a:extLst>
                  <a:ext uri="{0D108BD9-81ED-4DB2-BD59-A6C34878D82A}">
                    <a16:rowId xmlns:a16="http://schemas.microsoft.com/office/drawing/2014/main" val="166407452"/>
                  </a:ext>
                </a:extLst>
              </a:tr>
              <a:tr h="640080">
                <a:tc>
                  <a:txBody>
                    <a:bodyPr/>
                    <a:lstStyle/>
                    <a:p>
                      <a:pPr marL="0" algn="ctr" defTabSz="914400" rtl="0" eaLnBrk="1" latinLnBrk="0" hangingPunct="1"/>
                      <a:r>
                        <a:rPr lang="en-US" sz="1800" kern="1200" dirty="0">
                          <a:solidFill>
                            <a:schemeClr val="dk1"/>
                          </a:solidFill>
                          <a:latin typeface="Calibri" panose="020F0502020204030204" pitchFamily="34" charset="0"/>
                          <a:ea typeface="+mn-ea"/>
                          <a:cs typeface="Calibri" panose="020F0502020204030204" pitchFamily="34" charset="0"/>
                        </a:rPr>
                        <a:t>6.10.04 PID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Calibri" panose="020F0502020204030204" pitchFamily="34" charset="0"/>
                          <a:ea typeface="+mn-ea"/>
                          <a:cs typeface="Calibri" panose="020F0502020204030204" pitchFamily="34" charset="0"/>
                        </a:rPr>
                        <a:t>15%</a:t>
                      </a:r>
                    </a:p>
                    <a:p>
                      <a:pPr marL="0" algn="ctr" defTabSz="914400" rtl="0" eaLnBrk="1" latinLnBrk="0" hangingPunct="1"/>
                      <a:endParaRPr lang="en-US" sz="1800" kern="1200" dirty="0">
                        <a:solidFill>
                          <a:schemeClr val="dk1"/>
                        </a:solidFill>
                        <a:latin typeface="Calibri" panose="020F0502020204030204" pitchFamily="34" charset="0"/>
                        <a:ea typeface="+mn-ea"/>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Calibri" panose="020F0502020204030204" pitchFamily="34" charset="0"/>
                          <a:ea typeface="+mn-ea"/>
                          <a:cs typeface="Calibri" panose="020F0502020204030204" pitchFamily="34" charset="0"/>
                        </a:rPr>
                        <a:t>50%</a:t>
                      </a:r>
                    </a:p>
                    <a:p>
                      <a:pPr marL="0" algn="ctr" defTabSz="914400" rtl="0" eaLnBrk="1" latinLnBrk="0" hangingPunct="1"/>
                      <a:endParaRPr lang="en-US" sz="1800" kern="1200" dirty="0">
                        <a:solidFill>
                          <a:schemeClr val="dk1"/>
                        </a:solidFill>
                        <a:latin typeface="Calibri" panose="020F0502020204030204" pitchFamily="34" charset="0"/>
                        <a:ea typeface="+mn-ea"/>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Calibri" panose="020F0502020204030204" pitchFamily="34" charset="0"/>
                          <a:ea typeface="+mn-ea"/>
                          <a:cs typeface="Calibri" panose="020F0502020204030204" pitchFamily="34" charset="0"/>
                        </a:rPr>
                        <a:t>03/31/2026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err="1">
                          <a:solidFill>
                            <a:schemeClr val="dk1"/>
                          </a:solidFill>
                          <a:latin typeface="Calibri" panose="020F0502020204030204" pitchFamily="34" charset="0"/>
                          <a:ea typeface="+mn-ea"/>
                          <a:cs typeface="Calibri" panose="020F0502020204030204" pitchFamily="34" charset="0"/>
                        </a:rPr>
                        <a:t>hpDIRC</a:t>
                      </a:r>
                      <a:r>
                        <a:rPr lang="en-US" sz="1800" kern="1200" noProof="0" dirty="0">
                          <a:solidFill>
                            <a:schemeClr val="dk1"/>
                          </a:solidFill>
                          <a:latin typeface="Calibri" panose="020F0502020204030204" pitchFamily="34" charset="0"/>
                          <a:ea typeface="+mn-ea"/>
                          <a:cs typeface="Calibri" panose="020F0502020204030204" pitchFamily="34" charset="0"/>
                        </a:rPr>
                        <a:t> well underway</a:t>
                      </a:r>
                    </a:p>
                  </a:txBody>
                  <a:tcPr/>
                </a:tc>
                <a:extLst>
                  <a:ext uri="{0D108BD9-81ED-4DB2-BD59-A6C34878D82A}">
                    <a16:rowId xmlns:a16="http://schemas.microsoft.com/office/drawing/2014/main" val="1926372090"/>
                  </a:ext>
                </a:extLst>
              </a:tr>
              <a:tr h="640080">
                <a:tc>
                  <a:txBody>
                    <a:bodyPr/>
                    <a:lstStyle/>
                    <a:p>
                      <a:pPr marL="0" algn="ctr" defTabSz="914400" rtl="0" eaLnBrk="1" latinLnBrk="0" hangingPunct="1"/>
                      <a:r>
                        <a:rPr lang="en-US" sz="1800" kern="1200" dirty="0">
                          <a:solidFill>
                            <a:schemeClr val="dk1"/>
                          </a:solidFill>
                          <a:latin typeface="Calibri" panose="020F0502020204030204" pitchFamily="34" charset="0"/>
                          <a:ea typeface="+mn-ea"/>
                          <a:cs typeface="Calibri" panose="020F0502020204030204" pitchFamily="34" charset="0"/>
                        </a:rPr>
                        <a:t>6.10.05 </a:t>
                      </a:r>
                      <a:r>
                        <a:rPr lang="en-US" sz="1800" kern="1200" dirty="0" err="1">
                          <a:solidFill>
                            <a:schemeClr val="dk1"/>
                          </a:solidFill>
                          <a:latin typeface="Calibri" panose="020F0502020204030204" pitchFamily="34" charset="0"/>
                          <a:ea typeface="+mn-ea"/>
                          <a:cs typeface="Calibri" panose="020F0502020204030204" pitchFamily="34" charset="0"/>
                        </a:rPr>
                        <a:t>EmCal</a:t>
                      </a:r>
                      <a:endParaRPr lang="en-US" sz="1800" kern="1200" dirty="0">
                        <a:solidFill>
                          <a:schemeClr val="dk1"/>
                        </a:solidFill>
                        <a:latin typeface="Calibri" panose="020F0502020204030204" pitchFamily="34" charset="0"/>
                        <a:ea typeface="+mn-ea"/>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Calibri" panose="020F0502020204030204" pitchFamily="34" charset="0"/>
                          <a:ea typeface="+mn-ea"/>
                          <a:cs typeface="Calibri" panose="020F0502020204030204" pitchFamily="34" charset="0"/>
                        </a:rPr>
                        <a:t>20%</a:t>
                      </a:r>
                    </a:p>
                    <a:p>
                      <a:pPr marL="0" algn="ctr" defTabSz="914400" rtl="0" eaLnBrk="1" latinLnBrk="0" hangingPunct="1"/>
                      <a:endParaRPr lang="en-US" sz="1800" kern="1200" dirty="0">
                        <a:solidFill>
                          <a:schemeClr val="dk1"/>
                        </a:solidFill>
                        <a:latin typeface="Calibri" panose="020F0502020204030204" pitchFamily="34" charset="0"/>
                        <a:ea typeface="+mn-ea"/>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Calibri" panose="020F0502020204030204" pitchFamily="34" charset="0"/>
                          <a:ea typeface="+mn-ea"/>
                          <a:cs typeface="Calibri" panose="020F0502020204030204" pitchFamily="34" charset="0"/>
                        </a:rPr>
                        <a:t>85%</a:t>
                      </a:r>
                    </a:p>
                    <a:p>
                      <a:pPr marL="0" algn="ctr" defTabSz="914400" rtl="0" eaLnBrk="1" latinLnBrk="0" hangingPunct="1"/>
                      <a:endParaRPr lang="en-US" sz="1800" kern="1200" dirty="0">
                        <a:solidFill>
                          <a:schemeClr val="dk1"/>
                        </a:solidFill>
                        <a:latin typeface="Calibri" panose="020F0502020204030204" pitchFamily="34" charset="0"/>
                        <a:ea typeface="+mn-ea"/>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Calibri" panose="020F0502020204030204" pitchFamily="34" charset="0"/>
                          <a:ea typeface="+mn-ea"/>
                          <a:cs typeface="Calibri" panose="020F0502020204030204" pitchFamily="34" charset="0"/>
                        </a:rPr>
                        <a:t>12/31/2024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err="1">
                          <a:solidFill>
                            <a:schemeClr val="dk1"/>
                          </a:solidFill>
                          <a:latin typeface="Calibri" panose="020F0502020204030204" pitchFamily="34" charset="0"/>
                          <a:ea typeface="+mn-ea"/>
                          <a:cs typeface="Calibri" panose="020F0502020204030204" pitchFamily="34" charset="0"/>
                        </a:rPr>
                        <a:t>eEMCAL</a:t>
                      </a:r>
                      <a:r>
                        <a:rPr lang="en-US" sz="1800" kern="1200" noProof="0" dirty="0">
                          <a:solidFill>
                            <a:schemeClr val="dk1"/>
                          </a:solidFill>
                          <a:latin typeface="Calibri" panose="020F0502020204030204" pitchFamily="34" charset="0"/>
                          <a:ea typeface="+mn-ea"/>
                          <a:cs typeface="Calibri" panose="020F0502020204030204" pitchFamily="34" charset="0"/>
                        </a:rPr>
                        <a:t> far ahead</a:t>
                      </a:r>
                    </a:p>
                  </a:txBody>
                  <a:tcPr/>
                </a:tc>
                <a:extLst>
                  <a:ext uri="{0D108BD9-81ED-4DB2-BD59-A6C34878D82A}">
                    <a16:rowId xmlns:a16="http://schemas.microsoft.com/office/drawing/2014/main" val="3908119722"/>
                  </a:ext>
                </a:extLst>
              </a:tr>
              <a:tr h="640080">
                <a:tc>
                  <a:txBody>
                    <a:bodyPr/>
                    <a:lstStyle/>
                    <a:p>
                      <a:pPr marL="0" algn="ctr" defTabSz="914400" rtl="0" eaLnBrk="1" latinLnBrk="0" hangingPunct="1"/>
                      <a:r>
                        <a:rPr lang="en-US" sz="1800" kern="1200" dirty="0">
                          <a:solidFill>
                            <a:schemeClr val="dk1"/>
                          </a:solidFill>
                          <a:latin typeface="Calibri" panose="020F0502020204030204" pitchFamily="34" charset="0"/>
                          <a:ea typeface="+mn-ea"/>
                          <a:cs typeface="Calibri" panose="020F0502020204030204" pitchFamily="34" charset="0"/>
                        </a:rPr>
                        <a:t>6.10.06 </a:t>
                      </a:r>
                      <a:r>
                        <a:rPr lang="en-US" sz="1800" kern="1200" dirty="0" err="1">
                          <a:solidFill>
                            <a:schemeClr val="dk1"/>
                          </a:solidFill>
                          <a:latin typeface="Calibri" panose="020F0502020204030204" pitchFamily="34" charset="0"/>
                          <a:ea typeface="+mn-ea"/>
                          <a:cs typeface="Calibri" panose="020F0502020204030204" pitchFamily="34" charset="0"/>
                        </a:rPr>
                        <a:t>HCal</a:t>
                      </a:r>
                      <a:endParaRPr lang="en-US" sz="1800" kern="1200" dirty="0">
                        <a:solidFill>
                          <a:schemeClr val="dk1"/>
                        </a:solidFill>
                        <a:latin typeface="Calibri" panose="020F0502020204030204" pitchFamily="34" charset="0"/>
                        <a:ea typeface="+mn-ea"/>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Calibri" panose="020F0502020204030204" pitchFamily="34" charset="0"/>
                          <a:ea typeface="+mn-ea"/>
                          <a:cs typeface="Calibri" panose="020F0502020204030204" pitchFamily="34" charset="0"/>
                        </a:rPr>
                        <a:t>15%</a:t>
                      </a:r>
                    </a:p>
                    <a:p>
                      <a:pPr marL="0" algn="ctr" defTabSz="914400" rtl="0" eaLnBrk="1" latinLnBrk="0" hangingPunct="1"/>
                      <a:endParaRPr lang="en-US" sz="1800" kern="1200" dirty="0">
                        <a:solidFill>
                          <a:schemeClr val="dk1"/>
                        </a:solidFill>
                        <a:latin typeface="Calibri" panose="020F0502020204030204" pitchFamily="34" charset="0"/>
                        <a:ea typeface="+mn-ea"/>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Calibri" panose="020F0502020204030204" pitchFamily="34" charset="0"/>
                          <a:ea typeface="+mn-ea"/>
                          <a:cs typeface="Calibri" panose="020F0502020204030204" pitchFamily="34" charset="0"/>
                        </a:rPr>
                        <a:t>70%</a:t>
                      </a:r>
                    </a:p>
                    <a:p>
                      <a:pPr marL="0" algn="ctr" defTabSz="914400" rtl="0" eaLnBrk="1" latinLnBrk="0" hangingPunct="1"/>
                      <a:endParaRPr lang="en-US" sz="1800" kern="1200" dirty="0">
                        <a:solidFill>
                          <a:schemeClr val="dk1"/>
                        </a:solidFill>
                        <a:latin typeface="Calibri" panose="020F0502020204030204" pitchFamily="34" charset="0"/>
                        <a:ea typeface="+mn-ea"/>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Calibri" panose="020F0502020204030204" pitchFamily="34" charset="0"/>
                          <a:ea typeface="+mn-ea"/>
                          <a:cs typeface="Calibri" panose="020F0502020204030204" pitchFamily="34" charset="0"/>
                        </a:rPr>
                        <a:t>06/30/2025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Calibri" panose="020F0502020204030204" pitchFamily="34" charset="0"/>
                          <a:ea typeface="+mn-ea"/>
                          <a:cs typeface="Calibri" panose="020F0502020204030204" pitchFamily="34" charset="0"/>
                        </a:rPr>
                        <a:t>Barrel </a:t>
                      </a:r>
                      <a:r>
                        <a:rPr lang="en-US" sz="1800" kern="1200" noProof="0" dirty="0" err="1">
                          <a:solidFill>
                            <a:schemeClr val="dk1"/>
                          </a:solidFill>
                          <a:latin typeface="Calibri" panose="020F0502020204030204" pitchFamily="34" charset="0"/>
                          <a:ea typeface="+mn-ea"/>
                          <a:cs typeface="Calibri" panose="020F0502020204030204" pitchFamily="34" charset="0"/>
                        </a:rPr>
                        <a:t>Hcal</a:t>
                      </a:r>
                      <a:r>
                        <a:rPr lang="en-US" sz="1800" kern="1200" noProof="0" dirty="0">
                          <a:solidFill>
                            <a:schemeClr val="dk1"/>
                          </a:solidFill>
                          <a:latin typeface="Calibri" panose="020F0502020204030204" pitchFamily="34" charset="0"/>
                          <a:ea typeface="+mn-ea"/>
                          <a:cs typeface="Calibri" panose="020F0502020204030204" pitchFamily="34" charset="0"/>
                        </a:rPr>
                        <a:t> reuse, rest delayed</a:t>
                      </a:r>
                    </a:p>
                  </a:txBody>
                  <a:tcPr/>
                </a:tc>
                <a:extLst>
                  <a:ext uri="{0D108BD9-81ED-4DB2-BD59-A6C34878D82A}">
                    <a16:rowId xmlns:a16="http://schemas.microsoft.com/office/drawing/2014/main" val="3841556605"/>
                  </a:ext>
                </a:extLst>
              </a:tr>
              <a:tr h="640080">
                <a:tc>
                  <a:txBody>
                    <a:bodyPr/>
                    <a:lstStyle/>
                    <a:p>
                      <a:pPr marL="0" algn="ctr" defTabSz="914400" rtl="0" eaLnBrk="1" latinLnBrk="0" hangingPunct="1"/>
                      <a:r>
                        <a:rPr lang="en-US" sz="1800" kern="1200" dirty="0">
                          <a:solidFill>
                            <a:schemeClr val="dk1"/>
                          </a:solidFill>
                          <a:latin typeface="Calibri" panose="020F0502020204030204" pitchFamily="34" charset="0"/>
                          <a:ea typeface="+mn-ea"/>
                          <a:cs typeface="Calibri" panose="020F0502020204030204" pitchFamily="34" charset="0"/>
                        </a:rPr>
                        <a:t>6.10.07 Magnets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Calibri" panose="020F0502020204030204" pitchFamily="34" charset="0"/>
                          <a:ea typeface="+mn-ea"/>
                          <a:cs typeface="Calibri" panose="020F0502020204030204" pitchFamily="34" charset="0"/>
                        </a:rPr>
                        <a:t>30%</a:t>
                      </a:r>
                    </a:p>
                    <a:p>
                      <a:pPr marL="0" algn="ctr" defTabSz="914400" rtl="0" eaLnBrk="1" latinLnBrk="0" hangingPunct="1"/>
                      <a:endParaRPr lang="en-US" sz="1800" kern="1200" dirty="0">
                        <a:solidFill>
                          <a:schemeClr val="dk1"/>
                        </a:solidFill>
                        <a:latin typeface="Calibri" panose="020F0502020204030204" pitchFamily="34" charset="0"/>
                        <a:ea typeface="+mn-ea"/>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Calibri" panose="020F0502020204030204" pitchFamily="34" charset="0"/>
                          <a:ea typeface="+mn-ea"/>
                          <a:cs typeface="Calibri" panose="020F0502020204030204" pitchFamily="34" charset="0"/>
                        </a:rPr>
                        <a:t>100%</a:t>
                      </a:r>
                    </a:p>
                    <a:p>
                      <a:pPr marL="0" algn="ctr" defTabSz="914400" rtl="0" eaLnBrk="1" latinLnBrk="0" hangingPunct="1"/>
                      <a:endParaRPr lang="en-US" sz="1800" kern="1200" dirty="0">
                        <a:solidFill>
                          <a:schemeClr val="dk1"/>
                        </a:solidFill>
                        <a:latin typeface="Calibri" panose="020F0502020204030204" pitchFamily="34" charset="0"/>
                        <a:ea typeface="+mn-ea"/>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Calibri" panose="020F0502020204030204" pitchFamily="34" charset="0"/>
                          <a:ea typeface="+mn-ea"/>
                          <a:cs typeface="Calibri" panose="020F0502020204030204" pitchFamily="34" charset="0"/>
                        </a:rPr>
                        <a:t>12/31/2023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Calibri" panose="020F0502020204030204" pitchFamily="34" charset="0"/>
                          <a:ea typeface="+mn-ea"/>
                          <a:cs typeface="Calibri" panose="020F0502020204030204" pitchFamily="34" charset="0"/>
                        </a:rPr>
                        <a:t>LLP, completed 30% design</a:t>
                      </a:r>
                    </a:p>
                  </a:txBody>
                  <a:tcPr/>
                </a:tc>
                <a:extLst>
                  <a:ext uri="{0D108BD9-81ED-4DB2-BD59-A6C34878D82A}">
                    <a16:rowId xmlns:a16="http://schemas.microsoft.com/office/drawing/2014/main" val="1055100392"/>
                  </a:ext>
                </a:extLst>
              </a:tr>
              <a:tr h="640080">
                <a:tc>
                  <a:txBody>
                    <a:bodyPr/>
                    <a:lstStyle/>
                    <a:p>
                      <a:pPr algn="ctr"/>
                      <a:r>
                        <a:rPr lang="en-US" sz="1800" kern="1200" dirty="0">
                          <a:solidFill>
                            <a:schemeClr val="dk1"/>
                          </a:solidFill>
                          <a:latin typeface="Calibri" panose="020F0502020204030204" pitchFamily="34" charset="0"/>
                          <a:ea typeface="+mn-ea"/>
                          <a:cs typeface="Calibri" panose="020F0502020204030204" pitchFamily="34" charset="0"/>
                        </a:rPr>
                        <a:t>6.10.08 Electronics</a:t>
                      </a:r>
                      <a:endParaRPr lang="en-US" sz="1800" dirty="0">
                        <a:latin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Calibri" panose="020F0502020204030204" pitchFamily="34" charset="0"/>
                          <a:ea typeface="+mn-ea"/>
                          <a:cs typeface="Calibri" panose="020F0502020204030204" pitchFamily="34" charset="0"/>
                        </a:rPr>
                        <a:t>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Calibri" panose="020F0502020204030204" pitchFamily="34" charset="0"/>
                          <a:ea typeface="+mn-ea"/>
                          <a:cs typeface="Calibri" panose="020F0502020204030204" pitchFamily="34" charset="0"/>
                        </a:rPr>
                        <a:t>50%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03/31/2027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ASICs/electronics can come in late</a:t>
                      </a:r>
                    </a:p>
                  </a:txBody>
                  <a:tcPr/>
                </a:tc>
                <a:extLst>
                  <a:ext uri="{0D108BD9-81ED-4DB2-BD59-A6C34878D82A}">
                    <a16:rowId xmlns:a16="http://schemas.microsoft.com/office/drawing/2014/main" val="3571557952"/>
                  </a:ext>
                </a:extLst>
              </a:tr>
            </a:tbl>
          </a:graphicData>
        </a:graphic>
      </p:graphicFrame>
    </p:spTree>
    <p:extLst>
      <p:ext uri="{BB962C8B-B14F-4D97-AF65-F5344CB8AC3E}">
        <p14:creationId xmlns:p14="http://schemas.microsoft.com/office/powerpoint/2010/main" val="3165079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6F2B-4624-456A-A33E-769E2B891A20}"/>
              </a:ext>
            </a:extLst>
          </p:cNvPr>
          <p:cNvSpPr>
            <a:spLocks noGrp="1"/>
          </p:cNvSpPr>
          <p:nvPr>
            <p:ph type="title"/>
          </p:nvPr>
        </p:nvSpPr>
        <p:spPr>
          <a:xfrm>
            <a:off x="0" y="0"/>
            <a:ext cx="9144000" cy="644967"/>
          </a:xfrm>
        </p:spPr>
        <p:txBody>
          <a:bodyPr>
            <a:normAutofit/>
          </a:bodyPr>
          <a:lstStyle/>
          <a:p>
            <a:r>
              <a:rPr lang="en-US" dirty="0"/>
              <a:t>Plans for Design Maturity</a:t>
            </a:r>
          </a:p>
        </p:txBody>
      </p:sp>
      <p:sp>
        <p:nvSpPr>
          <p:cNvPr id="6" name="Slide Number Placeholder 5">
            <a:extLst>
              <a:ext uri="{FF2B5EF4-FFF2-40B4-BE49-F238E27FC236}">
                <a16:creationId xmlns:a16="http://schemas.microsoft.com/office/drawing/2014/main" id="{EC8A31CE-4C9D-4CA7-9F20-252FD7FBCC5A}"/>
              </a:ext>
            </a:extLst>
          </p:cNvPr>
          <p:cNvSpPr>
            <a:spLocks noGrp="1"/>
          </p:cNvSpPr>
          <p:nvPr>
            <p:ph type="sldNum" sz="quarter" idx="12"/>
          </p:nvPr>
        </p:nvSpPr>
        <p:spPr/>
        <p:txBody>
          <a:bodyPr/>
          <a:lstStyle/>
          <a:p>
            <a:fld id="{893C5830-40F3-F04E-B2E3-10E6672BA8FF}" type="slidenum">
              <a:rPr lang="en-US" smtClean="0"/>
              <a:t>15</a:t>
            </a:fld>
            <a:endParaRPr lang="en-US"/>
          </a:p>
        </p:txBody>
      </p:sp>
      <p:graphicFrame>
        <p:nvGraphicFramePr>
          <p:cNvPr id="8" name="Table 6">
            <a:extLst>
              <a:ext uri="{FF2B5EF4-FFF2-40B4-BE49-F238E27FC236}">
                <a16:creationId xmlns:a16="http://schemas.microsoft.com/office/drawing/2014/main" id="{A40683FC-CA0F-DF4C-8699-8283A341A169}"/>
              </a:ext>
            </a:extLst>
          </p:cNvPr>
          <p:cNvGraphicFramePr>
            <a:graphicFrameLocks noGrp="1"/>
          </p:cNvGraphicFramePr>
          <p:nvPr>
            <p:extLst>
              <p:ext uri="{D42A27DB-BD31-4B8C-83A1-F6EECF244321}">
                <p14:modId xmlns:p14="http://schemas.microsoft.com/office/powerpoint/2010/main" val="766675150"/>
              </p:ext>
            </p:extLst>
          </p:nvPr>
        </p:nvGraphicFramePr>
        <p:xfrm>
          <a:off x="250889" y="801192"/>
          <a:ext cx="8646193" cy="5516880"/>
        </p:xfrm>
        <a:graphic>
          <a:graphicData uri="http://schemas.openxmlformats.org/drawingml/2006/table">
            <a:tbl>
              <a:tblPr firstRow="1" bandRow="1">
                <a:tableStyleId>{5C22544A-7EE6-4342-B048-85BDC9FD1C3A}</a:tableStyleId>
              </a:tblPr>
              <a:tblGrid>
                <a:gridCol w="2024676">
                  <a:extLst>
                    <a:ext uri="{9D8B030D-6E8A-4147-A177-3AD203B41FA5}">
                      <a16:colId xmlns:a16="http://schemas.microsoft.com/office/drawing/2014/main" val="465978067"/>
                    </a:ext>
                  </a:extLst>
                </a:gridCol>
                <a:gridCol w="1587063">
                  <a:extLst>
                    <a:ext uri="{9D8B030D-6E8A-4147-A177-3AD203B41FA5}">
                      <a16:colId xmlns:a16="http://schemas.microsoft.com/office/drawing/2014/main" val="2247653908"/>
                    </a:ext>
                  </a:extLst>
                </a:gridCol>
                <a:gridCol w="1555531">
                  <a:extLst>
                    <a:ext uri="{9D8B030D-6E8A-4147-A177-3AD203B41FA5}">
                      <a16:colId xmlns:a16="http://schemas.microsoft.com/office/drawing/2014/main" val="2105814040"/>
                    </a:ext>
                  </a:extLst>
                </a:gridCol>
                <a:gridCol w="1576551">
                  <a:extLst>
                    <a:ext uri="{9D8B030D-6E8A-4147-A177-3AD203B41FA5}">
                      <a16:colId xmlns:a16="http://schemas.microsoft.com/office/drawing/2014/main" val="418470762"/>
                    </a:ext>
                  </a:extLst>
                </a:gridCol>
                <a:gridCol w="1902372">
                  <a:extLst>
                    <a:ext uri="{9D8B030D-6E8A-4147-A177-3AD203B41FA5}">
                      <a16:colId xmlns:a16="http://schemas.microsoft.com/office/drawing/2014/main" val="2768099123"/>
                    </a:ext>
                  </a:extLst>
                </a:gridCol>
              </a:tblGrid>
              <a:tr h="839972">
                <a:tc>
                  <a:txBody>
                    <a:bodyPr/>
                    <a:lstStyle/>
                    <a:p>
                      <a:pPr lvl="0" algn="ctr" rtl="0">
                        <a:buNone/>
                      </a:pPr>
                      <a:r>
                        <a:rPr lang="en-US" sz="1400" dirty="0">
                          <a:effectLst/>
                          <a:latin typeface="Calibri" panose="020F0502020204030204" pitchFamily="34" charset="0"/>
                          <a:cs typeface="Calibri" panose="020F0502020204030204" pitchFamily="34" charset="0"/>
                        </a:rPr>
                        <a:t>System​​</a:t>
                      </a:r>
                      <a:endParaRPr lang="en-US" sz="1400" b="1" i="0" dirty="0">
                        <a:solidFill>
                          <a:srgbClr val="FFFFFF"/>
                        </a:solidFill>
                        <a:effectLst/>
                        <a:latin typeface="Calibri" panose="020F0502020204030204" pitchFamily="34" charset="0"/>
                        <a:cs typeface="Calibri" panose="020F0502020204030204" pitchFamily="34" charset="0"/>
                      </a:endParaRPr>
                    </a:p>
                  </a:txBody>
                  <a:tcPr anchor="ctr"/>
                </a:tc>
                <a:tc>
                  <a:txBody>
                    <a:bodyPr/>
                    <a:lstStyle/>
                    <a:p>
                      <a:pPr lvl="0" algn="ctr" rtl="0">
                        <a:buNone/>
                      </a:pPr>
                      <a:r>
                        <a:rPr lang="en-US" sz="1400" dirty="0">
                          <a:effectLst/>
                          <a:latin typeface="Calibri" panose="020F0502020204030204" pitchFamily="34" charset="0"/>
                          <a:cs typeface="Calibri" panose="020F0502020204030204" pitchFamily="34" charset="0"/>
                        </a:rPr>
                        <a:t>Estimated Design​​</a:t>
                      </a:r>
                      <a:endParaRPr lang="en-US" sz="1400">
                        <a:latin typeface="Calibri" panose="020F0502020204030204" pitchFamily="34" charset="0"/>
                        <a:cs typeface="Calibri" panose="020F0502020204030204" pitchFamily="34" charset="0"/>
                      </a:endParaRPr>
                    </a:p>
                    <a:p>
                      <a:pPr lvl="0" algn="ctr" rtl="0">
                        <a:buNone/>
                      </a:pPr>
                      <a:r>
                        <a:rPr lang="en-US" sz="1400" dirty="0">
                          <a:effectLst/>
                          <a:latin typeface="Calibri" panose="020F0502020204030204" pitchFamily="34" charset="0"/>
                          <a:cs typeface="Calibri" panose="020F0502020204030204" pitchFamily="34" charset="0"/>
                        </a:rPr>
                        <a:t>% Complete​​</a:t>
                      </a:r>
                      <a:endParaRPr lang="en-US" sz="1400">
                        <a:latin typeface="Calibri" panose="020F0502020204030204" pitchFamily="34" charset="0"/>
                        <a:cs typeface="Calibri" panose="020F0502020204030204" pitchFamily="34" charset="0"/>
                      </a:endParaRPr>
                    </a:p>
                    <a:p>
                      <a:pPr lvl="0" algn="ctr" rtl="0">
                        <a:buNone/>
                      </a:pPr>
                      <a:r>
                        <a:rPr lang="en-US" sz="1400" dirty="0">
                          <a:effectLst/>
                          <a:latin typeface="Calibri" panose="020F0502020204030204" pitchFamily="34" charset="0"/>
                          <a:cs typeface="Calibri" panose="020F0502020204030204" pitchFamily="34" charset="0"/>
                        </a:rPr>
                        <a:t>-----------------------​​</a:t>
                      </a:r>
                      <a:endParaRPr lang="en-US" sz="1400">
                        <a:latin typeface="Calibri" panose="020F0502020204030204" pitchFamily="34" charset="0"/>
                        <a:cs typeface="Calibri" panose="020F0502020204030204" pitchFamily="34" charset="0"/>
                      </a:endParaRPr>
                    </a:p>
                    <a:p>
                      <a:pPr lvl="0" algn="ctr" rtl="0">
                        <a:buNone/>
                      </a:pPr>
                      <a:r>
                        <a:rPr lang="en-US" sz="1400" dirty="0">
                          <a:effectLst/>
                          <a:latin typeface="Calibri" panose="020F0502020204030204" pitchFamily="34" charset="0"/>
                          <a:cs typeface="Calibri" panose="020F0502020204030204" pitchFamily="34" charset="0"/>
                        </a:rPr>
                        <a:t>Now​​</a:t>
                      </a:r>
                      <a:endParaRPr lang="en-US" sz="1400" b="1" i="0" dirty="0">
                        <a:solidFill>
                          <a:srgbClr val="FFFFFF"/>
                        </a:solidFill>
                        <a:effectLst/>
                        <a:latin typeface="Calibri" panose="020F0502020204030204" pitchFamily="34" charset="0"/>
                        <a:cs typeface="Calibri" panose="020F0502020204030204" pitchFamily="34" charset="0"/>
                      </a:endParaRPr>
                    </a:p>
                  </a:txBody>
                  <a:tcPr/>
                </a:tc>
                <a:tc>
                  <a:txBody>
                    <a:bodyPr/>
                    <a:lstStyle/>
                    <a:p>
                      <a:pPr lvl="0" algn="ctr" rtl="0">
                        <a:buNone/>
                      </a:pPr>
                      <a:r>
                        <a:rPr lang="en-US" sz="1400" dirty="0">
                          <a:effectLst/>
                          <a:latin typeface="Calibri" panose="020F0502020204030204" pitchFamily="34" charset="0"/>
                          <a:cs typeface="Calibri" panose="020F0502020204030204" pitchFamily="34" charset="0"/>
                        </a:rPr>
                        <a:t>Estimated Design​​</a:t>
                      </a:r>
                      <a:endParaRPr lang="en-US" sz="1400">
                        <a:latin typeface="Calibri" panose="020F0502020204030204" pitchFamily="34" charset="0"/>
                        <a:cs typeface="Calibri" panose="020F0502020204030204" pitchFamily="34" charset="0"/>
                      </a:endParaRPr>
                    </a:p>
                    <a:p>
                      <a:pPr lvl="0" algn="ctr" rtl="0">
                        <a:buNone/>
                      </a:pPr>
                      <a:r>
                        <a:rPr lang="en-US" sz="1400" dirty="0">
                          <a:effectLst/>
                          <a:latin typeface="Calibri" panose="020F0502020204030204" pitchFamily="34" charset="0"/>
                          <a:cs typeface="Calibri" panose="020F0502020204030204" pitchFamily="34" charset="0"/>
                        </a:rPr>
                        <a:t>% Complete​​</a:t>
                      </a:r>
                      <a:endParaRPr lang="en-US" sz="1400">
                        <a:latin typeface="Calibri" panose="020F0502020204030204" pitchFamily="34" charset="0"/>
                        <a:cs typeface="Calibri" panose="020F0502020204030204" pitchFamily="34" charset="0"/>
                      </a:endParaRPr>
                    </a:p>
                    <a:p>
                      <a:pPr lvl="0" algn="ctr" rtl="0">
                        <a:buNone/>
                      </a:pPr>
                      <a:r>
                        <a:rPr lang="en-US" sz="1400" dirty="0">
                          <a:effectLst/>
                          <a:latin typeface="Calibri" panose="020F0502020204030204" pitchFamily="34" charset="0"/>
                          <a:cs typeface="Calibri" panose="020F0502020204030204" pitchFamily="34" charset="0"/>
                        </a:rPr>
                        <a:t>------------------------​​</a:t>
                      </a:r>
                      <a:endParaRPr lang="en-US" sz="1400">
                        <a:latin typeface="Calibri" panose="020F0502020204030204" pitchFamily="34" charset="0"/>
                        <a:cs typeface="Calibri" panose="020F0502020204030204" pitchFamily="34" charset="0"/>
                      </a:endParaRPr>
                    </a:p>
                    <a:p>
                      <a:pPr lvl="0" algn="ctr" rtl="0">
                        <a:buNone/>
                      </a:pPr>
                      <a:r>
                        <a:rPr lang="en-US" sz="1400" dirty="0">
                          <a:effectLst/>
                          <a:latin typeface="Calibri" panose="020F0502020204030204" pitchFamily="34" charset="0"/>
                          <a:cs typeface="Calibri" panose="020F0502020204030204" pitchFamily="34" charset="0"/>
                        </a:rPr>
                        <a:t>CD-2 / 3A​​</a:t>
                      </a:r>
                      <a:endParaRPr lang="en-US" sz="1400" b="1" i="0" dirty="0">
                        <a:solidFill>
                          <a:srgbClr val="FFFFFF"/>
                        </a:solidFill>
                        <a:effectLst/>
                        <a:latin typeface="Calibri" panose="020F0502020204030204" pitchFamily="34" charset="0"/>
                        <a:cs typeface="Calibri" panose="020F0502020204030204" pitchFamily="34" charset="0"/>
                      </a:endParaRPr>
                    </a:p>
                  </a:txBody>
                  <a:tcPr/>
                </a:tc>
                <a:tc>
                  <a:txBody>
                    <a:bodyPr/>
                    <a:lstStyle/>
                    <a:p>
                      <a:pPr lvl="0" algn="ctr" rtl="0">
                        <a:buNone/>
                      </a:pPr>
                      <a:r>
                        <a:rPr lang="en-US" sz="1400" dirty="0">
                          <a:effectLst/>
                          <a:latin typeface="Calibri" panose="020F0502020204030204" pitchFamily="34" charset="0"/>
                          <a:cs typeface="Calibri" panose="020F0502020204030204" pitchFamily="34" charset="0"/>
                        </a:rPr>
                        <a:t>Estimated Date for​​</a:t>
                      </a:r>
                      <a:endParaRPr lang="en-US" sz="1400">
                        <a:latin typeface="Calibri" panose="020F0502020204030204" pitchFamily="34" charset="0"/>
                        <a:cs typeface="Calibri" panose="020F0502020204030204" pitchFamily="34" charset="0"/>
                      </a:endParaRPr>
                    </a:p>
                    <a:p>
                      <a:pPr lvl="0" algn="ctr" rtl="0">
                        <a:buNone/>
                      </a:pPr>
                      <a:r>
                        <a:rPr lang="en-US" sz="1400" dirty="0">
                          <a:effectLst/>
                          <a:latin typeface="Calibri" panose="020F0502020204030204" pitchFamily="34" charset="0"/>
                          <a:cs typeface="Calibri" panose="020F0502020204030204" pitchFamily="34" charset="0"/>
                        </a:rPr>
                        <a:t>Final Design Complete​​</a:t>
                      </a:r>
                      <a:endParaRPr lang="en-US" sz="1400" b="1" i="0" dirty="0">
                        <a:solidFill>
                          <a:srgbClr val="FFFFFF"/>
                        </a:solidFill>
                        <a:effectLst/>
                        <a:latin typeface="Calibri" panose="020F0502020204030204" pitchFamily="34" charset="0"/>
                        <a:cs typeface="Calibri" panose="020F0502020204030204" pitchFamily="34" charset="0"/>
                      </a:endParaRPr>
                    </a:p>
                  </a:txBody>
                  <a:tcPr/>
                </a:tc>
                <a:tc>
                  <a:txBody>
                    <a:bodyPr/>
                    <a:lstStyle/>
                    <a:p>
                      <a:pPr algn="ctr"/>
                      <a:r>
                        <a:rPr lang="en-US" sz="1400" dirty="0">
                          <a:latin typeface="Calibri" panose="020F0502020204030204" pitchFamily="34" charset="0"/>
                          <a:cs typeface="Calibri" panose="020F0502020204030204" pitchFamily="34" charset="0"/>
                        </a:rPr>
                        <a:t>Comments</a:t>
                      </a:r>
                    </a:p>
                  </a:txBody>
                  <a:tcPr anchor="ctr"/>
                </a:tc>
                <a:extLst>
                  <a:ext uri="{0D108BD9-81ED-4DB2-BD59-A6C34878D82A}">
                    <a16:rowId xmlns:a16="http://schemas.microsoft.com/office/drawing/2014/main" val="1553021832"/>
                  </a:ext>
                </a:extLst>
              </a:tr>
              <a:tr h="640080">
                <a:tc>
                  <a:txBody>
                    <a:bodyPr/>
                    <a:lstStyle/>
                    <a:p>
                      <a:pPr marL="0" algn="ctr" defTabSz="914400" rtl="0" eaLnBrk="1" latinLnBrk="0" hangingPunct="1"/>
                      <a:r>
                        <a:rPr lang="en-US" sz="1800" kern="1200" dirty="0">
                          <a:solidFill>
                            <a:schemeClr val="dk1"/>
                          </a:solidFill>
                          <a:latin typeface="Calibri" panose="020F0502020204030204" pitchFamily="34" charset="0"/>
                          <a:ea typeface="+mn-ea"/>
                          <a:cs typeface="Calibri" panose="020F0502020204030204" pitchFamily="34" charset="0"/>
                        </a:rPr>
                        <a:t>6.10.09 DAQ/Computing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Calibri" panose="020F0502020204030204" pitchFamily="34" charset="0"/>
                          <a:ea typeface="+mn-ea"/>
                          <a:cs typeface="Calibri" panose="020F0502020204030204" pitchFamily="34" charset="0"/>
                        </a:rPr>
                        <a:t>5%</a:t>
                      </a:r>
                    </a:p>
                    <a:p>
                      <a:pPr marL="0" algn="ctr" defTabSz="914400" rtl="0" eaLnBrk="1" latinLnBrk="0" hangingPunct="1"/>
                      <a:endParaRPr lang="en-US" sz="1800" kern="1200" dirty="0">
                        <a:solidFill>
                          <a:schemeClr val="dk1"/>
                        </a:solidFill>
                        <a:latin typeface="Calibri" panose="020F0502020204030204" pitchFamily="34" charset="0"/>
                        <a:ea typeface="+mn-ea"/>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Calibri" panose="020F0502020204030204" pitchFamily="34" charset="0"/>
                          <a:ea typeface="+mn-ea"/>
                          <a:cs typeface="Calibri" panose="020F0502020204030204" pitchFamily="34" charset="0"/>
                        </a:rPr>
                        <a:t>50%</a:t>
                      </a:r>
                    </a:p>
                    <a:p>
                      <a:pPr marL="0" algn="ctr" defTabSz="914400" rtl="0" eaLnBrk="1" latinLnBrk="0" hangingPunct="1"/>
                      <a:endParaRPr lang="en-US" sz="1800" kern="1200" dirty="0">
                        <a:solidFill>
                          <a:schemeClr val="dk1"/>
                        </a:solidFill>
                        <a:latin typeface="Calibri" panose="020F0502020204030204" pitchFamily="34" charset="0"/>
                        <a:ea typeface="+mn-ea"/>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Calibri" panose="020F0502020204030204" pitchFamily="34" charset="0"/>
                          <a:ea typeface="+mn-ea"/>
                          <a:cs typeface="Calibri" panose="020F0502020204030204" pitchFamily="34" charset="0"/>
                        </a:rPr>
                        <a:t>03/31/2027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Calibri" panose="020F0502020204030204" pitchFamily="34" charset="0"/>
                          <a:ea typeface="+mn-ea"/>
                          <a:cs typeface="Calibri" panose="020F0502020204030204" pitchFamily="34" charset="0"/>
                        </a:rPr>
                        <a:t>DAQ/computing can come in late</a:t>
                      </a:r>
                    </a:p>
                  </a:txBody>
                  <a:tcPr/>
                </a:tc>
                <a:extLst>
                  <a:ext uri="{0D108BD9-81ED-4DB2-BD59-A6C34878D82A}">
                    <a16:rowId xmlns:a16="http://schemas.microsoft.com/office/drawing/2014/main" val="3711633599"/>
                  </a:ext>
                </a:extLst>
              </a:tr>
              <a:tr h="640080">
                <a:tc>
                  <a:txBody>
                    <a:bodyPr/>
                    <a:lstStyle/>
                    <a:p>
                      <a:pPr marL="0" algn="ctr" defTabSz="914400" rtl="0" eaLnBrk="1" latinLnBrk="0" hangingPunct="1"/>
                      <a:r>
                        <a:rPr lang="en-US" sz="1800" kern="1200" dirty="0">
                          <a:solidFill>
                            <a:schemeClr val="dk1"/>
                          </a:solidFill>
                          <a:latin typeface="Calibri" panose="020F0502020204030204" pitchFamily="34" charset="0"/>
                          <a:ea typeface="+mn-ea"/>
                          <a:cs typeface="Calibri" panose="020F0502020204030204" pitchFamily="34" charset="0"/>
                        </a:rPr>
                        <a:t>6.10.10 Infrastructure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Calibri" panose="020F0502020204030204" pitchFamily="34" charset="0"/>
                          <a:ea typeface="+mn-ea"/>
                          <a:cs typeface="Calibri" panose="020F0502020204030204" pitchFamily="34" charset="0"/>
                        </a:rPr>
                        <a:t>15%</a:t>
                      </a:r>
                    </a:p>
                    <a:p>
                      <a:pPr marL="0" algn="ctr" defTabSz="914400" rtl="0" eaLnBrk="1" latinLnBrk="0" hangingPunct="1"/>
                      <a:endParaRPr lang="en-US" sz="1800" kern="1200" dirty="0">
                        <a:solidFill>
                          <a:schemeClr val="dk1"/>
                        </a:solidFill>
                        <a:latin typeface="Calibri" panose="020F0502020204030204" pitchFamily="34" charset="0"/>
                        <a:ea typeface="+mn-ea"/>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Calibri" panose="020F0502020204030204" pitchFamily="34" charset="0"/>
                          <a:ea typeface="+mn-ea"/>
                          <a:cs typeface="Calibri" panose="020F0502020204030204" pitchFamily="34" charset="0"/>
                        </a:rPr>
                        <a:t>40%</a:t>
                      </a:r>
                    </a:p>
                    <a:p>
                      <a:pPr marL="0" algn="ctr" defTabSz="914400" rtl="0" eaLnBrk="1" latinLnBrk="0" hangingPunct="1"/>
                      <a:endParaRPr lang="en-US" sz="1800" kern="1200" dirty="0">
                        <a:solidFill>
                          <a:schemeClr val="dk1"/>
                        </a:solidFill>
                        <a:latin typeface="Calibri" panose="020F0502020204030204" pitchFamily="34" charset="0"/>
                        <a:ea typeface="+mn-ea"/>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Calibri" panose="020F0502020204030204" pitchFamily="34" charset="0"/>
                          <a:ea typeface="+mn-ea"/>
                          <a:cs typeface="Calibri" panose="020F0502020204030204" pitchFamily="34" charset="0"/>
                        </a:rPr>
                        <a:t>06/30/2026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Calibri" panose="020F0502020204030204" pitchFamily="34" charset="0"/>
                          <a:ea typeface="+mn-ea"/>
                          <a:cs typeface="Calibri" panose="020F0502020204030204" pitchFamily="34" charset="0"/>
                        </a:rPr>
                        <a:t>Good start for reuse, but finals after detectors</a:t>
                      </a:r>
                    </a:p>
                  </a:txBody>
                  <a:tcPr/>
                </a:tc>
                <a:extLst>
                  <a:ext uri="{0D108BD9-81ED-4DB2-BD59-A6C34878D82A}">
                    <a16:rowId xmlns:a16="http://schemas.microsoft.com/office/drawing/2014/main" val="166407452"/>
                  </a:ext>
                </a:extLst>
              </a:tr>
              <a:tr h="640080">
                <a:tc>
                  <a:txBody>
                    <a:bodyPr/>
                    <a:lstStyle/>
                    <a:p>
                      <a:pPr marL="0" algn="ctr" defTabSz="914400" rtl="0" eaLnBrk="1" latinLnBrk="0" hangingPunct="1"/>
                      <a:r>
                        <a:rPr lang="en-US" sz="1800" kern="1200" dirty="0">
                          <a:solidFill>
                            <a:schemeClr val="dk1"/>
                          </a:solidFill>
                          <a:latin typeface="Calibri" panose="020F0502020204030204" pitchFamily="34" charset="0"/>
                          <a:ea typeface="+mn-ea"/>
                          <a:cs typeface="Calibri" panose="020F0502020204030204" pitchFamily="34" charset="0"/>
                        </a:rPr>
                        <a:t>6.10.11 IR Integration and Ancillary Detectors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Calibri" panose="020F0502020204030204" pitchFamily="34" charset="0"/>
                          <a:ea typeface="+mn-ea"/>
                          <a:cs typeface="Calibri" panose="020F0502020204030204" pitchFamily="34" charset="0"/>
                        </a:rPr>
                        <a:t>10%</a:t>
                      </a:r>
                    </a:p>
                    <a:p>
                      <a:pPr marL="0" algn="ctr" defTabSz="914400" rtl="0" eaLnBrk="1" latinLnBrk="0" hangingPunct="1"/>
                      <a:endParaRPr lang="en-US" sz="1800" kern="1200" dirty="0">
                        <a:solidFill>
                          <a:schemeClr val="dk1"/>
                        </a:solidFill>
                        <a:latin typeface="Calibri" panose="020F0502020204030204" pitchFamily="34" charset="0"/>
                        <a:ea typeface="+mn-ea"/>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Calibri" panose="020F0502020204030204" pitchFamily="34" charset="0"/>
                          <a:ea typeface="+mn-ea"/>
                          <a:cs typeface="Calibri" panose="020F0502020204030204" pitchFamily="34" charset="0"/>
                        </a:rPr>
                        <a:t>50%</a:t>
                      </a:r>
                    </a:p>
                    <a:p>
                      <a:pPr marL="0" algn="ctr" defTabSz="914400" rtl="0" eaLnBrk="1" latinLnBrk="0" hangingPunct="1"/>
                      <a:endParaRPr lang="en-US" sz="1800" kern="1200" dirty="0">
                        <a:solidFill>
                          <a:schemeClr val="dk1"/>
                        </a:solidFill>
                        <a:latin typeface="Calibri" panose="020F0502020204030204" pitchFamily="34" charset="0"/>
                        <a:ea typeface="+mn-ea"/>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Calibri" panose="020F0502020204030204" pitchFamily="34" charset="0"/>
                          <a:ea typeface="+mn-ea"/>
                          <a:cs typeface="Calibri" panose="020F0502020204030204" pitchFamily="34" charset="0"/>
                        </a:rPr>
                        <a:t>12/31/2025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Calibri" panose="020F0502020204030204" pitchFamily="34" charset="0"/>
                          <a:ea typeface="+mn-ea"/>
                          <a:cs typeface="Calibri" panose="020F0502020204030204" pitchFamily="34" charset="0"/>
                        </a:rPr>
                        <a:t>Know things fit, just do as we can, need B0 design</a:t>
                      </a:r>
                    </a:p>
                  </a:txBody>
                  <a:tcPr/>
                </a:tc>
                <a:extLst>
                  <a:ext uri="{0D108BD9-81ED-4DB2-BD59-A6C34878D82A}">
                    <a16:rowId xmlns:a16="http://schemas.microsoft.com/office/drawing/2014/main" val="1926372090"/>
                  </a:ext>
                </a:extLst>
              </a:tr>
              <a:tr h="640080">
                <a:tc>
                  <a:txBody>
                    <a:bodyPr/>
                    <a:lstStyle/>
                    <a:p>
                      <a:pPr marL="0" algn="ctr" defTabSz="914400" rtl="0" eaLnBrk="1" latinLnBrk="0" hangingPunct="1"/>
                      <a:r>
                        <a:rPr lang="en-US" sz="1800" kern="1200" dirty="0">
                          <a:solidFill>
                            <a:schemeClr val="dk1"/>
                          </a:solidFill>
                          <a:latin typeface="Calibri" panose="020F0502020204030204" pitchFamily="34" charset="0"/>
                          <a:ea typeface="+mn-ea"/>
                          <a:cs typeface="Calibri" panose="020F0502020204030204" pitchFamily="34" charset="0"/>
                        </a:rPr>
                        <a:t>6.10.12 Pre-Ops and Commissioning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Calibri" panose="020F0502020204030204" pitchFamily="34" charset="0"/>
                          <a:ea typeface="+mn-ea"/>
                          <a:cs typeface="Calibri" panose="020F0502020204030204" pitchFamily="34" charset="0"/>
                        </a:rPr>
                        <a:t>0%</a:t>
                      </a:r>
                    </a:p>
                    <a:p>
                      <a:pPr marL="0" algn="ctr" defTabSz="914400" rtl="0" eaLnBrk="1" latinLnBrk="0" hangingPunct="1"/>
                      <a:endParaRPr lang="en-US" sz="1800" kern="1200" dirty="0">
                        <a:solidFill>
                          <a:schemeClr val="dk1"/>
                        </a:solidFill>
                        <a:latin typeface="Calibri" panose="020F0502020204030204" pitchFamily="34" charset="0"/>
                        <a:ea typeface="+mn-ea"/>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Calibri" panose="020F0502020204030204" pitchFamily="34" charset="0"/>
                          <a:ea typeface="+mn-ea"/>
                          <a:cs typeface="Calibri" panose="020F0502020204030204" pitchFamily="34" charset="0"/>
                        </a:rPr>
                        <a:t>30%</a:t>
                      </a:r>
                    </a:p>
                    <a:p>
                      <a:pPr marL="0" algn="ctr" defTabSz="914400" rtl="0" eaLnBrk="1" latinLnBrk="0" hangingPunct="1"/>
                      <a:endParaRPr lang="en-US" sz="1800" kern="1200" dirty="0">
                        <a:solidFill>
                          <a:schemeClr val="dk1"/>
                        </a:solidFill>
                        <a:latin typeface="Calibri" panose="020F0502020204030204" pitchFamily="34" charset="0"/>
                        <a:ea typeface="+mn-ea"/>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Calibri" panose="020F0502020204030204" pitchFamily="34" charset="0"/>
                          <a:ea typeface="+mn-ea"/>
                          <a:cs typeface="Calibri" panose="020F0502020204030204" pitchFamily="34" charset="0"/>
                        </a:rPr>
                        <a:t>12/31/2024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Calibri" panose="020F0502020204030204" pitchFamily="34" charset="0"/>
                          <a:ea typeface="+mn-ea"/>
                          <a:cs typeface="Calibri" panose="020F0502020204030204" pitchFamily="34" charset="0"/>
                        </a:rPr>
                        <a:t>Will have plan at CD-2/3A, develop more later</a:t>
                      </a:r>
                    </a:p>
                  </a:txBody>
                  <a:tcPr/>
                </a:tc>
                <a:extLst>
                  <a:ext uri="{0D108BD9-81ED-4DB2-BD59-A6C34878D82A}">
                    <a16:rowId xmlns:a16="http://schemas.microsoft.com/office/drawing/2014/main" val="3908119722"/>
                  </a:ext>
                </a:extLst>
              </a:tr>
              <a:tr h="640080">
                <a:tc>
                  <a:txBody>
                    <a:bodyPr/>
                    <a:lstStyle/>
                    <a:p>
                      <a:pPr marL="0" algn="ctr" defTabSz="914400" rtl="0" eaLnBrk="1" latinLnBrk="0" hangingPunct="1"/>
                      <a:r>
                        <a:rPr lang="en-US" sz="1800" kern="1200" dirty="0">
                          <a:solidFill>
                            <a:schemeClr val="dk1"/>
                          </a:solidFill>
                          <a:latin typeface="Calibri" panose="020F0502020204030204" pitchFamily="34" charset="0"/>
                          <a:ea typeface="+mn-ea"/>
                          <a:cs typeface="Calibri" panose="020F0502020204030204" pitchFamily="34" charset="0"/>
                        </a:rPr>
                        <a:t>6.10.14 Polarimetry &amp; Luminosity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Calibri" panose="020F0502020204030204" pitchFamily="34" charset="0"/>
                          <a:ea typeface="+mn-ea"/>
                          <a:cs typeface="Calibri" panose="020F0502020204030204" pitchFamily="34" charset="0"/>
                        </a:rPr>
                        <a:t>15%</a:t>
                      </a:r>
                    </a:p>
                    <a:p>
                      <a:pPr marL="0" algn="ctr" defTabSz="914400" rtl="0" eaLnBrk="1" latinLnBrk="0" hangingPunct="1"/>
                      <a:endParaRPr lang="en-US" sz="1800" kern="1200" dirty="0">
                        <a:solidFill>
                          <a:schemeClr val="dk1"/>
                        </a:solidFill>
                        <a:latin typeface="Calibri" panose="020F0502020204030204" pitchFamily="34" charset="0"/>
                        <a:ea typeface="+mn-ea"/>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Calibri" panose="020F0502020204030204" pitchFamily="34" charset="0"/>
                          <a:ea typeface="+mn-ea"/>
                          <a:cs typeface="Calibri" panose="020F0502020204030204" pitchFamily="34" charset="0"/>
                        </a:rPr>
                        <a:t>50%</a:t>
                      </a:r>
                    </a:p>
                    <a:p>
                      <a:pPr marL="0" algn="ctr" defTabSz="914400" rtl="0" eaLnBrk="1" latinLnBrk="0" hangingPunct="1"/>
                      <a:endParaRPr lang="en-US" sz="1800" kern="1200" dirty="0">
                        <a:solidFill>
                          <a:schemeClr val="dk1"/>
                        </a:solidFill>
                        <a:latin typeface="Calibri" panose="020F0502020204030204" pitchFamily="34" charset="0"/>
                        <a:ea typeface="+mn-ea"/>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Calibri" panose="020F0502020204030204" pitchFamily="34" charset="0"/>
                          <a:ea typeface="+mn-ea"/>
                          <a:cs typeface="Calibri" panose="020F0502020204030204" pitchFamily="34" charset="0"/>
                        </a:rPr>
                        <a:t>12/31/2025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Calibri" panose="020F0502020204030204" pitchFamily="34" charset="0"/>
                          <a:ea typeface="+mn-ea"/>
                          <a:cs typeface="Calibri" panose="020F0502020204030204" pitchFamily="34" charset="0"/>
                        </a:rPr>
                        <a:t>Know what we need to do, pace and completion driven by accel.</a:t>
                      </a:r>
                    </a:p>
                  </a:txBody>
                  <a:tcPr/>
                </a:tc>
                <a:extLst>
                  <a:ext uri="{0D108BD9-81ED-4DB2-BD59-A6C34878D82A}">
                    <a16:rowId xmlns:a16="http://schemas.microsoft.com/office/drawing/2014/main" val="3841556605"/>
                  </a:ext>
                </a:extLst>
              </a:tr>
            </a:tbl>
          </a:graphicData>
        </a:graphic>
      </p:graphicFrame>
    </p:spTree>
    <p:extLst>
      <p:ext uri="{BB962C8B-B14F-4D97-AF65-F5344CB8AC3E}">
        <p14:creationId xmlns:p14="http://schemas.microsoft.com/office/powerpoint/2010/main" val="3639236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A6FCA1EB-1B17-640E-E96B-F1C3C3ED4D2A}"/>
              </a:ext>
            </a:extLst>
          </p:cNvPr>
          <p:cNvSpPr txBox="1">
            <a:spLocks/>
          </p:cNvSpPr>
          <p:nvPr/>
        </p:nvSpPr>
        <p:spPr>
          <a:xfrm>
            <a:off x="0" y="0"/>
            <a:ext cx="9133727" cy="584669"/>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2800" b="1" i="1" kern="1200">
                <a:solidFill>
                  <a:srgbClr val="1200B4"/>
                </a:solidFill>
                <a:effectLst>
                  <a:reflection stA="50000" endPos="50000" dist="5080" dir="5400000" sy="-100000" algn="bl" rotWithShape="0"/>
                </a:effectLst>
                <a:latin typeface="+mj-lt"/>
                <a:ea typeface="Arial" charset="0"/>
                <a:cs typeface="Comic Sans M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noProof="0" dirty="0">
                <a:latin typeface="Arial"/>
              </a:rPr>
              <a:t>Upcoming Events</a:t>
            </a:r>
            <a:endParaRPr kumimoji="0" lang="en-US" b="1" u="none" strike="noStrike" kern="1200" cap="none" spc="0" normalizeH="0" baseline="0" noProof="0" dirty="0">
              <a:ln>
                <a:noFill/>
              </a:ln>
              <a:solidFill>
                <a:srgbClr val="1200B4"/>
              </a:solidFill>
              <a:effectLst>
                <a:reflection stA="50000" endPos="50000" dist="5080" dir="5400000" sy="-100000" algn="bl" rotWithShape="0"/>
              </a:effectLst>
              <a:uLnTx/>
              <a:uFillTx/>
              <a:latin typeface="Arial"/>
            </a:endParaRPr>
          </a:p>
        </p:txBody>
      </p:sp>
      <p:sp>
        <p:nvSpPr>
          <p:cNvPr id="2" name="TextBox 1">
            <a:extLst>
              <a:ext uri="{FF2B5EF4-FFF2-40B4-BE49-F238E27FC236}">
                <a16:creationId xmlns:a16="http://schemas.microsoft.com/office/drawing/2014/main" id="{D9EF63A7-63B1-B90D-67F4-BD0115586AD4}"/>
              </a:ext>
            </a:extLst>
          </p:cNvPr>
          <p:cNvSpPr txBox="1"/>
          <p:nvPr/>
        </p:nvSpPr>
        <p:spPr>
          <a:xfrm>
            <a:off x="57468" y="732153"/>
            <a:ext cx="8840865" cy="5015412"/>
          </a:xfrm>
          <a:prstGeom prst="rect">
            <a:avLst/>
          </a:prstGeom>
          <a:noFill/>
        </p:spPr>
        <p:txBody>
          <a:bodyPr wrap="square" rtlCol="0">
            <a:spAutoFit/>
          </a:bodyPr>
          <a:lstStyle/>
          <a:p>
            <a:pPr marL="285750" indent="-285750">
              <a:lnSpc>
                <a:spcPct val="107000"/>
              </a:lnSpc>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September 26 – EIC Advisory Board meeting</a:t>
            </a:r>
          </a:p>
          <a:p>
            <a:pPr marL="285750" indent="-285750">
              <a:lnSpc>
                <a:spcPct val="107000"/>
              </a:lnSpc>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October 12-13 – “Resource Review Board”-like kickoff meeting</a:t>
            </a:r>
          </a:p>
          <a:p>
            <a:pPr marL="742950" lvl="1" indent="-285750">
              <a:lnSpc>
                <a:spcPct val="107000"/>
              </a:lnSpc>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hlinkClick r:id="rId3"/>
              </a:rPr>
              <a:t>https://indico.bnl.gov/event/17354/</a:t>
            </a:r>
            <a:r>
              <a:rPr lang="en-US" dirty="0">
                <a:latin typeface="Arial" panose="020B0604020202020204" pitchFamily="34" charset="0"/>
                <a:cs typeface="Arial" panose="020B0604020202020204" pitchFamily="34" charset="0"/>
              </a:rPr>
              <a:t> </a:t>
            </a:r>
          </a:p>
          <a:p>
            <a:pPr marL="285750" marR="0" indent="-285750">
              <a:lnSpc>
                <a:spcPct val="107000"/>
              </a:lnSpc>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October 18-19 – 60% Magnet Review @ </a:t>
            </a:r>
            <a:r>
              <a:rPr lang="en-US" dirty="0" err="1">
                <a:latin typeface="Arial" panose="020B0604020202020204" pitchFamily="34" charset="0"/>
                <a:cs typeface="Arial" panose="020B0604020202020204" pitchFamily="34" charset="0"/>
              </a:rPr>
              <a:t>JLab</a:t>
            </a:r>
            <a:endParaRPr lang="en-US" dirty="0">
              <a:latin typeface="Arial" panose="020B0604020202020204" pitchFamily="34" charset="0"/>
              <a:cs typeface="Arial" panose="020B0604020202020204" pitchFamily="34" charset="0"/>
            </a:endParaRPr>
          </a:p>
          <a:p>
            <a:pPr marL="742950" lvl="1" indent="-285750">
              <a:lnSpc>
                <a:spcPct val="107000"/>
              </a:lnSpc>
              <a:buClr>
                <a:srgbClr val="0432FF"/>
              </a:buClr>
              <a:buFont typeface="Wingdings" panose="05000000000000000000" pitchFamily="2" charset="2"/>
              <a:buChar char="q"/>
            </a:pPr>
            <a:r>
              <a:rPr lang="en-US" sz="1600" dirty="0">
                <a:latin typeface="Arial" panose="020B0604020202020204" pitchFamily="34" charset="0"/>
                <a:cs typeface="Arial" panose="020B0604020202020204" pitchFamily="34" charset="0"/>
              </a:rPr>
              <a:t>We implemented the design change to go to six layers of conductor – with thanks to our CEA </a:t>
            </a:r>
            <a:r>
              <a:rPr lang="en-US" sz="1600" dirty="0" err="1">
                <a:latin typeface="Arial" panose="020B0604020202020204" pitchFamily="34" charset="0"/>
                <a:cs typeface="Arial" panose="020B0604020202020204" pitchFamily="34" charset="0"/>
              </a:rPr>
              <a:t>Saclay</a:t>
            </a:r>
            <a:r>
              <a:rPr lang="en-US" sz="1600" dirty="0">
                <a:latin typeface="Arial" panose="020B0604020202020204" pitchFamily="34" charset="0"/>
                <a:cs typeface="Arial" panose="020B0604020202020204" pitchFamily="34" charset="0"/>
              </a:rPr>
              <a:t> colleagues to help us out. This should allow a robust 1.7 Tesla magnet with stretch goal of 2 T.</a:t>
            </a:r>
          </a:p>
          <a:p>
            <a:pPr marL="285750" marR="0" indent="-285750">
              <a:lnSpc>
                <a:spcPct val="107000"/>
              </a:lnSpc>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October 19-21 – Detector Advisory Committee meeting</a:t>
            </a:r>
          </a:p>
          <a:p>
            <a:pPr marL="285750" marR="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October-December – EIC Subsystem Status Reviews on Tracking, Particle Identification Systems, Electromagnetic Calorimetry, Hadronic Calorimetry, Infrastructure/Installation, Polarimetry</a:t>
            </a:r>
          </a:p>
          <a:p>
            <a:pPr marL="742950" lvl="1" indent="-285750">
              <a:buClr>
                <a:srgbClr val="0432FF"/>
              </a:buClr>
              <a:buFont typeface="Wingdings" pitchFamily="2" charset="2"/>
              <a:buChar char="Ø"/>
            </a:pPr>
            <a:r>
              <a:rPr lang="en-US" sz="1600" dirty="0">
                <a:latin typeface="Arial" panose="020B0604020202020204" pitchFamily="34" charset="0"/>
                <a:cs typeface="Arial" panose="020B0604020202020204" pitchFamily="34" charset="0"/>
              </a:rPr>
              <a:t>already completed</a:t>
            </a:r>
          </a:p>
          <a:p>
            <a:pPr marL="1200150" lvl="2" indent="-285750">
              <a:buClr>
                <a:srgbClr val="0432FF"/>
              </a:buClr>
              <a:buFont typeface="Wingdings" pitchFamily="2" charset="2"/>
              <a:buChar char="Ø"/>
            </a:pPr>
            <a:r>
              <a:rPr lang="en-US" sz="1400" dirty="0">
                <a:latin typeface="Arial" panose="020B0604020202020204" pitchFamily="34" charset="0"/>
                <a:cs typeface="Arial" panose="020B0604020202020204" pitchFamily="34" charset="0"/>
              </a:rPr>
              <a:t>Magnet Incremental Design and Safety Review – Preliminary 30% Design</a:t>
            </a:r>
          </a:p>
          <a:p>
            <a:pPr marL="1200150" lvl="2" indent="-285750">
              <a:buClr>
                <a:srgbClr val="0432FF"/>
              </a:buClr>
              <a:buFont typeface="Wingdings" pitchFamily="2" charset="2"/>
              <a:buChar char="Ø"/>
            </a:pPr>
            <a:r>
              <a:rPr lang="en-US" sz="1400" dirty="0">
                <a:latin typeface="Arial" panose="020B0604020202020204" pitchFamily="34" charset="0"/>
                <a:cs typeface="Arial" panose="020B0604020202020204" pitchFamily="34" charset="0"/>
              </a:rPr>
              <a:t>IR Integration and Ancillary detectors</a:t>
            </a:r>
          </a:p>
          <a:p>
            <a:pPr marL="1200150" lvl="2" indent="-285750">
              <a:buClr>
                <a:srgbClr val="0432FF"/>
              </a:buClr>
              <a:buFont typeface="Wingdings" pitchFamily="2" charset="2"/>
              <a:buChar char="Ø"/>
            </a:pPr>
            <a:r>
              <a:rPr lang="en-US" sz="1400" dirty="0">
                <a:latin typeface="Arial" panose="020B0604020202020204" pitchFamily="34" charset="0"/>
                <a:cs typeface="Arial" panose="020B0604020202020204" pitchFamily="34" charset="0"/>
              </a:rPr>
              <a:t>Electronics/Computing Subsystem Status Review (6.10.08 &amp; 6.10.09)</a:t>
            </a:r>
            <a:endParaRPr lang="en-US" sz="1600" dirty="0">
              <a:latin typeface="Arial" panose="020B0604020202020204" pitchFamily="34" charset="0"/>
              <a:cs typeface="Arial" panose="020B0604020202020204" pitchFamily="34" charset="0"/>
            </a:endParaRPr>
          </a:p>
          <a:p>
            <a:pPr marL="285750" marR="0" indent="-285750">
              <a:lnSpc>
                <a:spcPct val="107000"/>
              </a:lnSpc>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OPA Status Review – end of January 2023</a:t>
            </a:r>
          </a:p>
          <a:p>
            <a:pPr marL="342900" indent="-342900">
              <a:spcAft>
                <a:spcPts val="600"/>
              </a:spcAft>
              <a:buClr>
                <a:srgbClr val="0432FF"/>
              </a:buClr>
              <a:buFont typeface="Wingdings" pitchFamily="2" charset="2"/>
              <a:buChar char="q"/>
              <a:defRPr/>
            </a:pPr>
            <a:r>
              <a:rPr lang="en-US" dirty="0">
                <a:solidFill>
                  <a:prstClr val="black"/>
                </a:solidFill>
                <a:latin typeface="Arial" panose="020B0604020202020204" pitchFamily="34" charset="0"/>
                <a:cs typeface="Arial" panose="020B0604020202020204" pitchFamily="34" charset="0"/>
              </a:rPr>
              <a:t>Preliminary Design Complete &amp; Review 		May 2023</a:t>
            </a:r>
          </a:p>
          <a:p>
            <a:pPr marL="342900" indent="-342900">
              <a:spcAft>
                <a:spcPts val="600"/>
              </a:spcAft>
              <a:buClr>
                <a:srgbClr val="0432FF"/>
              </a:buClr>
              <a:buFont typeface="Wingdings" pitchFamily="2" charset="2"/>
              <a:buChar char="q"/>
              <a:defRPr/>
            </a:pPr>
            <a:r>
              <a:rPr lang="en-US" dirty="0">
                <a:solidFill>
                  <a:prstClr val="black"/>
                </a:solidFill>
                <a:latin typeface="Arial" panose="020B0604020202020204" pitchFamily="34" charset="0"/>
                <a:cs typeface="Arial" panose="020B0604020202020204" pitchFamily="34" charset="0"/>
              </a:rPr>
              <a:t>Final Design/Maturity Readiness for CD-3A Items	May 2023</a:t>
            </a:r>
          </a:p>
        </p:txBody>
      </p:sp>
      <p:sp>
        <p:nvSpPr>
          <p:cNvPr id="4" name="Slide Number Placeholder 1">
            <a:extLst>
              <a:ext uri="{FF2B5EF4-FFF2-40B4-BE49-F238E27FC236}">
                <a16:creationId xmlns:a16="http://schemas.microsoft.com/office/drawing/2014/main" id="{CB41F3B0-CED3-39F3-B235-75860420D280}"/>
              </a:ext>
            </a:extLst>
          </p:cNvPr>
          <p:cNvSpPr>
            <a:spLocks noGrp="1"/>
          </p:cNvSpPr>
          <p:nvPr>
            <p:ph type="sldNum" sz="quarter" idx="12"/>
          </p:nvPr>
        </p:nvSpPr>
        <p:spPr>
          <a:xfrm>
            <a:off x="0" y="6592569"/>
            <a:ext cx="2057400" cy="26051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034D8C-3CB4-402A-BC46-2AB14C0FE90A}" type="slidenum">
              <a:rPr kumimoji="0" lang="en-US" sz="1200" b="0" i="0" u="none" strike="noStrike" kern="1200" cap="none" spc="0" normalizeH="0" baseline="0" noProof="0" smtClean="0">
                <a:ln>
                  <a:noFill/>
                </a:ln>
                <a:solidFill>
                  <a:prstClr val="white"/>
                </a:solidFill>
                <a:effectLst/>
                <a:uLnTx/>
                <a:uFillTx/>
                <a:latin typeface="Calibri Light" panose="020F0302020204030204"/>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white"/>
              </a:solidFill>
              <a:effectLst/>
              <a:uLnTx/>
              <a:uFillTx/>
              <a:latin typeface="Calibri Light" panose="020F0302020204030204"/>
              <a:cs typeface="Arial" charset="0"/>
            </a:endParaRPr>
          </a:p>
        </p:txBody>
      </p:sp>
    </p:spTree>
    <p:extLst>
      <p:ext uri="{BB962C8B-B14F-4D97-AF65-F5344CB8AC3E}">
        <p14:creationId xmlns:p14="http://schemas.microsoft.com/office/powerpoint/2010/main" val="476724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1B65FD-E01F-EB4E-8F8F-289318C279CB}"/>
              </a:ext>
            </a:extLst>
          </p:cNvPr>
          <p:cNvSpPr>
            <a:spLocks noGrp="1"/>
          </p:cNvSpPr>
          <p:nvPr>
            <p:ph idx="1"/>
          </p:nvPr>
        </p:nvSpPr>
        <p:spPr/>
        <p:txBody>
          <a:bodyPr>
            <a:normAutofit lnSpcReduction="10000"/>
          </a:bodyPr>
          <a:lstStyle/>
          <a:p>
            <a:r>
              <a:rPr lang="en-US" dirty="0"/>
              <a:t>Intensive tracking studies with a realistic tracker material setup showed that one cannot reach the YR requirements with the  </a:t>
            </a:r>
            <a:r>
              <a:rPr lang="en-US" dirty="0" err="1"/>
              <a:t>BaBAR</a:t>
            </a:r>
            <a:r>
              <a:rPr lang="en-US" dirty="0"/>
              <a:t> magnet</a:t>
            </a:r>
          </a:p>
          <a:p>
            <a:r>
              <a:rPr lang="en-US" dirty="0"/>
              <a:t>New Solenoid with geometry consistent with </a:t>
            </a:r>
            <a:r>
              <a:rPr lang="en-US" dirty="0" err="1"/>
              <a:t>BaBAR</a:t>
            </a:r>
            <a:r>
              <a:rPr lang="en-US" dirty="0"/>
              <a:t> magnet</a:t>
            </a:r>
          </a:p>
          <a:p>
            <a:pPr lvl="1"/>
            <a:r>
              <a:rPr lang="en-US" dirty="0"/>
              <a:t>allows reuse of barrel hadron calorimeter</a:t>
            </a:r>
          </a:p>
          <a:p>
            <a:pPr lvl="1"/>
            <a:r>
              <a:rPr lang="en-US" dirty="0"/>
              <a:t>if geometry is changed </a:t>
            </a:r>
            <a:r>
              <a:rPr lang="en-US" dirty="0" err="1"/>
              <a:t>BaBAR</a:t>
            </a:r>
            <a:r>
              <a:rPr lang="en-US" dirty="0"/>
              <a:t> magnet cannot be realized as an opportunity (for example in case of issues with vendors for cladding Rutherford cable) as currently in the risk registry</a:t>
            </a:r>
          </a:p>
          <a:p>
            <a:pPr lvl="1"/>
            <a:r>
              <a:rPr lang="en-US" dirty="0">
                <a:sym typeface="Wingdings" pitchFamily="2" charset="2"/>
              </a:rPr>
              <a:t>allows space for fringe field mitigation</a:t>
            </a:r>
          </a:p>
          <a:p>
            <a:r>
              <a:rPr lang="en-US" dirty="0">
                <a:sym typeface="Wingdings" pitchFamily="2" charset="2"/>
              </a:rPr>
              <a:t> </a:t>
            </a:r>
            <a:r>
              <a:rPr lang="en-US" dirty="0"/>
              <a:t>Cost and Risk need to be manageable</a:t>
            </a:r>
          </a:p>
          <a:p>
            <a:pPr lvl="1"/>
            <a:r>
              <a:rPr lang="en-US" dirty="0">
                <a:ea typeface="Calibri" panose="020F0502020204030204" pitchFamily="34" charset="0"/>
              </a:rPr>
              <a:t>Guideline: conservative magnet design that can reach a robust 1.7 Tesla in the </a:t>
            </a:r>
            <a:r>
              <a:rPr lang="en-US" dirty="0" err="1">
                <a:ea typeface="Calibri" panose="020F0502020204030204" pitchFamily="34" charset="0"/>
              </a:rPr>
              <a:t>BaBAR</a:t>
            </a:r>
            <a:r>
              <a:rPr lang="en-US" dirty="0">
                <a:ea typeface="Calibri" panose="020F0502020204030204" pitchFamily="34" charset="0"/>
              </a:rPr>
              <a:t> magnet geometry.</a:t>
            </a:r>
          </a:p>
          <a:p>
            <a:pPr marL="285750" indent="-285750">
              <a:lnSpc>
                <a:spcPct val="120000"/>
              </a:lnSpc>
              <a:spcBef>
                <a:spcPts val="0"/>
              </a:spcBef>
              <a:buFont typeface="Wingdings" pitchFamily="2" charset="2"/>
              <a:buChar char="q"/>
            </a:pPr>
            <a:r>
              <a:rPr lang="en-US" dirty="0">
                <a:ea typeface="Calibri" panose="020F0502020204030204" pitchFamily="34" charset="0"/>
              </a:rPr>
              <a:t>High-level summary of 1.7T solenoid design:</a:t>
            </a:r>
          </a:p>
          <a:p>
            <a:pPr marL="742950" lvl="1" indent="-285750">
              <a:lnSpc>
                <a:spcPct val="120000"/>
              </a:lnSpc>
              <a:spcBef>
                <a:spcPts val="0"/>
              </a:spcBef>
              <a:buFont typeface="Wingdings" pitchFamily="2" charset="2"/>
              <a:buChar char="§"/>
            </a:pPr>
            <a:r>
              <a:rPr lang="en-US" dirty="0">
                <a:ea typeface="Calibri" panose="020F0502020204030204" pitchFamily="34" charset="0"/>
              </a:rPr>
              <a:t>Increase number of conductor layers from 4 to 6 – this is possible within the geometry and given the present conductor choice </a:t>
            </a:r>
            <a:r>
              <a:rPr lang="en-US" b="1" dirty="0">
                <a:solidFill>
                  <a:srgbClr val="0432FF"/>
                </a:solidFill>
                <a:ea typeface="Calibri" panose="020F0502020204030204" pitchFamily="34" charset="0"/>
                <a:sym typeface="Wingdings" panose="05000000000000000000" pitchFamily="2" charset="2"/>
              </a:rPr>
              <a:t></a:t>
            </a:r>
            <a:endParaRPr lang="en-US" b="1" dirty="0">
              <a:solidFill>
                <a:srgbClr val="0432FF"/>
              </a:solidFill>
              <a:ea typeface="Calibri" panose="020F0502020204030204" pitchFamily="34" charset="0"/>
            </a:endParaRPr>
          </a:p>
          <a:p>
            <a:pPr marL="742950" lvl="1" indent="-285750">
              <a:lnSpc>
                <a:spcPct val="120000"/>
              </a:lnSpc>
              <a:spcBef>
                <a:spcPts val="0"/>
              </a:spcBef>
              <a:buFont typeface="Wingdings" pitchFamily="2" charset="2"/>
              <a:buChar char="§"/>
            </a:pPr>
            <a:r>
              <a:rPr lang="en-US" dirty="0">
                <a:ea typeface="Calibri" panose="020F0502020204030204" pitchFamily="34" charset="0"/>
              </a:rPr>
              <a:t>Actually, this has a plus in that the current requirement goes down to 4000 Amps which increase critical current margin – a magnet high-level design parameter. </a:t>
            </a:r>
            <a:r>
              <a:rPr lang="en-US" b="1" dirty="0">
                <a:solidFill>
                  <a:srgbClr val="0432FF"/>
                </a:solidFill>
                <a:ea typeface="Calibri" panose="020F0502020204030204" pitchFamily="34" charset="0"/>
                <a:sym typeface="Wingdings" panose="05000000000000000000" pitchFamily="2" charset="2"/>
              </a:rPr>
              <a:t></a:t>
            </a:r>
            <a:r>
              <a:rPr lang="en-US" dirty="0">
                <a:ea typeface="Calibri" panose="020F0502020204030204" pitchFamily="34" charset="0"/>
                <a:sym typeface="Wingdings" panose="05000000000000000000" pitchFamily="2" charset="2"/>
              </a:rPr>
              <a:t> </a:t>
            </a:r>
            <a:r>
              <a:rPr lang="en-US" dirty="0">
                <a:ea typeface="Calibri" panose="020F0502020204030204" pitchFamily="34" charset="0"/>
              </a:rPr>
              <a:t>The temperature margin remains very safe. </a:t>
            </a:r>
            <a:r>
              <a:rPr lang="en-US" b="1" dirty="0">
                <a:solidFill>
                  <a:srgbClr val="0432FF"/>
                </a:solidFill>
                <a:ea typeface="Calibri" panose="020F0502020204030204" pitchFamily="34" charset="0"/>
                <a:sym typeface="Wingdings" panose="05000000000000000000" pitchFamily="2" charset="2"/>
              </a:rPr>
              <a:t></a:t>
            </a:r>
            <a:endParaRPr lang="en-US" b="1" dirty="0">
              <a:solidFill>
                <a:srgbClr val="0432FF"/>
              </a:solidFill>
              <a:ea typeface="Calibri" panose="020F0502020204030204" pitchFamily="34" charset="0"/>
            </a:endParaRPr>
          </a:p>
          <a:p>
            <a:pPr marL="742950" lvl="1" indent="-285750">
              <a:lnSpc>
                <a:spcPct val="120000"/>
              </a:lnSpc>
              <a:spcBef>
                <a:spcPts val="0"/>
              </a:spcBef>
              <a:buFont typeface="Wingdings" pitchFamily="2" charset="2"/>
              <a:buChar char="§"/>
            </a:pPr>
            <a:r>
              <a:rPr lang="en-US" dirty="0">
                <a:ea typeface="Calibri" panose="020F0502020204030204" pitchFamily="34" charset="0"/>
              </a:rPr>
              <a:t>The nuclear interaction lengths for the </a:t>
            </a:r>
            <a:r>
              <a:rPr lang="en-US" dirty="0" err="1">
                <a:ea typeface="Calibri" panose="020F0502020204030204" pitchFamily="34" charset="0"/>
              </a:rPr>
              <a:t>BaBar</a:t>
            </a:r>
            <a:r>
              <a:rPr lang="en-US" dirty="0">
                <a:ea typeface="Calibri" panose="020F0502020204030204" pitchFamily="34" charset="0"/>
              </a:rPr>
              <a:t> magnet is 0.4, for the new 1.7 T </a:t>
            </a:r>
            <a:r>
              <a:rPr lang="en-US" dirty="0" err="1">
                <a:ea typeface="Calibri" panose="020F0502020204030204" pitchFamily="34" charset="0"/>
              </a:rPr>
              <a:t>upto</a:t>
            </a:r>
            <a:r>
              <a:rPr lang="en-US" dirty="0">
                <a:ea typeface="Calibri" panose="020F0502020204030204" pitchFamily="34" charset="0"/>
              </a:rPr>
              <a:t> 2 T magnet it is 0.47 </a:t>
            </a:r>
            <a:r>
              <a:rPr lang="en-US" dirty="0">
                <a:solidFill>
                  <a:srgbClr val="0432FF"/>
                </a:solidFill>
                <a:ea typeface="Calibri" panose="020F0502020204030204" pitchFamily="34" charset="0"/>
                <a:sym typeface="Wingdings" panose="05000000000000000000" pitchFamily="2" charset="2"/>
              </a:rPr>
              <a:t></a:t>
            </a:r>
            <a:r>
              <a:rPr lang="en-US" dirty="0">
                <a:ea typeface="Calibri" panose="020F0502020204030204" pitchFamily="34" charset="0"/>
                <a:sym typeface="Wingdings" panose="05000000000000000000" pitchFamily="2" charset="2"/>
              </a:rPr>
              <a:t> this is acceptable </a:t>
            </a:r>
            <a:r>
              <a:rPr lang="en-US" b="1" dirty="0">
                <a:solidFill>
                  <a:srgbClr val="0432FF"/>
                </a:solidFill>
                <a:ea typeface="Calibri" panose="020F0502020204030204" pitchFamily="34" charset="0"/>
                <a:sym typeface="Wingdings" panose="05000000000000000000" pitchFamily="2" charset="2"/>
              </a:rPr>
              <a:t></a:t>
            </a:r>
          </a:p>
          <a:p>
            <a:pPr marL="742950" lvl="1" indent="-285750">
              <a:lnSpc>
                <a:spcPct val="120000"/>
              </a:lnSpc>
              <a:spcBef>
                <a:spcPts val="0"/>
              </a:spcBef>
              <a:buFont typeface="Wingdings" pitchFamily="2" charset="2"/>
              <a:buChar char="§"/>
            </a:pPr>
            <a:r>
              <a:rPr lang="en-US" dirty="0">
                <a:ea typeface="Calibri" panose="020F0502020204030204" pitchFamily="34" charset="0"/>
                <a:sym typeface="Wingdings" panose="05000000000000000000" pitchFamily="2" charset="2"/>
              </a:rPr>
              <a:t>The stored power goes like field squared, so from 1.5 Tesla to 2 Tesla it goes up by a factor of 1.78. Cost goes roughly as stored power to the power 0.7, so cost would go up a factor of 1.5. That roughly equates to +5M$. </a:t>
            </a:r>
            <a:r>
              <a:rPr lang="en-US" b="1" dirty="0">
                <a:solidFill>
                  <a:srgbClr val="FF0000"/>
                </a:solidFill>
                <a:ea typeface="Calibri" panose="020F0502020204030204" pitchFamily="34" charset="0"/>
                <a:sym typeface="Wingdings" panose="05000000000000000000" pitchFamily="2" charset="2"/>
              </a:rPr>
              <a:t></a:t>
            </a:r>
            <a:endParaRPr lang="en-US" dirty="0"/>
          </a:p>
          <a:p>
            <a:endParaRPr lang="en-US" dirty="0">
              <a:sym typeface="Wingdings" pitchFamily="2" charset="2"/>
            </a:endParaRPr>
          </a:p>
        </p:txBody>
      </p:sp>
      <p:sp>
        <p:nvSpPr>
          <p:cNvPr id="3" name="Date Placeholder 2">
            <a:extLst>
              <a:ext uri="{FF2B5EF4-FFF2-40B4-BE49-F238E27FC236}">
                <a16:creationId xmlns:a16="http://schemas.microsoft.com/office/drawing/2014/main" id="{F87E9B70-E1A2-D343-828A-950272AAAB3B}"/>
              </a:ext>
            </a:extLst>
          </p:cNvPr>
          <p:cNvSpPr>
            <a:spLocks noGrp="1"/>
          </p:cNvSpPr>
          <p:nvPr>
            <p:ph type="dt" sz="half" idx="10"/>
          </p:nvPr>
        </p:nvSpPr>
        <p:spPr/>
        <p:txBody>
          <a:bodyPr/>
          <a:lstStyle/>
          <a:p>
            <a:r>
              <a:rPr lang="en-US"/>
              <a:t>E.C. Aschenauer</a:t>
            </a:r>
            <a:endParaRPr lang="en-US" dirty="0"/>
          </a:p>
        </p:txBody>
      </p:sp>
      <p:sp>
        <p:nvSpPr>
          <p:cNvPr id="4" name="Slide Number Placeholder 3">
            <a:extLst>
              <a:ext uri="{FF2B5EF4-FFF2-40B4-BE49-F238E27FC236}">
                <a16:creationId xmlns:a16="http://schemas.microsoft.com/office/drawing/2014/main" id="{5B413100-D152-7940-8BC6-D83B6C5744D8}"/>
              </a:ext>
            </a:extLst>
          </p:cNvPr>
          <p:cNvSpPr>
            <a:spLocks noGrp="1"/>
          </p:cNvSpPr>
          <p:nvPr>
            <p:ph type="sldNum" sz="quarter" idx="12"/>
          </p:nvPr>
        </p:nvSpPr>
        <p:spPr/>
        <p:txBody>
          <a:bodyPr/>
          <a:lstStyle/>
          <a:p>
            <a:fld id="{893C5830-40F3-F04E-B2E3-10E6672BA8FF}" type="slidenum">
              <a:rPr lang="en-US" smtClean="0"/>
              <a:pPr/>
              <a:t>17</a:t>
            </a:fld>
            <a:endParaRPr lang="en-US"/>
          </a:p>
        </p:txBody>
      </p:sp>
      <p:sp>
        <p:nvSpPr>
          <p:cNvPr id="5" name="Title 4">
            <a:extLst>
              <a:ext uri="{FF2B5EF4-FFF2-40B4-BE49-F238E27FC236}">
                <a16:creationId xmlns:a16="http://schemas.microsoft.com/office/drawing/2014/main" id="{ADD91619-9E4C-7B42-B84B-D77CF864B4B8}"/>
              </a:ext>
            </a:extLst>
          </p:cNvPr>
          <p:cNvSpPr>
            <a:spLocks noGrp="1"/>
          </p:cNvSpPr>
          <p:nvPr>
            <p:ph type="title"/>
          </p:nvPr>
        </p:nvSpPr>
        <p:spPr/>
        <p:txBody>
          <a:bodyPr/>
          <a:lstStyle/>
          <a:p>
            <a:r>
              <a:rPr lang="en-US" dirty="0"/>
              <a:t>New 1.7 T Solenoid</a:t>
            </a:r>
          </a:p>
        </p:txBody>
      </p:sp>
    </p:spTree>
    <p:extLst>
      <p:ext uri="{BB962C8B-B14F-4D97-AF65-F5344CB8AC3E}">
        <p14:creationId xmlns:p14="http://schemas.microsoft.com/office/powerpoint/2010/main" val="1396696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3A9447-66F7-5843-90D3-B708A9866D25}"/>
              </a:ext>
            </a:extLst>
          </p:cNvPr>
          <p:cNvPicPr>
            <a:picLocks noChangeAspect="1"/>
          </p:cNvPicPr>
          <p:nvPr/>
        </p:nvPicPr>
        <p:blipFill rotWithShape="1">
          <a:blip r:embed="rId2"/>
          <a:srcRect l="68563" t="45942" r="16435" b="12283"/>
          <a:stretch/>
        </p:blipFill>
        <p:spPr>
          <a:xfrm>
            <a:off x="3082178" y="1213527"/>
            <a:ext cx="2976741" cy="4673792"/>
          </a:xfrm>
          <a:prstGeom prst="rect">
            <a:avLst/>
          </a:prstGeom>
        </p:spPr>
      </p:pic>
      <p:sp>
        <p:nvSpPr>
          <p:cNvPr id="2" name="Title 1">
            <a:extLst>
              <a:ext uri="{FF2B5EF4-FFF2-40B4-BE49-F238E27FC236}">
                <a16:creationId xmlns:a16="http://schemas.microsoft.com/office/drawing/2014/main" id="{2F087269-E363-7140-B4DA-158212CE7B4D}"/>
              </a:ext>
            </a:extLst>
          </p:cNvPr>
          <p:cNvSpPr>
            <a:spLocks noGrp="1"/>
          </p:cNvSpPr>
          <p:nvPr>
            <p:ph type="title"/>
          </p:nvPr>
        </p:nvSpPr>
        <p:spPr/>
        <p:txBody>
          <a:bodyPr/>
          <a:lstStyle/>
          <a:p>
            <a:r>
              <a:rPr lang="en-US" dirty="0"/>
              <a:t>Experimental Equipment Technical Progress</a:t>
            </a:r>
          </a:p>
        </p:txBody>
      </p:sp>
      <p:sp>
        <p:nvSpPr>
          <p:cNvPr id="3" name="Slide Number Placeholder 2">
            <a:extLst>
              <a:ext uri="{FF2B5EF4-FFF2-40B4-BE49-F238E27FC236}">
                <a16:creationId xmlns:a16="http://schemas.microsoft.com/office/drawing/2014/main" id="{97381BB4-F15C-C148-8167-4232DE6A978F}"/>
              </a:ext>
            </a:extLst>
          </p:cNvPr>
          <p:cNvSpPr>
            <a:spLocks noGrp="1"/>
          </p:cNvSpPr>
          <p:nvPr>
            <p:ph type="sldNum" sz="quarter" idx="12"/>
          </p:nvPr>
        </p:nvSpPr>
        <p:spPr/>
        <p:txBody>
          <a:bodyPr/>
          <a:lstStyle/>
          <a:p>
            <a:fld id="{893C5830-40F3-F04E-B2E3-10E6672BA8FF}" type="slidenum">
              <a:rPr lang="en-US" smtClean="0"/>
              <a:pPr/>
              <a:t>18</a:t>
            </a:fld>
            <a:endParaRPr lang="en-US"/>
          </a:p>
        </p:txBody>
      </p:sp>
      <p:sp>
        <p:nvSpPr>
          <p:cNvPr id="5" name="TextBox 4">
            <a:extLst>
              <a:ext uri="{FF2B5EF4-FFF2-40B4-BE49-F238E27FC236}">
                <a16:creationId xmlns:a16="http://schemas.microsoft.com/office/drawing/2014/main" id="{6B276BC2-DBD1-524B-A48A-E4BE048B3458}"/>
              </a:ext>
            </a:extLst>
          </p:cNvPr>
          <p:cNvSpPr txBox="1"/>
          <p:nvPr/>
        </p:nvSpPr>
        <p:spPr>
          <a:xfrm>
            <a:off x="9643" y="1323207"/>
            <a:ext cx="3162587" cy="430887"/>
          </a:xfrm>
          <a:prstGeom prst="rect">
            <a:avLst/>
          </a:prstGeom>
          <a:noFill/>
          <a:ln w="38100">
            <a:solidFill>
              <a:srgbClr val="FFC000"/>
            </a:solidFill>
          </a:ln>
        </p:spPr>
        <p:txBody>
          <a:bodyPr wrap="square" rtlCol="0">
            <a:spAutoFit/>
          </a:bodyPr>
          <a:lstStyle/>
          <a:p>
            <a:pPr marL="171450" indent="-171450">
              <a:buClr>
                <a:srgbClr val="0000FF"/>
              </a:buClr>
              <a:buFont typeface="Wingdings" pitchFamily="2" charset="2"/>
              <a:buChar char="§"/>
            </a:pPr>
            <a:r>
              <a:rPr lang="en-US" sz="1100" dirty="0">
                <a:latin typeface="Arial" panose="020B0604020202020204" pitchFamily="34" charset="0"/>
                <a:cs typeface="Arial" panose="020B0604020202020204" pitchFamily="34" charset="0"/>
              </a:rPr>
              <a:t>Defined and documented system requirements down to L4</a:t>
            </a:r>
          </a:p>
        </p:txBody>
      </p:sp>
      <p:sp>
        <p:nvSpPr>
          <p:cNvPr id="6" name="TextBox 5">
            <a:extLst>
              <a:ext uri="{FF2B5EF4-FFF2-40B4-BE49-F238E27FC236}">
                <a16:creationId xmlns:a16="http://schemas.microsoft.com/office/drawing/2014/main" id="{006E858D-F671-F84F-8B1C-2978F262BD11}"/>
              </a:ext>
            </a:extLst>
          </p:cNvPr>
          <p:cNvSpPr txBox="1"/>
          <p:nvPr/>
        </p:nvSpPr>
        <p:spPr>
          <a:xfrm>
            <a:off x="581660" y="1990411"/>
            <a:ext cx="2568332" cy="430887"/>
          </a:xfrm>
          <a:prstGeom prst="rect">
            <a:avLst/>
          </a:prstGeom>
          <a:noFill/>
          <a:ln w="38100">
            <a:solidFill>
              <a:srgbClr val="FF9300"/>
            </a:solidFill>
          </a:ln>
        </p:spPr>
        <p:txBody>
          <a:bodyPr wrap="none" rtlCol="0">
            <a:spAutoFit/>
          </a:bodyPr>
          <a:lstStyle/>
          <a:p>
            <a:pPr marL="171450" indent="-171450" algn="l">
              <a:buClr>
                <a:srgbClr val="0000FF"/>
              </a:buClr>
              <a:buFont typeface="Wingdings" pitchFamily="2" charset="2"/>
              <a:buChar char="§"/>
            </a:pPr>
            <a:r>
              <a:rPr lang="en-US" sz="1100" dirty="0">
                <a:latin typeface="Arial" panose="020B0604020202020204" pitchFamily="34" charset="0"/>
                <a:cs typeface="Arial" panose="020B0604020202020204" pitchFamily="34" charset="0"/>
              </a:rPr>
              <a:t>rolling out R&amp;D contracts</a:t>
            </a:r>
          </a:p>
          <a:p>
            <a:pPr marL="171450" indent="-171450" algn="l">
              <a:buClr>
                <a:srgbClr val="0000FF"/>
              </a:buClr>
              <a:buFont typeface="Wingdings" pitchFamily="2" charset="2"/>
              <a:buChar char="§"/>
            </a:pPr>
            <a:r>
              <a:rPr lang="en-US" sz="1100" dirty="0">
                <a:latin typeface="Arial" panose="020B0604020202020204" pitchFamily="34" charset="0"/>
                <a:cs typeface="Arial" panose="020B0604020202020204" pitchFamily="34" charset="0"/>
              </a:rPr>
              <a:t>Updating P6 &amp; integrate milestones</a:t>
            </a:r>
          </a:p>
        </p:txBody>
      </p:sp>
      <p:sp>
        <p:nvSpPr>
          <p:cNvPr id="7" name="TextBox 6">
            <a:extLst>
              <a:ext uri="{FF2B5EF4-FFF2-40B4-BE49-F238E27FC236}">
                <a16:creationId xmlns:a16="http://schemas.microsoft.com/office/drawing/2014/main" id="{ACFB2750-33ED-8241-8089-9B0F8C3BF348}"/>
              </a:ext>
            </a:extLst>
          </p:cNvPr>
          <p:cNvSpPr txBox="1"/>
          <p:nvPr/>
        </p:nvSpPr>
        <p:spPr>
          <a:xfrm>
            <a:off x="-7437" y="5160298"/>
            <a:ext cx="3140441" cy="938719"/>
          </a:xfrm>
          <a:prstGeom prst="rect">
            <a:avLst/>
          </a:prstGeom>
          <a:noFill/>
          <a:ln w="38100">
            <a:solidFill>
              <a:srgbClr val="FF40FF"/>
            </a:solidFill>
          </a:ln>
        </p:spPr>
        <p:txBody>
          <a:bodyPr wrap="square" rtlCol="0">
            <a:spAutoFit/>
          </a:bodyPr>
          <a:lstStyle/>
          <a:p>
            <a:pPr marL="91440" lvl="0" indent="-91440">
              <a:buClr>
                <a:srgbClr val="0000FF"/>
              </a:buClr>
              <a:buFont typeface="Wingdings" pitchFamily="2" charset="2"/>
              <a:buChar char="§"/>
              <a:defRPr/>
            </a:pPr>
            <a:r>
              <a:rPr lang="en-US" sz="1100" dirty="0">
                <a:solidFill>
                  <a:prstClr val="black"/>
                </a:solidFill>
                <a:latin typeface="Arial" panose="020B0604020202020204" pitchFamily="34" charset="0"/>
                <a:cs typeface="Arial" panose="020B0604020202020204" pitchFamily="34" charset="0"/>
              </a:rPr>
              <a:t>Contract with </a:t>
            </a:r>
            <a:r>
              <a:rPr lang="en-US" sz="1100" dirty="0" err="1">
                <a:solidFill>
                  <a:prstClr val="black"/>
                </a:solidFill>
                <a:latin typeface="Arial" panose="020B0604020202020204" pitchFamily="34" charset="0"/>
                <a:cs typeface="Arial" panose="020B0604020202020204" pitchFamily="34" charset="0"/>
              </a:rPr>
              <a:t>Saclay</a:t>
            </a:r>
            <a:r>
              <a:rPr lang="en-US" sz="1100" dirty="0">
                <a:solidFill>
                  <a:prstClr val="black"/>
                </a:solidFill>
                <a:latin typeface="Arial" panose="020B0604020202020204" pitchFamily="34" charset="0"/>
                <a:cs typeface="Arial" panose="020B0604020202020204" pitchFamily="34" charset="0"/>
              </a:rPr>
              <a:t> to continue design for a 1.7 T </a:t>
            </a:r>
            <a:r>
              <a:rPr lang="en-US" sz="1100" dirty="0" err="1">
                <a:solidFill>
                  <a:prstClr val="black"/>
                </a:solidFill>
                <a:latin typeface="Arial" panose="020B0604020202020204" pitchFamily="34" charset="0"/>
                <a:cs typeface="Arial" panose="020B0604020202020204" pitchFamily="34" charset="0"/>
              </a:rPr>
              <a:t>BaBAR</a:t>
            </a:r>
            <a:r>
              <a:rPr lang="en-US" sz="1100" dirty="0">
                <a:solidFill>
                  <a:prstClr val="black"/>
                </a:solidFill>
                <a:latin typeface="Arial" panose="020B0604020202020204" pitchFamily="34" charset="0"/>
                <a:cs typeface="Arial" panose="020B0604020202020204" pitchFamily="34" charset="0"/>
              </a:rPr>
              <a:t> like Solenoid as Risk mitigation</a:t>
            </a:r>
          </a:p>
          <a:p>
            <a:pPr marL="91440" lvl="0" indent="-91440">
              <a:buClr>
                <a:srgbClr val="0000FF"/>
              </a:buClr>
              <a:buFont typeface="Wingdings" pitchFamily="2" charset="2"/>
              <a:buChar char="§"/>
              <a:defRPr/>
            </a:pPr>
            <a:r>
              <a:rPr lang="en-US" sz="1100" dirty="0">
                <a:solidFill>
                  <a:prstClr val="black"/>
                </a:solidFill>
                <a:latin typeface="Arial" panose="020B0604020202020204" pitchFamily="34" charset="0"/>
                <a:cs typeface="Arial" panose="020B0604020202020204" pitchFamily="34" charset="0"/>
              </a:rPr>
              <a:t>Eased design as can use </a:t>
            </a:r>
            <a:r>
              <a:rPr lang="en-US" sz="1100" dirty="0">
                <a:latin typeface="Arial" panose="020B0604020202020204" pitchFamily="34" charset="0"/>
                <a:cs typeface="Arial" panose="020B0604020202020204" pitchFamily="34" charset="0"/>
              </a:rPr>
              <a:t>Cu-stabilized conductor </a:t>
            </a:r>
            <a:endParaRPr lang="en-US" sz="1100" dirty="0">
              <a:solidFill>
                <a:prstClr val="black"/>
              </a:solidFill>
              <a:latin typeface="Arial" panose="020B0604020202020204" pitchFamily="34" charset="0"/>
              <a:cs typeface="Arial" panose="020B0604020202020204" pitchFamily="34" charset="0"/>
            </a:endParaRPr>
          </a:p>
          <a:p>
            <a:pPr marL="91440" lvl="0" indent="-91440">
              <a:buClr>
                <a:srgbClr val="0000FF"/>
              </a:buClr>
              <a:buFont typeface="Wingdings" pitchFamily="2" charset="2"/>
              <a:buChar char="§"/>
              <a:defRPr/>
            </a:pPr>
            <a:r>
              <a:rPr lang="en-US" sz="1100" dirty="0">
                <a:solidFill>
                  <a:prstClr val="black"/>
                </a:solidFill>
                <a:latin typeface="Arial" panose="020B0604020202020204" pitchFamily="34" charset="0"/>
                <a:cs typeface="Arial" panose="020B0604020202020204" pitchFamily="34" charset="0"/>
              </a:rPr>
              <a:t>Update risk assessment of </a:t>
            </a:r>
            <a:r>
              <a:rPr lang="en-US" sz="1100" dirty="0" err="1">
                <a:solidFill>
                  <a:prstClr val="black"/>
                </a:solidFill>
                <a:latin typeface="Arial" panose="020B0604020202020204" pitchFamily="34" charset="0"/>
                <a:cs typeface="Arial" panose="020B0604020202020204" pitchFamily="34" charset="0"/>
              </a:rPr>
              <a:t>BaBAR</a:t>
            </a:r>
            <a:r>
              <a:rPr lang="en-US" sz="1100" dirty="0">
                <a:solidFill>
                  <a:prstClr val="black"/>
                </a:solidFill>
                <a:latin typeface="Arial" panose="020B0604020202020204" pitchFamily="34" charset="0"/>
                <a:cs typeface="Arial" panose="020B0604020202020204" pitchFamily="34" charset="0"/>
              </a:rPr>
              <a:t> Solenoid</a:t>
            </a:r>
          </a:p>
        </p:txBody>
      </p:sp>
      <p:sp>
        <p:nvSpPr>
          <p:cNvPr id="9" name="TextBox 8">
            <a:extLst>
              <a:ext uri="{FF2B5EF4-FFF2-40B4-BE49-F238E27FC236}">
                <a16:creationId xmlns:a16="http://schemas.microsoft.com/office/drawing/2014/main" id="{867759F9-2AFC-8B46-B89D-BB2265265D27}"/>
              </a:ext>
            </a:extLst>
          </p:cNvPr>
          <p:cNvSpPr txBox="1"/>
          <p:nvPr/>
        </p:nvSpPr>
        <p:spPr>
          <a:xfrm>
            <a:off x="0" y="2460087"/>
            <a:ext cx="3162587" cy="830997"/>
          </a:xfrm>
          <a:prstGeom prst="rect">
            <a:avLst/>
          </a:prstGeom>
          <a:noFill/>
          <a:ln w="38100">
            <a:solidFill>
              <a:srgbClr val="FFFF00"/>
            </a:solidFill>
          </a:ln>
        </p:spPr>
        <p:txBody>
          <a:bodyPr wrap="square" rtlCol="0">
            <a:spAutoFit/>
          </a:bodyPr>
          <a:lstStyle/>
          <a:p>
            <a:pPr marL="91440" indent="-91440" algn="l">
              <a:buClr>
                <a:srgbClr val="0000FF"/>
              </a:buClr>
              <a:buFont typeface="Wingdings" pitchFamily="2" charset="2"/>
              <a:buChar char="§"/>
            </a:pPr>
            <a:r>
              <a:rPr lang="en-US" sz="1200" dirty="0">
                <a:latin typeface="Arial" panose="020B0604020202020204" pitchFamily="34" charset="0"/>
                <a:cs typeface="Arial" panose="020B0604020202020204" pitchFamily="34" charset="0"/>
              </a:rPr>
              <a:t>develop a technical solution to bake-out beam pipe with </a:t>
            </a:r>
            <a:r>
              <a:rPr lang="en-US" sz="1200" dirty="0">
                <a:latin typeface="Symbol" pitchFamily="2" charset="2"/>
                <a:cs typeface="Arial" panose="020B0604020202020204" pitchFamily="34" charset="0"/>
              </a:rPr>
              <a:t>m</a:t>
            </a:r>
            <a:r>
              <a:rPr lang="en-US" sz="1200" dirty="0">
                <a:latin typeface="Arial" panose="020B0604020202020204" pitchFamily="34" charset="0"/>
                <a:cs typeface="Arial" panose="020B0604020202020204" pitchFamily="34" charset="0"/>
              </a:rPr>
              <a:t>-vertex in-situ</a:t>
            </a:r>
          </a:p>
          <a:p>
            <a:pPr marL="91440" indent="-91440">
              <a:buClr>
                <a:srgbClr val="0000FF"/>
              </a:buClr>
              <a:buFont typeface="Wingdings" pitchFamily="2" charset="2"/>
              <a:buChar char="§"/>
            </a:pPr>
            <a:r>
              <a:rPr lang="en-US" sz="1200" dirty="0">
                <a:latin typeface="Arial" panose="020B0604020202020204" pitchFamily="34" charset="0"/>
                <a:cs typeface="Arial" panose="020B0604020202020204" pitchFamily="34" charset="0"/>
              </a:rPr>
              <a:t>develop beam pipe support to allow 1</a:t>
            </a:r>
            <a:r>
              <a:rPr lang="en-US" sz="1200" baseline="30000" dirty="0">
                <a:latin typeface="Arial" panose="020B0604020202020204" pitchFamily="34" charset="0"/>
                <a:cs typeface="Arial" panose="020B0604020202020204" pitchFamily="34" charset="0"/>
              </a:rPr>
              <a:t>st</a:t>
            </a:r>
            <a:r>
              <a:rPr lang="en-US" sz="1200" dirty="0">
                <a:latin typeface="Arial" panose="020B0604020202020204" pitchFamily="34" charset="0"/>
                <a:cs typeface="Arial" panose="020B0604020202020204" pitchFamily="34" charset="0"/>
              </a:rPr>
              <a:t> </a:t>
            </a:r>
            <a:r>
              <a:rPr lang="en-US" sz="1200" dirty="0">
                <a:latin typeface="Symbol" pitchFamily="2" charset="2"/>
                <a:cs typeface="Arial" panose="020B0604020202020204" pitchFamily="34" charset="0"/>
              </a:rPr>
              <a:t>m</a:t>
            </a:r>
            <a:r>
              <a:rPr lang="en-US" sz="1200" dirty="0">
                <a:latin typeface="Arial" panose="020B0604020202020204" pitchFamily="34" charset="0"/>
                <a:cs typeface="Arial" panose="020B0604020202020204" pitchFamily="34" charset="0"/>
              </a:rPr>
              <a:t>-vertex layer as close to the IP as possible</a:t>
            </a:r>
          </a:p>
        </p:txBody>
      </p:sp>
      <p:sp>
        <p:nvSpPr>
          <p:cNvPr id="10" name="TextBox 9">
            <a:extLst>
              <a:ext uri="{FF2B5EF4-FFF2-40B4-BE49-F238E27FC236}">
                <a16:creationId xmlns:a16="http://schemas.microsoft.com/office/drawing/2014/main" id="{8DC36DCF-F1BD-7F41-9EBA-2202CB210F12}"/>
              </a:ext>
            </a:extLst>
          </p:cNvPr>
          <p:cNvSpPr txBox="1"/>
          <p:nvPr/>
        </p:nvSpPr>
        <p:spPr>
          <a:xfrm>
            <a:off x="0" y="3317723"/>
            <a:ext cx="3162587" cy="769441"/>
          </a:xfrm>
          <a:prstGeom prst="rect">
            <a:avLst/>
          </a:prstGeom>
          <a:noFill/>
          <a:ln w="38100">
            <a:solidFill>
              <a:srgbClr val="00FA00"/>
            </a:solidFill>
          </a:ln>
        </p:spPr>
        <p:txBody>
          <a:bodyPr wrap="square" rtlCol="0">
            <a:spAutoFit/>
          </a:bodyPr>
          <a:lstStyle/>
          <a:p>
            <a:pPr marL="91440" indent="-91440" algn="l">
              <a:buClr>
                <a:srgbClr val="0000FF"/>
              </a:buClr>
              <a:buFont typeface="Wingdings" pitchFamily="2" charset="2"/>
              <a:buChar char="§"/>
            </a:pPr>
            <a:r>
              <a:rPr lang="en-US" sz="1100" dirty="0">
                <a:latin typeface="Arial" panose="020B0604020202020204" pitchFamily="34" charset="0"/>
                <a:cs typeface="Arial" panose="020B0604020202020204" pitchFamily="34" charset="0"/>
              </a:rPr>
              <a:t>detail all the requirements for the next phase of the technical design</a:t>
            </a:r>
          </a:p>
          <a:p>
            <a:pPr marL="91440" indent="-91440" algn="l">
              <a:buClr>
                <a:srgbClr val="0000FF"/>
              </a:buClr>
              <a:buFont typeface="Wingdings" pitchFamily="2" charset="2"/>
              <a:buChar char="§"/>
            </a:pPr>
            <a:r>
              <a:rPr lang="en-US" sz="1100" dirty="0">
                <a:latin typeface="Arial" panose="020B0604020202020204" pitchFamily="34" charset="0"/>
                <a:cs typeface="Arial" panose="020B0604020202020204" pitchFamily="34" charset="0"/>
              </a:rPr>
              <a:t>investigate a </a:t>
            </a:r>
            <a:r>
              <a:rPr lang="en-US" sz="1100">
                <a:latin typeface="Arial" panose="020B0604020202020204" pitchFamily="34" charset="0"/>
                <a:cs typeface="Arial" panose="020B0604020202020204" pitchFamily="34" charset="0"/>
              </a:rPr>
              <a:t>pressurized Argon </a:t>
            </a:r>
            <a:r>
              <a:rPr lang="en-US" sz="1100" dirty="0">
                <a:latin typeface="Arial" panose="020B0604020202020204" pitchFamily="34" charset="0"/>
                <a:cs typeface="Arial" panose="020B0604020202020204" pitchFamily="34" charset="0"/>
              </a:rPr>
              <a:t>based RICH can be realized</a:t>
            </a:r>
          </a:p>
        </p:txBody>
      </p:sp>
      <p:sp>
        <p:nvSpPr>
          <p:cNvPr id="11" name="Rectangle 10">
            <a:extLst>
              <a:ext uri="{FF2B5EF4-FFF2-40B4-BE49-F238E27FC236}">
                <a16:creationId xmlns:a16="http://schemas.microsoft.com/office/drawing/2014/main" id="{273EBE47-618E-1345-A134-BA263A652154}"/>
              </a:ext>
            </a:extLst>
          </p:cNvPr>
          <p:cNvSpPr/>
          <p:nvPr/>
        </p:nvSpPr>
        <p:spPr>
          <a:xfrm>
            <a:off x="3162587" y="1324139"/>
            <a:ext cx="1326912" cy="600439"/>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38168BA-F144-D447-BB27-FAB2C7D86B18}"/>
              </a:ext>
            </a:extLst>
          </p:cNvPr>
          <p:cNvSpPr/>
          <p:nvPr/>
        </p:nvSpPr>
        <p:spPr>
          <a:xfrm>
            <a:off x="3161182" y="1949916"/>
            <a:ext cx="1326912" cy="600439"/>
          </a:xfrm>
          <a:prstGeom prst="rect">
            <a:avLst/>
          </a:prstGeom>
          <a:noFill/>
          <a:ln w="381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3B00DC2-9794-424A-838D-6FAFC2D084C8}"/>
              </a:ext>
            </a:extLst>
          </p:cNvPr>
          <p:cNvSpPr/>
          <p:nvPr/>
        </p:nvSpPr>
        <p:spPr>
          <a:xfrm>
            <a:off x="3161182" y="2575693"/>
            <a:ext cx="1326912" cy="600439"/>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5094682-C23F-B04E-8091-E778FDA91FD3}"/>
              </a:ext>
            </a:extLst>
          </p:cNvPr>
          <p:cNvSpPr/>
          <p:nvPr/>
        </p:nvSpPr>
        <p:spPr>
          <a:xfrm>
            <a:off x="3161182" y="3218387"/>
            <a:ext cx="1326912" cy="600439"/>
          </a:xfrm>
          <a:prstGeom prst="rect">
            <a:avLst/>
          </a:prstGeom>
          <a:noFill/>
          <a:ln w="3810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72708FB-7F83-DB4C-B054-BE1E6DC9D3D9}"/>
              </a:ext>
            </a:extLst>
          </p:cNvPr>
          <p:cNvSpPr txBox="1"/>
          <p:nvPr/>
        </p:nvSpPr>
        <p:spPr>
          <a:xfrm>
            <a:off x="-6708" y="4119212"/>
            <a:ext cx="3162587" cy="938719"/>
          </a:xfrm>
          <a:prstGeom prst="rect">
            <a:avLst/>
          </a:prstGeom>
          <a:noFill/>
          <a:ln w="38100">
            <a:solidFill>
              <a:srgbClr val="FF0000"/>
            </a:solidFill>
          </a:ln>
        </p:spPr>
        <p:txBody>
          <a:bodyPr wrap="square" rtlCol="0">
            <a:spAutoFit/>
          </a:bodyPr>
          <a:lstStyle/>
          <a:p>
            <a:pPr marL="91440" indent="-91440" algn="l">
              <a:buClr>
                <a:srgbClr val="0000FF"/>
              </a:buClr>
              <a:buFont typeface="Wingdings" pitchFamily="2" charset="2"/>
              <a:buChar char="§"/>
            </a:pPr>
            <a:r>
              <a:rPr lang="en-US" sz="1100" dirty="0">
                <a:latin typeface="Arial" panose="020B0604020202020204" pitchFamily="34" charset="0"/>
                <a:cs typeface="Arial" panose="020B0604020202020204" pitchFamily="34" charset="0"/>
              </a:rPr>
              <a:t>work on next phase of technical design on </a:t>
            </a:r>
            <a:r>
              <a:rPr lang="en-US" sz="1100" dirty="0" err="1">
                <a:latin typeface="Arial" panose="020B0604020202020204" pitchFamily="34" charset="0"/>
                <a:cs typeface="Arial" panose="020B0604020202020204" pitchFamily="34" charset="0"/>
              </a:rPr>
              <a:t>eEndcap</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ECal</a:t>
            </a:r>
            <a:r>
              <a:rPr lang="en-US" sz="1100" dirty="0">
                <a:latin typeface="Arial" panose="020B0604020202020204" pitchFamily="34" charset="0"/>
                <a:cs typeface="Arial" panose="020B0604020202020204" pitchFamily="34" charset="0"/>
              </a:rPr>
              <a:t> in collaboration with Orsay technical team</a:t>
            </a:r>
          </a:p>
          <a:p>
            <a:pPr marL="91440" indent="-91440">
              <a:buClr>
                <a:srgbClr val="0000FF"/>
              </a:buClr>
              <a:buFont typeface="Wingdings" pitchFamily="2" charset="2"/>
              <a:buChar char="§"/>
            </a:pPr>
            <a:r>
              <a:rPr lang="en-US" sz="1100" dirty="0">
                <a:solidFill>
                  <a:prstClr val="black"/>
                </a:solidFill>
                <a:latin typeface="Arial" panose="020B0604020202020204" pitchFamily="34" charset="0"/>
                <a:cs typeface="Arial" panose="020B0604020202020204" pitchFamily="34" charset="0"/>
              </a:rPr>
              <a:t>work on next phase of technical design of barrel </a:t>
            </a:r>
            <a:r>
              <a:rPr lang="en-US" sz="1100" dirty="0" err="1">
                <a:solidFill>
                  <a:prstClr val="black"/>
                </a:solidFill>
                <a:latin typeface="Arial" panose="020B0604020202020204" pitchFamily="34" charset="0"/>
                <a:cs typeface="Arial" panose="020B0604020202020204" pitchFamily="34" charset="0"/>
              </a:rPr>
              <a:t>SciGlass</a:t>
            </a:r>
            <a:r>
              <a:rPr lang="en-US" sz="1100" dirty="0">
                <a:solidFill>
                  <a:prstClr val="black"/>
                </a:solidFill>
                <a:latin typeface="Arial" panose="020B0604020202020204" pitchFamily="34" charset="0"/>
                <a:cs typeface="Arial" panose="020B0604020202020204" pitchFamily="34" charset="0"/>
              </a:rPr>
              <a:t> </a:t>
            </a:r>
            <a:r>
              <a:rPr lang="en-US" sz="1100" dirty="0" err="1">
                <a:solidFill>
                  <a:prstClr val="black"/>
                </a:solidFill>
                <a:latin typeface="Arial" panose="020B0604020202020204" pitchFamily="34" charset="0"/>
                <a:cs typeface="Arial" panose="020B0604020202020204" pitchFamily="34" charset="0"/>
              </a:rPr>
              <a:t>ECal</a:t>
            </a:r>
            <a:endParaRPr lang="en-US" sz="1100" dirty="0">
              <a:solidFill>
                <a:prstClr val="black"/>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D75E2559-50F4-9446-A2C3-D595AD295125}"/>
              </a:ext>
            </a:extLst>
          </p:cNvPr>
          <p:cNvSpPr/>
          <p:nvPr/>
        </p:nvSpPr>
        <p:spPr>
          <a:xfrm>
            <a:off x="3155879" y="3854859"/>
            <a:ext cx="1326912" cy="6004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5EC8777-535C-4C49-B3F0-11B15139DE73}"/>
              </a:ext>
            </a:extLst>
          </p:cNvPr>
          <p:cNvSpPr/>
          <p:nvPr/>
        </p:nvSpPr>
        <p:spPr>
          <a:xfrm>
            <a:off x="3167613" y="5096680"/>
            <a:ext cx="1326912" cy="600439"/>
          </a:xfrm>
          <a:prstGeom prst="rect">
            <a:avLst/>
          </a:prstGeom>
          <a:noFill/>
          <a:ln w="38100">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B182438-CB36-B641-B753-B80BAFA99302}"/>
              </a:ext>
            </a:extLst>
          </p:cNvPr>
          <p:cNvSpPr txBox="1"/>
          <p:nvPr/>
        </p:nvSpPr>
        <p:spPr>
          <a:xfrm>
            <a:off x="5981415" y="1323560"/>
            <a:ext cx="3162585" cy="430887"/>
          </a:xfrm>
          <a:prstGeom prst="rect">
            <a:avLst/>
          </a:prstGeom>
          <a:noFill/>
          <a:ln w="38100">
            <a:solidFill>
              <a:srgbClr val="9437FF"/>
            </a:solidFill>
          </a:ln>
        </p:spPr>
        <p:txBody>
          <a:bodyPr wrap="square" rtlCol="0">
            <a:spAutoFit/>
          </a:bodyPr>
          <a:lstStyle/>
          <a:p>
            <a:pPr marL="91440" indent="-91440" algn="l">
              <a:buClr>
                <a:srgbClr val="0000FF"/>
              </a:buClr>
              <a:buFont typeface="Wingdings" pitchFamily="2" charset="2"/>
              <a:buChar char="§"/>
            </a:pPr>
            <a:r>
              <a:rPr lang="en-US" sz="1100" dirty="0">
                <a:latin typeface="Arial" panose="020B0604020202020204" pitchFamily="34" charset="0"/>
                <a:cs typeface="Arial" panose="020B0604020202020204" pitchFamily="34" charset="0"/>
              </a:rPr>
              <a:t>Define ASIC needs based on ECCE as reference detector</a:t>
            </a:r>
          </a:p>
        </p:txBody>
      </p:sp>
      <p:sp>
        <p:nvSpPr>
          <p:cNvPr id="20" name="TextBox 19">
            <a:extLst>
              <a:ext uri="{FF2B5EF4-FFF2-40B4-BE49-F238E27FC236}">
                <a16:creationId xmlns:a16="http://schemas.microsoft.com/office/drawing/2014/main" id="{0385910C-2919-AD4A-B175-CE7AC8D2B41B}"/>
              </a:ext>
            </a:extLst>
          </p:cNvPr>
          <p:cNvSpPr txBox="1"/>
          <p:nvPr/>
        </p:nvSpPr>
        <p:spPr>
          <a:xfrm>
            <a:off x="5978512" y="1949916"/>
            <a:ext cx="3162585" cy="430887"/>
          </a:xfrm>
          <a:prstGeom prst="rect">
            <a:avLst/>
          </a:prstGeom>
          <a:noFill/>
          <a:ln w="38100">
            <a:solidFill>
              <a:srgbClr val="9437FF"/>
            </a:solidFill>
          </a:ln>
        </p:spPr>
        <p:txBody>
          <a:bodyPr wrap="square" rtlCol="0">
            <a:spAutoFit/>
          </a:bodyPr>
          <a:lstStyle/>
          <a:p>
            <a:pPr marL="91440" indent="-91440" algn="l">
              <a:buClr>
                <a:srgbClr val="0000FF"/>
              </a:buClr>
              <a:buFont typeface="Wingdings" pitchFamily="2" charset="2"/>
              <a:buChar char="§"/>
            </a:pPr>
            <a:r>
              <a:rPr lang="en-US" sz="1100" dirty="0">
                <a:latin typeface="Arial" panose="020B0604020202020204" pitchFamily="34" charset="0"/>
                <a:cs typeface="Arial" panose="020B0604020202020204" pitchFamily="34" charset="0"/>
              </a:rPr>
              <a:t>Define requirements, for clock distribution, aggregator modules, new FELIX board</a:t>
            </a:r>
          </a:p>
        </p:txBody>
      </p:sp>
      <p:sp>
        <p:nvSpPr>
          <p:cNvPr id="21" name="Rectangle 20">
            <a:extLst>
              <a:ext uri="{FF2B5EF4-FFF2-40B4-BE49-F238E27FC236}">
                <a16:creationId xmlns:a16="http://schemas.microsoft.com/office/drawing/2014/main" id="{7540E5B6-4989-5744-945A-045085F03EF8}"/>
              </a:ext>
            </a:extLst>
          </p:cNvPr>
          <p:cNvSpPr/>
          <p:nvPr/>
        </p:nvSpPr>
        <p:spPr>
          <a:xfrm>
            <a:off x="4637208" y="1324139"/>
            <a:ext cx="1326912" cy="1230419"/>
          </a:xfrm>
          <a:prstGeom prst="rect">
            <a:avLst/>
          </a:prstGeom>
          <a:noFill/>
          <a:ln w="38100">
            <a:solidFill>
              <a:srgbClr val="943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0AE860E-3B67-9B4F-B9C5-F9B6A598D29C}"/>
              </a:ext>
            </a:extLst>
          </p:cNvPr>
          <p:cNvSpPr txBox="1"/>
          <p:nvPr/>
        </p:nvSpPr>
        <p:spPr>
          <a:xfrm>
            <a:off x="5956366" y="2571919"/>
            <a:ext cx="3162585" cy="430887"/>
          </a:xfrm>
          <a:prstGeom prst="rect">
            <a:avLst/>
          </a:prstGeom>
          <a:noFill/>
          <a:ln w="38100">
            <a:solidFill>
              <a:srgbClr val="76D6FF"/>
            </a:solidFill>
          </a:ln>
        </p:spPr>
        <p:txBody>
          <a:bodyPr wrap="square" rtlCol="0">
            <a:spAutoFit/>
          </a:bodyPr>
          <a:lstStyle/>
          <a:p>
            <a:pPr marL="91440" indent="-91440" algn="l">
              <a:buClr>
                <a:srgbClr val="0000FF"/>
              </a:buClr>
              <a:buFont typeface="Wingdings" pitchFamily="2" charset="2"/>
              <a:buChar char="§"/>
            </a:pPr>
            <a:r>
              <a:rPr lang="en-US" sz="1100" dirty="0">
                <a:latin typeface="Arial" panose="020B0604020202020204" pitchFamily="34" charset="0"/>
                <a:cs typeface="Arial" panose="020B0604020202020204" pitchFamily="34" charset="0"/>
              </a:rPr>
              <a:t>Document the existing infrastructure at 1006, i.e. water, electricity, grounding</a:t>
            </a:r>
          </a:p>
        </p:txBody>
      </p:sp>
      <p:sp>
        <p:nvSpPr>
          <p:cNvPr id="23" name="Rectangle 22">
            <a:extLst>
              <a:ext uri="{FF2B5EF4-FFF2-40B4-BE49-F238E27FC236}">
                <a16:creationId xmlns:a16="http://schemas.microsoft.com/office/drawing/2014/main" id="{7D63C73F-C031-EB4E-9FAD-BF3EE02BF3D6}"/>
              </a:ext>
            </a:extLst>
          </p:cNvPr>
          <p:cNvSpPr/>
          <p:nvPr/>
        </p:nvSpPr>
        <p:spPr>
          <a:xfrm>
            <a:off x="4648907" y="2594171"/>
            <a:ext cx="1311115" cy="554248"/>
          </a:xfrm>
          <a:prstGeom prst="rect">
            <a:avLst/>
          </a:prstGeom>
          <a:noFill/>
          <a:ln w="38100">
            <a:solidFill>
              <a:srgbClr val="76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05B5EE9-FA00-8145-A8E3-C4DEA868F146}"/>
              </a:ext>
            </a:extLst>
          </p:cNvPr>
          <p:cNvSpPr txBox="1"/>
          <p:nvPr/>
        </p:nvSpPr>
        <p:spPr>
          <a:xfrm>
            <a:off x="5951714" y="3233983"/>
            <a:ext cx="3162585" cy="600164"/>
          </a:xfrm>
          <a:prstGeom prst="rect">
            <a:avLst/>
          </a:prstGeom>
          <a:noFill/>
          <a:ln w="38100">
            <a:solidFill>
              <a:srgbClr val="008F00"/>
            </a:solidFill>
          </a:ln>
        </p:spPr>
        <p:txBody>
          <a:bodyPr wrap="square" rtlCol="0">
            <a:spAutoFit/>
          </a:bodyPr>
          <a:lstStyle/>
          <a:p>
            <a:pPr marL="91440" indent="-91440" algn="l">
              <a:buClr>
                <a:srgbClr val="0000FF"/>
              </a:buClr>
              <a:buFont typeface="Wingdings" pitchFamily="2" charset="2"/>
              <a:buChar char="§"/>
            </a:pPr>
            <a:r>
              <a:rPr lang="en-US" sz="1100" dirty="0">
                <a:latin typeface="Arial" panose="020B0604020202020204" pitchFamily="34" charset="0"/>
                <a:cs typeface="Arial" panose="020B0604020202020204" pitchFamily="34" charset="0"/>
              </a:rPr>
              <a:t>Full 3d layout of extended IR region including all auxiliary detectors</a:t>
            </a:r>
          </a:p>
          <a:p>
            <a:pPr marL="91440" indent="-91440" algn="l">
              <a:buClr>
                <a:srgbClr val="0000FF"/>
              </a:buClr>
              <a:buFont typeface="Wingdings" pitchFamily="2" charset="2"/>
              <a:buChar char="§"/>
            </a:pPr>
            <a:r>
              <a:rPr lang="en-US" sz="1100" dirty="0">
                <a:latin typeface="Arial" panose="020B0604020202020204" pitchFamily="34" charset="0"/>
                <a:cs typeface="Arial" panose="020B0604020202020204" pitchFamily="34" charset="0"/>
              </a:rPr>
              <a:t>Impedance calculations</a:t>
            </a:r>
          </a:p>
        </p:txBody>
      </p:sp>
      <p:sp>
        <p:nvSpPr>
          <p:cNvPr id="25" name="Rectangle 24">
            <a:extLst>
              <a:ext uri="{FF2B5EF4-FFF2-40B4-BE49-F238E27FC236}">
                <a16:creationId xmlns:a16="http://schemas.microsoft.com/office/drawing/2014/main" id="{72934666-1B34-5342-86C4-7646A8E8641E}"/>
              </a:ext>
            </a:extLst>
          </p:cNvPr>
          <p:cNvSpPr/>
          <p:nvPr/>
        </p:nvSpPr>
        <p:spPr>
          <a:xfrm>
            <a:off x="4637208" y="3223664"/>
            <a:ext cx="1326912" cy="554248"/>
          </a:xfrm>
          <a:prstGeom prst="rect">
            <a:avLst/>
          </a:prstGeom>
          <a:noFill/>
          <a:ln w="3810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5D75407-06E8-F24A-8431-D6BF563ECD71}"/>
              </a:ext>
            </a:extLst>
          </p:cNvPr>
          <p:cNvSpPr txBox="1"/>
          <p:nvPr/>
        </p:nvSpPr>
        <p:spPr>
          <a:xfrm>
            <a:off x="5964120" y="4473423"/>
            <a:ext cx="3162585" cy="430887"/>
          </a:xfrm>
          <a:prstGeom prst="rect">
            <a:avLst/>
          </a:prstGeom>
          <a:noFill/>
          <a:ln w="38100">
            <a:solidFill>
              <a:srgbClr val="AAAAAA"/>
            </a:solidFill>
          </a:ln>
        </p:spPr>
        <p:txBody>
          <a:bodyPr wrap="square" rtlCol="0">
            <a:spAutoFit/>
          </a:bodyPr>
          <a:lstStyle/>
          <a:p>
            <a:pPr marL="91440" indent="-91440" algn="l">
              <a:buClr>
                <a:srgbClr val="0000FF"/>
              </a:buClr>
              <a:buFont typeface="Wingdings" pitchFamily="2" charset="2"/>
              <a:buChar char="§"/>
            </a:pPr>
            <a:r>
              <a:rPr lang="en-US" sz="1100" dirty="0">
                <a:latin typeface="Arial" panose="020B0604020202020204" pitchFamily="34" charset="0"/>
                <a:cs typeface="Arial" panose="020B0604020202020204" pitchFamily="34" charset="0"/>
              </a:rPr>
              <a:t>Move in parallel on 2</a:t>
            </a:r>
            <a:r>
              <a:rPr lang="en-US" sz="1100" baseline="30000" dirty="0">
                <a:latin typeface="Arial" panose="020B0604020202020204" pitchFamily="34" charset="0"/>
                <a:cs typeface="Arial" panose="020B0604020202020204" pitchFamily="34" charset="0"/>
              </a:rPr>
              <a:t>nd</a:t>
            </a:r>
            <a:r>
              <a:rPr lang="en-US" sz="1100" dirty="0">
                <a:latin typeface="Arial" panose="020B0604020202020204" pitchFamily="34" charset="0"/>
                <a:cs typeface="Arial" panose="020B0604020202020204" pitchFamily="34" charset="0"/>
              </a:rPr>
              <a:t> IR layout and ensure all the experimental equipment can fit</a:t>
            </a:r>
          </a:p>
        </p:txBody>
      </p:sp>
      <p:sp>
        <p:nvSpPr>
          <p:cNvPr id="27" name="Rectangle 26">
            <a:extLst>
              <a:ext uri="{FF2B5EF4-FFF2-40B4-BE49-F238E27FC236}">
                <a16:creationId xmlns:a16="http://schemas.microsoft.com/office/drawing/2014/main" id="{6D90D83D-392C-C143-867E-792BF0A44D28}"/>
              </a:ext>
            </a:extLst>
          </p:cNvPr>
          <p:cNvSpPr/>
          <p:nvPr/>
        </p:nvSpPr>
        <p:spPr>
          <a:xfrm>
            <a:off x="4637208" y="4469311"/>
            <a:ext cx="1312520" cy="585290"/>
          </a:xfrm>
          <a:prstGeom prst="rect">
            <a:avLst/>
          </a:prstGeom>
          <a:noFill/>
          <a:ln w="38100">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4225B07-5CA2-E241-ABA5-ED16D43C2FBE}"/>
              </a:ext>
            </a:extLst>
          </p:cNvPr>
          <p:cNvSpPr txBox="1"/>
          <p:nvPr/>
        </p:nvSpPr>
        <p:spPr>
          <a:xfrm>
            <a:off x="5964120" y="5106632"/>
            <a:ext cx="3162585" cy="769441"/>
          </a:xfrm>
          <a:prstGeom prst="rect">
            <a:avLst/>
          </a:prstGeom>
          <a:noFill/>
          <a:ln w="38100">
            <a:solidFill>
              <a:srgbClr val="FF9300"/>
            </a:solidFill>
          </a:ln>
        </p:spPr>
        <p:txBody>
          <a:bodyPr wrap="square" rtlCol="0">
            <a:spAutoFit/>
          </a:bodyPr>
          <a:lstStyle/>
          <a:p>
            <a:pPr marL="91440" indent="-91440" algn="l">
              <a:buClr>
                <a:srgbClr val="0000FF"/>
              </a:buClr>
              <a:buFont typeface="Wingdings" pitchFamily="2" charset="2"/>
              <a:buChar char="§"/>
            </a:pPr>
            <a:r>
              <a:rPr lang="en-US" sz="1100" dirty="0" err="1">
                <a:latin typeface="Arial" panose="020B0604020202020204" pitchFamily="34" charset="0"/>
                <a:cs typeface="Arial" panose="020B0604020202020204" pitchFamily="34" charset="0"/>
              </a:rPr>
              <a:t>ePol</a:t>
            </a:r>
            <a:r>
              <a:rPr lang="en-US" sz="1100" dirty="0">
                <a:latin typeface="Arial" panose="020B0604020202020204" pitchFamily="34" charset="0"/>
                <a:cs typeface="Arial" panose="020B0604020202020204" pitchFamily="34" charset="0"/>
              </a:rPr>
              <a:t>: Compton polarimeter is integrated in IR and layout and technical definition are further refined</a:t>
            </a:r>
          </a:p>
          <a:p>
            <a:pPr marL="91440" indent="-91440" algn="l">
              <a:buClr>
                <a:srgbClr val="0000FF"/>
              </a:buClr>
              <a:buFont typeface="Wingdings" pitchFamily="2" charset="2"/>
              <a:buChar char="§"/>
            </a:pPr>
            <a:r>
              <a:rPr lang="en-US" sz="1100" dirty="0" err="1">
                <a:latin typeface="Arial" panose="020B0604020202020204" pitchFamily="34" charset="0"/>
                <a:cs typeface="Arial" panose="020B0604020202020204" pitchFamily="34" charset="0"/>
              </a:rPr>
              <a:t>HPol</a:t>
            </a:r>
            <a:r>
              <a:rPr lang="en-US" sz="1100" dirty="0">
                <a:latin typeface="Arial" panose="020B0604020202020204" pitchFamily="34" charset="0"/>
                <a:cs typeface="Arial" panose="020B0604020202020204" pitchFamily="34" charset="0"/>
              </a:rPr>
              <a:t>: integrated in new location at IP-4, </a:t>
            </a:r>
          </a:p>
        </p:txBody>
      </p:sp>
      <p:sp>
        <p:nvSpPr>
          <p:cNvPr id="29" name="Rectangle 28">
            <a:extLst>
              <a:ext uri="{FF2B5EF4-FFF2-40B4-BE49-F238E27FC236}">
                <a16:creationId xmlns:a16="http://schemas.microsoft.com/office/drawing/2014/main" id="{63CECD84-8514-E74D-B2CD-01FE11951F1B}"/>
              </a:ext>
            </a:extLst>
          </p:cNvPr>
          <p:cNvSpPr/>
          <p:nvPr/>
        </p:nvSpPr>
        <p:spPr>
          <a:xfrm>
            <a:off x="4622816" y="5110835"/>
            <a:ext cx="1326912" cy="600439"/>
          </a:xfrm>
          <a:prstGeom prst="rect">
            <a:avLst/>
          </a:prstGeom>
          <a:noFill/>
          <a:ln w="381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4EE983E-B605-E44A-8918-3D40AC234848}"/>
              </a:ext>
            </a:extLst>
          </p:cNvPr>
          <p:cNvSpPr/>
          <p:nvPr/>
        </p:nvSpPr>
        <p:spPr>
          <a:xfrm>
            <a:off x="3914588" y="727565"/>
            <a:ext cx="1311920" cy="524042"/>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cs typeface="Arial" panose="020B0604020202020204" pitchFamily="34" charset="0"/>
              </a:rPr>
              <a:t>6.10</a:t>
            </a:r>
          </a:p>
          <a:p>
            <a:pPr algn="ctr"/>
            <a:r>
              <a:rPr lang="en-US" sz="1400" b="1" dirty="0">
                <a:solidFill>
                  <a:schemeClr val="bg1"/>
                </a:solidFill>
                <a:latin typeface="Arial" panose="020B0604020202020204" pitchFamily="34" charset="0"/>
                <a:cs typeface="Arial" panose="020B0604020202020204" pitchFamily="34" charset="0"/>
              </a:rPr>
              <a:t>EIC Detector</a:t>
            </a:r>
          </a:p>
        </p:txBody>
      </p:sp>
    </p:spTree>
    <p:extLst>
      <p:ext uri="{BB962C8B-B14F-4D97-AF65-F5344CB8AC3E}">
        <p14:creationId xmlns:p14="http://schemas.microsoft.com/office/powerpoint/2010/main" val="1757816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609195-C820-F34F-9C01-9D7BA00E680C}"/>
              </a:ext>
            </a:extLst>
          </p:cNvPr>
          <p:cNvSpPr>
            <a:spLocks noGrp="1"/>
          </p:cNvSpPr>
          <p:nvPr>
            <p:ph type="dt" sz="half" idx="10"/>
          </p:nvPr>
        </p:nvSpPr>
        <p:spPr/>
        <p:txBody>
          <a:bodyPr/>
          <a:lstStyle/>
          <a:p>
            <a:r>
              <a:rPr lang="en-US"/>
              <a:t>E.C. Aschenauer</a:t>
            </a:r>
            <a:endParaRPr lang="en-US" dirty="0"/>
          </a:p>
        </p:txBody>
      </p:sp>
      <p:sp>
        <p:nvSpPr>
          <p:cNvPr id="4" name="Title 3">
            <a:extLst>
              <a:ext uri="{FF2B5EF4-FFF2-40B4-BE49-F238E27FC236}">
                <a16:creationId xmlns:a16="http://schemas.microsoft.com/office/drawing/2014/main" id="{39ADBDCC-AAF2-7349-8583-E538D595DB26}"/>
              </a:ext>
            </a:extLst>
          </p:cNvPr>
          <p:cNvSpPr>
            <a:spLocks noGrp="1"/>
          </p:cNvSpPr>
          <p:nvPr>
            <p:ph type="title"/>
          </p:nvPr>
        </p:nvSpPr>
        <p:spPr>
          <a:xfrm>
            <a:off x="-1" y="-17769"/>
            <a:ext cx="9144000" cy="584669"/>
          </a:xfrm>
        </p:spPr>
        <p:txBody>
          <a:bodyPr/>
          <a:lstStyle/>
          <a:p>
            <a:r>
              <a:rPr lang="en-US" dirty="0"/>
              <a:t>Central Detector Subsystem Integration</a:t>
            </a:r>
          </a:p>
        </p:txBody>
      </p:sp>
      <p:sp>
        <p:nvSpPr>
          <p:cNvPr id="6" name="TextBox 5">
            <a:extLst>
              <a:ext uri="{FF2B5EF4-FFF2-40B4-BE49-F238E27FC236}">
                <a16:creationId xmlns:a16="http://schemas.microsoft.com/office/drawing/2014/main" id="{96773444-B515-444A-8050-FA26595C0381}"/>
              </a:ext>
            </a:extLst>
          </p:cNvPr>
          <p:cNvSpPr txBox="1"/>
          <p:nvPr/>
        </p:nvSpPr>
        <p:spPr>
          <a:xfrm>
            <a:off x="14677" y="445736"/>
            <a:ext cx="9114645" cy="1323439"/>
          </a:xfrm>
          <a:prstGeom prst="rect">
            <a:avLst/>
          </a:prstGeom>
          <a:noFill/>
        </p:spPr>
        <p:txBody>
          <a:bodyPr wrap="square" rtlCol="0">
            <a:spAutoFit/>
          </a:bodyPr>
          <a:lstStyle/>
          <a:p>
            <a:pPr marL="285750" indent="-285750" algn="l">
              <a:buClr>
                <a:srgbClr val="0432FF"/>
              </a:buClr>
              <a:buFont typeface="Wingdings" pitchFamily="2" charset="2"/>
              <a:buChar char="§"/>
            </a:pPr>
            <a:r>
              <a:rPr lang="en-US" sz="1600" dirty="0">
                <a:latin typeface="+mj-lt"/>
              </a:rPr>
              <a:t>All subdetectors integrated in CAD</a:t>
            </a:r>
          </a:p>
          <a:p>
            <a:pPr marL="285750" indent="-285750">
              <a:buClr>
                <a:srgbClr val="0432FF"/>
              </a:buClr>
              <a:buFont typeface="Wingdings" pitchFamily="2" charset="2"/>
              <a:buChar char="§"/>
            </a:pPr>
            <a:r>
              <a:rPr lang="en-US" sz="1600" dirty="0">
                <a:latin typeface="+mj-lt"/>
              </a:rPr>
              <a:t>Develop geometry database to keep detector geometry for simulations and technical design in phase</a:t>
            </a:r>
          </a:p>
          <a:p>
            <a:pPr marL="285750" indent="-285750">
              <a:buClr>
                <a:srgbClr val="0432FF"/>
              </a:buClr>
              <a:buFont typeface="Wingdings" pitchFamily="2" charset="2"/>
              <a:buChar char="§"/>
            </a:pPr>
            <a:r>
              <a:rPr lang="en-US" sz="1600" dirty="0">
                <a:latin typeface="Arial" panose="020B0604020202020204" pitchFamily="34" charset="0"/>
                <a:cs typeface="Arial" panose="020B0604020202020204" pitchFamily="34" charset="0"/>
              </a:rPr>
              <a:t>Define Service needs (cabling, LV, cooling) are required to provide sufficient space for them, we need these in the next iteration of information provided for the detector designs</a:t>
            </a:r>
          </a:p>
        </p:txBody>
      </p:sp>
      <p:pic>
        <p:nvPicPr>
          <p:cNvPr id="9" name="Picture 8">
            <a:extLst>
              <a:ext uri="{FF2B5EF4-FFF2-40B4-BE49-F238E27FC236}">
                <a16:creationId xmlns:a16="http://schemas.microsoft.com/office/drawing/2014/main" id="{2DCF40A8-CEF4-8248-B1E6-AA13F61056A3}"/>
              </a:ext>
            </a:extLst>
          </p:cNvPr>
          <p:cNvPicPr>
            <a:picLocks noChangeAspect="1"/>
          </p:cNvPicPr>
          <p:nvPr/>
        </p:nvPicPr>
        <p:blipFill rotWithShape="1">
          <a:blip r:embed="rId2"/>
          <a:srcRect l="9483" t="3868" r="8336"/>
          <a:stretch/>
        </p:blipFill>
        <p:spPr>
          <a:xfrm>
            <a:off x="14677" y="4292149"/>
            <a:ext cx="3628908" cy="2496788"/>
          </a:xfrm>
          <a:prstGeom prst="rect">
            <a:avLst/>
          </a:prstGeom>
        </p:spPr>
      </p:pic>
      <p:sp>
        <p:nvSpPr>
          <p:cNvPr id="10" name="Content Placeholder 2">
            <a:extLst>
              <a:ext uri="{FF2B5EF4-FFF2-40B4-BE49-F238E27FC236}">
                <a16:creationId xmlns:a16="http://schemas.microsoft.com/office/drawing/2014/main" id="{C02C16FC-347E-9D4E-9021-5F8F559DB323}"/>
              </a:ext>
            </a:extLst>
          </p:cNvPr>
          <p:cNvSpPr txBox="1">
            <a:spLocks/>
          </p:cNvSpPr>
          <p:nvPr/>
        </p:nvSpPr>
        <p:spPr>
          <a:xfrm>
            <a:off x="3403303" y="5770514"/>
            <a:ext cx="2729017" cy="16194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432FF"/>
              </a:buClr>
              <a:buFont typeface="Wingdings" pitchFamily="2" charset="2"/>
              <a:buChar char="§"/>
            </a:pPr>
            <a:r>
              <a:rPr lang="en-US" sz="1400" dirty="0"/>
              <a:t>Carbon fiber segments to support the MAPS layers and disks, will have cutouts as needed for cables and cooling to be brought out</a:t>
            </a:r>
          </a:p>
        </p:txBody>
      </p:sp>
      <p:sp>
        <p:nvSpPr>
          <p:cNvPr id="11" name="TextBox 10">
            <a:extLst>
              <a:ext uri="{FF2B5EF4-FFF2-40B4-BE49-F238E27FC236}">
                <a16:creationId xmlns:a16="http://schemas.microsoft.com/office/drawing/2014/main" id="{67E94486-1347-5F46-92FE-882530B6A673}"/>
              </a:ext>
            </a:extLst>
          </p:cNvPr>
          <p:cNvSpPr txBox="1"/>
          <p:nvPr/>
        </p:nvSpPr>
        <p:spPr>
          <a:xfrm>
            <a:off x="15749" y="4292149"/>
            <a:ext cx="1813382" cy="369332"/>
          </a:xfrm>
          <a:prstGeom prst="rect">
            <a:avLst/>
          </a:prstGeom>
          <a:noFill/>
        </p:spPr>
        <p:txBody>
          <a:bodyPr wrap="none" rtlCol="0">
            <a:spAutoFit/>
          </a:bodyPr>
          <a:lstStyle/>
          <a:p>
            <a:pPr algn="l"/>
            <a:r>
              <a:rPr lang="en-US" dirty="0">
                <a:solidFill>
                  <a:schemeClr val="bg1"/>
                </a:solidFill>
                <a:latin typeface="+mj-lt"/>
              </a:rPr>
              <a:t>MAPS - Tracker</a:t>
            </a:r>
          </a:p>
        </p:txBody>
      </p:sp>
      <p:pic>
        <p:nvPicPr>
          <p:cNvPr id="13" name="Picture 12">
            <a:extLst>
              <a:ext uri="{FF2B5EF4-FFF2-40B4-BE49-F238E27FC236}">
                <a16:creationId xmlns:a16="http://schemas.microsoft.com/office/drawing/2014/main" id="{659671EC-E8C7-5B4B-B664-0B416BD25AB7}"/>
              </a:ext>
            </a:extLst>
          </p:cNvPr>
          <p:cNvPicPr>
            <a:picLocks noChangeAspect="1"/>
          </p:cNvPicPr>
          <p:nvPr/>
        </p:nvPicPr>
        <p:blipFill>
          <a:blip r:embed="rId3"/>
          <a:stretch>
            <a:fillRect/>
          </a:stretch>
        </p:blipFill>
        <p:spPr>
          <a:xfrm>
            <a:off x="6413573" y="5015756"/>
            <a:ext cx="2575826" cy="1808054"/>
          </a:xfrm>
          <a:prstGeom prst="rect">
            <a:avLst/>
          </a:prstGeom>
        </p:spPr>
      </p:pic>
      <p:sp>
        <p:nvSpPr>
          <p:cNvPr id="12" name="TextBox 11">
            <a:extLst>
              <a:ext uri="{FF2B5EF4-FFF2-40B4-BE49-F238E27FC236}">
                <a16:creationId xmlns:a16="http://schemas.microsoft.com/office/drawing/2014/main" id="{F4B4A6C1-6657-324F-B4D5-65B95C1EF106}"/>
              </a:ext>
            </a:extLst>
          </p:cNvPr>
          <p:cNvSpPr txBox="1"/>
          <p:nvPr/>
        </p:nvSpPr>
        <p:spPr>
          <a:xfrm>
            <a:off x="6413573" y="5007296"/>
            <a:ext cx="2196435" cy="307777"/>
          </a:xfrm>
          <a:prstGeom prst="rect">
            <a:avLst/>
          </a:prstGeom>
          <a:noFill/>
        </p:spPr>
        <p:txBody>
          <a:bodyPr wrap="none" rtlCol="0">
            <a:spAutoFit/>
          </a:bodyPr>
          <a:lstStyle/>
          <a:p>
            <a:pPr algn="l"/>
            <a:r>
              <a:rPr lang="en-US" sz="1400" dirty="0">
                <a:solidFill>
                  <a:schemeClr val="bg1"/>
                </a:solidFill>
                <a:latin typeface="+mj-lt"/>
              </a:rPr>
              <a:t>DIRC + MPDG + Support</a:t>
            </a:r>
          </a:p>
        </p:txBody>
      </p:sp>
      <p:sp>
        <p:nvSpPr>
          <p:cNvPr id="3" name="Slide Number Placeholder 2">
            <a:extLst>
              <a:ext uri="{FF2B5EF4-FFF2-40B4-BE49-F238E27FC236}">
                <a16:creationId xmlns:a16="http://schemas.microsoft.com/office/drawing/2014/main" id="{DD1B3EF5-C96A-A74A-8296-46BBDD1B97A2}"/>
              </a:ext>
            </a:extLst>
          </p:cNvPr>
          <p:cNvSpPr>
            <a:spLocks noGrp="1"/>
          </p:cNvSpPr>
          <p:nvPr>
            <p:ph type="sldNum" sz="quarter" idx="12"/>
          </p:nvPr>
        </p:nvSpPr>
        <p:spPr/>
        <p:txBody>
          <a:bodyPr/>
          <a:lstStyle/>
          <a:p>
            <a:fld id="{893C5830-40F3-F04E-B2E3-10E6672BA8FF}" type="slidenum">
              <a:rPr lang="en-US" smtClean="0"/>
              <a:pPr/>
              <a:t>19</a:t>
            </a:fld>
            <a:endParaRPr lang="en-US"/>
          </a:p>
        </p:txBody>
      </p:sp>
      <p:pic>
        <p:nvPicPr>
          <p:cNvPr id="16" name="Picture 15">
            <a:extLst>
              <a:ext uri="{FF2B5EF4-FFF2-40B4-BE49-F238E27FC236}">
                <a16:creationId xmlns:a16="http://schemas.microsoft.com/office/drawing/2014/main" id="{70579B70-07B9-CF42-83BC-F071A9246842}"/>
              </a:ext>
            </a:extLst>
          </p:cNvPr>
          <p:cNvPicPr>
            <a:picLocks noChangeAspect="1"/>
          </p:cNvPicPr>
          <p:nvPr/>
        </p:nvPicPr>
        <p:blipFill>
          <a:blip r:embed="rId4"/>
          <a:stretch>
            <a:fillRect/>
          </a:stretch>
        </p:blipFill>
        <p:spPr>
          <a:xfrm>
            <a:off x="14677" y="1685755"/>
            <a:ext cx="4228550" cy="2572822"/>
          </a:xfrm>
          <a:prstGeom prst="rect">
            <a:avLst/>
          </a:prstGeom>
        </p:spPr>
      </p:pic>
      <p:pic>
        <p:nvPicPr>
          <p:cNvPr id="17" name="Picture 16">
            <a:extLst>
              <a:ext uri="{FF2B5EF4-FFF2-40B4-BE49-F238E27FC236}">
                <a16:creationId xmlns:a16="http://schemas.microsoft.com/office/drawing/2014/main" id="{5BC33F2E-C824-624F-9CD6-F723DD4E4236}"/>
              </a:ext>
            </a:extLst>
          </p:cNvPr>
          <p:cNvPicPr>
            <a:picLocks noChangeAspect="1"/>
          </p:cNvPicPr>
          <p:nvPr/>
        </p:nvPicPr>
        <p:blipFill>
          <a:blip r:embed="rId5"/>
          <a:stretch>
            <a:fillRect/>
          </a:stretch>
        </p:blipFill>
        <p:spPr>
          <a:xfrm>
            <a:off x="4576152" y="1755218"/>
            <a:ext cx="3674842" cy="2984643"/>
          </a:xfrm>
          <a:prstGeom prst="rect">
            <a:avLst/>
          </a:prstGeom>
        </p:spPr>
      </p:pic>
      <p:sp>
        <p:nvSpPr>
          <p:cNvPr id="15" name="TextBox 14">
            <a:extLst>
              <a:ext uri="{FF2B5EF4-FFF2-40B4-BE49-F238E27FC236}">
                <a16:creationId xmlns:a16="http://schemas.microsoft.com/office/drawing/2014/main" id="{F6C651A5-D835-4642-9BFE-B5F05D97E5E6}"/>
              </a:ext>
            </a:extLst>
          </p:cNvPr>
          <p:cNvSpPr txBox="1"/>
          <p:nvPr/>
        </p:nvSpPr>
        <p:spPr>
          <a:xfrm>
            <a:off x="4613781" y="1822836"/>
            <a:ext cx="1023037" cy="307777"/>
          </a:xfrm>
          <a:prstGeom prst="rect">
            <a:avLst/>
          </a:prstGeom>
          <a:noFill/>
        </p:spPr>
        <p:txBody>
          <a:bodyPr wrap="none" rtlCol="0">
            <a:spAutoFit/>
          </a:bodyPr>
          <a:lstStyle/>
          <a:p>
            <a:pPr algn="l"/>
            <a:r>
              <a:rPr lang="en-US" sz="1400" dirty="0" err="1">
                <a:solidFill>
                  <a:schemeClr val="bg1"/>
                </a:solidFill>
                <a:latin typeface="+mj-lt"/>
              </a:rPr>
              <a:t>ePIC</a:t>
            </a:r>
            <a:r>
              <a:rPr lang="en-US" sz="1400" dirty="0">
                <a:solidFill>
                  <a:schemeClr val="bg1"/>
                </a:solidFill>
                <a:latin typeface="+mj-lt"/>
              </a:rPr>
              <a:t>-CAD</a:t>
            </a:r>
          </a:p>
        </p:txBody>
      </p:sp>
    </p:spTree>
    <p:extLst>
      <p:ext uri="{BB962C8B-B14F-4D97-AF65-F5344CB8AC3E}">
        <p14:creationId xmlns:p14="http://schemas.microsoft.com/office/powerpoint/2010/main" val="2305742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664218"/>
          </a:xfrm>
        </p:spPr>
        <p:txBody>
          <a:bodyPr>
            <a:noAutofit/>
          </a:bodyPr>
          <a:lstStyle/>
          <a:p>
            <a:pPr algn="l"/>
            <a:r>
              <a:rPr lang="en-US" sz="3200" dirty="0">
                <a:latin typeface="Arial" panose="020B0604020202020204" pitchFamily="34" charset="0"/>
                <a:cs typeface="Arial" panose="020B0604020202020204" pitchFamily="34" charset="0"/>
              </a:rPr>
              <a:t>EIC Scope</a:t>
            </a:r>
          </a:p>
        </p:txBody>
      </p:sp>
      <p:pic>
        <p:nvPicPr>
          <p:cNvPr id="6" name="Picture 5" descr="Diagram&#10;&#10;Description automatically generated">
            <a:extLst>
              <a:ext uri="{FF2B5EF4-FFF2-40B4-BE49-F238E27FC236}">
                <a16:creationId xmlns:a16="http://schemas.microsoft.com/office/drawing/2014/main" id="{0809BD1E-2A87-4899-871D-FD8B59AD2D46}"/>
              </a:ext>
            </a:extLst>
          </p:cNvPr>
          <p:cNvPicPr>
            <a:picLocks noChangeAspect="1"/>
          </p:cNvPicPr>
          <p:nvPr/>
        </p:nvPicPr>
        <p:blipFill>
          <a:blip r:embed="rId2"/>
          <a:stretch>
            <a:fillRect/>
          </a:stretch>
        </p:blipFill>
        <p:spPr>
          <a:xfrm>
            <a:off x="134227" y="946010"/>
            <a:ext cx="3430905" cy="4431030"/>
          </a:xfrm>
          <a:prstGeom prst="rect">
            <a:avLst/>
          </a:prstGeom>
        </p:spPr>
      </p:pic>
      <p:sp>
        <p:nvSpPr>
          <p:cNvPr id="8" name="TextBox 7">
            <a:extLst>
              <a:ext uri="{FF2B5EF4-FFF2-40B4-BE49-F238E27FC236}">
                <a16:creationId xmlns:a16="http://schemas.microsoft.com/office/drawing/2014/main" id="{F44E7475-B56A-49A8-8306-63A0E190D93C}"/>
              </a:ext>
            </a:extLst>
          </p:cNvPr>
          <p:cNvSpPr txBox="1"/>
          <p:nvPr/>
        </p:nvSpPr>
        <p:spPr>
          <a:xfrm>
            <a:off x="6439690" y="5982476"/>
            <a:ext cx="1553630" cy="276999"/>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e: 5 GeV to 18 GeV</a:t>
            </a:r>
          </a:p>
        </p:txBody>
      </p:sp>
      <p:sp>
        <p:nvSpPr>
          <p:cNvPr id="9" name="TextBox 8">
            <a:extLst>
              <a:ext uri="{FF2B5EF4-FFF2-40B4-BE49-F238E27FC236}">
                <a16:creationId xmlns:a16="http://schemas.microsoft.com/office/drawing/2014/main" id="{204AF14E-A7D8-4FE0-9D9A-7FE92F3EDE04}"/>
              </a:ext>
            </a:extLst>
          </p:cNvPr>
          <p:cNvSpPr txBox="1"/>
          <p:nvPr/>
        </p:nvSpPr>
        <p:spPr>
          <a:xfrm>
            <a:off x="997737" y="5977672"/>
            <a:ext cx="2060500" cy="276999"/>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p: 41 GeV, 100 to 275 GeV</a:t>
            </a:r>
          </a:p>
        </p:txBody>
      </p:sp>
      <p:grpSp>
        <p:nvGrpSpPr>
          <p:cNvPr id="10" name="Group 9">
            <a:extLst>
              <a:ext uri="{FF2B5EF4-FFF2-40B4-BE49-F238E27FC236}">
                <a16:creationId xmlns:a16="http://schemas.microsoft.com/office/drawing/2014/main" id="{763F6CC7-20BD-4AC4-A312-205C12BEB1BC}"/>
              </a:ext>
            </a:extLst>
          </p:cNvPr>
          <p:cNvGrpSpPr/>
          <p:nvPr/>
        </p:nvGrpSpPr>
        <p:grpSpPr>
          <a:xfrm>
            <a:off x="3165580" y="5708128"/>
            <a:ext cx="3041295" cy="426426"/>
            <a:chOff x="3028950" y="5592518"/>
            <a:chExt cx="3041295" cy="426426"/>
          </a:xfrm>
        </p:grpSpPr>
        <p:cxnSp>
          <p:nvCxnSpPr>
            <p:cNvPr id="11" name="Straight Arrow Connector 10">
              <a:extLst>
                <a:ext uri="{FF2B5EF4-FFF2-40B4-BE49-F238E27FC236}">
                  <a16:creationId xmlns:a16="http://schemas.microsoft.com/office/drawing/2014/main" id="{6AC3102C-2982-4573-86AD-4900F3CE7DD3}"/>
                </a:ext>
              </a:extLst>
            </p:cNvPr>
            <p:cNvCxnSpPr/>
            <p:nvPr/>
          </p:nvCxnSpPr>
          <p:spPr>
            <a:xfrm>
              <a:off x="3028950" y="6000108"/>
              <a:ext cx="1234825"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2C70734-B947-4A8E-A810-CE332EFB961C}"/>
                </a:ext>
              </a:extLst>
            </p:cNvPr>
            <p:cNvCxnSpPr>
              <a:cxnSpLocks/>
            </p:cNvCxnSpPr>
            <p:nvPr/>
          </p:nvCxnSpPr>
          <p:spPr>
            <a:xfrm flipH="1">
              <a:off x="4722618" y="6005497"/>
              <a:ext cx="1347627" cy="13447"/>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EFA2C0A-92E2-4B33-BCCC-CA048062EC3D}"/>
                </a:ext>
              </a:extLst>
            </p:cNvPr>
            <p:cNvSpPr txBox="1"/>
            <p:nvPr/>
          </p:nvSpPr>
          <p:spPr>
            <a:xfrm>
              <a:off x="3066684" y="5592518"/>
              <a:ext cx="11593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p/A beam</a:t>
              </a:r>
            </a:p>
          </p:txBody>
        </p:sp>
        <p:sp>
          <p:nvSpPr>
            <p:cNvPr id="14" name="TextBox 13">
              <a:extLst>
                <a:ext uri="{FF2B5EF4-FFF2-40B4-BE49-F238E27FC236}">
                  <a16:creationId xmlns:a16="http://schemas.microsoft.com/office/drawing/2014/main" id="{10BF7B87-2F3C-47A0-9655-1C40EA5E407E}"/>
                </a:ext>
              </a:extLst>
            </p:cNvPr>
            <p:cNvSpPr txBox="1"/>
            <p:nvPr/>
          </p:nvSpPr>
          <p:spPr>
            <a:xfrm>
              <a:off x="4960589" y="5592518"/>
              <a:ext cx="9541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e beam</a:t>
              </a:r>
            </a:p>
          </p:txBody>
        </p:sp>
      </p:grpSp>
      <p:sp>
        <p:nvSpPr>
          <p:cNvPr id="15" name="Rectangle 14">
            <a:extLst>
              <a:ext uri="{FF2B5EF4-FFF2-40B4-BE49-F238E27FC236}">
                <a16:creationId xmlns:a16="http://schemas.microsoft.com/office/drawing/2014/main" id="{F6958C6F-BBC7-4E19-A5EE-27582C3A5926}"/>
              </a:ext>
            </a:extLst>
          </p:cNvPr>
          <p:cNvSpPr/>
          <p:nvPr/>
        </p:nvSpPr>
        <p:spPr>
          <a:xfrm>
            <a:off x="822429" y="5612284"/>
            <a:ext cx="7441059" cy="8929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CF775D41-B9AA-458F-857A-7E6F93C23746}"/>
              </a:ext>
            </a:extLst>
          </p:cNvPr>
          <p:cNvSpPr txBox="1"/>
          <p:nvPr/>
        </p:nvSpPr>
        <p:spPr>
          <a:xfrm>
            <a:off x="4010554" y="1711688"/>
            <a:ext cx="4706553" cy="388106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charset="0"/>
                <a:cs typeface="Arial" charset="0"/>
              </a:rPr>
              <a:t>Project Design Goals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High Luminosity: L= 10</a:t>
            </a:r>
            <a:r>
              <a:rPr kumimoji="0" lang="en-US" sz="1800" b="0" i="0" u="none" strike="noStrike" kern="1200" cap="none" spc="0" normalizeH="0" baseline="30000" noProof="0" dirty="0">
                <a:ln>
                  <a:noFill/>
                </a:ln>
                <a:solidFill>
                  <a:prstClr val="black"/>
                </a:solidFill>
                <a:effectLst/>
                <a:uLnTx/>
                <a:uFillTx/>
                <a:latin typeface="Arial" charset="0"/>
                <a:cs typeface="Arial" charset="0"/>
              </a:rPr>
              <a:t>33</a:t>
            </a:r>
            <a:r>
              <a:rPr kumimoji="0" lang="en-US" sz="1800" b="0" i="0" u="none" strike="noStrike" kern="1200" cap="none" spc="0" normalizeH="0" baseline="0" noProof="0" dirty="0">
                <a:ln>
                  <a:noFill/>
                </a:ln>
                <a:solidFill>
                  <a:prstClr val="black"/>
                </a:solidFill>
                <a:effectLst/>
                <a:uLnTx/>
                <a:uFillTx/>
                <a:latin typeface="Arial" charset="0"/>
                <a:cs typeface="Arial" charset="0"/>
              </a:rPr>
              <a:t> – 10</a:t>
            </a:r>
            <a:r>
              <a:rPr kumimoji="0" lang="en-US" sz="1800" b="0" i="0" u="none" strike="noStrike" kern="1200" cap="none" spc="0" normalizeH="0" baseline="30000" noProof="0" dirty="0">
                <a:ln>
                  <a:noFill/>
                </a:ln>
                <a:solidFill>
                  <a:prstClr val="black"/>
                </a:solidFill>
                <a:effectLst/>
                <a:uLnTx/>
                <a:uFillTx/>
                <a:latin typeface="Arial" charset="0"/>
                <a:cs typeface="Arial" charset="0"/>
              </a:rPr>
              <a:t>34</a:t>
            </a:r>
            <a:r>
              <a:rPr kumimoji="0" lang="en-US" sz="1800" b="0" i="0" u="none" strike="noStrike" kern="1200" cap="none" spc="0" normalizeH="0" baseline="0" noProof="0" dirty="0">
                <a:ln>
                  <a:noFill/>
                </a:ln>
                <a:solidFill>
                  <a:prstClr val="black"/>
                </a:solidFill>
                <a:effectLst/>
                <a:uLnTx/>
                <a:uFillTx/>
                <a:latin typeface="Arial" charset="0"/>
                <a:cs typeface="Arial" charset="0"/>
              </a:rPr>
              <a:t>cm</a:t>
            </a:r>
            <a:r>
              <a:rPr kumimoji="0" lang="en-US" sz="1800" b="0" i="0" u="none" strike="noStrike" kern="1200" cap="none" spc="0" normalizeH="0" baseline="30000" noProof="0" dirty="0">
                <a:ln>
                  <a:noFill/>
                </a:ln>
                <a:solidFill>
                  <a:prstClr val="black"/>
                </a:solidFill>
                <a:effectLst/>
                <a:uLnTx/>
                <a:uFillTx/>
                <a:latin typeface="Arial" charset="0"/>
                <a:cs typeface="Arial" charset="0"/>
              </a:rPr>
              <a:t>-2</a:t>
            </a:r>
            <a:r>
              <a:rPr kumimoji="0" lang="en-US" sz="1800" b="0" i="0" u="none" strike="noStrike" kern="1200" cap="none" spc="0" normalizeH="0" baseline="0" noProof="0" dirty="0">
                <a:ln>
                  <a:noFill/>
                </a:ln>
                <a:solidFill>
                  <a:prstClr val="black"/>
                </a:solidFill>
                <a:effectLst/>
                <a:uLnTx/>
                <a:uFillTx/>
                <a:latin typeface="Arial" charset="0"/>
                <a:cs typeface="Arial" charset="0"/>
              </a:rPr>
              <a:t>sec</a:t>
            </a:r>
            <a:r>
              <a:rPr kumimoji="0" lang="en-US" sz="1800" b="0" i="0" u="none" strike="noStrike" kern="1200" cap="none" spc="0" normalizeH="0" baseline="30000" noProof="0" dirty="0">
                <a:ln>
                  <a:noFill/>
                </a:ln>
                <a:solidFill>
                  <a:prstClr val="black"/>
                </a:solidFill>
                <a:effectLst/>
                <a:uLnTx/>
                <a:uFillTx/>
                <a:latin typeface="Arial" charset="0"/>
                <a:cs typeface="Arial" charset="0"/>
              </a:rPr>
              <a:t>-1</a:t>
            </a:r>
            <a:r>
              <a:rPr kumimoji="0" lang="en-US" sz="1800" b="0" i="0" u="none" strike="noStrike" kern="1200" cap="none" spc="0" normalizeH="0" baseline="0" noProof="0" dirty="0">
                <a:ln>
                  <a:noFill/>
                </a:ln>
                <a:solidFill>
                  <a:prstClr val="black"/>
                </a:solidFill>
                <a:effectLst/>
                <a:uLnTx/>
                <a:uFillTx/>
                <a:latin typeface="Arial" charset="0"/>
                <a:cs typeface="Arial" charset="0"/>
              </a:rPr>
              <a:t>, 10 – 100 fb</a:t>
            </a:r>
            <a:r>
              <a:rPr kumimoji="0" lang="en-US" sz="1800" b="0" i="0" u="none" strike="noStrike" kern="1200" cap="none" spc="0" normalizeH="0" baseline="30000" noProof="0" dirty="0">
                <a:ln>
                  <a:noFill/>
                </a:ln>
                <a:solidFill>
                  <a:prstClr val="black"/>
                </a:solidFill>
                <a:effectLst/>
                <a:uLnTx/>
                <a:uFillTx/>
                <a:latin typeface="Arial" charset="0"/>
                <a:cs typeface="Arial" charset="0"/>
              </a:rPr>
              <a:t>-1</a:t>
            </a:r>
            <a:r>
              <a:rPr kumimoji="0" lang="en-US" sz="1800" b="0" i="0" u="none" strike="noStrike" kern="1200" cap="none" spc="0" normalizeH="0" baseline="0" noProof="0" dirty="0">
                <a:ln>
                  <a:noFill/>
                </a:ln>
                <a:solidFill>
                  <a:prstClr val="black"/>
                </a:solidFill>
                <a:effectLst/>
                <a:uLnTx/>
                <a:uFillTx/>
                <a:latin typeface="Arial" charset="0"/>
                <a:cs typeface="Arial" charset="0"/>
              </a:rPr>
              <a:t>/year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Highly Polarized Beams:  70%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Large Center of Mass Energy Range: </a:t>
            </a:r>
            <a:r>
              <a:rPr kumimoji="0" lang="en-US" sz="1800" b="0" i="0" u="none" strike="noStrike" kern="1200" cap="none" spc="0" normalizeH="0" baseline="0" noProof="0" dirty="0" err="1">
                <a:ln>
                  <a:noFill/>
                </a:ln>
                <a:solidFill>
                  <a:prstClr val="black"/>
                </a:solidFill>
                <a:effectLst/>
                <a:uLnTx/>
                <a:uFillTx/>
                <a:latin typeface="Arial" charset="0"/>
                <a:cs typeface="Arial" charset="0"/>
              </a:rPr>
              <a:t>E</a:t>
            </a:r>
            <a:r>
              <a:rPr kumimoji="0" lang="en-US" sz="1800" b="0" i="0" u="none" strike="noStrike" kern="1200" cap="none" spc="0" normalizeH="0" baseline="-25000" noProof="0" dirty="0" err="1">
                <a:ln>
                  <a:noFill/>
                </a:ln>
                <a:solidFill>
                  <a:prstClr val="black"/>
                </a:solidFill>
                <a:effectLst/>
                <a:uLnTx/>
                <a:uFillTx/>
                <a:latin typeface="Arial" charset="0"/>
                <a:cs typeface="Arial" charset="0"/>
              </a:rPr>
              <a:t>cm</a:t>
            </a:r>
            <a:r>
              <a:rPr kumimoji="0" lang="en-US" sz="1800" b="0" i="0" u="none" strike="noStrike" kern="1200" cap="none" spc="0" normalizeH="0" baseline="0" noProof="0" dirty="0">
                <a:ln>
                  <a:noFill/>
                </a:ln>
                <a:solidFill>
                  <a:prstClr val="black"/>
                </a:solidFill>
                <a:effectLst/>
                <a:uLnTx/>
                <a:uFillTx/>
                <a:latin typeface="Arial" charset="0"/>
                <a:cs typeface="Arial" charset="0"/>
              </a:rPr>
              <a:t> = 29 – 140 GeV</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Large Ion Species Range:  protons – Uranium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Large Detector Acceptance and Good Background Conditions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Accommodate a Second Interaction Region (IR)</a:t>
            </a:r>
          </a:p>
        </p:txBody>
      </p:sp>
      <p:pic>
        <p:nvPicPr>
          <p:cNvPr id="18" name="Picture 17">
            <a:extLst>
              <a:ext uri="{FF2B5EF4-FFF2-40B4-BE49-F238E27FC236}">
                <a16:creationId xmlns:a16="http://schemas.microsoft.com/office/drawing/2014/main" id="{CB21BAEE-3EC5-4B79-A0B4-80B6DF973051}"/>
              </a:ext>
            </a:extLst>
          </p:cNvPr>
          <p:cNvPicPr>
            <a:picLocks noChangeAspect="1"/>
          </p:cNvPicPr>
          <p:nvPr/>
        </p:nvPicPr>
        <p:blipFill>
          <a:blip r:embed="rId3"/>
          <a:stretch>
            <a:fillRect/>
          </a:stretch>
        </p:blipFill>
        <p:spPr>
          <a:xfrm>
            <a:off x="3788806" y="18217"/>
            <a:ext cx="1686878" cy="1692212"/>
          </a:xfrm>
          <a:prstGeom prst="rect">
            <a:avLst/>
          </a:prstGeom>
          <a:ln>
            <a:noFill/>
          </a:ln>
          <a:effectLst>
            <a:softEdge rad="112500"/>
          </a:effectLst>
        </p:spPr>
      </p:pic>
      <p:pic>
        <p:nvPicPr>
          <p:cNvPr id="19" name="Picture 18">
            <a:extLst>
              <a:ext uri="{FF2B5EF4-FFF2-40B4-BE49-F238E27FC236}">
                <a16:creationId xmlns:a16="http://schemas.microsoft.com/office/drawing/2014/main" id="{8AA8A9B8-78EA-4429-A9E6-9E90E2C0475C}"/>
              </a:ext>
            </a:extLst>
          </p:cNvPr>
          <p:cNvPicPr>
            <a:picLocks/>
          </p:cNvPicPr>
          <p:nvPr/>
        </p:nvPicPr>
        <p:blipFill rotWithShape="1">
          <a:blip r:embed="rId4"/>
          <a:srcRect t="4402" b="5563"/>
          <a:stretch/>
        </p:blipFill>
        <p:spPr>
          <a:xfrm>
            <a:off x="5533061" y="-3054"/>
            <a:ext cx="1661541" cy="1672288"/>
          </a:xfrm>
          <a:prstGeom prst="rect">
            <a:avLst/>
          </a:prstGeom>
          <a:ln>
            <a:noFill/>
          </a:ln>
          <a:effectLst>
            <a:softEdge rad="112500"/>
          </a:effectLst>
        </p:spPr>
      </p:pic>
      <p:pic>
        <p:nvPicPr>
          <p:cNvPr id="20" name="Picture 19">
            <a:extLst>
              <a:ext uri="{FF2B5EF4-FFF2-40B4-BE49-F238E27FC236}">
                <a16:creationId xmlns:a16="http://schemas.microsoft.com/office/drawing/2014/main" id="{3B33C25B-EB9E-4B91-B399-92332A684572}"/>
              </a:ext>
            </a:extLst>
          </p:cNvPr>
          <p:cNvPicPr>
            <a:picLocks/>
          </p:cNvPicPr>
          <p:nvPr/>
        </p:nvPicPr>
        <p:blipFill rotWithShape="1">
          <a:blip r:embed="rId5"/>
          <a:srcRect b="18716"/>
          <a:stretch/>
        </p:blipFill>
        <p:spPr>
          <a:xfrm>
            <a:off x="7398337" y="-3054"/>
            <a:ext cx="1634490" cy="1729475"/>
          </a:xfrm>
          <a:prstGeom prst="rect">
            <a:avLst/>
          </a:prstGeom>
          <a:ln>
            <a:noFill/>
          </a:ln>
          <a:effectLst>
            <a:softEdge rad="112500"/>
          </a:effectLst>
        </p:spPr>
      </p:pic>
      <p:sp>
        <p:nvSpPr>
          <p:cNvPr id="22" name="TextBox 21">
            <a:extLst>
              <a:ext uri="{FF2B5EF4-FFF2-40B4-BE49-F238E27FC236}">
                <a16:creationId xmlns:a16="http://schemas.microsoft.com/office/drawing/2014/main" id="{C32EBC74-CE33-4157-BA23-87E830830BFF}"/>
              </a:ext>
            </a:extLst>
          </p:cNvPr>
          <p:cNvSpPr txBox="1"/>
          <p:nvPr/>
        </p:nvSpPr>
        <p:spPr>
          <a:xfrm>
            <a:off x="1152495" y="3638222"/>
            <a:ext cx="1209329"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IR-6, </a:t>
            </a:r>
            <a:r>
              <a:rPr lang="en-US" sz="1600" dirty="0" err="1">
                <a:latin typeface="Arial" panose="020B0604020202020204" pitchFamily="34" charset="0"/>
                <a:cs typeface="Arial" panose="020B0604020202020204" pitchFamily="34" charset="0"/>
              </a:rPr>
              <a:t>ePIC</a:t>
            </a:r>
            <a:r>
              <a:rPr lang="en-US" sz="1600" dirty="0">
                <a:latin typeface="Arial" panose="020B0604020202020204" pitchFamily="34" charset="0"/>
                <a:cs typeface="Arial" panose="020B0604020202020204" pitchFamily="34" charset="0"/>
              </a:rPr>
              <a:t> Detector</a:t>
            </a:r>
          </a:p>
        </p:txBody>
      </p:sp>
      <p:sp>
        <p:nvSpPr>
          <p:cNvPr id="23" name="Oval 22">
            <a:extLst>
              <a:ext uri="{FF2B5EF4-FFF2-40B4-BE49-F238E27FC236}">
                <a16:creationId xmlns:a16="http://schemas.microsoft.com/office/drawing/2014/main" id="{03D4B890-EEF7-4695-BF1D-F46F42066728}"/>
              </a:ext>
            </a:extLst>
          </p:cNvPr>
          <p:cNvSpPr/>
          <p:nvPr/>
        </p:nvSpPr>
        <p:spPr>
          <a:xfrm>
            <a:off x="1355835" y="3142591"/>
            <a:ext cx="557048" cy="556312"/>
          </a:xfrm>
          <a:prstGeom prst="ellipse">
            <a:avLst/>
          </a:pr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82591" y="2605213"/>
            <a:ext cx="915146" cy="814881"/>
            <a:chOff x="82591" y="2605213"/>
            <a:chExt cx="915146" cy="814881"/>
          </a:xfrm>
        </p:grpSpPr>
        <p:sp>
          <p:nvSpPr>
            <p:cNvPr id="21" name="Oval 20">
              <a:extLst>
                <a:ext uri="{FF2B5EF4-FFF2-40B4-BE49-F238E27FC236}">
                  <a16:creationId xmlns:a16="http://schemas.microsoft.com/office/drawing/2014/main" id="{03D4B890-EEF7-4695-BF1D-F46F42066728}"/>
                </a:ext>
              </a:extLst>
            </p:cNvPr>
            <p:cNvSpPr/>
            <p:nvPr/>
          </p:nvSpPr>
          <p:spPr>
            <a:xfrm>
              <a:off x="440689" y="2605213"/>
              <a:ext cx="557048" cy="556312"/>
            </a:xfrm>
            <a:prstGeom prst="ellipse">
              <a:avLst/>
            </a:prstGeom>
            <a:noFill/>
            <a:ln w="28575">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32EBC74-CE33-4157-BA23-87E830830BFF}"/>
                </a:ext>
              </a:extLst>
            </p:cNvPr>
            <p:cNvSpPr txBox="1"/>
            <p:nvPr/>
          </p:nvSpPr>
          <p:spPr>
            <a:xfrm>
              <a:off x="82591" y="3081540"/>
              <a:ext cx="594196"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IR-8</a:t>
              </a:r>
            </a:p>
          </p:txBody>
        </p:sp>
      </p:grpSp>
      <p:grpSp>
        <p:nvGrpSpPr>
          <p:cNvPr id="27" name="Group 26"/>
          <p:cNvGrpSpPr/>
          <p:nvPr/>
        </p:nvGrpSpPr>
        <p:grpSpPr>
          <a:xfrm>
            <a:off x="7959821" y="4821255"/>
            <a:ext cx="915146" cy="814881"/>
            <a:chOff x="82591" y="2605213"/>
            <a:chExt cx="915146" cy="814881"/>
          </a:xfrm>
        </p:grpSpPr>
        <p:sp>
          <p:nvSpPr>
            <p:cNvPr id="28" name="Oval 27">
              <a:extLst>
                <a:ext uri="{FF2B5EF4-FFF2-40B4-BE49-F238E27FC236}">
                  <a16:creationId xmlns:a16="http://schemas.microsoft.com/office/drawing/2014/main" id="{03D4B890-EEF7-4695-BF1D-F46F42066728}"/>
                </a:ext>
              </a:extLst>
            </p:cNvPr>
            <p:cNvSpPr/>
            <p:nvPr/>
          </p:nvSpPr>
          <p:spPr>
            <a:xfrm>
              <a:off x="440689" y="2605213"/>
              <a:ext cx="557048" cy="556312"/>
            </a:xfrm>
            <a:prstGeom prst="ellipse">
              <a:avLst/>
            </a:prstGeom>
            <a:noFill/>
            <a:ln w="28575">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32EBC74-CE33-4157-BA23-87E830830BFF}"/>
                </a:ext>
              </a:extLst>
            </p:cNvPr>
            <p:cNvSpPr txBox="1"/>
            <p:nvPr/>
          </p:nvSpPr>
          <p:spPr>
            <a:xfrm>
              <a:off x="82591" y="3081540"/>
              <a:ext cx="594196"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IR-8</a:t>
              </a:r>
            </a:p>
          </p:txBody>
        </p:sp>
      </p:grpSp>
      <p:sp>
        <p:nvSpPr>
          <p:cNvPr id="26" name="Slide Number Placeholder 2">
            <a:extLst>
              <a:ext uri="{FF2B5EF4-FFF2-40B4-BE49-F238E27FC236}">
                <a16:creationId xmlns:a16="http://schemas.microsoft.com/office/drawing/2014/main" id="{5A32A11E-00D6-5048-8BD6-926A9B4FE1F9}"/>
              </a:ext>
            </a:extLst>
          </p:cNvPr>
          <p:cNvSpPr>
            <a:spLocks noGrp="1"/>
          </p:cNvSpPr>
          <p:nvPr>
            <p:ph type="sldNum" sz="quarter" idx="12"/>
          </p:nvPr>
        </p:nvSpPr>
        <p:spPr>
          <a:xfrm>
            <a:off x="-9607" y="6480970"/>
            <a:ext cx="2057400" cy="365125"/>
          </a:xfrm>
        </p:spPr>
        <p:txBody>
          <a:bodyPr/>
          <a:lstStyle/>
          <a:p>
            <a:fld id="{893C5830-40F3-F04E-B2E3-10E6672BA8FF}" type="slidenum">
              <a:rPr lang="en-US" smtClean="0"/>
              <a:t>2</a:t>
            </a:fld>
            <a:endParaRPr lang="en-US" dirty="0"/>
          </a:p>
        </p:txBody>
      </p:sp>
    </p:spTree>
    <p:extLst>
      <p:ext uri="{BB962C8B-B14F-4D97-AF65-F5344CB8AC3E}">
        <p14:creationId xmlns:p14="http://schemas.microsoft.com/office/powerpoint/2010/main" val="1927007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ar/folders/88/4yywdmbx463b9wnzk2b_cr5c0000gn/T/com.microsoft.Powerpoint/WebArchiveCopyPasteTempFiles/Z">
            <a:extLst>
              <a:ext uri="{FF2B5EF4-FFF2-40B4-BE49-F238E27FC236}">
                <a16:creationId xmlns:a16="http://schemas.microsoft.com/office/drawing/2014/main" id="{CFBEAFC9-02EB-5041-8A62-242C0D7AAD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777" y="4999122"/>
            <a:ext cx="1702433" cy="1646041"/>
          </a:xfrm>
          <a:prstGeom prst="rect">
            <a:avLst/>
          </a:prstGeom>
          <a:noFill/>
          <a:extLst>
            <a:ext uri="{909E8E84-426E-40DD-AFC4-6F175D3DCCD1}">
              <a14:hiddenFill xmlns:a14="http://schemas.microsoft.com/office/drawing/2010/main">
                <a:solidFill>
                  <a:srgbClr val="FFFFFF"/>
                </a:solidFill>
              </a14:hiddenFill>
            </a:ext>
          </a:extLst>
        </p:spPr>
      </p:pic>
      <p:pic>
        <p:nvPicPr>
          <p:cNvPr id="19" name="Screen Shot 2022-04-05 at 9.18.46 AM.png" descr="Screen Shot 2022-04-05 at 9.18.46 AM.png">
            <a:extLst>
              <a:ext uri="{FF2B5EF4-FFF2-40B4-BE49-F238E27FC236}">
                <a16:creationId xmlns:a16="http://schemas.microsoft.com/office/drawing/2014/main" id="{3FEFF6EF-2B1B-774A-9342-27FEEC7358AF}"/>
              </a:ext>
            </a:extLst>
          </p:cNvPr>
          <p:cNvPicPr>
            <a:picLocks noChangeAspect="1"/>
          </p:cNvPicPr>
          <p:nvPr/>
        </p:nvPicPr>
        <p:blipFill>
          <a:blip r:embed="rId3"/>
          <a:stretch>
            <a:fillRect/>
          </a:stretch>
        </p:blipFill>
        <p:spPr>
          <a:xfrm>
            <a:off x="5579397" y="3129605"/>
            <a:ext cx="3564603" cy="3021812"/>
          </a:xfrm>
          <a:prstGeom prst="rect">
            <a:avLst/>
          </a:prstGeom>
          <a:ln w="12700">
            <a:miter lim="400000"/>
          </a:ln>
        </p:spPr>
      </p:pic>
      <p:pic>
        <p:nvPicPr>
          <p:cNvPr id="5" name="Picture 4">
            <a:extLst>
              <a:ext uri="{FF2B5EF4-FFF2-40B4-BE49-F238E27FC236}">
                <a16:creationId xmlns:a16="http://schemas.microsoft.com/office/drawing/2014/main" id="{993935D3-9732-A04A-8FCA-D60F147F3734}"/>
              </a:ext>
            </a:extLst>
          </p:cNvPr>
          <p:cNvPicPr>
            <a:picLocks noChangeAspect="1"/>
          </p:cNvPicPr>
          <p:nvPr/>
        </p:nvPicPr>
        <p:blipFill>
          <a:blip r:embed="rId4"/>
          <a:srcRect/>
          <a:stretch/>
        </p:blipFill>
        <p:spPr>
          <a:xfrm>
            <a:off x="2662693" y="817299"/>
            <a:ext cx="3447198" cy="2603999"/>
          </a:xfrm>
          <a:prstGeom prst="rect">
            <a:avLst/>
          </a:prstGeom>
        </p:spPr>
      </p:pic>
      <p:sp>
        <p:nvSpPr>
          <p:cNvPr id="2" name="Date Placeholder 1">
            <a:extLst>
              <a:ext uri="{FF2B5EF4-FFF2-40B4-BE49-F238E27FC236}">
                <a16:creationId xmlns:a16="http://schemas.microsoft.com/office/drawing/2014/main" id="{36BA475C-5327-4143-AA64-A403AC30A437}"/>
              </a:ext>
            </a:extLst>
          </p:cNvPr>
          <p:cNvSpPr>
            <a:spLocks noGrp="1"/>
          </p:cNvSpPr>
          <p:nvPr>
            <p:ph type="dt" sz="half" idx="10"/>
          </p:nvPr>
        </p:nvSpPr>
        <p:spPr/>
        <p:txBody>
          <a:bodyPr/>
          <a:lstStyle/>
          <a:p>
            <a:r>
              <a:rPr lang="en-US"/>
              <a:t>E.C. Aschenauer</a:t>
            </a:r>
            <a:endParaRPr lang="en-US" dirty="0"/>
          </a:p>
        </p:txBody>
      </p:sp>
      <p:sp>
        <p:nvSpPr>
          <p:cNvPr id="4" name="Title 3">
            <a:extLst>
              <a:ext uri="{FF2B5EF4-FFF2-40B4-BE49-F238E27FC236}">
                <a16:creationId xmlns:a16="http://schemas.microsoft.com/office/drawing/2014/main" id="{1D67761E-F314-9A4B-BD61-690F20341BDD}"/>
              </a:ext>
            </a:extLst>
          </p:cNvPr>
          <p:cNvSpPr>
            <a:spLocks noGrp="1"/>
          </p:cNvSpPr>
          <p:nvPr>
            <p:ph type="title"/>
          </p:nvPr>
        </p:nvSpPr>
        <p:spPr/>
        <p:txBody>
          <a:bodyPr/>
          <a:lstStyle/>
          <a:p>
            <a:r>
              <a:rPr lang="en-US" dirty="0"/>
              <a:t>Progress on Integration</a:t>
            </a:r>
          </a:p>
        </p:txBody>
      </p:sp>
      <p:sp>
        <p:nvSpPr>
          <p:cNvPr id="7" name="Oval 6">
            <a:extLst>
              <a:ext uri="{FF2B5EF4-FFF2-40B4-BE49-F238E27FC236}">
                <a16:creationId xmlns:a16="http://schemas.microsoft.com/office/drawing/2014/main" id="{F0A826D5-29F1-0742-9464-016FBDD139DE}"/>
              </a:ext>
            </a:extLst>
          </p:cNvPr>
          <p:cNvSpPr/>
          <p:nvPr/>
        </p:nvSpPr>
        <p:spPr>
          <a:xfrm>
            <a:off x="4281364" y="2512361"/>
            <a:ext cx="948584" cy="441388"/>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736BC7F-E6BA-A145-8D8E-3E97CF027A4B}"/>
              </a:ext>
            </a:extLst>
          </p:cNvPr>
          <p:cNvSpPr/>
          <p:nvPr/>
        </p:nvSpPr>
        <p:spPr>
          <a:xfrm rot="19397371">
            <a:off x="3341318" y="2497397"/>
            <a:ext cx="767586" cy="327889"/>
          </a:xfrm>
          <a:prstGeom prst="ellipse">
            <a:avLst/>
          </a:prstGeom>
          <a:noFill/>
          <a:ln w="1905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300"/>
              </a:solidFill>
            </a:endParaRPr>
          </a:p>
        </p:txBody>
      </p:sp>
      <p:sp>
        <p:nvSpPr>
          <p:cNvPr id="9" name="Oval 8">
            <a:extLst>
              <a:ext uri="{FF2B5EF4-FFF2-40B4-BE49-F238E27FC236}">
                <a16:creationId xmlns:a16="http://schemas.microsoft.com/office/drawing/2014/main" id="{0C343495-BCB4-0E41-B94B-3A53DE5F66F9}"/>
              </a:ext>
            </a:extLst>
          </p:cNvPr>
          <p:cNvSpPr/>
          <p:nvPr/>
        </p:nvSpPr>
        <p:spPr>
          <a:xfrm rot="16200000">
            <a:off x="5349631" y="2220704"/>
            <a:ext cx="622396" cy="336949"/>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747C886-1BED-F641-A729-1CD4A3106F22}"/>
              </a:ext>
            </a:extLst>
          </p:cNvPr>
          <p:cNvSpPr/>
          <p:nvPr/>
        </p:nvSpPr>
        <p:spPr>
          <a:xfrm rot="20691698">
            <a:off x="3437392" y="1886802"/>
            <a:ext cx="715528" cy="309752"/>
          </a:xfrm>
          <a:prstGeom prst="ellipse">
            <a:avLst/>
          </a:prstGeom>
          <a:noFill/>
          <a:ln w="1905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300"/>
              </a:solidFill>
            </a:endParaRPr>
          </a:p>
        </p:txBody>
      </p:sp>
      <p:sp>
        <p:nvSpPr>
          <p:cNvPr id="11" name="Oval 10">
            <a:extLst>
              <a:ext uri="{FF2B5EF4-FFF2-40B4-BE49-F238E27FC236}">
                <a16:creationId xmlns:a16="http://schemas.microsoft.com/office/drawing/2014/main" id="{CC116805-5385-0144-B5AD-280E69380A41}"/>
              </a:ext>
            </a:extLst>
          </p:cNvPr>
          <p:cNvSpPr/>
          <p:nvPr/>
        </p:nvSpPr>
        <p:spPr>
          <a:xfrm>
            <a:off x="3986899" y="2257422"/>
            <a:ext cx="771590" cy="306093"/>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681D6C8-5F64-4146-AECC-7C333E1BD307}"/>
              </a:ext>
            </a:extLst>
          </p:cNvPr>
          <p:cNvSpPr txBox="1"/>
          <p:nvPr/>
        </p:nvSpPr>
        <p:spPr>
          <a:xfrm>
            <a:off x="72192" y="489435"/>
            <a:ext cx="9020418" cy="369332"/>
          </a:xfrm>
          <a:prstGeom prst="rect">
            <a:avLst/>
          </a:prstGeom>
          <a:noFill/>
        </p:spPr>
        <p:txBody>
          <a:bodyPr wrap="none" rtlCol="0">
            <a:spAutoFit/>
          </a:bodyPr>
          <a:lstStyle/>
          <a:p>
            <a:pPr algn="l"/>
            <a:r>
              <a:rPr lang="en-US" dirty="0">
                <a:latin typeface="+mj-lt"/>
              </a:rPr>
              <a:t>All far forward and backward subsystems are integrated in the Interaction region lattice</a:t>
            </a:r>
          </a:p>
        </p:txBody>
      </p:sp>
      <p:pic>
        <p:nvPicPr>
          <p:cNvPr id="13" name="Screen Shot 2022-04-05 at 9.28.49 AM.png" descr="Screen Shot 2022-04-05 at 9.28.49 AM.png">
            <a:extLst>
              <a:ext uri="{FF2B5EF4-FFF2-40B4-BE49-F238E27FC236}">
                <a16:creationId xmlns:a16="http://schemas.microsoft.com/office/drawing/2014/main" id="{A76B6ABA-FA27-D24C-B736-26DCBC4F1D13}"/>
              </a:ext>
            </a:extLst>
          </p:cNvPr>
          <p:cNvPicPr>
            <a:picLocks noChangeAspect="1"/>
          </p:cNvPicPr>
          <p:nvPr/>
        </p:nvPicPr>
        <p:blipFill>
          <a:blip r:embed="rId5"/>
          <a:stretch>
            <a:fillRect/>
          </a:stretch>
        </p:blipFill>
        <p:spPr>
          <a:xfrm>
            <a:off x="39888" y="3022191"/>
            <a:ext cx="3255372" cy="3833526"/>
          </a:xfrm>
          <a:prstGeom prst="rect">
            <a:avLst/>
          </a:prstGeom>
          <a:ln w="12700">
            <a:miter lim="400000"/>
          </a:ln>
        </p:spPr>
      </p:pic>
      <p:sp>
        <p:nvSpPr>
          <p:cNvPr id="14" name="Tagger1">
            <a:extLst>
              <a:ext uri="{FF2B5EF4-FFF2-40B4-BE49-F238E27FC236}">
                <a16:creationId xmlns:a16="http://schemas.microsoft.com/office/drawing/2014/main" id="{97BA35BF-BB08-AA4E-A0DC-7BC42B57F593}"/>
              </a:ext>
            </a:extLst>
          </p:cNvPr>
          <p:cNvSpPr txBox="1"/>
          <p:nvPr/>
        </p:nvSpPr>
        <p:spPr>
          <a:xfrm>
            <a:off x="1897370" y="4245307"/>
            <a:ext cx="710615" cy="277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500"/>
            </a:lvl1pPr>
          </a:lstStyle>
          <a:p>
            <a:r>
              <a:rPr dirty="0"/>
              <a:t>Tagger1</a:t>
            </a:r>
          </a:p>
        </p:txBody>
      </p:sp>
      <p:sp>
        <p:nvSpPr>
          <p:cNvPr id="15" name="Tagger2">
            <a:extLst>
              <a:ext uri="{FF2B5EF4-FFF2-40B4-BE49-F238E27FC236}">
                <a16:creationId xmlns:a16="http://schemas.microsoft.com/office/drawing/2014/main" id="{18DEE65E-2D63-A84E-9B72-CB257E78EAE9}"/>
              </a:ext>
            </a:extLst>
          </p:cNvPr>
          <p:cNvSpPr txBox="1"/>
          <p:nvPr/>
        </p:nvSpPr>
        <p:spPr>
          <a:xfrm>
            <a:off x="1879007" y="5263341"/>
            <a:ext cx="710615" cy="277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500"/>
            </a:lvl1pPr>
          </a:lstStyle>
          <a:p>
            <a:r>
              <a:rPr dirty="0"/>
              <a:t>Tagger2</a:t>
            </a:r>
          </a:p>
        </p:txBody>
      </p:sp>
      <p:sp>
        <p:nvSpPr>
          <p:cNvPr id="16" name="Lumi">
            <a:extLst>
              <a:ext uri="{FF2B5EF4-FFF2-40B4-BE49-F238E27FC236}">
                <a16:creationId xmlns:a16="http://schemas.microsoft.com/office/drawing/2014/main" id="{E97C9C56-CCD4-144F-887F-4209E05BB04C}"/>
              </a:ext>
            </a:extLst>
          </p:cNvPr>
          <p:cNvSpPr txBox="1"/>
          <p:nvPr/>
        </p:nvSpPr>
        <p:spPr>
          <a:xfrm>
            <a:off x="241231" y="5263341"/>
            <a:ext cx="480211" cy="277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500"/>
            </a:lvl1pPr>
          </a:lstStyle>
          <a:p>
            <a:r>
              <a:rPr dirty="0" err="1"/>
              <a:t>Lumi</a:t>
            </a:r>
            <a:endParaRPr dirty="0"/>
          </a:p>
        </p:txBody>
      </p:sp>
      <p:sp>
        <p:nvSpPr>
          <p:cNvPr id="17" name="pC Polarimeter">
            <a:extLst>
              <a:ext uri="{FF2B5EF4-FFF2-40B4-BE49-F238E27FC236}">
                <a16:creationId xmlns:a16="http://schemas.microsoft.com/office/drawing/2014/main" id="{94E34430-C4AE-584B-A5EC-313F32832CF9}"/>
              </a:ext>
            </a:extLst>
          </p:cNvPr>
          <p:cNvSpPr txBox="1"/>
          <p:nvPr/>
        </p:nvSpPr>
        <p:spPr>
          <a:xfrm>
            <a:off x="91783" y="4576348"/>
            <a:ext cx="1259317"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500"/>
            </a:lvl1pPr>
          </a:lstStyle>
          <a:p>
            <a:r>
              <a:rPr lang="en-US" dirty="0"/>
              <a:t>local</a:t>
            </a:r>
          </a:p>
          <a:p>
            <a:r>
              <a:rPr dirty="0" err="1"/>
              <a:t>pC</a:t>
            </a:r>
            <a:r>
              <a:rPr dirty="0"/>
              <a:t> Polarimeter</a:t>
            </a:r>
          </a:p>
        </p:txBody>
      </p:sp>
      <p:sp>
        <p:nvSpPr>
          <p:cNvPr id="18" name="Line">
            <a:extLst>
              <a:ext uri="{FF2B5EF4-FFF2-40B4-BE49-F238E27FC236}">
                <a16:creationId xmlns:a16="http://schemas.microsoft.com/office/drawing/2014/main" id="{3644756F-F94C-B648-8879-BF5A9820E8A4}"/>
              </a:ext>
            </a:extLst>
          </p:cNvPr>
          <p:cNvSpPr/>
          <p:nvPr/>
        </p:nvSpPr>
        <p:spPr>
          <a:xfrm>
            <a:off x="703440" y="5428995"/>
            <a:ext cx="794492" cy="138998"/>
          </a:xfrm>
          <a:prstGeom prst="line">
            <a:avLst/>
          </a:prstGeom>
          <a:ln w="25400">
            <a:solidFill>
              <a:srgbClr val="0432FF"/>
            </a:solidFill>
            <a:miter/>
            <a:tailEnd type="triangle"/>
          </a:ln>
        </p:spPr>
        <p:txBody>
          <a:bodyPr lIns="45719" rIns="45719"/>
          <a:lstStyle/>
          <a:p>
            <a:endParaRPr/>
          </a:p>
        </p:txBody>
      </p:sp>
      <p:sp>
        <p:nvSpPr>
          <p:cNvPr id="20" name="Lumi">
            <a:extLst>
              <a:ext uri="{FF2B5EF4-FFF2-40B4-BE49-F238E27FC236}">
                <a16:creationId xmlns:a16="http://schemas.microsoft.com/office/drawing/2014/main" id="{25027184-A6AD-2140-934E-0C34125448D3}"/>
              </a:ext>
            </a:extLst>
          </p:cNvPr>
          <p:cNvSpPr txBox="1"/>
          <p:nvPr/>
        </p:nvSpPr>
        <p:spPr>
          <a:xfrm>
            <a:off x="6972900" y="3129605"/>
            <a:ext cx="477052" cy="323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500"/>
            </a:lvl1pPr>
          </a:lstStyle>
          <a:p>
            <a:r>
              <a:rPr lang="en-US" dirty="0"/>
              <a:t>ZDC</a:t>
            </a:r>
            <a:endParaRPr dirty="0"/>
          </a:p>
        </p:txBody>
      </p:sp>
      <p:sp>
        <p:nvSpPr>
          <p:cNvPr id="21" name="Line">
            <a:extLst>
              <a:ext uri="{FF2B5EF4-FFF2-40B4-BE49-F238E27FC236}">
                <a16:creationId xmlns:a16="http://schemas.microsoft.com/office/drawing/2014/main" id="{B93540B8-71F2-6743-B429-2C9A96D1EF97}"/>
              </a:ext>
            </a:extLst>
          </p:cNvPr>
          <p:cNvSpPr/>
          <p:nvPr/>
        </p:nvSpPr>
        <p:spPr>
          <a:xfrm>
            <a:off x="7435109" y="3295259"/>
            <a:ext cx="794492" cy="138998"/>
          </a:xfrm>
          <a:prstGeom prst="line">
            <a:avLst/>
          </a:prstGeom>
          <a:ln w="25400">
            <a:solidFill>
              <a:srgbClr val="0432FF"/>
            </a:solidFill>
            <a:miter/>
            <a:tailEnd type="triangle"/>
          </a:ln>
        </p:spPr>
        <p:txBody>
          <a:bodyPr lIns="45719" rIns="45719"/>
          <a:lstStyle/>
          <a:p>
            <a:endParaRPr/>
          </a:p>
        </p:txBody>
      </p:sp>
      <p:sp>
        <p:nvSpPr>
          <p:cNvPr id="22" name="Lumi">
            <a:extLst>
              <a:ext uri="{FF2B5EF4-FFF2-40B4-BE49-F238E27FC236}">
                <a16:creationId xmlns:a16="http://schemas.microsoft.com/office/drawing/2014/main" id="{9FB3D8F2-FAF4-7447-B13B-201226BA5F32}"/>
              </a:ext>
            </a:extLst>
          </p:cNvPr>
          <p:cNvSpPr txBox="1"/>
          <p:nvPr/>
        </p:nvSpPr>
        <p:spPr>
          <a:xfrm>
            <a:off x="7760269" y="4469671"/>
            <a:ext cx="1026882" cy="323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500"/>
            </a:lvl1pPr>
          </a:lstStyle>
          <a:p>
            <a:r>
              <a:rPr lang="en-US" dirty="0"/>
              <a:t>Roman Pots</a:t>
            </a:r>
            <a:endParaRPr dirty="0"/>
          </a:p>
        </p:txBody>
      </p:sp>
      <p:sp>
        <p:nvSpPr>
          <p:cNvPr id="23" name="Lumi">
            <a:extLst>
              <a:ext uri="{FF2B5EF4-FFF2-40B4-BE49-F238E27FC236}">
                <a16:creationId xmlns:a16="http://schemas.microsoft.com/office/drawing/2014/main" id="{6003B087-72FE-2F40-A475-674BAF6FF27E}"/>
              </a:ext>
            </a:extLst>
          </p:cNvPr>
          <p:cNvSpPr txBox="1"/>
          <p:nvPr/>
        </p:nvSpPr>
        <p:spPr>
          <a:xfrm>
            <a:off x="7073741" y="5255955"/>
            <a:ext cx="1294327"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500"/>
            </a:lvl1pPr>
          </a:lstStyle>
          <a:p>
            <a:r>
              <a:rPr lang="en-US" dirty="0"/>
              <a:t>Off-momentum</a:t>
            </a:r>
          </a:p>
          <a:p>
            <a:r>
              <a:rPr lang="en-US" dirty="0"/>
              <a:t>detector</a:t>
            </a:r>
            <a:endParaRPr dirty="0"/>
          </a:p>
        </p:txBody>
      </p:sp>
      <p:pic>
        <p:nvPicPr>
          <p:cNvPr id="1026" name="Picture 2" descr="/var/folders/88/4yywdmbx463b9wnzk2b_cr5c0000gn/T/com.microsoft.Powerpoint/WebArchiveCopyPasteTempFiles/2Q==">
            <a:extLst>
              <a:ext uri="{FF2B5EF4-FFF2-40B4-BE49-F238E27FC236}">
                <a16:creationId xmlns:a16="http://schemas.microsoft.com/office/drawing/2014/main" id="{6437A709-0BE5-CD48-864E-C16525D396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1456" y="3291187"/>
            <a:ext cx="1800966" cy="172051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4BB4A36D-1577-F94D-A331-ADB0B361E4AD}"/>
              </a:ext>
            </a:extLst>
          </p:cNvPr>
          <p:cNvSpPr txBox="1"/>
          <p:nvPr/>
        </p:nvSpPr>
        <p:spPr>
          <a:xfrm>
            <a:off x="5735833" y="4100339"/>
            <a:ext cx="518091" cy="369332"/>
          </a:xfrm>
          <a:prstGeom prst="rect">
            <a:avLst/>
          </a:prstGeom>
          <a:noFill/>
        </p:spPr>
        <p:txBody>
          <a:bodyPr wrap="none" rtlCol="0">
            <a:spAutoFit/>
          </a:bodyPr>
          <a:lstStyle/>
          <a:p>
            <a:pPr algn="l"/>
            <a:r>
              <a:rPr lang="en-US" dirty="0">
                <a:latin typeface="+mj-lt"/>
              </a:rPr>
              <a:t>BO</a:t>
            </a:r>
          </a:p>
        </p:txBody>
      </p:sp>
      <p:cxnSp>
        <p:nvCxnSpPr>
          <p:cNvPr id="26" name="Straight Arrow Connector 25">
            <a:extLst>
              <a:ext uri="{FF2B5EF4-FFF2-40B4-BE49-F238E27FC236}">
                <a16:creationId xmlns:a16="http://schemas.microsoft.com/office/drawing/2014/main" id="{C1184FB3-AC77-684B-B7CC-A072AC2A6882}"/>
              </a:ext>
            </a:extLst>
          </p:cNvPr>
          <p:cNvCxnSpPr/>
          <p:nvPr/>
        </p:nvCxnSpPr>
        <p:spPr>
          <a:xfrm flipV="1">
            <a:off x="5130794" y="4285005"/>
            <a:ext cx="152622" cy="805844"/>
          </a:xfrm>
          <a:prstGeom prst="straightConnector1">
            <a:avLst/>
          </a:prstGeom>
          <a:ln w="381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27" name="Right Brace 26">
            <a:extLst>
              <a:ext uri="{FF2B5EF4-FFF2-40B4-BE49-F238E27FC236}">
                <a16:creationId xmlns:a16="http://schemas.microsoft.com/office/drawing/2014/main" id="{05A1DD62-8297-094D-B04C-38157E86E250}"/>
              </a:ext>
            </a:extLst>
          </p:cNvPr>
          <p:cNvSpPr/>
          <p:nvPr/>
        </p:nvSpPr>
        <p:spPr>
          <a:xfrm rot="3169421">
            <a:off x="4674214" y="5805878"/>
            <a:ext cx="153340" cy="964199"/>
          </a:xfrm>
          <a:prstGeom prst="rightBrace">
            <a:avLst/>
          </a:prstGeom>
          <a:ln w="19050">
            <a:solidFill>
              <a:srgbClr val="043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A672FDF4-96B6-8342-9B6C-CA54A07BF869}"/>
              </a:ext>
            </a:extLst>
          </p:cNvPr>
          <p:cNvSpPr txBox="1"/>
          <p:nvPr/>
        </p:nvSpPr>
        <p:spPr>
          <a:xfrm>
            <a:off x="4713544" y="6209497"/>
            <a:ext cx="851515" cy="430887"/>
          </a:xfrm>
          <a:prstGeom prst="rect">
            <a:avLst/>
          </a:prstGeom>
          <a:noFill/>
        </p:spPr>
        <p:txBody>
          <a:bodyPr wrap="none" rtlCol="0">
            <a:spAutoFit/>
          </a:bodyPr>
          <a:lstStyle/>
          <a:p>
            <a:pPr algn="l"/>
            <a:r>
              <a:rPr lang="en-US" sz="1100" dirty="0">
                <a:latin typeface="+mj-lt"/>
              </a:rPr>
              <a:t>Si-tracking</a:t>
            </a:r>
          </a:p>
          <a:p>
            <a:pPr algn="l"/>
            <a:r>
              <a:rPr lang="en-US" sz="1100" dirty="0">
                <a:latin typeface="+mj-lt"/>
              </a:rPr>
              <a:t>Planes</a:t>
            </a:r>
          </a:p>
        </p:txBody>
      </p:sp>
      <p:sp>
        <p:nvSpPr>
          <p:cNvPr id="31" name="Right Brace 30">
            <a:extLst>
              <a:ext uri="{FF2B5EF4-FFF2-40B4-BE49-F238E27FC236}">
                <a16:creationId xmlns:a16="http://schemas.microsoft.com/office/drawing/2014/main" id="{68986E7E-5CD2-0B43-B155-CB1477FF38DB}"/>
              </a:ext>
            </a:extLst>
          </p:cNvPr>
          <p:cNvSpPr/>
          <p:nvPr/>
        </p:nvSpPr>
        <p:spPr>
          <a:xfrm rot="13852584">
            <a:off x="4825276" y="5056124"/>
            <a:ext cx="86613" cy="341856"/>
          </a:xfrm>
          <a:prstGeom prst="rightBrace">
            <a:avLst/>
          </a:prstGeom>
          <a:ln w="19050">
            <a:solidFill>
              <a:srgbClr val="043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23943E75-CB03-3A4F-AD86-BA04B437DC9A}"/>
              </a:ext>
            </a:extLst>
          </p:cNvPr>
          <p:cNvSpPr txBox="1"/>
          <p:nvPr/>
        </p:nvSpPr>
        <p:spPr>
          <a:xfrm>
            <a:off x="4001630" y="4914903"/>
            <a:ext cx="930063" cy="430887"/>
          </a:xfrm>
          <a:prstGeom prst="rect">
            <a:avLst/>
          </a:prstGeom>
          <a:noFill/>
        </p:spPr>
        <p:txBody>
          <a:bodyPr wrap="none" rtlCol="0">
            <a:spAutoFit/>
          </a:bodyPr>
          <a:lstStyle/>
          <a:p>
            <a:pPr algn="r"/>
            <a:r>
              <a:rPr lang="en-US" sz="1100" dirty="0">
                <a:latin typeface="+mj-lt"/>
              </a:rPr>
              <a:t>Pre-Shower</a:t>
            </a:r>
          </a:p>
          <a:p>
            <a:pPr algn="r"/>
            <a:r>
              <a:rPr lang="en-US" sz="1100" dirty="0">
                <a:latin typeface="Symbol" pitchFamily="2" charset="2"/>
              </a:rPr>
              <a:t>g</a:t>
            </a:r>
            <a:r>
              <a:rPr lang="en-US" sz="1100" dirty="0">
                <a:latin typeface="+mj-lt"/>
              </a:rPr>
              <a:t>-detection</a:t>
            </a:r>
          </a:p>
        </p:txBody>
      </p:sp>
      <p:sp>
        <p:nvSpPr>
          <p:cNvPr id="3" name="Slide Number Placeholder 2">
            <a:extLst>
              <a:ext uri="{FF2B5EF4-FFF2-40B4-BE49-F238E27FC236}">
                <a16:creationId xmlns:a16="http://schemas.microsoft.com/office/drawing/2014/main" id="{6DA312FD-4130-1D48-B549-12D8E4565249}"/>
              </a:ext>
            </a:extLst>
          </p:cNvPr>
          <p:cNvSpPr>
            <a:spLocks noGrp="1"/>
          </p:cNvSpPr>
          <p:nvPr>
            <p:ph type="sldNum" sz="quarter" idx="12"/>
          </p:nvPr>
        </p:nvSpPr>
        <p:spPr/>
        <p:txBody>
          <a:bodyPr/>
          <a:lstStyle/>
          <a:p>
            <a:fld id="{893C5830-40F3-F04E-B2E3-10E6672BA8FF}" type="slidenum">
              <a:rPr lang="en-US" smtClean="0">
                <a:solidFill>
                  <a:schemeClr val="tx1"/>
                </a:solidFill>
              </a:rPr>
              <a:pPr/>
              <a:t>20</a:t>
            </a:fld>
            <a:endParaRPr lang="en-US">
              <a:solidFill>
                <a:schemeClr val="tx1"/>
              </a:solidFill>
            </a:endParaRPr>
          </a:p>
        </p:txBody>
      </p:sp>
    </p:spTree>
    <p:extLst>
      <p:ext uri="{BB962C8B-B14F-4D97-AF65-F5344CB8AC3E}">
        <p14:creationId xmlns:p14="http://schemas.microsoft.com/office/powerpoint/2010/main" val="588325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1ED5DC-D65C-BA49-94B5-7BE4815A861E}"/>
              </a:ext>
            </a:extLst>
          </p:cNvPr>
          <p:cNvSpPr>
            <a:spLocks noGrp="1"/>
          </p:cNvSpPr>
          <p:nvPr>
            <p:ph type="dt" sz="half" idx="10"/>
          </p:nvPr>
        </p:nvSpPr>
        <p:spPr/>
        <p:txBody>
          <a:bodyPr/>
          <a:lstStyle/>
          <a:p>
            <a:r>
              <a:rPr lang="en-US"/>
              <a:t>E.C. Aschenauer</a:t>
            </a:r>
            <a:endParaRPr lang="en-US" dirty="0"/>
          </a:p>
        </p:txBody>
      </p:sp>
      <p:sp>
        <p:nvSpPr>
          <p:cNvPr id="3" name="Slide Number Placeholder 2">
            <a:extLst>
              <a:ext uri="{FF2B5EF4-FFF2-40B4-BE49-F238E27FC236}">
                <a16:creationId xmlns:a16="http://schemas.microsoft.com/office/drawing/2014/main" id="{40C1E6B4-91EA-8A42-B84A-6E27DE311EF4}"/>
              </a:ext>
            </a:extLst>
          </p:cNvPr>
          <p:cNvSpPr>
            <a:spLocks noGrp="1"/>
          </p:cNvSpPr>
          <p:nvPr>
            <p:ph type="sldNum" sz="quarter" idx="12"/>
          </p:nvPr>
        </p:nvSpPr>
        <p:spPr/>
        <p:txBody>
          <a:bodyPr/>
          <a:lstStyle/>
          <a:p>
            <a:fld id="{893C5830-40F3-F04E-B2E3-10E6672BA8FF}" type="slidenum">
              <a:rPr lang="en-US" smtClean="0"/>
              <a:pPr/>
              <a:t>21</a:t>
            </a:fld>
            <a:endParaRPr lang="en-US"/>
          </a:p>
        </p:txBody>
      </p:sp>
      <p:sp>
        <p:nvSpPr>
          <p:cNvPr id="4" name="Title 3">
            <a:extLst>
              <a:ext uri="{FF2B5EF4-FFF2-40B4-BE49-F238E27FC236}">
                <a16:creationId xmlns:a16="http://schemas.microsoft.com/office/drawing/2014/main" id="{2CF53D9E-783C-9D41-90BF-582ACA7995A2}"/>
              </a:ext>
            </a:extLst>
          </p:cNvPr>
          <p:cNvSpPr>
            <a:spLocks noGrp="1"/>
          </p:cNvSpPr>
          <p:nvPr>
            <p:ph type="title"/>
          </p:nvPr>
        </p:nvSpPr>
        <p:spPr/>
        <p:txBody>
          <a:bodyPr/>
          <a:lstStyle/>
          <a:p>
            <a:r>
              <a:rPr lang="en-US" dirty="0"/>
              <a:t>Charge and Agenda</a:t>
            </a:r>
          </a:p>
        </p:txBody>
      </p:sp>
      <p:sp>
        <p:nvSpPr>
          <p:cNvPr id="5" name="TextBox 4">
            <a:extLst>
              <a:ext uri="{FF2B5EF4-FFF2-40B4-BE49-F238E27FC236}">
                <a16:creationId xmlns:a16="http://schemas.microsoft.com/office/drawing/2014/main" id="{A2E68185-97A3-6D43-940E-90D9F2A4EE8B}"/>
              </a:ext>
            </a:extLst>
          </p:cNvPr>
          <p:cNvSpPr txBox="1"/>
          <p:nvPr/>
        </p:nvSpPr>
        <p:spPr>
          <a:xfrm>
            <a:off x="127672" y="657745"/>
            <a:ext cx="8910137" cy="4801314"/>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For the October 2022 DAC meeting we welcome your guidance and advice on the following topics:</a:t>
            </a:r>
          </a:p>
          <a:p>
            <a:endParaRPr lang="en-US" sz="1200" dirty="0">
              <a:latin typeface="Arial" panose="020B0604020202020204" pitchFamily="34" charset="0"/>
              <a:cs typeface="Arial" panose="020B0604020202020204" pitchFamily="34" charset="0"/>
            </a:endParaRPr>
          </a:p>
          <a:p>
            <a:pPr marL="285750" lvl="0" indent="-285750">
              <a:buClr>
                <a:srgbClr val="0432FF"/>
              </a:buClr>
              <a:buFont typeface="Wingdings" pitchFamily="2" charset="2"/>
              <a:buChar char="q"/>
            </a:pPr>
            <a:r>
              <a:rPr lang="en-US" dirty="0">
                <a:latin typeface="Arial" panose="020B0604020202020204" pitchFamily="34" charset="0"/>
                <a:cs typeface="Arial" panose="020B0604020202020204" pitchFamily="34" charset="0"/>
              </a:rPr>
              <a:t>The status and progress of the EIC Project.</a:t>
            </a:r>
          </a:p>
          <a:p>
            <a:pPr marL="285750" lvl="0" indent="-285750">
              <a:buClr>
                <a:srgbClr val="0432FF"/>
              </a:buClr>
              <a:buFont typeface="Wingdings" pitchFamily="2" charset="2"/>
              <a:buChar char="q"/>
            </a:pPr>
            <a:r>
              <a:rPr lang="en-US" dirty="0">
                <a:latin typeface="Arial" panose="020B0604020202020204" pitchFamily="34" charset="0"/>
                <a:cs typeface="Arial" panose="020B0604020202020204" pitchFamily="34" charset="0"/>
              </a:rPr>
              <a:t>The status and progress of the EPIC detector and collaboration following the consolidation and optimization process after the DPAP.</a:t>
            </a:r>
          </a:p>
          <a:p>
            <a:pPr marL="285750" lvl="0" indent="-285750">
              <a:buClr>
                <a:srgbClr val="0432FF"/>
              </a:buClr>
              <a:buFont typeface="Wingdings" pitchFamily="2" charset="2"/>
              <a:buChar char="q"/>
            </a:pPr>
            <a:r>
              <a:rPr lang="en-US" dirty="0">
                <a:latin typeface="Arial" panose="020B0604020202020204" pitchFamily="34" charset="0"/>
                <a:cs typeface="Arial" panose="020B0604020202020204" pitchFamily="34" charset="0"/>
              </a:rPr>
              <a:t>The status, progress and plans for the EIC project detector R&amp;D that has been initiated recently (eRD101-105, eRD108, eRD110-112).</a:t>
            </a:r>
          </a:p>
          <a:p>
            <a:pPr marL="285750" lvl="0" indent="-285750">
              <a:buClr>
                <a:srgbClr val="0432FF"/>
              </a:buClr>
              <a:buFont typeface="Wingdings" pitchFamily="2" charset="2"/>
              <a:buChar char="q"/>
            </a:pPr>
            <a:r>
              <a:rPr lang="en-US" dirty="0">
                <a:latin typeface="Arial" panose="020B0604020202020204" pitchFamily="34" charset="0"/>
                <a:cs typeface="Arial" panose="020B0604020202020204" pitchFamily="34" charset="0"/>
              </a:rPr>
              <a:t>The plans for the EIC project detector R&amp;D that have not been started yet, for various reasons (eRD106-107, eRD109, and the new eRD113)</a:t>
            </a:r>
          </a:p>
          <a:p>
            <a:pPr marL="285750" lvl="0" indent="-285750">
              <a:buClr>
                <a:srgbClr val="0432FF"/>
              </a:buClr>
              <a:buFont typeface="Wingdings" pitchFamily="2" charset="2"/>
              <a:buChar char="q"/>
            </a:pPr>
            <a:r>
              <a:rPr lang="en-US" dirty="0">
                <a:latin typeface="Arial" panose="020B0604020202020204" pitchFamily="34" charset="0"/>
                <a:cs typeface="Arial" panose="020B0604020202020204" pitchFamily="34" charset="0"/>
              </a:rPr>
              <a:t>Further planning for the outyears of the EIC Project detector R&amp;D as documented in the “Assessment of R&amp;D Needs for an EIC Detector” (EIC Detector R&amp;D) document. </a:t>
            </a:r>
          </a:p>
          <a:p>
            <a:pPr marL="285750" lvl="0" indent="-285750">
              <a:buClr>
                <a:srgbClr val="0432FF"/>
              </a:buClr>
              <a:buFont typeface="Wingdings" pitchFamily="2" charset="2"/>
              <a:buChar char="q"/>
            </a:pPr>
            <a:r>
              <a:rPr lang="en-US" dirty="0">
                <a:latin typeface="Arial" panose="020B0604020202020204" pitchFamily="34" charset="0"/>
                <a:cs typeface="Arial" panose="020B0604020202020204" pitchFamily="34" charset="0"/>
              </a:rPr>
              <a:t>What do you see as priorities for the proposed EIC-related Project detector R&amp;D?</a:t>
            </a:r>
          </a:p>
          <a:p>
            <a:pPr marL="285750" lvl="0" indent="-285750">
              <a:buClr>
                <a:srgbClr val="0432FF"/>
              </a:buClr>
              <a:buFont typeface="Wingdings" pitchFamily="2" charset="2"/>
              <a:buChar char="q"/>
            </a:pPr>
            <a:endParaRPr lang="en-US" dirty="0">
              <a:latin typeface="Arial" panose="020B0604020202020204" pitchFamily="34" charset="0"/>
              <a:cs typeface="Arial" panose="020B0604020202020204" pitchFamily="34" charset="0"/>
            </a:endParaRPr>
          </a:p>
          <a:p>
            <a:pPr lvl="0" algn="ctr">
              <a:buClr>
                <a:srgbClr val="0432FF"/>
              </a:buClr>
            </a:pPr>
            <a:r>
              <a:rPr lang="en-US" dirty="0">
                <a:solidFill>
                  <a:srgbClr val="0432FF"/>
                </a:solidFill>
                <a:latin typeface="Arial" panose="020B0604020202020204" pitchFamily="34" charset="0"/>
                <a:cs typeface="Arial" panose="020B0604020202020204" pitchFamily="34" charset="0"/>
              </a:rPr>
              <a:t>AGENDA:</a:t>
            </a:r>
          </a:p>
          <a:p>
            <a:pPr lvl="0" algn="ctr">
              <a:buClr>
                <a:srgbClr val="0432FF"/>
              </a:buClr>
            </a:pPr>
            <a:r>
              <a:rPr lang="en-US" dirty="0">
                <a:solidFill>
                  <a:srgbClr val="0432FF"/>
                </a:solidFill>
                <a:latin typeface="Arial" panose="020B0604020202020204" pitchFamily="34" charset="0"/>
                <a:cs typeface="Arial" panose="020B0604020202020204" pitchFamily="34" charset="0"/>
              </a:rPr>
              <a:t>https://</a:t>
            </a:r>
            <a:r>
              <a:rPr lang="en-US" dirty="0" err="1">
                <a:solidFill>
                  <a:srgbClr val="0432FF"/>
                </a:solidFill>
                <a:latin typeface="Arial" panose="020B0604020202020204" pitchFamily="34" charset="0"/>
                <a:cs typeface="Arial" panose="020B0604020202020204" pitchFamily="34" charset="0"/>
              </a:rPr>
              <a:t>indico.bnl.gov</a:t>
            </a:r>
            <a:r>
              <a:rPr lang="en-US" dirty="0">
                <a:solidFill>
                  <a:srgbClr val="0432FF"/>
                </a:solidFill>
                <a:latin typeface="Arial" panose="020B0604020202020204" pitchFamily="34" charset="0"/>
                <a:cs typeface="Arial" panose="020B0604020202020204" pitchFamily="34" charset="0"/>
              </a:rPr>
              <a:t>/event/17159/</a:t>
            </a:r>
          </a:p>
        </p:txBody>
      </p:sp>
    </p:spTree>
    <p:extLst>
      <p:ext uri="{BB962C8B-B14F-4D97-AF65-F5344CB8AC3E}">
        <p14:creationId xmlns:p14="http://schemas.microsoft.com/office/powerpoint/2010/main" val="4161409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0AAF03-BB17-8D4B-A6ED-5BF8BAC1374E}"/>
              </a:ext>
            </a:extLst>
          </p:cNvPr>
          <p:cNvSpPr>
            <a:spLocks noGrp="1"/>
          </p:cNvSpPr>
          <p:nvPr>
            <p:ph type="dt" sz="half" idx="10"/>
          </p:nvPr>
        </p:nvSpPr>
        <p:spPr/>
        <p:txBody>
          <a:bodyPr/>
          <a:lstStyle/>
          <a:p>
            <a:r>
              <a:rPr lang="en-US"/>
              <a:t>E.C. Aschenauer</a:t>
            </a:r>
            <a:endParaRPr lang="en-US" dirty="0"/>
          </a:p>
        </p:txBody>
      </p:sp>
      <p:sp>
        <p:nvSpPr>
          <p:cNvPr id="3" name="Slide Number Placeholder 2">
            <a:extLst>
              <a:ext uri="{FF2B5EF4-FFF2-40B4-BE49-F238E27FC236}">
                <a16:creationId xmlns:a16="http://schemas.microsoft.com/office/drawing/2014/main" id="{B3A1CF20-818B-3046-94AC-0AE8089EB790}"/>
              </a:ext>
            </a:extLst>
          </p:cNvPr>
          <p:cNvSpPr>
            <a:spLocks noGrp="1"/>
          </p:cNvSpPr>
          <p:nvPr>
            <p:ph type="sldNum" sz="quarter" idx="12"/>
          </p:nvPr>
        </p:nvSpPr>
        <p:spPr/>
        <p:txBody>
          <a:bodyPr/>
          <a:lstStyle/>
          <a:p>
            <a:fld id="{893C5830-40F3-F04E-B2E3-10E6672BA8FF}" type="slidenum">
              <a:rPr lang="en-US" smtClean="0"/>
              <a:pPr/>
              <a:t>22</a:t>
            </a:fld>
            <a:endParaRPr lang="en-US"/>
          </a:p>
        </p:txBody>
      </p:sp>
      <p:pic>
        <p:nvPicPr>
          <p:cNvPr id="5" name="Picture 4">
            <a:extLst>
              <a:ext uri="{FF2B5EF4-FFF2-40B4-BE49-F238E27FC236}">
                <a16:creationId xmlns:a16="http://schemas.microsoft.com/office/drawing/2014/main" id="{D3E307E6-F03C-C344-AAFD-0906840D02B7}"/>
              </a:ext>
            </a:extLst>
          </p:cNvPr>
          <p:cNvPicPr>
            <a:picLocks noChangeAspect="1"/>
          </p:cNvPicPr>
          <p:nvPr/>
        </p:nvPicPr>
        <p:blipFill rotWithShape="1">
          <a:blip r:embed="rId2"/>
          <a:srcRect b="18643"/>
          <a:stretch/>
        </p:blipFill>
        <p:spPr>
          <a:xfrm>
            <a:off x="320807" y="1138065"/>
            <a:ext cx="8481002" cy="4293250"/>
          </a:xfrm>
          <a:prstGeom prst="rect">
            <a:avLst/>
          </a:prstGeom>
        </p:spPr>
      </p:pic>
    </p:spTree>
    <p:extLst>
      <p:ext uri="{BB962C8B-B14F-4D97-AF65-F5344CB8AC3E}">
        <p14:creationId xmlns:p14="http://schemas.microsoft.com/office/powerpoint/2010/main" val="3533583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E.C. Aschenauer</a:t>
            </a:r>
            <a:endParaRPr lang="en-US"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23</a:t>
            </a:fld>
            <a:endParaRPr lang="en-US"/>
          </a:p>
        </p:txBody>
      </p:sp>
      <p:pic>
        <p:nvPicPr>
          <p:cNvPr id="6"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308" y="2791630"/>
            <a:ext cx="9052560" cy="26373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500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664218"/>
          </a:xfrm>
        </p:spPr>
        <p:txBody>
          <a:bodyPr>
            <a:noAutofit/>
          </a:bodyPr>
          <a:lstStyle/>
          <a:p>
            <a:r>
              <a:rPr lang="en-US" sz="3200" dirty="0">
                <a:latin typeface="Arial" panose="020B0604020202020204" pitchFamily="34" charset="0"/>
                <a:cs typeface="Arial" panose="020B0604020202020204" pitchFamily="34" charset="0"/>
              </a:rPr>
              <a:t>EIC Detector Proposals</a:t>
            </a:r>
          </a:p>
        </p:txBody>
      </p:sp>
      <p:sp>
        <p:nvSpPr>
          <p:cNvPr id="7" name="Slide Number Placeholder 2">
            <a:extLst>
              <a:ext uri="{FF2B5EF4-FFF2-40B4-BE49-F238E27FC236}">
                <a16:creationId xmlns:a16="http://schemas.microsoft.com/office/drawing/2014/main" id="{5A32A11E-00D6-5048-8BD6-926A9B4FE1F9}"/>
              </a:ext>
            </a:extLst>
          </p:cNvPr>
          <p:cNvSpPr>
            <a:spLocks noGrp="1"/>
          </p:cNvSpPr>
          <p:nvPr>
            <p:ph type="sldNum" sz="quarter" idx="12"/>
          </p:nvPr>
        </p:nvSpPr>
        <p:spPr>
          <a:xfrm>
            <a:off x="3543300" y="6463606"/>
            <a:ext cx="2057400" cy="365125"/>
          </a:xfrm>
        </p:spPr>
        <p:txBody>
          <a:bodyPr/>
          <a:lstStyle/>
          <a:p>
            <a:fld id="{893C5830-40F3-F04E-B2E3-10E6672BA8FF}" type="slidenum">
              <a:rPr lang="en-US" smtClean="0">
                <a:latin typeface="Calibri" panose="020F0502020204030204" pitchFamily="34" charset="0"/>
                <a:cs typeface="Calibri" panose="020F0502020204030204" pitchFamily="34" charset="0"/>
              </a:rPr>
              <a:t>24</a:t>
            </a:fld>
            <a:endParaRPr lang="en-US" dirty="0">
              <a:latin typeface="Calibri" panose="020F0502020204030204" pitchFamily="34" charset="0"/>
              <a:cs typeface="Calibri" panose="020F0502020204030204" pitchFamily="34" charset="0"/>
            </a:endParaRPr>
          </a:p>
        </p:txBody>
      </p:sp>
      <p:graphicFrame>
        <p:nvGraphicFramePr>
          <p:cNvPr id="13" name="Table 13">
            <a:extLst>
              <a:ext uri="{FF2B5EF4-FFF2-40B4-BE49-F238E27FC236}">
                <a16:creationId xmlns:a16="http://schemas.microsoft.com/office/drawing/2014/main" id="{5F36692F-CD7F-4E1F-9596-F692C856BBC0}"/>
              </a:ext>
            </a:extLst>
          </p:cNvPr>
          <p:cNvGraphicFramePr>
            <a:graphicFrameLocks noGrp="1"/>
          </p:cNvGraphicFramePr>
          <p:nvPr>
            <p:extLst>
              <p:ext uri="{D42A27DB-BD31-4B8C-83A1-F6EECF244321}">
                <p14:modId xmlns:p14="http://schemas.microsoft.com/office/powerpoint/2010/main" val="678640084"/>
              </p:ext>
            </p:extLst>
          </p:nvPr>
        </p:nvGraphicFramePr>
        <p:xfrm>
          <a:off x="136988" y="3722244"/>
          <a:ext cx="2688404" cy="2606040"/>
        </p:xfrm>
        <a:graphic>
          <a:graphicData uri="http://schemas.openxmlformats.org/drawingml/2006/table">
            <a:tbl>
              <a:tblPr firstRow="1" bandRow="1">
                <a:tableStyleId>{5C22544A-7EE6-4342-B048-85BDC9FD1C3A}</a:tableStyleId>
              </a:tblPr>
              <a:tblGrid>
                <a:gridCol w="1344202">
                  <a:extLst>
                    <a:ext uri="{9D8B030D-6E8A-4147-A177-3AD203B41FA5}">
                      <a16:colId xmlns:a16="http://schemas.microsoft.com/office/drawing/2014/main" val="205031826"/>
                    </a:ext>
                  </a:extLst>
                </a:gridCol>
                <a:gridCol w="1344202">
                  <a:extLst>
                    <a:ext uri="{9D8B030D-6E8A-4147-A177-3AD203B41FA5}">
                      <a16:colId xmlns:a16="http://schemas.microsoft.com/office/drawing/2014/main" val="1997668559"/>
                    </a:ext>
                  </a:extLst>
                </a:gridCol>
              </a:tblGrid>
              <a:tr h="370840">
                <a:tc gridSpan="2">
                  <a:txBody>
                    <a:bodyPr/>
                    <a:lstStyle/>
                    <a:p>
                      <a:pPr algn="ctr"/>
                      <a:r>
                        <a:rPr lang="en-US" sz="1800" dirty="0">
                          <a:latin typeface="Calibri" panose="020F0502020204030204" pitchFamily="34" charset="0"/>
                          <a:cs typeface="Calibri" panose="020F0502020204030204" pitchFamily="34" charset="0"/>
                        </a:rPr>
                        <a:t>ATHENA</a:t>
                      </a:r>
                    </a:p>
                  </a:txBody>
                  <a:tcPr/>
                </a:tc>
                <a:tc hMerge="1">
                  <a:txBody>
                    <a:bodyPr/>
                    <a:lstStyle/>
                    <a:p>
                      <a:endParaRPr lang="en-US" dirty="0"/>
                    </a:p>
                  </a:txBody>
                  <a:tcPr/>
                </a:tc>
                <a:extLst>
                  <a:ext uri="{0D108BD9-81ED-4DB2-BD59-A6C34878D82A}">
                    <a16:rowId xmlns:a16="http://schemas.microsoft.com/office/drawing/2014/main" val="2944327551"/>
                  </a:ext>
                </a:extLst>
              </a:tr>
              <a:tr h="370840">
                <a:tc>
                  <a:txBody>
                    <a:bodyPr/>
                    <a:lstStyle/>
                    <a:p>
                      <a:r>
                        <a:rPr lang="en-US" sz="1600" dirty="0">
                          <a:latin typeface="Calibri" panose="020F0502020204030204" pitchFamily="34" charset="0"/>
                          <a:cs typeface="Calibri" panose="020F0502020204030204" pitchFamily="34" charset="0"/>
                        </a:rPr>
                        <a:t>Location</a:t>
                      </a:r>
                    </a:p>
                  </a:txBody>
                  <a:tcPr/>
                </a:tc>
                <a:tc>
                  <a:txBody>
                    <a:bodyPr/>
                    <a:lstStyle/>
                    <a:p>
                      <a:r>
                        <a:rPr lang="en-US" sz="1600" dirty="0">
                          <a:latin typeface="Calibri" panose="020F0502020204030204" pitchFamily="34" charset="0"/>
                          <a:cs typeface="Calibri" panose="020F0502020204030204" pitchFamily="34" charset="0"/>
                        </a:rPr>
                        <a:t>IP6</a:t>
                      </a:r>
                    </a:p>
                  </a:txBody>
                  <a:tcPr/>
                </a:tc>
                <a:extLst>
                  <a:ext uri="{0D108BD9-81ED-4DB2-BD59-A6C34878D82A}">
                    <a16:rowId xmlns:a16="http://schemas.microsoft.com/office/drawing/2014/main" val="1279626739"/>
                  </a:ext>
                </a:extLst>
              </a:tr>
              <a:tr h="370840">
                <a:tc>
                  <a:txBody>
                    <a:bodyPr/>
                    <a:lstStyle/>
                    <a:p>
                      <a:r>
                        <a:rPr lang="en-US" sz="1600" dirty="0">
                          <a:latin typeface="Calibri" panose="020F0502020204030204" pitchFamily="34" charset="0"/>
                          <a:cs typeface="Calibri" panose="020F0502020204030204" pitchFamily="34" charset="0"/>
                        </a:rPr>
                        <a:t>Detector Length</a:t>
                      </a:r>
                    </a:p>
                  </a:txBody>
                  <a:tcPr/>
                </a:tc>
                <a:tc>
                  <a:txBody>
                    <a:bodyPr/>
                    <a:lstStyle/>
                    <a:p>
                      <a:r>
                        <a:rPr lang="en-US" sz="1600" dirty="0">
                          <a:latin typeface="Calibri" panose="020F0502020204030204" pitchFamily="34" charset="0"/>
                          <a:cs typeface="Calibri" panose="020F0502020204030204" pitchFamily="34" charset="0"/>
                        </a:rPr>
                        <a:t>9.5 meter</a:t>
                      </a:r>
                    </a:p>
                  </a:txBody>
                  <a:tcPr/>
                </a:tc>
                <a:extLst>
                  <a:ext uri="{0D108BD9-81ED-4DB2-BD59-A6C34878D82A}">
                    <a16:rowId xmlns:a16="http://schemas.microsoft.com/office/drawing/2014/main" val="748972882"/>
                  </a:ext>
                </a:extLst>
              </a:tr>
              <a:tr h="370840">
                <a:tc>
                  <a:txBody>
                    <a:bodyPr/>
                    <a:lstStyle/>
                    <a:p>
                      <a:r>
                        <a:rPr lang="en-US" sz="1600" dirty="0">
                          <a:latin typeface="Calibri" panose="020F0502020204030204" pitchFamily="34" charset="0"/>
                          <a:cs typeface="Calibri" panose="020F0502020204030204" pitchFamily="34" charset="0"/>
                        </a:rPr>
                        <a:t>Magnet Field</a:t>
                      </a:r>
                    </a:p>
                  </a:txBody>
                  <a:tcPr/>
                </a:tc>
                <a:tc>
                  <a:txBody>
                    <a:bodyPr/>
                    <a:lstStyle/>
                    <a:p>
                      <a:r>
                        <a:rPr lang="en-US" sz="1600" dirty="0">
                          <a:latin typeface="Calibri" panose="020F0502020204030204" pitchFamily="34" charset="0"/>
                          <a:cs typeface="Calibri" panose="020F0502020204030204" pitchFamily="34" charset="0"/>
                        </a:rPr>
                        <a:t>3 Tesla</a:t>
                      </a:r>
                    </a:p>
                  </a:txBody>
                  <a:tcPr/>
                </a:tc>
                <a:extLst>
                  <a:ext uri="{0D108BD9-81ED-4DB2-BD59-A6C34878D82A}">
                    <a16:rowId xmlns:a16="http://schemas.microsoft.com/office/drawing/2014/main" val="741007758"/>
                  </a:ext>
                </a:extLst>
              </a:tr>
              <a:tr h="320040">
                <a:tc>
                  <a:txBody>
                    <a:bodyPr/>
                    <a:lstStyle/>
                    <a:p>
                      <a:r>
                        <a:rPr lang="en-US" sz="1600" dirty="0">
                          <a:latin typeface="Calibri" panose="020F0502020204030204" pitchFamily="34" charset="0"/>
                          <a:cs typeface="Calibri" panose="020F0502020204030204" pitchFamily="34" charset="0"/>
                        </a:rPr>
                        <a:t>Magnet Bore</a:t>
                      </a:r>
                    </a:p>
                  </a:txBody>
                  <a:tcPr/>
                </a:tc>
                <a:tc>
                  <a:txBody>
                    <a:bodyPr/>
                    <a:lstStyle/>
                    <a:p>
                      <a:r>
                        <a:rPr lang="en-US" sz="1600" dirty="0">
                          <a:latin typeface="Calibri" panose="020F0502020204030204" pitchFamily="34" charset="0"/>
                          <a:cs typeface="Calibri" panose="020F0502020204030204" pitchFamily="34" charset="0"/>
                        </a:rPr>
                        <a:t>3.2 meter</a:t>
                      </a:r>
                    </a:p>
                  </a:txBody>
                  <a:tcPr/>
                </a:tc>
                <a:extLst>
                  <a:ext uri="{0D108BD9-81ED-4DB2-BD59-A6C34878D82A}">
                    <a16:rowId xmlns:a16="http://schemas.microsoft.com/office/drawing/2014/main" val="2894018105"/>
                  </a:ext>
                </a:extLst>
              </a:tr>
              <a:tr h="320040">
                <a:tc>
                  <a:txBody>
                    <a:bodyPr/>
                    <a:lstStyle/>
                    <a:p>
                      <a:r>
                        <a:rPr lang="en-US" sz="1600" dirty="0">
                          <a:latin typeface="Calibri" panose="020F0502020204030204" pitchFamily="34" charset="0"/>
                          <a:cs typeface="Calibri" panose="020F0502020204030204" pitchFamily="34" charset="0"/>
                        </a:rPr>
                        <a:t>Magnet Length</a:t>
                      </a:r>
                    </a:p>
                  </a:txBody>
                  <a:tcPr/>
                </a:tc>
                <a:tc>
                  <a:txBody>
                    <a:bodyPr/>
                    <a:lstStyle/>
                    <a:p>
                      <a:r>
                        <a:rPr lang="en-US" sz="1600" dirty="0">
                          <a:latin typeface="Calibri" panose="020F0502020204030204" pitchFamily="34" charset="0"/>
                          <a:cs typeface="Calibri" panose="020F0502020204030204" pitchFamily="34" charset="0"/>
                        </a:rPr>
                        <a:t>3.6 meter</a:t>
                      </a:r>
                    </a:p>
                  </a:txBody>
                  <a:tcPr/>
                </a:tc>
                <a:extLst>
                  <a:ext uri="{0D108BD9-81ED-4DB2-BD59-A6C34878D82A}">
                    <a16:rowId xmlns:a16="http://schemas.microsoft.com/office/drawing/2014/main" val="1885035034"/>
                  </a:ext>
                </a:extLst>
              </a:tr>
            </a:tbl>
          </a:graphicData>
        </a:graphic>
      </p:graphicFrame>
      <p:graphicFrame>
        <p:nvGraphicFramePr>
          <p:cNvPr id="14" name="Table 13">
            <a:extLst>
              <a:ext uri="{FF2B5EF4-FFF2-40B4-BE49-F238E27FC236}">
                <a16:creationId xmlns:a16="http://schemas.microsoft.com/office/drawing/2014/main" id="{06668F12-9E67-43FD-AFE0-E5444B0925E1}"/>
              </a:ext>
            </a:extLst>
          </p:cNvPr>
          <p:cNvGraphicFramePr>
            <a:graphicFrameLocks noGrp="1"/>
          </p:cNvGraphicFramePr>
          <p:nvPr>
            <p:extLst>
              <p:ext uri="{D42A27DB-BD31-4B8C-83A1-F6EECF244321}">
                <p14:modId xmlns:p14="http://schemas.microsoft.com/office/powerpoint/2010/main" val="1468868031"/>
              </p:ext>
            </p:extLst>
          </p:nvPr>
        </p:nvGraphicFramePr>
        <p:xfrm>
          <a:off x="3227797" y="3722244"/>
          <a:ext cx="2688404" cy="2606040"/>
        </p:xfrm>
        <a:graphic>
          <a:graphicData uri="http://schemas.openxmlformats.org/drawingml/2006/table">
            <a:tbl>
              <a:tblPr firstRow="1" bandRow="1">
                <a:tableStyleId>{5C22544A-7EE6-4342-B048-85BDC9FD1C3A}</a:tableStyleId>
              </a:tblPr>
              <a:tblGrid>
                <a:gridCol w="1344202">
                  <a:extLst>
                    <a:ext uri="{9D8B030D-6E8A-4147-A177-3AD203B41FA5}">
                      <a16:colId xmlns:a16="http://schemas.microsoft.com/office/drawing/2014/main" val="205031826"/>
                    </a:ext>
                  </a:extLst>
                </a:gridCol>
                <a:gridCol w="1344202">
                  <a:extLst>
                    <a:ext uri="{9D8B030D-6E8A-4147-A177-3AD203B41FA5}">
                      <a16:colId xmlns:a16="http://schemas.microsoft.com/office/drawing/2014/main" val="1997668559"/>
                    </a:ext>
                  </a:extLst>
                </a:gridCol>
              </a:tblGrid>
              <a:tr h="370840">
                <a:tc gridSpan="2">
                  <a:txBody>
                    <a:bodyPr/>
                    <a:lstStyle/>
                    <a:p>
                      <a:pPr algn="ctr"/>
                      <a:r>
                        <a:rPr lang="en-US" dirty="0">
                          <a:latin typeface="Calibri" panose="020F0502020204030204" pitchFamily="34" charset="0"/>
                          <a:cs typeface="Calibri" panose="020F0502020204030204" pitchFamily="34" charset="0"/>
                        </a:rPr>
                        <a:t>CORE</a:t>
                      </a:r>
                    </a:p>
                  </a:txBody>
                  <a:tcPr/>
                </a:tc>
                <a:tc hMerge="1">
                  <a:txBody>
                    <a:bodyPr/>
                    <a:lstStyle/>
                    <a:p>
                      <a:endParaRPr lang="en-US" dirty="0"/>
                    </a:p>
                  </a:txBody>
                  <a:tcPr/>
                </a:tc>
                <a:extLst>
                  <a:ext uri="{0D108BD9-81ED-4DB2-BD59-A6C34878D82A}">
                    <a16:rowId xmlns:a16="http://schemas.microsoft.com/office/drawing/2014/main" val="2944327551"/>
                  </a:ext>
                </a:extLst>
              </a:tr>
              <a:tr h="370840">
                <a:tc>
                  <a:txBody>
                    <a:bodyPr/>
                    <a:lstStyle/>
                    <a:p>
                      <a:r>
                        <a:rPr lang="en-US" sz="1600" dirty="0">
                          <a:latin typeface="Calibri" panose="020F0502020204030204" pitchFamily="34" charset="0"/>
                          <a:cs typeface="Calibri" panose="020F0502020204030204" pitchFamily="34" charset="0"/>
                        </a:rPr>
                        <a:t>Location</a:t>
                      </a:r>
                    </a:p>
                  </a:txBody>
                  <a:tcPr/>
                </a:tc>
                <a:tc>
                  <a:txBody>
                    <a:bodyPr/>
                    <a:lstStyle/>
                    <a:p>
                      <a:r>
                        <a:rPr lang="en-US" sz="1600" dirty="0">
                          <a:latin typeface="Calibri" panose="020F0502020204030204" pitchFamily="34" charset="0"/>
                          <a:cs typeface="Calibri" panose="020F0502020204030204" pitchFamily="34" charset="0"/>
                        </a:rPr>
                        <a:t>IP8 (or IP6)</a:t>
                      </a:r>
                    </a:p>
                  </a:txBody>
                  <a:tcPr/>
                </a:tc>
                <a:extLst>
                  <a:ext uri="{0D108BD9-81ED-4DB2-BD59-A6C34878D82A}">
                    <a16:rowId xmlns:a16="http://schemas.microsoft.com/office/drawing/2014/main" val="1279626739"/>
                  </a:ext>
                </a:extLst>
              </a:tr>
              <a:tr h="370840">
                <a:tc>
                  <a:txBody>
                    <a:bodyPr/>
                    <a:lstStyle/>
                    <a:p>
                      <a:r>
                        <a:rPr lang="en-US" sz="1600" dirty="0">
                          <a:latin typeface="Calibri" panose="020F0502020204030204" pitchFamily="34" charset="0"/>
                          <a:cs typeface="Calibri" panose="020F0502020204030204" pitchFamily="34" charset="0"/>
                        </a:rPr>
                        <a:t>Detector Length</a:t>
                      </a:r>
                    </a:p>
                  </a:txBody>
                  <a:tcPr/>
                </a:tc>
                <a:tc>
                  <a:txBody>
                    <a:bodyPr/>
                    <a:lstStyle/>
                    <a:p>
                      <a:r>
                        <a:rPr lang="en-US" sz="1600" dirty="0">
                          <a:latin typeface="Calibri" panose="020F0502020204030204" pitchFamily="34" charset="0"/>
                          <a:cs typeface="Calibri" panose="020F0502020204030204" pitchFamily="34" charset="0"/>
                        </a:rPr>
                        <a:t>8 meter</a:t>
                      </a:r>
                    </a:p>
                  </a:txBody>
                  <a:tcPr/>
                </a:tc>
                <a:extLst>
                  <a:ext uri="{0D108BD9-81ED-4DB2-BD59-A6C34878D82A}">
                    <a16:rowId xmlns:a16="http://schemas.microsoft.com/office/drawing/2014/main" val="748972882"/>
                  </a:ext>
                </a:extLst>
              </a:tr>
              <a:tr h="370840">
                <a:tc>
                  <a:txBody>
                    <a:bodyPr/>
                    <a:lstStyle/>
                    <a:p>
                      <a:r>
                        <a:rPr lang="en-US" sz="1600" dirty="0">
                          <a:latin typeface="Calibri" panose="020F0502020204030204" pitchFamily="34" charset="0"/>
                          <a:cs typeface="Calibri" panose="020F0502020204030204" pitchFamily="34" charset="0"/>
                        </a:rPr>
                        <a:t>Magnet Field</a:t>
                      </a:r>
                    </a:p>
                  </a:txBody>
                  <a:tcPr/>
                </a:tc>
                <a:tc>
                  <a:txBody>
                    <a:bodyPr/>
                    <a:lstStyle/>
                    <a:p>
                      <a:r>
                        <a:rPr lang="en-US" sz="1600" dirty="0">
                          <a:latin typeface="Calibri" panose="020F0502020204030204" pitchFamily="34" charset="0"/>
                          <a:cs typeface="Calibri" panose="020F0502020204030204" pitchFamily="34" charset="0"/>
                        </a:rPr>
                        <a:t>3 Tesla</a:t>
                      </a:r>
                    </a:p>
                  </a:txBody>
                  <a:tcPr/>
                </a:tc>
                <a:extLst>
                  <a:ext uri="{0D108BD9-81ED-4DB2-BD59-A6C34878D82A}">
                    <a16:rowId xmlns:a16="http://schemas.microsoft.com/office/drawing/2014/main" val="741007758"/>
                  </a:ext>
                </a:extLst>
              </a:tr>
              <a:tr h="320040">
                <a:tc>
                  <a:txBody>
                    <a:bodyPr/>
                    <a:lstStyle/>
                    <a:p>
                      <a:r>
                        <a:rPr lang="en-US" sz="1600" dirty="0">
                          <a:latin typeface="Calibri" panose="020F0502020204030204" pitchFamily="34" charset="0"/>
                          <a:cs typeface="Calibri" panose="020F0502020204030204" pitchFamily="34" charset="0"/>
                        </a:rPr>
                        <a:t>Magnet Bore</a:t>
                      </a:r>
                    </a:p>
                  </a:txBody>
                  <a:tcPr/>
                </a:tc>
                <a:tc>
                  <a:txBody>
                    <a:bodyPr/>
                    <a:lstStyle/>
                    <a:p>
                      <a:r>
                        <a:rPr lang="en-US" sz="1600" dirty="0">
                          <a:latin typeface="Calibri" panose="020F0502020204030204" pitchFamily="34" charset="0"/>
                          <a:cs typeface="Calibri" panose="020F0502020204030204" pitchFamily="34" charset="0"/>
                        </a:rPr>
                        <a:t>2.0 meter</a:t>
                      </a:r>
                    </a:p>
                  </a:txBody>
                  <a:tcPr/>
                </a:tc>
                <a:extLst>
                  <a:ext uri="{0D108BD9-81ED-4DB2-BD59-A6C34878D82A}">
                    <a16:rowId xmlns:a16="http://schemas.microsoft.com/office/drawing/2014/main" val="2894018105"/>
                  </a:ext>
                </a:extLst>
              </a:tr>
              <a:tr h="320040">
                <a:tc>
                  <a:txBody>
                    <a:bodyPr/>
                    <a:lstStyle/>
                    <a:p>
                      <a:r>
                        <a:rPr lang="en-US" sz="1600" dirty="0">
                          <a:latin typeface="Calibri" panose="020F0502020204030204" pitchFamily="34" charset="0"/>
                          <a:cs typeface="Calibri" panose="020F0502020204030204" pitchFamily="34" charset="0"/>
                        </a:rPr>
                        <a:t>Magnet Length</a:t>
                      </a:r>
                    </a:p>
                  </a:txBody>
                  <a:tcPr/>
                </a:tc>
                <a:tc>
                  <a:txBody>
                    <a:bodyPr/>
                    <a:lstStyle/>
                    <a:p>
                      <a:r>
                        <a:rPr lang="en-US" sz="1600" dirty="0">
                          <a:latin typeface="Calibri" panose="020F0502020204030204" pitchFamily="34" charset="0"/>
                          <a:cs typeface="Calibri" panose="020F0502020204030204" pitchFamily="34" charset="0"/>
                        </a:rPr>
                        <a:t>2.5 meter</a:t>
                      </a:r>
                    </a:p>
                  </a:txBody>
                  <a:tcPr/>
                </a:tc>
                <a:extLst>
                  <a:ext uri="{0D108BD9-81ED-4DB2-BD59-A6C34878D82A}">
                    <a16:rowId xmlns:a16="http://schemas.microsoft.com/office/drawing/2014/main" val="2766623081"/>
                  </a:ext>
                </a:extLst>
              </a:tr>
            </a:tbl>
          </a:graphicData>
        </a:graphic>
      </p:graphicFrame>
      <p:graphicFrame>
        <p:nvGraphicFramePr>
          <p:cNvPr id="15" name="Table 14">
            <a:extLst>
              <a:ext uri="{FF2B5EF4-FFF2-40B4-BE49-F238E27FC236}">
                <a16:creationId xmlns:a16="http://schemas.microsoft.com/office/drawing/2014/main" id="{55140591-2CCE-4A3C-AD95-7B8DD6DD625E}"/>
              </a:ext>
            </a:extLst>
          </p:cNvPr>
          <p:cNvGraphicFramePr>
            <a:graphicFrameLocks noGrp="1"/>
          </p:cNvGraphicFramePr>
          <p:nvPr>
            <p:extLst>
              <p:ext uri="{D42A27DB-BD31-4B8C-83A1-F6EECF244321}">
                <p14:modId xmlns:p14="http://schemas.microsoft.com/office/powerpoint/2010/main" val="1350995621"/>
              </p:ext>
            </p:extLst>
          </p:nvPr>
        </p:nvGraphicFramePr>
        <p:xfrm>
          <a:off x="6318606" y="3722244"/>
          <a:ext cx="2688404" cy="2606040"/>
        </p:xfrm>
        <a:graphic>
          <a:graphicData uri="http://schemas.openxmlformats.org/drawingml/2006/table">
            <a:tbl>
              <a:tblPr firstRow="1" bandRow="1">
                <a:tableStyleId>{5C22544A-7EE6-4342-B048-85BDC9FD1C3A}</a:tableStyleId>
              </a:tblPr>
              <a:tblGrid>
                <a:gridCol w="1344202">
                  <a:extLst>
                    <a:ext uri="{9D8B030D-6E8A-4147-A177-3AD203B41FA5}">
                      <a16:colId xmlns:a16="http://schemas.microsoft.com/office/drawing/2014/main" val="205031826"/>
                    </a:ext>
                  </a:extLst>
                </a:gridCol>
                <a:gridCol w="1344202">
                  <a:extLst>
                    <a:ext uri="{9D8B030D-6E8A-4147-A177-3AD203B41FA5}">
                      <a16:colId xmlns:a16="http://schemas.microsoft.com/office/drawing/2014/main" val="1997668559"/>
                    </a:ext>
                  </a:extLst>
                </a:gridCol>
              </a:tblGrid>
              <a:tr h="370840">
                <a:tc gridSpan="2">
                  <a:txBody>
                    <a:bodyPr/>
                    <a:lstStyle/>
                    <a:p>
                      <a:pPr algn="ctr"/>
                      <a:r>
                        <a:rPr lang="en-US" dirty="0">
                          <a:latin typeface="Calibri" panose="020F0502020204030204" pitchFamily="34" charset="0"/>
                          <a:cs typeface="Calibri" panose="020F0502020204030204" pitchFamily="34" charset="0"/>
                        </a:rPr>
                        <a:t>ECCE</a:t>
                      </a:r>
                    </a:p>
                  </a:txBody>
                  <a:tcPr/>
                </a:tc>
                <a:tc hMerge="1">
                  <a:txBody>
                    <a:bodyPr/>
                    <a:lstStyle/>
                    <a:p>
                      <a:endParaRPr lang="en-US" dirty="0"/>
                    </a:p>
                  </a:txBody>
                  <a:tcPr/>
                </a:tc>
                <a:extLst>
                  <a:ext uri="{0D108BD9-81ED-4DB2-BD59-A6C34878D82A}">
                    <a16:rowId xmlns:a16="http://schemas.microsoft.com/office/drawing/2014/main" val="2944327551"/>
                  </a:ext>
                </a:extLst>
              </a:tr>
              <a:tr h="370840">
                <a:tc>
                  <a:txBody>
                    <a:bodyPr/>
                    <a:lstStyle/>
                    <a:p>
                      <a:r>
                        <a:rPr lang="en-US" sz="1600" dirty="0">
                          <a:latin typeface="Calibri" panose="020F0502020204030204" pitchFamily="34" charset="0"/>
                          <a:cs typeface="Calibri" panose="020F0502020204030204" pitchFamily="34" charset="0"/>
                        </a:rPr>
                        <a:t>Location</a:t>
                      </a:r>
                    </a:p>
                  </a:txBody>
                  <a:tcPr/>
                </a:tc>
                <a:tc>
                  <a:txBody>
                    <a:bodyPr/>
                    <a:lstStyle/>
                    <a:p>
                      <a:r>
                        <a:rPr lang="en-US" sz="1600" dirty="0">
                          <a:latin typeface="Calibri" panose="020F0502020204030204" pitchFamily="34" charset="0"/>
                          <a:cs typeface="Calibri" panose="020F0502020204030204" pitchFamily="34" charset="0"/>
                        </a:rPr>
                        <a:t>IP6 (or IP8)</a:t>
                      </a:r>
                    </a:p>
                  </a:txBody>
                  <a:tcPr/>
                </a:tc>
                <a:extLst>
                  <a:ext uri="{0D108BD9-81ED-4DB2-BD59-A6C34878D82A}">
                    <a16:rowId xmlns:a16="http://schemas.microsoft.com/office/drawing/2014/main" val="1279626739"/>
                  </a:ext>
                </a:extLst>
              </a:tr>
              <a:tr h="370840">
                <a:tc>
                  <a:txBody>
                    <a:bodyPr/>
                    <a:lstStyle/>
                    <a:p>
                      <a:r>
                        <a:rPr lang="en-US" sz="1600" dirty="0">
                          <a:latin typeface="Calibri" panose="020F0502020204030204" pitchFamily="34" charset="0"/>
                          <a:cs typeface="Calibri" panose="020F0502020204030204" pitchFamily="34" charset="0"/>
                        </a:rPr>
                        <a:t>Detector Length</a:t>
                      </a:r>
                    </a:p>
                  </a:txBody>
                  <a:tcPr/>
                </a:tc>
                <a:tc>
                  <a:txBody>
                    <a:bodyPr/>
                    <a:lstStyle/>
                    <a:p>
                      <a:r>
                        <a:rPr lang="en-US" sz="1600">
                          <a:latin typeface="Calibri" panose="020F0502020204030204" pitchFamily="34" charset="0"/>
                          <a:cs typeface="Calibri" panose="020F0502020204030204" pitchFamily="34" charset="0"/>
                        </a:rPr>
                        <a:t>8.5 </a:t>
                      </a:r>
                      <a:r>
                        <a:rPr lang="en-US" sz="1600" dirty="0">
                          <a:latin typeface="Calibri" panose="020F0502020204030204" pitchFamily="34" charset="0"/>
                          <a:cs typeface="Calibri" panose="020F0502020204030204" pitchFamily="34" charset="0"/>
                        </a:rPr>
                        <a:t>meter</a:t>
                      </a:r>
                    </a:p>
                  </a:txBody>
                  <a:tcPr/>
                </a:tc>
                <a:extLst>
                  <a:ext uri="{0D108BD9-81ED-4DB2-BD59-A6C34878D82A}">
                    <a16:rowId xmlns:a16="http://schemas.microsoft.com/office/drawing/2014/main" val="748972882"/>
                  </a:ext>
                </a:extLst>
              </a:tr>
              <a:tr h="370840">
                <a:tc>
                  <a:txBody>
                    <a:bodyPr/>
                    <a:lstStyle/>
                    <a:p>
                      <a:r>
                        <a:rPr lang="en-US" sz="1600" dirty="0">
                          <a:latin typeface="Calibri" panose="020F0502020204030204" pitchFamily="34" charset="0"/>
                          <a:cs typeface="Calibri" panose="020F0502020204030204" pitchFamily="34" charset="0"/>
                        </a:rPr>
                        <a:t>Magnet Field</a:t>
                      </a:r>
                    </a:p>
                  </a:txBody>
                  <a:tcPr/>
                </a:tc>
                <a:tc>
                  <a:txBody>
                    <a:bodyPr/>
                    <a:lstStyle/>
                    <a:p>
                      <a:r>
                        <a:rPr lang="en-US" sz="1600" dirty="0">
                          <a:latin typeface="Calibri" panose="020F0502020204030204" pitchFamily="34" charset="0"/>
                          <a:cs typeface="Calibri" panose="020F0502020204030204" pitchFamily="34" charset="0"/>
                        </a:rPr>
                        <a:t>1.5 Tesla</a:t>
                      </a:r>
                    </a:p>
                  </a:txBody>
                  <a:tcPr/>
                </a:tc>
                <a:extLst>
                  <a:ext uri="{0D108BD9-81ED-4DB2-BD59-A6C34878D82A}">
                    <a16:rowId xmlns:a16="http://schemas.microsoft.com/office/drawing/2014/main" val="741007758"/>
                  </a:ext>
                </a:extLst>
              </a:tr>
              <a:tr h="320040">
                <a:tc>
                  <a:txBody>
                    <a:bodyPr/>
                    <a:lstStyle/>
                    <a:p>
                      <a:r>
                        <a:rPr lang="en-US" sz="1600" dirty="0">
                          <a:latin typeface="Calibri" panose="020F0502020204030204" pitchFamily="34" charset="0"/>
                          <a:cs typeface="Calibri" panose="020F0502020204030204" pitchFamily="34" charset="0"/>
                        </a:rPr>
                        <a:t>Magnet Bore</a:t>
                      </a:r>
                    </a:p>
                  </a:txBody>
                  <a:tcPr/>
                </a:tc>
                <a:tc>
                  <a:txBody>
                    <a:bodyPr/>
                    <a:lstStyle/>
                    <a:p>
                      <a:r>
                        <a:rPr lang="en-US" sz="1600" dirty="0">
                          <a:latin typeface="Calibri" panose="020F0502020204030204" pitchFamily="34" charset="0"/>
                          <a:cs typeface="Calibri" panose="020F0502020204030204" pitchFamily="34" charset="0"/>
                        </a:rPr>
                        <a:t>2.8 meter</a:t>
                      </a:r>
                    </a:p>
                  </a:txBody>
                  <a:tcPr/>
                </a:tc>
                <a:extLst>
                  <a:ext uri="{0D108BD9-81ED-4DB2-BD59-A6C34878D82A}">
                    <a16:rowId xmlns:a16="http://schemas.microsoft.com/office/drawing/2014/main" val="2894018105"/>
                  </a:ext>
                </a:extLst>
              </a:tr>
              <a:tr h="320040">
                <a:tc>
                  <a:txBody>
                    <a:bodyPr/>
                    <a:lstStyle/>
                    <a:p>
                      <a:r>
                        <a:rPr lang="en-US" sz="1600" dirty="0">
                          <a:latin typeface="Calibri" panose="020F0502020204030204" pitchFamily="34" charset="0"/>
                          <a:cs typeface="Calibri" panose="020F0502020204030204" pitchFamily="34" charset="0"/>
                        </a:rPr>
                        <a:t>Magnet Length</a:t>
                      </a:r>
                    </a:p>
                  </a:txBody>
                  <a:tcPr/>
                </a:tc>
                <a:tc>
                  <a:txBody>
                    <a:bodyPr/>
                    <a:lstStyle/>
                    <a:p>
                      <a:r>
                        <a:rPr lang="en-US" sz="1600" dirty="0">
                          <a:latin typeface="Calibri" panose="020F0502020204030204" pitchFamily="34" charset="0"/>
                          <a:cs typeface="Calibri" panose="020F0502020204030204" pitchFamily="34" charset="0"/>
                        </a:rPr>
                        <a:t>3.51 meter</a:t>
                      </a:r>
                    </a:p>
                  </a:txBody>
                  <a:tcPr/>
                </a:tc>
                <a:extLst>
                  <a:ext uri="{0D108BD9-81ED-4DB2-BD59-A6C34878D82A}">
                    <a16:rowId xmlns:a16="http://schemas.microsoft.com/office/drawing/2014/main" val="3675880741"/>
                  </a:ext>
                </a:extLst>
              </a:tr>
            </a:tbl>
          </a:graphicData>
        </a:graphic>
      </p:graphicFrame>
      <p:pic>
        <p:nvPicPr>
          <p:cNvPr id="4" name="Picture 3">
            <a:extLst>
              <a:ext uri="{FF2B5EF4-FFF2-40B4-BE49-F238E27FC236}">
                <a16:creationId xmlns:a16="http://schemas.microsoft.com/office/drawing/2014/main" id="{89B8C521-397E-4255-B0F9-D681A076C89B}"/>
              </a:ext>
            </a:extLst>
          </p:cNvPr>
          <p:cNvPicPr>
            <a:picLocks noChangeAspect="1"/>
          </p:cNvPicPr>
          <p:nvPr/>
        </p:nvPicPr>
        <p:blipFill>
          <a:blip r:embed="rId2"/>
          <a:stretch>
            <a:fillRect/>
          </a:stretch>
        </p:blipFill>
        <p:spPr>
          <a:xfrm>
            <a:off x="136988" y="733765"/>
            <a:ext cx="2770053" cy="2601410"/>
          </a:xfrm>
          <a:prstGeom prst="rect">
            <a:avLst/>
          </a:prstGeom>
        </p:spPr>
      </p:pic>
      <p:sp>
        <p:nvSpPr>
          <p:cNvPr id="5" name="TextBox 4">
            <a:extLst>
              <a:ext uri="{FF2B5EF4-FFF2-40B4-BE49-F238E27FC236}">
                <a16:creationId xmlns:a16="http://schemas.microsoft.com/office/drawing/2014/main" id="{7E392437-65E6-4583-8D09-C00024A53EE3}"/>
              </a:ext>
            </a:extLst>
          </p:cNvPr>
          <p:cNvSpPr txBox="1"/>
          <p:nvPr/>
        </p:nvSpPr>
        <p:spPr>
          <a:xfrm>
            <a:off x="612856" y="3352912"/>
            <a:ext cx="1671291" cy="369332"/>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117 institutions</a:t>
            </a:r>
          </a:p>
        </p:txBody>
      </p:sp>
      <p:sp>
        <p:nvSpPr>
          <p:cNvPr id="12" name="TextBox 11">
            <a:extLst>
              <a:ext uri="{FF2B5EF4-FFF2-40B4-BE49-F238E27FC236}">
                <a16:creationId xmlns:a16="http://schemas.microsoft.com/office/drawing/2014/main" id="{EFD518F0-EBE0-4954-BF1D-4E2EB567D66E}"/>
              </a:ext>
            </a:extLst>
          </p:cNvPr>
          <p:cNvSpPr txBox="1"/>
          <p:nvPr/>
        </p:nvSpPr>
        <p:spPr>
          <a:xfrm>
            <a:off x="3794863" y="3352912"/>
            <a:ext cx="1554272" cy="369332"/>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25 institutions</a:t>
            </a:r>
          </a:p>
        </p:txBody>
      </p:sp>
      <p:sp>
        <p:nvSpPr>
          <p:cNvPr id="16" name="TextBox 15">
            <a:extLst>
              <a:ext uri="{FF2B5EF4-FFF2-40B4-BE49-F238E27FC236}">
                <a16:creationId xmlns:a16="http://schemas.microsoft.com/office/drawing/2014/main" id="{00DA1805-DF51-4D8D-96A7-679488115626}"/>
              </a:ext>
            </a:extLst>
          </p:cNvPr>
          <p:cNvSpPr txBox="1"/>
          <p:nvPr/>
        </p:nvSpPr>
        <p:spPr>
          <a:xfrm>
            <a:off x="6885672" y="3352912"/>
            <a:ext cx="1554272" cy="369332"/>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98 institutions</a:t>
            </a:r>
          </a:p>
        </p:txBody>
      </p:sp>
      <p:pic>
        <p:nvPicPr>
          <p:cNvPr id="10" name="Picture 9" descr="A close-up of a machine&#10;&#10;Description automatically generated with low confidence">
            <a:extLst>
              <a:ext uri="{FF2B5EF4-FFF2-40B4-BE49-F238E27FC236}">
                <a16:creationId xmlns:a16="http://schemas.microsoft.com/office/drawing/2014/main" id="{9E8CD75C-5A86-4939-9245-21C875752F16}"/>
              </a:ext>
            </a:extLst>
          </p:cNvPr>
          <p:cNvPicPr>
            <a:picLocks noChangeAspect="1"/>
          </p:cNvPicPr>
          <p:nvPr/>
        </p:nvPicPr>
        <p:blipFill>
          <a:blip r:embed="rId3"/>
          <a:stretch>
            <a:fillRect/>
          </a:stretch>
        </p:blipFill>
        <p:spPr>
          <a:xfrm>
            <a:off x="3285388" y="1167831"/>
            <a:ext cx="2565350" cy="1667255"/>
          </a:xfrm>
          <a:prstGeom prst="rect">
            <a:avLst/>
          </a:prstGeom>
        </p:spPr>
      </p:pic>
      <p:pic>
        <p:nvPicPr>
          <p:cNvPr id="17" name="Picture 16">
            <a:extLst>
              <a:ext uri="{FF2B5EF4-FFF2-40B4-BE49-F238E27FC236}">
                <a16:creationId xmlns:a16="http://schemas.microsoft.com/office/drawing/2014/main" id="{50A389A0-E87D-47BA-BD06-F0866938047F}"/>
              </a:ext>
            </a:extLst>
          </p:cNvPr>
          <p:cNvPicPr>
            <a:picLocks noChangeAspect="1"/>
          </p:cNvPicPr>
          <p:nvPr/>
        </p:nvPicPr>
        <p:blipFill>
          <a:blip r:embed="rId4"/>
          <a:stretch>
            <a:fillRect/>
          </a:stretch>
        </p:blipFill>
        <p:spPr>
          <a:xfrm>
            <a:off x="6229086" y="918319"/>
            <a:ext cx="2777924" cy="1916767"/>
          </a:xfrm>
          <a:prstGeom prst="rect">
            <a:avLst/>
          </a:prstGeom>
        </p:spPr>
      </p:pic>
      <p:sp>
        <p:nvSpPr>
          <p:cNvPr id="3" name="TextBox 2">
            <a:extLst>
              <a:ext uri="{FF2B5EF4-FFF2-40B4-BE49-F238E27FC236}">
                <a16:creationId xmlns:a16="http://schemas.microsoft.com/office/drawing/2014/main" id="{EFBBA5EC-42F2-4D58-816D-406684D34F4E}"/>
              </a:ext>
            </a:extLst>
          </p:cNvPr>
          <p:cNvSpPr txBox="1"/>
          <p:nvPr/>
        </p:nvSpPr>
        <p:spPr>
          <a:xfrm>
            <a:off x="3128706" y="2959626"/>
            <a:ext cx="2878713" cy="461665"/>
          </a:xfrm>
          <a:prstGeom prst="rect">
            <a:avLst/>
          </a:prstGeom>
          <a:noFill/>
        </p:spPr>
        <p:txBody>
          <a:bodyPr wrap="square" rtlCol="0">
            <a:spAutoFit/>
          </a:bodyPr>
          <a:lstStyle/>
          <a:p>
            <a:pPr algn="ctr"/>
            <a:r>
              <a:rPr lang="en-US" sz="1200" b="1" dirty="0">
                <a:solidFill>
                  <a:srgbClr val="FF0000"/>
                </a:solidFill>
                <a:latin typeface="Calibri" panose="020F0502020204030204" pitchFamily="34" charset="0"/>
                <a:cs typeface="Calibri" panose="020F0502020204030204" pitchFamily="34" charset="0"/>
              </a:rPr>
              <a:t>(the EIC User Group has established a 2</a:t>
            </a:r>
            <a:r>
              <a:rPr lang="en-US" sz="1200" b="1" baseline="30000" dirty="0">
                <a:solidFill>
                  <a:srgbClr val="FF0000"/>
                </a:solidFill>
                <a:latin typeface="Calibri" panose="020F0502020204030204" pitchFamily="34" charset="0"/>
                <a:cs typeface="Calibri" panose="020F0502020204030204" pitchFamily="34" charset="0"/>
              </a:rPr>
              <a:t>nd</a:t>
            </a:r>
            <a:r>
              <a:rPr lang="en-US" sz="1200" b="1" dirty="0">
                <a:solidFill>
                  <a:srgbClr val="FF0000"/>
                </a:solidFill>
                <a:latin typeface="Calibri" panose="020F0502020204030204" pitchFamily="34" charset="0"/>
                <a:cs typeface="Calibri" panose="020F0502020204030204" pitchFamily="34" charset="0"/>
              </a:rPr>
              <a:t>  detector working group)</a:t>
            </a:r>
          </a:p>
        </p:txBody>
      </p:sp>
      <p:sp>
        <p:nvSpPr>
          <p:cNvPr id="18" name="TextBox 17">
            <a:extLst>
              <a:ext uri="{FF2B5EF4-FFF2-40B4-BE49-F238E27FC236}">
                <a16:creationId xmlns:a16="http://schemas.microsoft.com/office/drawing/2014/main" id="{1BFF49C6-EB6A-4D22-9F3C-4039B7499376}"/>
              </a:ext>
            </a:extLst>
          </p:cNvPr>
          <p:cNvSpPr txBox="1"/>
          <p:nvPr/>
        </p:nvSpPr>
        <p:spPr>
          <a:xfrm>
            <a:off x="6110196" y="2812590"/>
            <a:ext cx="3015703" cy="646331"/>
          </a:xfrm>
          <a:prstGeom prst="rect">
            <a:avLst/>
          </a:prstGeom>
          <a:noFill/>
        </p:spPr>
        <p:txBody>
          <a:bodyPr wrap="square" rtlCol="0">
            <a:spAutoFit/>
          </a:bodyPr>
          <a:lstStyle/>
          <a:p>
            <a:pPr algn="ctr"/>
            <a:r>
              <a:rPr lang="en-US" sz="1200" b="1" dirty="0">
                <a:solidFill>
                  <a:srgbClr val="FF0000"/>
                </a:solidFill>
                <a:latin typeface="Calibri" panose="020F0502020204030204" pitchFamily="34" charset="0"/>
                <a:cs typeface="Calibri" panose="020F0502020204030204" pitchFamily="34" charset="0"/>
              </a:rPr>
              <a:t>(for ECCE the consolidation process has led to the ongoing design of an up to 2T magnet, and a detector length of ~9 meter)</a:t>
            </a:r>
          </a:p>
        </p:txBody>
      </p:sp>
      <p:sp>
        <p:nvSpPr>
          <p:cNvPr id="6" name="Rectangle 5">
            <a:extLst>
              <a:ext uri="{FF2B5EF4-FFF2-40B4-BE49-F238E27FC236}">
                <a16:creationId xmlns:a16="http://schemas.microsoft.com/office/drawing/2014/main" id="{1016EC06-3F0B-4002-904D-4AEF341F66AE}"/>
              </a:ext>
            </a:extLst>
          </p:cNvPr>
          <p:cNvSpPr/>
          <p:nvPr/>
        </p:nvSpPr>
        <p:spPr>
          <a:xfrm>
            <a:off x="6095050" y="673744"/>
            <a:ext cx="3015703" cy="5729841"/>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3064B5-57F9-F5C3-DB7A-6CC2E11D9E25}"/>
              </a:ext>
            </a:extLst>
          </p:cNvPr>
          <p:cNvSpPr/>
          <p:nvPr/>
        </p:nvSpPr>
        <p:spPr>
          <a:xfrm>
            <a:off x="25672" y="673744"/>
            <a:ext cx="3015703" cy="5729841"/>
          </a:xfrm>
          <a:prstGeom prst="rect">
            <a:avLst/>
          </a:prstGeom>
          <a:noFill/>
          <a:ln w="3810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9428A6F-A00E-4645-BD9F-BA16F9368A08}"/>
              </a:ext>
            </a:extLst>
          </p:cNvPr>
          <p:cNvSpPr txBox="1"/>
          <p:nvPr/>
        </p:nvSpPr>
        <p:spPr>
          <a:xfrm>
            <a:off x="1319926" y="194471"/>
            <a:ext cx="2783775" cy="369332"/>
          </a:xfrm>
          <a:prstGeom prst="rect">
            <a:avLst/>
          </a:prstGeom>
          <a:solidFill>
            <a:srgbClr val="0000FF"/>
          </a:solid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EPIC = ATHENA + ECCE</a:t>
            </a:r>
          </a:p>
        </p:txBody>
      </p:sp>
    </p:spTree>
    <p:extLst>
      <p:ext uri="{BB962C8B-B14F-4D97-AF65-F5344CB8AC3E}">
        <p14:creationId xmlns:p14="http://schemas.microsoft.com/office/powerpoint/2010/main" val="3483602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D8508DE1-D403-4471-B532-D1B86DCFD921}"/>
              </a:ext>
            </a:extLst>
          </p:cNvPr>
          <p:cNvSpPr>
            <a:spLocks noGrp="1"/>
          </p:cNvSpPr>
          <p:nvPr>
            <p:ph type="sldNum" sz="quarter" idx="12"/>
          </p:nvPr>
        </p:nvSpPr>
        <p:spPr>
          <a:xfrm>
            <a:off x="7063828" y="6459303"/>
            <a:ext cx="2057400" cy="365125"/>
          </a:xfrm>
        </p:spPr>
        <p:txBody>
          <a:bodyPr/>
          <a:lstStyle/>
          <a:p>
            <a:fld id="{893C5830-40F3-F04E-B2E3-10E6672BA8FF}" type="slidenum">
              <a:rPr lang="en-US" smtClean="0"/>
              <a:t>25</a:t>
            </a:fld>
            <a:endParaRPr lang="en-US" dirty="0"/>
          </a:p>
        </p:txBody>
      </p:sp>
      <p:sp>
        <p:nvSpPr>
          <p:cNvPr id="8" name="Title 1">
            <a:extLst>
              <a:ext uri="{FF2B5EF4-FFF2-40B4-BE49-F238E27FC236}">
                <a16:creationId xmlns:a16="http://schemas.microsoft.com/office/drawing/2014/main" id="{77754E86-2117-42CB-9F87-10934AE76607}"/>
              </a:ext>
            </a:extLst>
          </p:cNvPr>
          <p:cNvSpPr txBox="1">
            <a:spLocks/>
          </p:cNvSpPr>
          <p:nvPr/>
        </p:nvSpPr>
        <p:spPr>
          <a:xfrm>
            <a:off x="0" y="1"/>
            <a:ext cx="9144000" cy="750898"/>
          </a:xfrm>
          <a:prstGeom prst="rect">
            <a:avLst/>
          </a:prstGeom>
        </p:spPr>
        <p:txBody>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r>
              <a:rPr lang="en-US" dirty="0"/>
              <a:t>2020: Expressions Of Interest</a:t>
            </a:r>
          </a:p>
        </p:txBody>
      </p:sp>
      <p:graphicFrame>
        <p:nvGraphicFramePr>
          <p:cNvPr id="5" name="Chart 4">
            <a:extLst>
              <a:ext uri="{FF2B5EF4-FFF2-40B4-BE49-F238E27FC236}">
                <a16:creationId xmlns:a16="http://schemas.microsoft.com/office/drawing/2014/main" id="{2690562E-D874-0948-9B63-D3134F6622B5}"/>
              </a:ext>
            </a:extLst>
          </p:cNvPr>
          <p:cNvGraphicFramePr>
            <a:graphicFrameLocks/>
          </p:cNvGraphicFramePr>
          <p:nvPr/>
        </p:nvGraphicFramePr>
        <p:xfrm>
          <a:off x="5793288" y="1238796"/>
          <a:ext cx="3327940" cy="317663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4BF72607-9696-764A-A599-C762FE014A59}"/>
              </a:ext>
            </a:extLst>
          </p:cNvPr>
          <p:cNvSpPr txBox="1"/>
          <p:nvPr/>
        </p:nvSpPr>
        <p:spPr>
          <a:xfrm>
            <a:off x="6019564" y="4587933"/>
            <a:ext cx="2859460" cy="1200329"/>
          </a:xfrm>
          <a:prstGeom prst="rect">
            <a:avLst/>
          </a:prstGeom>
          <a:noFill/>
        </p:spPr>
        <p:txBody>
          <a:bodyPr wrap="square" rtlCol="0">
            <a:spAutoFit/>
          </a:bodyPr>
          <a:lstStyle/>
          <a:p>
            <a:r>
              <a:rPr lang="en-US" dirty="0"/>
              <a:t>Few-100 FTEs, including near-100 FTE technical   (both numbers are averages per year)</a:t>
            </a:r>
          </a:p>
        </p:txBody>
      </p:sp>
      <p:pic>
        <p:nvPicPr>
          <p:cNvPr id="9" name="Picture 8">
            <a:extLst>
              <a:ext uri="{FF2B5EF4-FFF2-40B4-BE49-F238E27FC236}">
                <a16:creationId xmlns:a16="http://schemas.microsoft.com/office/drawing/2014/main" id="{6B7DA6A8-2383-D441-A417-5EC98F0E4B67}"/>
              </a:ext>
            </a:extLst>
          </p:cNvPr>
          <p:cNvPicPr>
            <a:picLocks noChangeAspect="1"/>
          </p:cNvPicPr>
          <p:nvPr/>
        </p:nvPicPr>
        <p:blipFill>
          <a:blip r:embed="rId3"/>
          <a:stretch>
            <a:fillRect/>
          </a:stretch>
        </p:blipFill>
        <p:spPr>
          <a:xfrm>
            <a:off x="0" y="3077671"/>
            <a:ext cx="5880100" cy="3441700"/>
          </a:xfrm>
          <a:prstGeom prst="rect">
            <a:avLst/>
          </a:prstGeom>
        </p:spPr>
      </p:pic>
      <p:sp>
        <p:nvSpPr>
          <p:cNvPr id="10" name="TextBox 9">
            <a:extLst>
              <a:ext uri="{FF2B5EF4-FFF2-40B4-BE49-F238E27FC236}">
                <a16:creationId xmlns:a16="http://schemas.microsoft.com/office/drawing/2014/main" id="{12284BD0-3F5F-AC49-949A-BB02BC183FC9}"/>
              </a:ext>
            </a:extLst>
          </p:cNvPr>
          <p:cNvSpPr txBox="1"/>
          <p:nvPr/>
        </p:nvSpPr>
        <p:spPr>
          <a:xfrm>
            <a:off x="1700768" y="6459303"/>
            <a:ext cx="2478564" cy="276999"/>
          </a:xfrm>
          <a:prstGeom prst="rect">
            <a:avLst/>
          </a:prstGeom>
          <a:noFill/>
        </p:spPr>
        <p:txBody>
          <a:bodyPr wrap="none" rtlCol="0">
            <a:spAutoFit/>
          </a:bodyPr>
          <a:lstStyle/>
          <a:p>
            <a:pPr algn="l"/>
            <a:r>
              <a:rPr lang="en-US" sz="1200" i="1" dirty="0">
                <a:solidFill>
                  <a:schemeClr val="bg1"/>
                </a:solidFill>
                <a:latin typeface="Arial" panose="020B0604020202020204" pitchFamily="34" charset="0"/>
                <a:cs typeface="Arial" panose="020B0604020202020204" pitchFamily="34" charset="0"/>
              </a:rPr>
              <a:t>(Some judgement factor involved)</a:t>
            </a:r>
          </a:p>
        </p:txBody>
      </p:sp>
      <p:pic>
        <p:nvPicPr>
          <p:cNvPr id="11" name="Picture 10" descr="Chart, pie chart&#10;&#10;Description automatically generated">
            <a:extLst>
              <a:ext uri="{FF2B5EF4-FFF2-40B4-BE49-F238E27FC236}">
                <a16:creationId xmlns:a16="http://schemas.microsoft.com/office/drawing/2014/main" id="{461114BB-D72B-534B-8861-87BB0995F3A7}"/>
              </a:ext>
            </a:extLst>
          </p:cNvPr>
          <p:cNvPicPr>
            <a:picLocks noChangeAspect="1"/>
          </p:cNvPicPr>
          <p:nvPr/>
        </p:nvPicPr>
        <p:blipFill rotWithShape="1">
          <a:blip r:embed="rId4"/>
          <a:srcRect l="8666" r="6965"/>
          <a:stretch/>
        </p:blipFill>
        <p:spPr>
          <a:xfrm>
            <a:off x="0" y="643787"/>
            <a:ext cx="2415523" cy="2371089"/>
          </a:xfrm>
          <a:prstGeom prst="rect">
            <a:avLst/>
          </a:prstGeom>
        </p:spPr>
      </p:pic>
      <p:sp>
        <p:nvSpPr>
          <p:cNvPr id="3" name="TextBox 2">
            <a:extLst>
              <a:ext uri="{FF2B5EF4-FFF2-40B4-BE49-F238E27FC236}">
                <a16:creationId xmlns:a16="http://schemas.microsoft.com/office/drawing/2014/main" id="{575057ED-0B44-9646-9AAD-795708A72D1A}"/>
              </a:ext>
            </a:extLst>
          </p:cNvPr>
          <p:cNvSpPr txBox="1"/>
          <p:nvPr/>
        </p:nvSpPr>
        <p:spPr>
          <a:xfrm>
            <a:off x="2415523" y="706582"/>
            <a:ext cx="4099389"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Received 47 </a:t>
            </a:r>
            <a:r>
              <a:rPr lang="en-US" sz="1600" dirty="0" err="1">
                <a:latin typeface="Arial" panose="020B0604020202020204" pitchFamily="34" charset="0"/>
                <a:cs typeface="Arial" panose="020B0604020202020204" pitchFamily="34" charset="0"/>
              </a:rPr>
              <a:t>EoIs</a:t>
            </a:r>
            <a:r>
              <a:rPr lang="en-US" sz="1600" dirty="0">
                <a:latin typeface="Arial" panose="020B0604020202020204" pitchFamily="34" charset="0"/>
                <a:cs typeface="Arial" panose="020B0604020202020204" pitchFamily="34" charset="0"/>
              </a:rPr>
              <a:t> have been made public: </a:t>
            </a:r>
            <a:r>
              <a:rPr lang="en-US" sz="16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https://indico.bnl.gov/event/8552/</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56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54BE-7C17-A24E-BFCE-8DA837CA2FDA}"/>
              </a:ext>
            </a:extLst>
          </p:cNvPr>
          <p:cNvSpPr>
            <a:spLocks noGrp="1"/>
          </p:cNvSpPr>
          <p:nvPr>
            <p:ph type="title"/>
          </p:nvPr>
        </p:nvSpPr>
        <p:spPr/>
        <p:txBody>
          <a:bodyPr>
            <a:normAutofit/>
          </a:bodyPr>
          <a:lstStyle/>
          <a:p>
            <a:r>
              <a:rPr lang="en-US" sz="3200" dirty="0"/>
              <a:t>EIC Project Detector R&amp;D Program</a:t>
            </a:r>
          </a:p>
        </p:txBody>
      </p:sp>
      <p:sp>
        <p:nvSpPr>
          <p:cNvPr id="3" name="Slide Number Placeholder 2">
            <a:extLst>
              <a:ext uri="{FF2B5EF4-FFF2-40B4-BE49-F238E27FC236}">
                <a16:creationId xmlns:a16="http://schemas.microsoft.com/office/drawing/2014/main" id="{12C6BE38-021B-264E-A9A1-525358D0E157}"/>
              </a:ext>
            </a:extLst>
          </p:cNvPr>
          <p:cNvSpPr>
            <a:spLocks noGrp="1"/>
          </p:cNvSpPr>
          <p:nvPr>
            <p:ph type="sldNum" sz="quarter" idx="12"/>
          </p:nvPr>
        </p:nvSpPr>
        <p:spPr/>
        <p:txBody>
          <a:bodyPr/>
          <a:lstStyle/>
          <a:p>
            <a:fld id="{893C5830-40F3-F04E-B2E3-10E6672BA8FF}" type="slidenum">
              <a:rPr lang="en-US" smtClean="0"/>
              <a:t>26</a:t>
            </a:fld>
            <a:endParaRPr lang="en-US" dirty="0"/>
          </a:p>
        </p:txBody>
      </p:sp>
      <p:sp>
        <p:nvSpPr>
          <p:cNvPr id="4" name="Content Placeholder 3">
            <a:extLst>
              <a:ext uri="{FF2B5EF4-FFF2-40B4-BE49-F238E27FC236}">
                <a16:creationId xmlns:a16="http://schemas.microsoft.com/office/drawing/2014/main" id="{942F7237-7FA1-8847-A5F7-F7A3ABD0BB4A}"/>
              </a:ext>
            </a:extLst>
          </p:cNvPr>
          <p:cNvSpPr>
            <a:spLocks noGrp="1"/>
          </p:cNvSpPr>
          <p:nvPr>
            <p:ph idx="4294967295"/>
          </p:nvPr>
        </p:nvSpPr>
        <p:spPr>
          <a:xfrm>
            <a:off x="17780" y="586952"/>
            <a:ext cx="4936385" cy="5451763"/>
          </a:xfrm>
        </p:spPr>
        <p:txBody>
          <a:bodyPr>
            <a:noAutofit/>
          </a:bodyPr>
          <a:lstStyle/>
          <a:p>
            <a:pPr marL="0" indent="0">
              <a:buClr>
                <a:srgbClr val="0000FF"/>
              </a:buClr>
              <a:buNone/>
            </a:pPr>
            <a:r>
              <a:rPr lang="en-US" sz="1800" dirty="0">
                <a:solidFill>
                  <a:srgbClr val="0000FF"/>
                </a:solidFill>
              </a:rPr>
              <a:t>Project Detector R&amp;D</a:t>
            </a:r>
          </a:p>
          <a:p>
            <a:pPr marL="274320">
              <a:spcBef>
                <a:spcPts val="0"/>
              </a:spcBef>
              <a:buClr>
                <a:srgbClr val="0000FF"/>
              </a:buClr>
              <a:buFont typeface="Courier New" panose="02070309020205020404" pitchFamily="49" charset="0"/>
              <a:buChar char="o"/>
            </a:pPr>
            <a:r>
              <a:rPr lang="en-US" sz="1800" dirty="0"/>
              <a:t>Builds on the success of the generic detector R&amp;D</a:t>
            </a:r>
          </a:p>
          <a:p>
            <a:pPr marL="274320">
              <a:spcBef>
                <a:spcPts val="0"/>
              </a:spcBef>
              <a:buClr>
                <a:srgbClr val="0000FF"/>
              </a:buClr>
              <a:buFont typeface="Courier New" panose="02070309020205020404" pitchFamily="49" charset="0"/>
              <a:buChar char="o"/>
            </a:pPr>
            <a:r>
              <a:rPr lang="en-US" sz="1800" dirty="0"/>
              <a:t>Focus: R&amp;D for systems in scope</a:t>
            </a:r>
          </a:p>
          <a:p>
            <a:pPr marL="731520" lvl="1">
              <a:spcBef>
                <a:spcPts val="0"/>
              </a:spcBef>
              <a:buClr>
                <a:srgbClr val="0000FF"/>
              </a:buClr>
              <a:buFont typeface="Courier New" panose="02070309020205020404" pitchFamily="49" charset="0"/>
              <a:buChar char="o"/>
            </a:pPr>
            <a:r>
              <a:rPr lang="en-US" sz="1400" dirty="0"/>
              <a:t>ensure feasibility</a:t>
            </a:r>
          </a:p>
          <a:p>
            <a:pPr marL="731520" lvl="1">
              <a:spcBef>
                <a:spcPts val="0"/>
              </a:spcBef>
              <a:buClr>
                <a:srgbClr val="0000FF"/>
              </a:buClr>
              <a:buFont typeface="Courier New" panose="02070309020205020404" pitchFamily="49" charset="0"/>
              <a:buChar char="o"/>
            </a:pPr>
            <a:r>
              <a:rPr lang="en-US" sz="1400" dirty="0"/>
              <a:t>reduce risk</a:t>
            </a:r>
          </a:p>
          <a:p>
            <a:pPr marL="731520" lvl="1">
              <a:spcBef>
                <a:spcPts val="0"/>
              </a:spcBef>
              <a:buClr>
                <a:srgbClr val="0000FF"/>
              </a:buClr>
              <a:buFont typeface="Courier New" panose="02070309020205020404" pitchFamily="49" charset="0"/>
              <a:buChar char="o"/>
            </a:pPr>
            <a:r>
              <a:rPr lang="en-US" sz="1400" dirty="0"/>
              <a:t>optimization</a:t>
            </a:r>
          </a:p>
          <a:p>
            <a:pPr marL="274320">
              <a:spcBef>
                <a:spcPts val="0"/>
              </a:spcBef>
              <a:buClr>
                <a:srgbClr val="0000FF"/>
              </a:buClr>
              <a:buFont typeface="Courier New" panose="02070309020205020404" pitchFamily="49" charset="0"/>
              <a:buChar char="o"/>
            </a:pPr>
            <a:r>
              <a:rPr lang="en-US" sz="1800" dirty="0"/>
              <a:t>EIC Project DAC joined last generic EIC Detector R&amp;D meeting (March 2021)</a:t>
            </a:r>
          </a:p>
          <a:p>
            <a:pPr marL="274320">
              <a:spcBef>
                <a:spcPts val="0"/>
              </a:spcBef>
              <a:buClr>
                <a:srgbClr val="0000FF"/>
              </a:buClr>
              <a:buFont typeface="Courier New" panose="02070309020205020404" pitchFamily="49" charset="0"/>
              <a:buChar char="o"/>
            </a:pPr>
            <a:r>
              <a:rPr lang="en-US" sz="1800" dirty="0">
                <a:solidFill>
                  <a:srgbClr val="0000FF"/>
                </a:solidFill>
              </a:rPr>
              <a:t>DAC concurred with all Project and Generic tasks; advised to add few topics</a:t>
            </a:r>
            <a:endParaRPr lang="en-US" sz="1800" dirty="0"/>
          </a:p>
          <a:p>
            <a:pPr marL="560070" lvl="1" indent="-285750">
              <a:spcBef>
                <a:spcPts val="0"/>
              </a:spcBef>
              <a:buClr>
                <a:srgbClr val="0000FF"/>
              </a:buClr>
              <a:buFont typeface="Wingdings" pitchFamily="2" charset="2"/>
              <a:buChar char="à"/>
            </a:pPr>
            <a:r>
              <a:rPr lang="en-US" sz="1800" dirty="0"/>
              <a:t>This was folded into the Project Detector R&amp;D plan </a:t>
            </a:r>
          </a:p>
          <a:p>
            <a:pPr marL="274320" lvl="1">
              <a:spcBef>
                <a:spcPts val="0"/>
              </a:spcBef>
              <a:buClr>
                <a:srgbClr val="0000FF"/>
              </a:buClr>
              <a:buFont typeface="Courier New" panose="02070309020205020404" pitchFamily="49" charset="0"/>
              <a:buChar char="o"/>
            </a:pPr>
            <a:r>
              <a:rPr lang="en-US" sz="1800" dirty="0"/>
              <a:t>We </a:t>
            </a:r>
            <a:r>
              <a:rPr lang="en-US" sz="1800" dirty="0">
                <a:solidFill>
                  <a:srgbClr val="0000FF"/>
                </a:solidFill>
              </a:rPr>
              <a:t>have initiated FY22 follow-up </a:t>
            </a:r>
            <a:r>
              <a:rPr lang="en-US" sz="1800" dirty="0"/>
              <a:t>with user groups pursuing project-specific detector R&amp;D </a:t>
            </a:r>
            <a:r>
              <a:rPr lang="en-US" sz="1800" dirty="0">
                <a:solidFill>
                  <a:srgbClr val="0000FF"/>
                </a:solidFill>
              </a:rPr>
              <a:t>common to all proto-collaboration EIC </a:t>
            </a:r>
          </a:p>
          <a:p>
            <a:pPr marL="274320" lvl="1" indent="0">
              <a:lnSpc>
                <a:spcPct val="100000"/>
              </a:lnSpc>
              <a:spcBef>
                <a:spcPts val="0"/>
              </a:spcBef>
              <a:buClr>
                <a:srgbClr val="0000FF"/>
              </a:buClr>
              <a:buNone/>
            </a:pPr>
            <a:r>
              <a:rPr lang="en-US" sz="1800" dirty="0">
                <a:solidFill>
                  <a:srgbClr val="0000FF"/>
                </a:solidFill>
              </a:rPr>
              <a:t>detector proposals</a:t>
            </a:r>
          </a:p>
          <a:p>
            <a:pPr marL="285750">
              <a:lnSpc>
                <a:spcPct val="100000"/>
              </a:lnSpc>
              <a:spcBef>
                <a:spcPts val="0"/>
              </a:spcBef>
              <a:buClr>
                <a:srgbClr val="0000FF"/>
              </a:buClr>
              <a:buFont typeface="Courier New" panose="02070309020205020404" pitchFamily="49" charset="0"/>
              <a:buChar char="o"/>
            </a:pPr>
            <a:r>
              <a:rPr lang="en-US" sz="1800" dirty="0" err="1">
                <a:solidFill>
                  <a:srgbClr val="0000FF"/>
                </a:solidFill>
              </a:rPr>
              <a:t>ECal</a:t>
            </a:r>
            <a:r>
              <a:rPr lang="en-US" sz="1800" dirty="0">
                <a:solidFill>
                  <a:srgbClr val="0000FF"/>
                </a:solidFill>
              </a:rPr>
              <a:t> &amp; </a:t>
            </a:r>
            <a:r>
              <a:rPr lang="en-US" sz="1800" dirty="0" err="1">
                <a:solidFill>
                  <a:srgbClr val="0000FF"/>
                </a:solidFill>
              </a:rPr>
              <a:t>HCal</a:t>
            </a:r>
            <a:r>
              <a:rPr lang="en-US" sz="1800" dirty="0">
                <a:solidFill>
                  <a:srgbClr val="0000FF"/>
                </a:solidFill>
              </a:rPr>
              <a:t> R&amp;D on hold to adjust to outcome of consolidation outcome</a:t>
            </a:r>
          </a:p>
          <a:p>
            <a:pPr marL="285750">
              <a:lnSpc>
                <a:spcPct val="100000"/>
              </a:lnSpc>
              <a:spcBef>
                <a:spcPts val="0"/>
              </a:spcBef>
              <a:buClr>
                <a:srgbClr val="0000FF"/>
              </a:buClr>
              <a:buFont typeface="Courier New" panose="02070309020205020404" pitchFamily="49" charset="0"/>
              <a:buChar char="o"/>
            </a:pPr>
            <a:endParaRPr lang="en-US" sz="1800" dirty="0">
              <a:solidFill>
                <a:srgbClr val="0000FF"/>
              </a:solidFill>
            </a:endParaRPr>
          </a:p>
        </p:txBody>
      </p:sp>
      <p:sp>
        <p:nvSpPr>
          <p:cNvPr id="5" name="TextBox 4">
            <a:extLst>
              <a:ext uri="{FF2B5EF4-FFF2-40B4-BE49-F238E27FC236}">
                <a16:creationId xmlns:a16="http://schemas.microsoft.com/office/drawing/2014/main" id="{62561448-41AA-0043-98F6-682AD7633F01}"/>
              </a:ext>
            </a:extLst>
          </p:cNvPr>
          <p:cNvSpPr txBox="1"/>
          <p:nvPr/>
        </p:nvSpPr>
        <p:spPr>
          <a:xfrm>
            <a:off x="4857792" y="5147391"/>
            <a:ext cx="2396810" cy="553998"/>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X = DAC </a:t>
            </a:r>
          </a:p>
          <a:p>
            <a:r>
              <a:rPr lang="en-US" sz="1000" dirty="0">
                <a:solidFill>
                  <a:srgbClr val="FF0000"/>
                </a:solidFill>
                <a:latin typeface="Arial" panose="020B0604020202020204" pitchFamily="34" charset="0"/>
                <a:cs typeface="Arial" panose="020B0604020202020204" pitchFamily="34" charset="0"/>
              </a:rPr>
              <a:t>X = Project - Current R&amp;D Plan (v3.6) </a:t>
            </a:r>
          </a:p>
          <a:p>
            <a:r>
              <a:rPr lang="en-US" sz="1000" dirty="0">
                <a:solidFill>
                  <a:srgbClr val="0000FF"/>
                </a:solidFill>
                <a:latin typeface="Arial" panose="020B0604020202020204" pitchFamily="34" charset="0"/>
                <a:cs typeface="Arial" panose="020B0604020202020204" pitchFamily="34" charset="0"/>
              </a:rPr>
              <a:t>X = Generic - Current R&amp;D Plan (v3.6) </a:t>
            </a:r>
          </a:p>
        </p:txBody>
      </p:sp>
      <p:pic>
        <p:nvPicPr>
          <p:cNvPr id="7" name="Picture 6">
            <a:extLst>
              <a:ext uri="{FF2B5EF4-FFF2-40B4-BE49-F238E27FC236}">
                <a16:creationId xmlns:a16="http://schemas.microsoft.com/office/drawing/2014/main" id="{8124EC18-077A-C946-90D7-6CB2B51D441F}"/>
              </a:ext>
            </a:extLst>
          </p:cNvPr>
          <p:cNvPicPr>
            <a:picLocks noChangeAspect="1"/>
          </p:cNvPicPr>
          <p:nvPr/>
        </p:nvPicPr>
        <p:blipFill>
          <a:blip r:embed="rId2"/>
          <a:stretch>
            <a:fillRect/>
          </a:stretch>
        </p:blipFill>
        <p:spPr>
          <a:xfrm>
            <a:off x="4857792" y="743932"/>
            <a:ext cx="4268428" cy="4469064"/>
          </a:xfrm>
          <a:prstGeom prst="rect">
            <a:avLst/>
          </a:prstGeom>
        </p:spPr>
      </p:pic>
      <p:sp>
        <p:nvSpPr>
          <p:cNvPr id="6" name="TextBox 5">
            <a:extLst>
              <a:ext uri="{FF2B5EF4-FFF2-40B4-BE49-F238E27FC236}">
                <a16:creationId xmlns:a16="http://schemas.microsoft.com/office/drawing/2014/main" id="{5C81F6B2-B7E0-024B-ABD9-DC0683A49E0B}"/>
              </a:ext>
            </a:extLst>
          </p:cNvPr>
          <p:cNvSpPr txBox="1"/>
          <p:nvPr/>
        </p:nvSpPr>
        <p:spPr>
          <a:xfrm>
            <a:off x="76675" y="5470829"/>
            <a:ext cx="5500224" cy="1015663"/>
          </a:xfrm>
          <a:prstGeom prst="rect">
            <a:avLst/>
          </a:prstGeom>
          <a:noFill/>
        </p:spPr>
        <p:txBody>
          <a:bodyPr wrap="none" rtlCol="0">
            <a:spAutoFit/>
          </a:bodyPr>
          <a:lstStyle/>
          <a:p>
            <a:pPr marL="0" lvl="1" indent="0">
              <a:lnSpc>
                <a:spcPct val="100000"/>
              </a:lnSpc>
              <a:spcBef>
                <a:spcPts val="0"/>
              </a:spcBef>
              <a:buClr>
                <a:srgbClr val="0000FF"/>
              </a:buClr>
              <a:buNone/>
            </a:pPr>
            <a:r>
              <a:rPr lang="en-US" dirty="0">
                <a:solidFill>
                  <a:srgbClr val="0000FF"/>
                </a:solidFill>
                <a:latin typeface="+mj-lt"/>
              </a:rPr>
              <a:t>Special Meetings:</a:t>
            </a:r>
          </a:p>
          <a:p>
            <a:pPr marL="285750" lvl="1" indent="-285750">
              <a:lnSpc>
                <a:spcPct val="100000"/>
              </a:lnSpc>
              <a:spcBef>
                <a:spcPts val="0"/>
              </a:spcBef>
              <a:buClr>
                <a:srgbClr val="0000FF"/>
              </a:buClr>
              <a:buFont typeface="Courier New" panose="02070309020205020404" pitchFamily="49" charset="0"/>
              <a:buChar char="o"/>
            </a:pPr>
            <a:r>
              <a:rPr lang="en-US" sz="1400" dirty="0">
                <a:latin typeface="+mj-lt"/>
              </a:rPr>
              <a:t>LAPPD 21</a:t>
            </a:r>
            <a:r>
              <a:rPr lang="en-US" sz="1400" baseline="30000" dirty="0">
                <a:latin typeface="+mj-lt"/>
              </a:rPr>
              <a:t>st</a:t>
            </a:r>
            <a:r>
              <a:rPr lang="en-US" sz="1400" dirty="0">
                <a:latin typeface="+mj-lt"/>
              </a:rPr>
              <a:t> March 2022 </a:t>
            </a:r>
            <a:r>
              <a:rPr lang="en-US" sz="1400" dirty="0">
                <a:latin typeface="+mj-lt"/>
                <a:hlinkClick r:id="rId3"/>
              </a:rPr>
              <a:t>https://indico.bnl.gov/event/15059/</a:t>
            </a:r>
            <a:endParaRPr lang="en-US" sz="1400" dirty="0">
              <a:latin typeface="+mj-lt"/>
            </a:endParaRPr>
          </a:p>
          <a:p>
            <a:pPr marL="285750" lvl="1" indent="-285750">
              <a:lnSpc>
                <a:spcPct val="100000"/>
              </a:lnSpc>
              <a:spcBef>
                <a:spcPts val="0"/>
              </a:spcBef>
              <a:buClr>
                <a:srgbClr val="0000FF"/>
              </a:buClr>
              <a:buFont typeface="Courier New" panose="02070309020205020404" pitchFamily="49" charset="0"/>
              <a:buChar char="o"/>
            </a:pPr>
            <a:r>
              <a:rPr lang="en-US" sz="1400" dirty="0" err="1">
                <a:latin typeface="+mj-lt"/>
                <a:cs typeface="Arial" panose="020B0604020202020204" pitchFamily="34" charset="0"/>
              </a:rPr>
              <a:t>SiPM</a:t>
            </a:r>
            <a:r>
              <a:rPr lang="en-US" sz="1400" dirty="0">
                <a:latin typeface="+mj-lt"/>
                <a:cs typeface="Arial" panose="020B0604020202020204" pitchFamily="34" charset="0"/>
              </a:rPr>
              <a:t> Use and Needs at EIC </a:t>
            </a:r>
            <a:r>
              <a:rPr lang="en-US" sz="1400" dirty="0">
                <a:latin typeface="+mj-lt"/>
                <a:cs typeface="Arial" panose="020B0604020202020204" pitchFamily="34" charset="0"/>
                <a:hlinkClick r:id="rId4"/>
              </a:rPr>
              <a:t>https://indico.bnl.gov/event/14715/</a:t>
            </a:r>
            <a:endParaRPr lang="en-US" sz="1400" dirty="0">
              <a:latin typeface="+mj-lt"/>
              <a:cs typeface="Arial" panose="020B0604020202020204" pitchFamily="34" charset="0"/>
            </a:endParaRPr>
          </a:p>
          <a:p>
            <a:pPr marL="285750" lvl="1" indent="-285750">
              <a:lnSpc>
                <a:spcPct val="100000"/>
              </a:lnSpc>
              <a:spcBef>
                <a:spcPts val="0"/>
              </a:spcBef>
              <a:buClr>
                <a:srgbClr val="0000FF"/>
              </a:buClr>
              <a:buFont typeface="Courier New" panose="02070309020205020404" pitchFamily="49" charset="0"/>
              <a:buChar char="o"/>
            </a:pPr>
            <a:r>
              <a:rPr lang="en-US" sz="1400" dirty="0">
                <a:latin typeface="+mj-lt"/>
                <a:cs typeface="Arial" panose="020B0604020202020204" pitchFamily="34" charset="0"/>
              </a:rPr>
              <a:t>follow ups and new topics are in the planning</a:t>
            </a:r>
          </a:p>
        </p:txBody>
      </p:sp>
    </p:spTree>
    <p:extLst>
      <p:ext uri="{BB962C8B-B14F-4D97-AF65-F5344CB8AC3E}">
        <p14:creationId xmlns:p14="http://schemas.microsoft.com/office/powerpoint/2010/main" val="863678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B73FB-AEEC-8A4D-AD12-CA2E0763E0C5}"/>
              </a:ext>
            </a:extLst>
          </p:cNvPr>
          <p:cNvSpPr>
            <a:spLocks noGrp="1"/>
          </p:cNvSpPr>
          <p:nvPr>
            <p:ph type="title"/>
          </p:nvPr>
        </p:nvSpPr>
        <p:spPr/>
        <p:txBody>
          <a:bodyPr/>
          <a:lstStyle/>
          <a:p>
            <a:r>
              <a:rPr lang="en-US" dirty="0"/>
              <a:t>EIC Project Detector R&amp;D Program</a:t>
            </a:r>
          </a:p>
        </p:txBody>
      </p:sp>
      <p:sp>
        <p:nvSpPr>
          <p:cNvPr id="3" name="Slide Number Placeholder 2">
            <a:extLst>
              <a:ext uri="{FF2B5EF4-FFF2-40B4-BE49-F238E27FC236}">
                <a16:creationId xmlns:a16="http://schemas.microsoft.com/office/drawing/2014/main" id="{5FE092FD-FDA7-A645-99AA-8A523DEFB378}"/>
              </a:ext>
            </a:extLst>
          </p:cNvPr>
          <p:cNvSpPr>
            <a:spLocks noGrp="1"/>
          </p:cNvSpPr>
          <p:nvPr>
            <p:ph type="sldNum" sz="quarter" idx="12"/>
          </p:nvPr>
        </p:nvSpPr>
        <p:spPr/>
        <p:txBody>
          <a:bodyPr/>
          <a:lstStyle/>
          <a:p>
            <a:fld id="{893C5830-40F3-F04E-B2E3-10E6672BA8FF}" type="slidenum">
              <a:rPr lang="en-US" smtClean="0"/>
              <a:pPr/>
              <a:t>27</a:t>
            </a:fld>
            <a:endParaRPr lang="en-US"/>
          </a:p>
        </p:txBody>
      </p:sp>
      <p:pic>
        <p:nvPicPr>
          <p:cNvPr id="5" name="Picture 4">
            <a:extLst>
              <a:ext uri="{FF2B5EF4-FFF2-40B4-BE49-F238E27FC236}">
                <a16:creationId xmlns:a16="http://schemas.microsoft.com/office/drawing/2014/main" id="{EC6BA0E6-30ED-EB46-AF2A-4008ED4B0ADB}"/>
              </a:ext>
            </a:extLst>
          </p:cNvPr>
          <p:cNvPicPr>
            <a:picLocks noChangeAspect="1"/>
          </p:cNvPicPr>
          <p:nvPr/>
        </p:nvPicPr>
        <p:blipFill rotWithShape="1">
          <a:blip r:embed="rId2"/>
          <a:srcRect l="68563" t="32196" r="16435" b="12283"/>
          <a:stretch/>
        </p:blipFill>
        <p:spPr>
          <a:xfrm>
            <a:off x="3358560" y="587689"/>
            <a:ext cx="2426879" cy="5064303"/>
          </a:xfrm>
          <a:prstGeom prst="rect">
            <a:avLst/>
          </a:prstGeom>
        </p:spPr>
      </p:pic>
      <p:sp>
        <p:nvSpPr>
          <p:cNvPr id="6" name="TextBox 5">
            <a:extLst>
              <a:ext uri="{FF2B5EF4-FFF2-40B4-BE49-F238E27FC236}">
                <a16:creationId xmlns:a16="http://schemas.microsoft.com/office/drawing/2014/main" id="{66A6E9A2-7E0A-A24D-A5F0-9E4F67F4C4CA}"/>
              </a:ext>
            </a:extLst>
          </p:cNvPr>
          <p:cNvSpPr txBox="1"/>
          <p:nvPr/>
        </p:nvSpPr>
        <p:spPr>
          <a:xfrm>
            <a:off x="49847" y="496496"/>
            <a:ext cx="3306965" cy="3046988"/>
          </a:xfrm>
          <a:prstGeom prst="rect">
            <a:avLst/>
          </a:prstGeom>
          <a:noFill/>
          <a:ln w="38100">
            <a:solidFill>
              <a:srgbClr val="FFFF00"/>
            </a:solidFill>
          </a:ln>
        </p:spPr>
        <p:txBody>
          <a:bodyPr wrap="square" rtlCol="0">
            <a:spAutoFit/>
          </a:bodyPr>
          <a:lstStyle/>
          <a:p>
            <a:pPr>
              <a:buClr>
                <a:srgbClr val="FFD579"/>
              </a:buClr>
            </a:pPr>
            <a:r>
              <a:rPr lang="en-US" sz="1200" dirty="0">
                <a:solidFill>
                  <a:srgbClr val="FFC000"/>
                </a:solidFill>
                <a:latin typeface="Arial" panose="020B0604020202020204" pitchFamily="34" charset="0"/>
                <a:cs typeface="Arial" panose="020B0604020202020204" pitchFamily="34" charset="0"/>
              </a:rPr>
              <a:t>MAPS-Tracker:</a:t>
            </a:r>
          </a:p>
          <a:p>
            <a:pPr marL="102870" indent="-102870">
              <a:buClr>
                <a:srgbClr val="FFD579"/>
              </a:buClr>
              <a:buFont typeface="Wingdings" pitchFamily="2" charset="2"/>
              <a:buChar char="§"/>
            </a:pPr>
            <a:r>
              <a:rPr lang="en-US" sz="1200" dirty="0">
                <a:latin typeface="Arial" panose="020B0604020202020204" pitchFamily="34" charset="0"/>
                <a:cs typeface="Arial" panose="020B0604020202020204" pitchFamily="34" charset="0"/>
              </a:rPr>
              <a:t> Development of a full tracking detector  solution composed of next generation MAPS sensors and based on the </a:t>
            </a:r>
            <a:r>
              <a:rPr lang="en-US" sz="1200" i="1" dirty="0">
                <a:latin typeface="Arial" panose="020B0604020202020204" pitchFamily="34" charset="0"/>
                <a:cs typeface="Arial" panose="020B0604020202020204" pitchFamily="34" charset="0"/>
              </a:rPr>
              <a:t>developments ongoing at CERN for the ALICE ITS </a:t>
            </a:r>
            <a:endParaRPr lang="en-US" sz="1200" dirty="0">
              <a:latin typeface="Arial" panose="020B0604020202020204" pitchFamily="34" charset="0"/>
              <a:cs typeface="Arial" panose="020B0604020202020204" pitchFamily="34" charset="0"/>
            </a:endParaRPr>
          </a:p>
          <a:p>
            <a:pPr marL="102870" indent="-102870" fontAlgn="auto">
              <a:buClr>
                <a:srgbClr val="FFD579"/>
              </a:buClr>
              <a:buFont typeface="Wingdings" pitchFamily="2" charset="2"/>
              <a:buChar char="§"/>
            </a:pPr>
            <a:r>
              <a:rPr lang="en-US" sz="1200" dirty="0">
                <a:latin typeface="Arial" panose="020B0604020202020204" pitchFamily="34" charset="0"/>
                <a:cs typeface="Arial" panose="020B0604020202020204" pitchFamily="34" charset="0"/>
              </a:rPr>
              <a:t> reduce the services material load</a:t>
            </a:r>
          </a:p>
          <a:p>
            <a:pPr fontAlgn="auto">
              <a:buClr>
                <a:srgbClr val="FFD579"/>
              </a:buClr>
            </a:pPr>
            <a:r>
              <a:rPr lang="en-US" sz="1200" dirty="0">
                <a:solidFill>
                  <a:srgbClr val="FFC000"/>
                </a:solidFill>
                <a:latin typeface="Arial" panose="020B0604020202020204" pitchFamily="34" charset="0"/>
                <a:cs typeface="Arial" panose="020B0604020202020204" pitchFamily="34" charset="0"/>
              </a:rPr>
              <a:t>MPGDs:</a:t>
            </a:r>
          </a:p>
          <a:p>
            <a:pPr marL="171450" indent="-171450">
              <a:buClr>
                <a:srgbClr val="FFD579"/>
              </a:buClr>
              <a:buFont typeface="Wingdings" pitchFamily="2" charset="2"/>
              <a:buChar char="§"/>
            </a:pPr>
            <a:r>
              <a:rPr lang="en-US" sz="1200" dirty="0">
                <a:latin typeface="Arial" panose="020B0604020202020204" pitchFamily="34" charset="0"/>
                <a:cs typeface="Arial" panose="020B0604020202020204" pitchFamily="34" charset="0"/>
              </a:rPr>
              <a:t>Demonstrate with a small prototype that cylindrical </a:t>
            </a:r>
            <a:r>
              <a:rPr lang="el-GR" sz="1200" dirty="0">
                <a:latin typeface="Arial" panose="020B0604020202020204" pitchFamily="34" charset="0"/>
                <a:cs typeface="Arial" panose="020B0604020202020204" pitchFamily="34" charset="0"/>
              </a:rPr>
              <a:t>μ</a:t>
            </a:r>
            <a:r>
              <a:rPr lang="en-US" sz="1200" dirty="0">
                <a:latin typeface="Arial" panose="020B0604020202020204" pitchFamily="34" charset="0"/>
                <a:cs typeface="Arial" panose="020B0604020202020204" pitchFamily="34" charset="0"/>
              </a:rPr>
              <a:t>RWELL can be built and operated </a:t>
            </a:r>
          </a:p>
          <a:p>
            <a:pPr marL="171450" indent="-171450">
              <a:buClr>
                <a:srgbClr val="FFD579"/>
              </a:buClr>
              <a:buFont typeface="Wingdings" pitchFamily="2" charset="2"/>
              <a:buChar char="§"/>
            </a:pPr>
            <a:r>
              <a:rPr lang="en-US" sz="1200" dirty="0">
                <a:latin typeface="Arial" panose="020B0604020202020204" pitchFamily="34" charset="0"/>
                <a:cs typeface="Arial" panose="020B0604020202020204" pitchFamily="34" charset="0"/>
              </a:rPr>
              <a:t>Demonstrate a full (no acceptance gaps) light-weight modular Micromegas barrel tracker can be built</a:t>
            </a:r>
            <a:endParaRPr lang="en-US" sz="1200" dirty="0">
              <a:solidFill>
                <a:srgbClr val="FF0000"/>
              </a:solidFill>
              <a:latin typeface="Arial" panose="020B0604020202020204" pitchFamily="34" charset="0"/>
              <a:cs typeface="Arial" panose="020B0604020202020204" pitchFamily="34" charset="0"/>
            </a:endParaRPr>
          </a:p>
          <a:p>
            <a:pPr fontAlgn="auto">
              <a:buClr>
                <a:srgbClr val="FFD579"/>
              </a:buClr>
            </a:pPr>
            <a:r>
              <a:rPr lang="en-US" sz="1200" dirty="0">
                <a:solidFill>
                  <a:srgbClr val="FFC000"/>
                </a:solidFill>
                <a:latin typeface="Arial" panose="020B0604020202020204" pitchFamily="34" charset="0"/>
                <a:cs typeface="Arial" panose="020B0604020202020204" pitchFamily="34" charset="0"/>
              </a:rPr>
              <a:t>AC-LGAD:</a:t>
            </a:r>
          </a:p>
          <a:p>
            <a:pPr marL="171450" indent="-171450" fontAlgn="auto">
              <a:buClr>
                <a:srgbClr val="FFD579"/>
              </a:buClr>
              <a:buFont typeface="Wingdings" pitchFamily="2" charset="2"/>
              <a:buChar char="§"/>
            </a:pPr>
            <a:r>
              <a:rPr lang="en-US" sz="1200" dirty="0">
                <a:latin typeface="Arial" panose="020B0604020202020204" pitchFamily="34" charset="0"/>
                <a:cs typeface="Arial" panose="020B0604020202020204" pitchFamily="34" charset="0"/>
              </a:rPr>
              <a:t>Develop system including sensors, ASIC &amp; services for auxiliary detectors and </a:t>
            </a:r>
            <a:r>
              <a:rPr lang="en-US" sz="1200" dirty="0" err="1">
                <a:solidFill>
                  <a:srgbClr val="0000FF"/>
                </a:solidFill>
                <a:latin typeface="Arial" panose="020B0604020202020204" pitchFamily="34" charset="0"/>
                <a:cs typeface="Arial" panose="020B0604020202020204" pitchFamily="34" charset="0"/>
              </a:rPr>
              <a:t>ToF</a:t>
            </a:r>
            <a:endParaRPr lang="en-US" sz="1200" dirty="0">
              <a:solidFill>
                <a:srgbClr val="0000FF"/>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CF1F75D-30EC-4248-A2DF-F8121C8D23E6}"/>
              </a:ext>
            </a:extLst>
          </p:cNvPr>
          <p:cNvSpPr txBox="1"/>
          <p:nvPr/>
        </p:nvSpPr>
        <p:spPr>
          <a:xfrm>
            <a:off x="38139" y="3589352"/>
            <a:ext cx="3306965" cy="1384995"/>
          </a:xfrm>
          <a:prstGeom prst="rect">
            <a:avLst/>
          </a:prstGeom>
          <a:noFill/>
          <a:ln w="19050">
            <a:solidFill>
              <a:srgbClr val="00FA00"/>
            </a:solidFill>
          </a:ln>
        </p:spPr>
        <p:txBody>
          <a:bodyPr wrap="square" rtlCol="0">
            <a:spAutoFit/>
          </a:bodyPr>
          <a:lstStyle/>
          <a:p>
            <a:pPr>
              <a:buClr>
                <a:srgbClr val="00FA00"/>
              </a:buClr>
            </a:pPr>
            <a:r>
              <a:rPr lang="en-US" sz="1200" dirty="0">
                <a:solidFill>
                  <a:srgbClr val="00FA00"/>
                </a:solidFill>
                <a:latin typeface="Arial" panose="020B0604020202020204" pitchFamily="34" charset="0"/>
                <a:cs typeface="Arial" panose="020B0604020202020204" pitchFamily="34" charset="0"/>
              </a:rPr>
              <a:t>PID-Detectors:</a:t>
            </a:r>
          </a:p>
          <a:p>
            <a:pPr marL="102870" indent="-102870">
              <a:buClr>
                <a:srgbClr val="00FA00"/>
              </a:buClr>
              <a:buFont typeface="Wingdings" pitchFamily="2" charset="2"/>
              <a:buChar char="§"/>
            </a:pPr>
            <a:r>
              <a:rPr lang="en-US" sz="1200" dirty="0">
                <a:latin typeface="Arial" panose="020B0604020202020204" pitchFamily="34" charset="0"/>
                <a:cs typeface="Arial" panose="020B0604020202020204" pitchFamily="34" charset="0"/>
              </a:rPr>
              <a:t> DIRC: minimize Risk by validating baseline design</a:t>
            </a:r>
          </a:p>
          <a:p>
            <a:pPr marL="102870" indent="-102870">
              <a:buClr>
                <a:srgbClr val="00FA00"/>
              </a:buClr>
              <a:buFont typeface="Wingdings" pitchFamily="2" charset="2"/>
              <a:buChar char="§"/>
            </a:pPr>
            <a:r>
              <a:rPr lang="en-US" sz="1200" dirty="0" err="1">
                <a:latin typeface="Arial" panose="020B0604020202020204" pitchFamily="34" charset="0"/>
                <a:cs typeface="Arial" panose="020B0604020202020204" pitchFamily="34" charset="0"/>
              </a:rPr>
              <a:t>mRICH</a:t>
            </a:r>
            <a:r>
              <a:rPr lang="en-US" sz="1200" dirty="0">
                <a:latin typeface="Arial" panose="020B0604020202020204" pitchFamily="34" charset="0"/>
                <a:cs typeface="Arial" panose="020B0604020202020204" pitchFamily="34" charset="0"/>
              </a:rPr>
              <a:t>: validate the detector concept can be realized and the performance needed</a:t>
            </a:r>
          </a:p>
          <a:p>
            <a:pPr marL="102870" indent="-102870">
              <a:buClr>
                <a:srgbClr val="00FA00"/>
              </a:buClr>
              <a:buFont typeface="Wingdings" pitchFamily="2" charset="2"/>
              <a:buChar char="§"/>
            </a:pPr>
            <a:r>
              <a:rPr lang="en-US" sz="1200" dirty="0" err="1">
                <a:latin typeface="Arial" panose="020B0604020202020204" pitchFamily="34" charset="0"/>
                <a:cs typeface="Arial" panose="020B0604020202020204" pitchFamily="34" charset="0"/>
              </a:rPr>
              <a:t>dRICH</a:t>
            </a:r>
            <a:r>
              <a:rPr lang="en-US" sz="1200" dirty="0">
                <a:latin typeface="Arial" panose="020B0604020202020204" pitchFamily="34" charset="0"/>
                <a:cs typeface="Arial" panose="020B0604020202020204" pitchFamily="34" charset="0"/>
              </a:rPr>
              <a:t>:</a:t>
            </a:r>
            <a:r>
              <a:rPr lang="en-US" sz="1200" i="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validate performance through a full chain prototype </a:t>
            </a:r>
          </a:p>
        </p:txBody>
      </p:sp>
      <p:sp>
        <p:nvSpPr>
          <p:cNvPr id="13" name="TextBox 12">
            <a:extLst>
              <a:ext uri="{FF2B5EF4-FFF2-40B4-BE49-F238E27FC236}">
                <a16:creationId xmlns:a16="http://schemas.microsoft.com/office/drawing/2014/main" id="{2B72C1EA-1840-084E-9A7D-836EB575329C}"/>
              </a:ext>
            </a:extLst>
          </p:cNvPr>
          <p:cNvSpPr txBox="1"/>
          <p:nvPr/>
        </p:nvSpPr>
        <p:spPr>
          <a:xfrm>
            <a:off x="57932" y="5013831"/>
            <a:ext cx="3306965" cy="1569660"/>
          </a:xfrm>
          <a:prstGeom prst="rect">
            <a:avLst/>
          </a:prstGeom>
          <a:noFill/>
          <a:ln w="19050">
            <a:solidFill>
              <a:srgbClr val="FF0000"/>
            </a:solidFill>
          </a:ln>
        </p:spPr>
        <p:txBody>
          <a:bodyPr wrap="square" rtlCol="0">
            <a:spAutoFit/>
          </a:bodyPr>
          <a:lstStyle/>
          <a:p>
            <a:pPr>
              <a:buClr>
                <a:srgbClr val="FF0000"/>
              </a:buClr>
            </a:pPr>
            <a:r>
              <a:rPr lang="en-US" sz="1200" dirty="0" err="1">
                <a:solidFill>
                  <a:srgbClr val="FF0000"/>
                </a:solidFill>
                <a:latin typeface="Arial" panose="020B0604020202020204" pitchFamily="34" charset="0"/>
                <a:cs typeface="Arial" panose="020B0604020202020204" pitchFamily="34" charset="0"/>
              </a:rPr>
              <a:t>ECals</a:t>
            </a:r>
            <a:r>
              <a:rPr lang="en-US" sz="1200" dirty="0">
                <a:solidFill>
                  <a:srgbClr val="FF0000"/>
                </a:solidFill>
                <a:latin typeface="Arial" panose="020B0604020202020204" pitchFamily="34" charset="0"/>
                <a:cs typeface="Arial" panose="020B0604020202020204" pitchFamily="34" charset="0"/>
              </a:rPr>
              <a:t>:</a:t>
            </a:r>
          </a:p>
          <a:p>
            <a:pPr marL="102870" indent="-102870">
              <a:buClr>
                <a:srgbClr val="FF0000"/>
              </a:buClr>
              <a:buFont typeface="Wingdings" pitchFamily="2" charset="2"/>
              <a:buChar char="§"/>
            </a:pPr>
            <a:r>
              <a:rPr lang="en-US" sz="1200" dirty="0">
                <a:latin typeface="Arial" panose="020B0604020202020204" pitchFamily="34" charset="0"/>
                <a:cs typeface="Arial" panose="020B0604020202020204" pitchFamily="34" charset="0"/>
              </a:rPr>
              <a:t> Demonstrate that </a:t>
            </a:r>
            <a:r>
              <a:rPr lang="en-US" sz="1200" dirty="0" err="1">
                <a:latin typeface="Arial" panose="020B0604020202020204" pitchFamily="34" charset="0"/>
                <a:cs typeface="Arial" panose="020B0604020202020204" pitchFamily="34" charset="0"/>
              </a:rPr>
              <a:t>SciGlass</a:t>
            </a:r>
            <a:r>
              <a:rPr lang="en-US" sz="1200" dirty="0">
                <a:latin typeface="Arial" panose="020B0604020202020204" pitchFamily="34" charset="0"/>
                <a:cs typeface="Arial" panose="020B0604020202020204" pitchFamily="34" charset="0"/>
              </a:rPr>
              <a:t> is a viable solution as EIC precision calorimeter technology </a:t>
            </a:r>
          </a:p>
          <a:p>
            <a:pPr marL="102870" indent="-102870">
              <a:buClr>
                <a:srgbClr val="FF0000"/>
              </a:buClr>
              <a:buFont typeface="Wingdings" pitchFamily="2" charset="2"/>
              <a:buChar char="§"/>
            </a:pPr>
            <a:r>
              <a:rPr lang="en-US" sz="1200" dirty="0">
                <a:latin typeface="Arial" panose="020B0604020202020204" pitchFamily="34" charset="0"/>
                <a:cs typeface="Arial" panose="020B0604020202020204" pitchFamily="34" charset="0"/>
              </a:rPr>
              <a:t> Forward Calorimetry: finalize generic detector R&amp;D on LY efficiency and uniformity and demonstrate needed read-out electronics density </a:t>
            </a:r>
          </a:p>
        </p:txBody>
      </p:sp>
      <p:sp>
        <p:nvSpPr>
          <p:cNvPr id="17" name="TextBox 16">
            <a:extLst>
              <a:ext uri="{FF2B5EF4-FFF2-40B4-BE49-F238E27FC236}">
                <a16:creationId xmlns:a16="http://schemas.microsoft.com/office/drawing/2014/main" id="{FFADA6C4-6495-FE46-9943-A0C182909411}"/>
              </a:ext>
            </a:extLst>
          </p:cNvPr>
          <p:cNvSpPr txBox="1"/>
          <p:nvPr/>
        </p:nvSpPr>
        <p:spPr>
          <a:xfrm>
            <a:off x="5762251" y="3886878"/>
            <a:ext cx="3306965" cy="1015663"/>
          </a:xfrm>
          <a:prstGeom prst="rect">
            <a:avLst/>
          </a:prstGeom>
          <a:noFill/>
          <a:ln w="19050">
            <a:solidFill>
              <a:srgbClr val="0432FF"/>
            </a:solidFill>
          </a:ln>
        </p:spPr>
        <p:txBody>
          <a:bodyPr wrap="square" rtlCol="0">
            <a:spAutoFit/>
          </a:bodyPr>
          <a:lstStyle/>
          <a:p>
            <a:pPr>
              <a:buClr>
                <a:srgbClr val="0432FF"/>
              </a:buClr>
            </a:pPr>
            <a:r>
              <a:rPr lang="en-US" sz="1200" dirty="0" err="1">
                <a:solidFill>
                  <a:srgbClr val="0432FF"/>
                </a:solidFill>
                <a:latin typeface="Arial" panose="020B0604020202020204" pitchFamily="34" charset="0"/>
                <a:cs typeface="Arial" panose="020B0604020202020204" pitchFamily="34" charset="0"/>
              </a:rPr>
              <a:t>HCals</a:t>
            </a:r>
            <a:r>
              <a:rPr lang="en-US" sz="1200" dirty="0">
                <a:solidFill>
                  <a:srgbClr val="0432FF"/>
                </a:solidFill>
                <a:latin typeface="Arial" panose="020B0604020202020204" pitchFamily="34" charset="0"/>
                <a:cs typeface="Arial" panose="020B0604020202020204" pitchFamily="34" charset="0"/>
              </a:rPr>
              <a:t>:</a:t>
            </a:r>
          </a:p>
          <a:p>
            <a:pPr marL="102870" indent="-102870">
              <a:buClr>
                <a:srgbClr val="0432FF"/>
              </a:buClr>
              <a:buFont typeface="Wingdings" pitchFamily="2" charset="2"/>
              <a:buChar char="§"/>
            </a:pPr>
            <a:r>
              <a:rPr lang="en-US" sz="1200" dirty="0">
                <a:latin typeface="Arial" panose="020B0604020202020204" pitchFamily="34" charset="0"/>
                <a:cs typeface="Arial" panose="020B0604020202020204" pitchFamily="34" charset="0"/>
              </a:rPr>
              <a:t>optimize construction techniques</a:t>
            </a:r>
          </a:p>
          <a:p>
            <a:pPr marL="102870" indent="-102870">
              <a:buClr>
                <a:srgbClr val="0432FF"/>
              </a:buClr>
              <a:buFont typeface="Wingdings" pitchFamily="2" charset="2"/>
              <a:buChar char="§"/>
            </a:pPr>
            <a:r>
              <a:rPr lang="en-US" sz="1200" dirty="0">
                <a:latin typeface="Arial" panose="020B0604020202020204" pitchFamily="34" charset="0"/>
                <a:cs typeface="Arial" panose="020B0604020202020204" pitchFamily="34" charset="0"/>
              </a:rPr>
              <a:t>optimize longitudinal segmentation and increase LY</a:t>
            </a:r>
          </a:p>
          <a:p>
            <a:pPr marL="102870" indent="-102870">
              <a:buClr>
                <a:srgbClr val="0432FF"/>
              </a:buClr>
              <a:buFont typeface="Wingdings" pitchFamily="2" charset="2"/>
              <a:buChar char="§"/>
            </a:pPr>
            <a:r>
              <a:rPr lang="en-US" sz="1200" dirty="0">
                <a:latin typeface="Arial" panose="020B0604020202020204" pitchFamily="34" charset="0"/>
                <a:cs typeface="Arial" panose="020B0604020202020204" pitchFamily="34" charset="0"/>
              </a:rPr>
              <a:t>optimize readout and make high density</a:t>
            </a:r>
          </a:p>
        </p:txBody>
      </p:sp>
      <p:sp>
        <p:nvSpPr>
          <p:cNvPr id="22" name="TextBox 21">
            <a:extLst>
              <a:ext uri="{FF2B5EF4-FFF2-40B4-BE49-F238E27FC236}">
                <a16:creationId xmlns:a16="http://schemas.microsoft.com/office/drawing/2014/main" id="{D2D1DC67-7BBA-AB4D-8786-8B0F87021664}"/>
              </a:ext>
            </a:extLst>
          </p:cNvPr>
          <p:cNvSpPr txBox="1"/>
          <p:nvPr/>
        </p:nvSpPr>
        <p:spPr>
          <a:xfrm>
            <a:off x="5798895" y="886067"/>
            <a:ext cx="3306965" cy="1200329"/>
          </a:xfrm>
          <a:prstGeom prst="rect">
            <a:avLst/>
          </a:prstGeom>
          <a:noFill/>
          <a:ln w="19050">
            <a:solidFill>
              <a:srgbClr val="FF0000"/>
            </a:solidFill>
          </a:ln>
        </p:spPr>
        <p:txBody>
          <a:bodyPr wrap="square" rtlCol="0">
            <a:spAutoFit/>
          </a:bodyPr>
          <a:lstStyle/>
          <a:p>
            <a:pPr>
              <a:buClr>
                <a:srgbClr val="FF0000"/>
              </a:buClr>
            </a:pPr>
            <a:r>
              <a:rPr lang="en-US" sz="1200" dirty="0">
                <a:solidFill>
                  <a:srgbClr val="FF0000"/>
                </a:solidFill>
                <a:latin typeface="Arial" panose="020B0604020202020204" pitchFamily="34" charset="0"/>
                <a:cs typeface="Arial" panose="020B0604020202020204" pitchFamily="34" charset="0"/>
              </a:rPr>
              <a:t>Photon</a:t>
            </a:r>
            <a:r>
              <a:rPr lang="en-US" sz="1200" dirty="0">
                <a:solidFill>
                  <a:srgbClr val="00FA00"/>
                </a:solidFill>
                <a:latin typeface="Arial" panose="020B0604020202020204" pitchFamily="34" charset="0"/>
                <a:cs typeface="Arial" panose="020B0604020202020204" pitchFamily="34" charset="0"/>
              </a:rPr>
              <a:t>-Sensors:</a:t>
            </a:r>
          </a:p>
          <a:p>
            <a:pPr>
              <a:buClr>
                <a:srgbClr val="FF0000"/>
              </a:buClr>
            </a:pPr>
            <a:r>
              <a:rPr lang="en-US" sz="1200" dirty="0">
                <a:latin typeface="Arial" panose="020B0604020202020204" pitchFamily="34" charset="0"/>
                <a:cs typeface="Arial" panose="020B0604020202020204" pitchFamily="34" charset="0"/>
              </a:rPr>
              <a:t>WBS 6.10.04 &amp; 05 &amp; 06</a:t>
            </a:r>
          </a:p>
          <a:p>
            <a:pPr marL="102870" indent="-102870">
              <a:buClr>
                <a:srgbClr val="FF0000"/>
              </a:buClr>
              <a:buFont typeface="Wingdings" pitchFamily="2" charset="2"/>
              <a:buChar char="§"/>
            </a:pPr>
            <a:r>
              <a:rPr lang="en-US" sz="1200" dirty="0">
                <a:latin typeface="Arial" panose="020B0604020202020204" pitchFamily="34" charset="0"/>
                <a:cs typeface="Arial" panose="020B0604020202020204" pitchFamily="34" charset="0"/>
              </a:rPr>
              <a:t> Reduce current risk associated with lack of reliable highly pixilated photodetectors working at high B-field and are radiation tolerant </a:t>
            </a:r>
            <a:r>
              <a:rPr lang="en-US" sz="1200" dirty="0">
                <a:solidFill>
                  <a:srgbClr val="00FA00"/>
                </a:solidFill>
                <a:latin typeface="Arial" panose="020B0604020202020204" pitchFamily="34" charset="0"/>
                <a:cs typeface="Arial" panose="020B0604020202020204" pitchFamily="34" charset="0"/>
                <a:sym typeface="Wingdings" pitchFamily="2" charset="2"/>
              </a:rPr>
              <a:t></a:t>
            </a:r>
            <a:r>
              <a:rPr lang="en-US" sz="1200" dirty="0">
                <a:latin typeface="Arial" panose="020B0604020202020204" pitchFamily="34" charset="0"/>
                <a:cs typeface="Arial" panose="020B0604020202020204" pitchFamily="34" charset="0"/>
                <a:sym typeface="Wingdings" pitchFamily="2" charset="2"/>
              </a:rPr>
              <a:t> </a:t>
            </a:r>
            <a:r>
              <a:rPr lang="en-US" sz="1200" dirty="0">
                <a:latin typeface="Arial" panose="020B0604020202020204" pitchFamily="34" charset="0"/>
                <a:cs typeface="Arial" panose="020B0604020202020204" pitchFamily="34" charset="0"/>
              </a:rPr>
              <a:t>Reduce cost </a:t>
            </a:r>
          </a:p>
        </p:txBody>
      </p:sp>
      <p:sp>
        <p:nvSpPr>
          <p:cNvPr id="23" name="Rectangle 22">
            <a:extLst>
              <a:ext uri="{FF2B5EF4-FFF2-40B4-BE49-F238E27FC236}">
                <a16:creationId xmlns:a16="http://schemas.microsoft.com/office/drawing/2014/main" id="{D4CFD1E6-4692-B045-BC57-B5AF07BBD752}"/>
              </a:ext>
            </a:extLst>
          </p:cNvPr>
          <p:cNvSpPr/>
          <p:nvPr/>
        </p:nvSpPr>
        <p:spPr>
          <a:xfrm>
            <a:off x="3404937" y="2952478"/>
            <a:ext cx="1105186" cy="476522"/>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81315D6-6EA0-6F4D-900D-F4EA92FF3589}"/>
              </a:ext>
            </a:extLst>
          </p:cNvPr>
          <p:cNvSpPr/>
          <p:nvPr/>
        </p:nvSpPr>
        <p:spPr>
          <a:xfrm>
            <a:off x="3404937" y="3463924"/>
            <a:ext cx="1105186" cy="476522"/>
          </a:xfrm>
          <a:prstGeom prst="rect">
            <a:avLst/>
          </a:prstGeom>
          <a:noFill/>
          <a:ln w="3810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25" name="Rectangle 24">
            <a:extLst>
              <a:ext uri="{FF2B5EF4-FFF2-40B4-BE49-F238E27FC236}">
                <a16:creationId xmlns:a16="http://schemas.microsoft.com/office/drawing/2014/main" id="{597800E8-2B6E-F64F-91B1-E479653F76A8}"/>
              </a:ext>
            </a:extLst>
          </p:cNvPr>
          <p:cNvSpPr/>
          <p:nvPr/>
        </p:nvSpPr>
        <p:spPr>
          <a:xfrm>
            <a:off x="3418687" y="3982038"/>
            <a:ext cx="1105186" cy="4765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26" name="Rectangle 25">
            <a:extLst>
              <a:ext uri="{FF2B5EF4-FFF2-40B4-BE49-F238E27FC236}">
                <a16:creationId xmlns:a16="http://schemas.microsoft.com/office/drawing/2014/main" id="{98BD4B89-7F0B-CA47-8FD1-F435319D3DA0}"/>
              </a:ext>
            </a:extLst>
          </p:cNvPr>
          <p:cNvSpPr/>
          <p:nvPr/>
        </p:nvSpPr>
        <p:spPr>
          <a:xfrm>
            <a:off x="3418687" y="4500152"/>
            <a:ext cx="1105186" cy="476522"/>
          </a:xfrm>
          <a:prstGeom prst="rect">
            <a:avLst/>
          </a:prstGeom>
          <a:no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27" name="Rectangle 26">
            <a:extLst>
              <a:ext uri="{FF2B5EF4-FFF2-40B4-BE49-F238E27FC236}">
                <a16:creationId xmlns:a16="http://schemas.microsoft.com/office/drawing/2014/main" id="{2ECA0761-E486-AE40-8050-14FAC77668F4}"/>
              </a:ext>
            </a:extLst>
          </p:cNvPr>
          <p:cNvSpPr/>
          <p:nvPr/>
        </p:nvSpPr>
        <p:spPr>
          <a:xfrm>
            <a:off x="4609240" y="5014462"/>
            <a:ext cx="1105186" cy="476522"/>
          </a:xfrm>
          <a:prstGeom prst="rect">
            <a:avLst/>
          </a:prstGeom>
          <a:noFill/>
          <a:ln w="381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28" name="Rectangle 27">
            <a:extLst>
              <a:ext uri="{FF2B5EF4-FFF2-40B4-BE49-F238E27FC236}">
                <a16:creationId xmlns:a16="http://schemas.microsoft.com/office/drawing/2014/main" id="{95223705-FD28-3948-9708-A298BF6375D9}"/>
              </a:ext>
            </a:extLst>
          </p:cNvPr>
          <p:cNvSpPr/>
          <p:nvPr/>
        </p:nvSpPr>
        <p:spPr>
          <a:xfrm>
            <a:off x="4609240" y="1916044"/>
            <a:ext cx="1105186" cy="1022684"/>
          </a:xfrm>
          <a:prstGeom prst="rect">
            <a:avLst/>
          </a:prstGeom>
          <a:noFill/>
          <a:ln w="38100">
            <a:solidFill>
              <a:srgbClr val="943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29" name="TextBox 28">
            <a:extLst>
              <a:ext uri="{FF2B5EF4-FFF2-40B4-BE49-F238E27FC236}">
                <a16:creationId xmlns:a16="http://schemas.microsoft.com/office/drawing/2014/main" id="{11A76F4E-DF02-E84E-B855-8D268A0E9D90}"/>
              </a:ext>
            </a:extLst>
          </p:cNvPr>
          <p:cNvSpPr txBox="1"/>
          <p:nvPr/>
        </p:nvSpPr>
        <p:spPr>
          <a:xfrm>
            <a:off x="5739062" y="5411023"/>
            <a:ext cx="3306965" cy="1200329"/>
          </a:xfrm>
          <a:prstGeom prst="rect">
            <a:avLst/>
          </a:prstGeom>
          <a:noFill/>
          <a:ln w="19050">
            <a:solidFill>
              <a:srgbClr val="FF9300"/>
            </a:solidFill>
          </a:ln>
        </p:spPr>
        <p:txBody>
          <a:bodyPr wrap="square" rtlCol="0">
            <a:spAutoFit/>
          </a:bodyPr>
          <a:lstStyle/>
          <a:p>
            <a:pPr>
              <a:buClr>
                <a:srgbClr val="FF9300"/>
              </a:buClr>
            </a:pPr>
            <a:r>
              <a:rPr lang="en-US" sz="1200" dirty="0">
                <a:solidFill>
                  <a:srgbClr val="FF9300"/>
                </a:solidFill>
                <a:latin typeface="Arial" panose="020B0604020202020204" pitchFamily="34" charset="0"/>
                <a:cs typeface="Arial" panose="020B0604020202020204" pitchFamily="34" charset="0"/>
              </a:rPr>
              <a:t>Hadron Polarimetry:</a:t>
            </a:r>
          </a:p>
          <a:p>
            <a:pPr>
              <a:buClr>
                <a:srgbClr val="FF9300"/>
              </a:buClr>
            </a:pPr>
            <a:r>
              <a:rPr lang="en-US" sz="1200" dirty="0">
                <a:latin typeface="Arial" panose="020B0604020202020204" pitchFamily="34" charset="0"/>
                <a:cs typeface="Arial" panose="020B0604020202020204" pitchFamily="34" charset="0"/>
              </a:rPr>
              <a:t>R&amp;D through Accelerator</a:t>
            </a:r>
          </a:p>
          <a:p>
            <a:pPr marL="171450" indent="-171450">
              <a:buClr>
                <a:srgbClr val="FF9300"/>
              </a:buClr>
              <a:buFont typeface="Wingdings" pitchFamily="2" charset="2"/>
              <a:buChar char="§"/>
            </a:pPr>
            <a:r>
              <a:rPr lang="en-US" sz="1200" dirty="0">
                <a:latin typeface="Arial" panose="020B0604020202020204" pitchFamily="34" charset="0"/>
                <a:cs typeface="Arial" panose="020B0604020202020204" pitchFamily="34" charset="0"/>
              </a:rPr>
              <a:t>use RHIC to validate concepts for suppressing background in H-Jet and </a:t>
            </a:r>
            <a:r>
              <a:rPr lang="en-US" sz="1200" dirty="0" err="1">
                <a:latin typeface="Arial" panose="020B0604020202020204" pitchFamily="34" charset="0"/>
                <a:cs typeface="Arial" panose="020B0604020202020204" pitchFamily="34" charset="0"/>
              </a:rPr>
              <a:t>pC</a:t>
            </a:r>
            <a:endParaRPr lang="en-US" sz="1200" dirty="0">
              <a:latin typeface="Arial" panose="020B0604020202020204" pitchFamily="34" charset="0"/>
              <a:cs typeface="Arial" panose="020B0604020202020204" pitchFamily="34" charset="0"/>
            </a:endParaRPr>
          </a:p>
          <a:p>
            <a:pPr marL="171450" indent="-171450">
              <a:buClr>
                <a:srgbClr val="FF9300"/>
              </a:buClr>
              <a:buFont typeface="Wingdings" pitchFamily="2" charset="2"/>
              <a:buChar char="§"/>
            </a:pPr>
            <a:r>
              <a:rPr lang="en-US" sz="1200" dirty="0">
                <a:latin typeface="Arial" panose="020B0604020202020204" pitchFamily="34" charset="0"/>
                <a:cs typeface="Arial" panose="020B0604020202020204" pitchFamily="34" charset="0"/>
              </a:rPr>
              <a:t>validate concepts to veto breakup of He-3</a:t>
            </a:r>
          </a:p>
          <a:p>
            <a:pPr marL="171450" indent="-171450">
              <a:buClr>
                <a:srgbClr val="FF9300"/>
              </a:buClr>
              <a:buFont typeface="Wingdings" pitchFamily="2" charset="2"/>
              <a:buChar char="§"/>
            </a:pPr>
            <a:r>
              <a:rPr lang="en-US" sz="1200" dirty="0">
                <a:latin typeface="Arial" panose="020B0604020202020204" pitchFamily="34" charset="0"/>
                <a:cs typeface="Arial" panose="020B0604020202020204" pitchFamily="34" charset="0"/>
              </a:rPr>
              <a:t>new targets for </a:t>
            </a:r>
            <a:r>
              <a:rPr lang="en-US" sz="1200" dirty="0" err="1">
                <a:latin typeface="Arial" panose="020B0604020202020204" pitchFamily="34" charset="0"/>
                <a:cs typeface="Arial" panose="020B0604020202020204" pitchFamily="34" charset="0"/>
              </a:rPr>
              <a:t>pC</a:t>
            </a:r>
            <a:r>
              <a:rPr lang="en-US" sz="1200" dirty="0">
                <a:latin typeface="Arial" panose="020B0604020202020204" pitchFamily="34" charset="0"/>
                <a:cs typeface="Arial" panose="020B0604020202020204" pitchFamily="34" charset="0"/>
              </a:rPr>
              <a:t>-polarimeters </a:t>
            </a:r>
          </a:p>
        </p:txBody>
      </p:sp>
      <p:sp>
        <p:nvSpPr>
          <p:cNvPr id="30" name="Rectangle 29">
            <a:extLst>
              <a:ext uri="{FF2B5EF4-FFF2-40B4-BE49-F238E27FC236}">
                <a16:creationId xmlns:a16="http://schemas.microsoft.com/office/drawing/2014/main" id="{37D8A845-CAEC-7448-B4FC-82CE550D4A85}"/>
              </a:ext>
            </a:extLst>
          </p:cNvPr>
          <p:cNvSpPr/>
          <p:nvPr/>
        </p:nvSpPr>
        <p:spPr>
          <a:xfrm>
            <a:off x="5764814" y="805877"/>
            <a:ext cx="3358561" cy="1339181"/>
          </a:xfrm>
          <a:prstGeom prst="rect">
            <a:avLst/>
          </a:prstGeom>
          <a:noFill/>
          <a:ln w="1905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A00"/>
              </a:solidFill>
            </a:endParaRPr>
          </a:p>
        </p:txBody>
      </p:sp>
      <p:sp>
        <p:nvSpPr>
          <p:cNvPr id="35" name="TextBox 34">
            <a:extLst>
              <a:ext uri="{FF2B5EF4-FFF2-40B4-BE49-F238E27FC236}">
                <a16:creationId xmlns:a16="http://schemas.microsoft.com/office/drawing/2014/main" id="{20C759A8-7BD1-784E-A291-7F71C536207A}"/>
              </a:ext>
            </a:extLst>
          </p:cNvPr>
          <p:cNvSpPr txBox="1"/>
          <p:nvPr/>
        </p:nvSpPr>
        <p:spPr>
          <a:xfrm>
            <a:off x="5766562" y="2407321"/>
            <a:ext cx="3306965" cy="1015663"/>
          </a:xfrm>
          <a:prstGeom prst="rect">
            <a:avLst/>
          </a:prstGeom>
          <a:noFill/>
          <a:ln w="19050">
            <a:solidFill>
              <a:srgbClr val="9437FF"/>
            </a:solidFill>
          </a:ln>
        </p:spPr>
        <p:txBody>
          <a:bodyPr wrap="square" rtlCol="0">
            <a:spAutoFit/>
          </a:bodyPr>
          <a:lstStyle/>
          <a:p>
            <a:pPr>
              <a:buClr>
                <a:srgbClr val="9437FF"/>
              </a:buClr>
            </a:pPr>
            <a:r>
              <a:rPr lang="en-US" sz="1200" dirty="0">
                <a:solidFill>
                  <a:srgbClr val="9437FF"/>
                </a:solidFill>
                <a:latin typeface="Arial" panose="020B0604020202020204" pitchFamily="34" charset="0"/>
                <a:cs typeface="Arial" panose="020B0604020202020204" pitchFamily="34" charset="0"/>
              </a:rPr>
              <a:t>Electronics &amp; DAQ/Computing</a:t>
            </a:r>
          </a:p>
          <a:p>
            <a:pPr marL="102870" indent="-102870">
              <a:buClr>
                <a:srgbClr val="9437FF"/>
              </a:buClr>
              <a:buFont typeface="Wingdings" pitchFamily="2" charset="2"/>
              <a:buChar char="§"/>
            </a:pPr>
            <a:r>
              <a:rPr lang="en-US" sz="1200" dirty="0">
                <a:latin typeface="Arial" panose="020B0604020202020204" pitchFamily="34" charset="0"/>
                <a:cs typeface="Arial" panose="020B0604020202020204" pitchFamily="34" charset="0"/>
              </a:rPr>
              <a:t>ASIC development </a:t>
            </a:r>
            <a:r>
              <a:rPr lang="en-US" sz="1200" dirty="0">
                <a:latin typeface="Arial" panose="020B0604020202020204" pitchFamily="34" charset="0"/>
                <a:cs typeface="Arial" panose="020B0604020202020204" pitchFamily="34" charset="0"/>
                <a:sym typeface="Wingdings" pitchFamily="2" charset="2"/>
              </a:rPr>
              <a:t> needs to be optimized now reference detector will be defined</a:t>
            </a:r>
          </a:p>
          <a:p>
            <a:pPr marL="102870" indent="-102870">
              <a:buClr>
                <a:srgbClr val="9437FF"/>
              </a:buClr>
              <a:buFont typeface="Wingdings" pitchFamily="2" charset="2"/>
              <a:buChar char="§"/>
            </a:pPr>
            <a:r>
              <a:rPr lang="en-US" sz="1200" dirty="0">
                <a:latin typeface="Arial" panose="020B0604020202020204" pitchFamily="34" charset="0"/>
                <a:cs typeface="Arial" panose="020B0604020202020204" pitchFamily="34" charset="0"/>
                <a:sym typeface="Wingdings" pitchFamily="2" charset="2"/>
              </a:rPr>
              <a:t> develop aggregator and FELIX card equivalents to be streaming capable </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2063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1111052"/>
          </a:xfrm>
        </p:spPr>
        <p:txBody>
          <a:bodyPr>
            <a:noAutofit/>
          </a:bodyPr>
          <a:lstStyle/>
          <a:p>
            <a:r>
              <a:rPr lang="en-US" sz="3600" dirty="0">
                <a:latin typeface="Arial" panose="020B0604020202020204" pitchFamily="34" charset="0"/>
                <a:cs typeface="Arial" panose="020B0604020202020204" pitchFamily="34" charset="0"/>
              </a:rPr>
              <a:t>Pre-TDR – more details on section on Experimental Systems </a:t>
            </a:r>
          </a:p>
        </p:txBody>
      </p:sp>
      <p:sp>
        <p:nvSpPr>
          <p:cNvPr id="6" name="TextBox 5">
            <a:extLst>
              <a:ext uri="{FF2B5EF4-FFF2-40B4-BE49-F238E27FC236}">
                <a16:creationId xmlns:a16="http://schemas.microsoft.com/office/drawing/2014/main" id="{5F97684D-F233-4640-8386-2C0602E23EBD}"/>
              </a:ext>
            </a:extLst>
          </p:cNvPr>
          <p:cNvSpPr txBox="1"/>
          <p:nvPr/>
        </p:nvSpPr>
        <p:spPr>
          <a:xfrm>
            <a:off x="-307645" y="2964999"/>
            <a:ext cx="8639393" cy="1154162"/>
          </a:xfrm>
          <a:prstGeom prst="rect">
            <a:avLst/>
          </a:prstGeom>
          <a:noFill/>
        </p:spPr>
        <p:txBody>
          <a:bodyPr wrap="square" rtlCol="0">
            <a:spAutoFit/>
          </a:bodyPr>
          <a:lstStyle/>
          <a:p>
            <a:pPr algn="ctr">
              <a:spcAft>
                <a:spcPts val="600"/>
              </a:spcAft>
              <a:buClr>
                <a:srgbClr val="0432FF"/>
              </a:buClr>
              <a:defRPr/>
            </a:pPr>
            <a:endParaRPr lang="en-US" sz="3200" dirty="0">
              <a:solidFill>
                <a:prstClr val="black"/>
              </a:solidFill>
              <a:latin typeface="Arial" panose="020B0604020202020204" pitchFamily="34" charset="0"/>
              <a:cs typeface="Arial" panose="020B0604020202020204" pitchFamily="34" charset="0"/>
            </a:endParaRPr>
          </a:p>
          <a:p>
            <a:pPr algn="ctr">
              <a:spcAft>
                <a:spcPts val="600"/>
              </a:spcAft>
              <a:buClr>
                <a:srgbClr val="0432FF"/>
              </a:buClr>
              <a:defRPr/>
            </a:pPr>
            <a:endParaRPr lang="en-US" sz="3200" dirty="0">
              <a:solidFill>
                <a:prstClr val="black"/>
              </a:solidFill>
              <a:latin typeface="Arial" panose="020B0604020202020204" pitchFamily="34" charset="0"/>
              <a:cs typeface="Arial" panose="020B0604020202020204" pitchFamily="34" charset="0"/>
            </a:endParaRPr>
          </a:p>
        </p:txBody>
      </p:sp>
      <p:sp>
        <p:nvSpPr>
          <p:cNvPr id="3" name="TextBox 2"/>
          <p:cNvSpPr txBox="1"/>
          <p:nvPr/>
        </p:nvSpPr>
        <p:spPr>
          <a:xfrm>
            <a:off x="161635" y="1156186"/>
            <a:ext cx="8820727" cy="5324535"/>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8.1 Experimental Equipment Requirements Summary (like CDR 8.2)</a:t>
            </a:r>
          </a:p>
          <a:p>
            <a:r>
              <a:rPr lang="en-US" sz="1400" dirty="0">
                <a:latin typeface="Arial" panose="020B0604020202020204" pitchFamily="34" charset="0"/>
                <a:cs typeface="Arial" panose="020B0604020202020204" pitchFamily="34" charset="0"/>
              </a:rPr>
              <a:t>8.2 General Detector Considerations and Operations Challenges (YR 10 and CDR 8.3)</a:t>
            </a:r>
          </a:p>
          <a:p>
            <a:r>
              <a:rPr lang="en-US" sz="14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8.2.1 Beam Energies, Polarization, Versatility, Luminosities (like YR 10.1)</a:t>
            </a:r>
          </a:p>
          <a:p>
            <a:r>
              <a:rPr lang="en-US" sz="1200" dirty="0">
                <a:latin typeface="Arial" panose="020B0604020202020204" pitchFamily="34" charset="0"/>
                <a:cs typeface="Arial" panose="020B0604020202020204" pitchFamily="34" charset="0"/>
              </a:rPr>
              <a:t>	8.2.2 Rates and Multiplicities (like CDR 8.3.1)</a:t>
            </a:r>
          </a:p>
          <a:p>
            <a:r>
              <a:rPr lang="en-US" sz="1200" dirty="0">
                <a:latin typeface="Arial" panose="020B0604020202020204" pitchFamily="34" charset="0"/>
                <a:cs typeface="Arial" panose="020B0604020202020204" pitchFamily="34" charset="0"/>
              </a:rPr>
              <a:t>	8.2.3 Interaction Region Integration, Vacuum and Backgrounds (like CDR 8.3.2)</a:t>
            </a:r>
          </a:p>
          <a:p>
            <a:r>
              <a:rPr lang="en-US" sz="1200" dirty="0">
                <a:latin typeface="Arial" panose="020B0604020202020204" pitchFamily="34" charset="0"/>
                <a:cs typeface="Arial" panose="020B0604020202020204" pitchFamily="34" charset="0"/>
              </a:rPr>
              <a:t>	8.2.4 Systematic Uncertainties (like YR 10.5)</a:t>
            </a:r>
          </a:p>
          <a:p>
            <a:r>
              <a:rPr lang="en-US" sz="1400" dirty="0">
                <a:latin typeface="Arial" panose="020B0604020202020204" pitchFamily="34" charset="0"/>
                <a:cs typeface="Arial" panose="020B0604020202020204" pitchFamily="34" charset="0"/>
              </a:rPr>
              <a:t>8.3 EPIC Detector		</a:t>
            </a:r>
            <a:r>
              <a:rPr lang="en-US" sz="1400" b="1" dirty="0">
                <a:latin typeface="Arial" panose="020B0604020202020204" pitchFamily="34" charset="0"/>
                <a:cs typeface="Arial" panose="020B0604020202020204" pitchFamily="34" charset="0"/>
              </a:rPr>
              <a:t>CAM(s) and collaboration contact(s)</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8.3.1 Magnet	</a:t>
            </a:r>
            <a:r>
              <a:rPr lang="en-US" sz="1200" b="1" dirty="0">
                <a:latin typeface="Arial" panose="020B0604020202020204" pitchFamily="34" charset="0"/>
                <a:cs typeface="Arial" panose="020B0604020202020204" pitchFamily="34" charset="0"/>
              </a:rPr>
              <a:t>For each subsection end with R&amp;D and design maturity</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8.3.2 Tracking</a:t>
            </a:r>
          </a:p>
          <a:p>
            <a:r>
              <a:rPr lang="en-US" sz="1200" dirty="0">
                <a:latin typeface="Arial" panose="020B0604020202020204" pitchFamily="34" charset="0"/>
                <a:cs typeface="Arial" panose="020B0604020202020204" pitchFamily="34" charset="0"/>
              </a:rPr>
              <a:t>	8.3.3 Electromagnetic Calorimetry</a:t>
            </a:r>
          </a:p>
          <a:p>
            <a:r>
              <a:rPr lang="en-US" sz="1200" dirty="0">
                <a:latin typeface="Arial" panose="020B0604020202020204" pitchFamily="34" charset="0"/>
                <a:cs typeface="Arial" panose="020B0604020202020204" pitchFamily="34" charset="0"/>
              </a:rPr>
              <a:t>	8.3.4 Hadronic Calorimetry</a:t>
            </a:r>
          </a:p>
          <a:p>
            <a:r>
              <a:rPr lang="en-US" sz="1200" dirty="0">
                <a:latin typeface="Arial" panose="020B0604020202020204" pitchFamily="34" charset="0"/>
                <a:cs typeface="Arial" panose="020B0604020202020204" pitchFamily="34" charset="0"/>
              </a:rPr>
              <a:t>	8.3.5 Particle Identification</a:t>
            </a:r>
          </a:p>
          <a:p>
            <a:r>
              <a:rPr lang="en-US" sz="1200" dirty="0">
                <a:latin typeface="Arial" panose="020B0604020202020204" pitchFamily="34" charset="0"/>
                <a:cs typeface="Arial" panose="020B0604020202020204" pitchFamily="34" charset="0"/>
              </a:rPr>
              <a:t>	8.3.6 Far-Forward Detectors</a:t>
            </a:r>
          </a:p>
          <a:p>
            <a:r>
              <a:rPr lang="en-US" sz="1200" dirty="0">
                <a:latin typeface="Arial" panose="020B0604020202020204" pitchFamily="34" charset="0"/>
                <a:cs typeface="Arial" panose="020B0604020202020204" pitchFamily="34" charset="0"/>
              </a:rPr>
              <a:t>	8.3.7 Far-Backward Detectors</a:t>
            </a:r>
          </a:p>
          <a:p>
            <a:r>
              <a:rPr lang="en-US" sz="1200" dirty="0">
                <a:latin typeface="Arial" panose="020B0604020202020204" pitchFamily="34" charset="0"/>
                <a:cs typeface="Arial" panose="020B0604020202020204" pitchFamily="34" charset="0"/>
              </a:rPr>
              <a:t>	8.3.8 Polarimetry and Luminosity Detector</a:t>
            </a:r>
          </a:p>
          <a:p>
            <a:r>
              <a:rPr lang="en-US" sz="1200" dirty="0">
                <a:latin typeface="Arial" panose="020B0604020202020204" pitchFamily="34" charset="0"/>
                <a:cs typeface="Arial" panose="020B0604020202020204" pitchFamily="34" charset="0"/>
              </a:rPr>
              <a:t>	8.3.9 Readout Electronics and Data Acquisition</a:t>
            </a:r>
          </a:p>
          <a:p>
            <a:r>
              <a:rPr lang="en-US" sz="1200" dirty="0">
                <a:latin typeface="Arial" panose="020B0604020202020204" pitchFamily="34" charset="0"/>
                <a:cs typeface="Arial" panose="020B0604020202020204" pitchFamily="34" charset="0"/>
              </a:rPr>
              <a:t>	8.3.10 Software, Data Analysis and Data Preservation </a:t>
            </a:r>
            <a:r>
              <a:rPr lang="en-US" sz="1200" b="1" dirty="0">
                <a:latin typeface="Arial" panose="020B0604020202020204" pitchFamily="34" charset="0"/>
                <a:cs typeface="Arial" panose="020B0604020202020204" pitchFamily="34" charset="0"/>
              </a:rPr>
              <a:t>(EICUG SWG?)</a:t>
            </a:r>
            <a:endParaRPr lang="en-US" sz="12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8.4 Detector R&amp;D Summary</a:t>
            </a:r>
          </a:p>
          <a:p>
            <a:r>
              <a:rPr lang="en-US" sz="1400" dirty="0">
                <a:latin typeface="Arial" panose="020B0604020202020204" pitchFamily="34" charset="0"/>
                <a:cs typeface="Arial" panose="020B0604020202020204" pitchFamily="34" charset="0"/>
              </a:rPr>
              <a:t>8.5 Detector Integration</a:t>
            </a:r>
            <a:r>
              <a:rPr lang="en-US" sz="1400" b="1" i="1"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(Walt, Rahul, Tim/Christian, Fernando, Roland, </a:t>
            </a:r>
            <a:r>
              <a:rPr lang="en-US" sz="1400" b="1" dirty="0" err="1">
                <a:latin typeface="Arial" panose="020B0604020202020204" pitchFamily="34" charset="0"/>
                <a:cs typeface="Arial" panose="020B0604020202020204" pitchFamily="34" charset="0"/>
              </a:rPr>
              <a:t>Elke</a:t>
            </a:r>
            <a:r>
              <a:rPr lang="en-US" sz="1400" b="1" dirty="0">
                <a:latin typeface="Arial" panose="020B0604020202020204" pitchFamily="34" charset="0"/>
                <a:cs typeface="Arial" panose="020B0604020202020204" pitchFamily="34" charset="0"/>
              </a:rPr>
              <a:t>, Rolf)</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8.5.1 Experimental and Assembly Hall Infrastructure (like CDR 8.7.1, YR 13.1)</a:t>
            </a:r>
          </a:p>
          <a:p>
            <a:r>
              <a:rPr lang="en-US" sz="1200" dirty="0">
                <a:latin typeface="Arial" panose="020B0604020202020204" pitchFamily="34" charset="0"/>
                <a:cs typeface="Arial" panose="020B0604020202020204" pitchFamily="34" charset="0"/>
              </a:rPr>
              <a:t>	8.5.2 Interaction Region and Protection (include also YR 13.2)</a:t>
            </a:r>
          </a:p>
          <a:p>
            <a:r>
              <a:rPr lang="en-US" sz="1200" dirty="0">
                <a:latin typeface="Arial" panose="020B0604020202020204" pitchFamily="34" charset="0"/>
                <a:cs typeface="Arial" panose="020B0604020202020204" pitchFamily="34" charset="0"/>
              </a:rPr>
              <a:t>	8.5.3 Support Frames and Installation Fixtures </a:t>
            </a:r>
            <a:r>
              <a:rPr lang="en-US" sz="1200" i="1" dirty="0">
                <a:latin typeface="Arial" panose="020B0604020202020204" pitchFamily="34" charset="0"/>
                <a:cs typeface="Arial" panose="020B0604020202020204" pitchFamily="34" charset="0"/>
              </a:rPr>
              <a:t>(new, ask Roland and Walt to draft?)</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8.5.4 Detector Alignment (like YR 13.4)</a:t>
            </a:r>
          </a:p>
          <a:p>
            <a:r>
              <a:rPr lang="en-US" sz="1200" dirty="0">
                <a:latin typeface="Arial" panose="020B0604020202020204" pitchFamily="34" charset="0"/>
                <a:cs typeface="Arial" panose="020B0604020202020204" pitchFamily="34" charset="0"/>
              </a:rPr>
              <a:t>	8.5.5 Schedule and Installation (like CDR 8.7.2, YR 13.3)</a:t>
            </a:r>
          </a:p>
          <a:p>
            <a:r>
              <a:rPr lang="en-US" sz="1200" dirty="0">
                <a:latin typeface="Arial" panose="020B0604020202020204" pitchFamily="34" charset="0"/>
                <a:cs typeface="Arial" panose="020B0604020202020204" pitchFamily="34" charset="0"/>
              </a:rPr>
              <a:t>	8.5.6 Access and Maintenance (like CDR 8.7.3, YR 13.5)</a:t>
            </a:r>
          </a:p>
          <a:p>
            <a:r>
              <a:rPr lang="en-US" sz="1200" dirty="0">
                <a:latin typeface="Arial" panose="020B0604020202020204" pitchFamily="34" charset="0"/>
                <a:cs typeface="Arial" panose="020B0604020202020204" pitchFamily="34" charset="0"/>
              </a:rPr>
              <a:t>	8.5.7 System Engineering and Interface Controls </a:t>
            </a:r>
            <a:r>
              <a:rPr lang="en-US" sz="1200" i="1" dirty="0">
                <a:latin typeface="Arial" panose="020B0604020202020204" pitchFamily="34" charset="0"/>
                <a:cs typeface="Arial" panose="020B0604020202020204" pitchFamily="34" charset="0"/>
              </a:rPr>
              <a:t>(links to later global Section 12 on System Engineering)</a:t>
            </a:r>
            <a:endParaRPr lang="en-US" sz="12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8.6 Detector Commissioning and Pre-Operations	</a:t>
            </a:r>
          </a:p>
        </p:txBody>
      </p:sp>
      <p:sp>
        <p:nvSpPr>
          <p:cNvPr id="8" name="TextBox 7"/>
          <p:cNvSpPr txBox="1"/>
          <p:nvPr/>
        </p:nvSpPr>
        <p:spPr>
          <a:xfrm>
            <a:off x="102632" y="-50891"/>
            <a:ext cx="4752110" cy="369332"/>
          </a:xfrm>
          <a:prstGeom prst="rect">
            <a:avLst/>
          </a:prstGeom>
          <a:noFill/>
        </p:spPr>
        <p:txBody>
          <a:bodyPr wrap="square" rtlCol="0">
            <a:spAutoFit/>
          </a:bodyPr>
          <a:lstStyle/>
          <a:p>
            <a:r>
              <a:rPr lang="en-US" i="1" dirty="0"/>
              <a:t>.</a:t>
            </a:r>
          </a:p>
        </p:txBody>
      </p:sp>
      <p:sp>
        <p:nvSpPr>
          <p:cNvPr id="9" name="Slide Number Placeholder 4"/>
          <p:cNvSpPr>
            <a:spLocks noGrp="1"/>
          </p:cNvSpPr>
          <p:nvPr>
            <p:ph type="sldNum" sz="quarter" idx="12"/>
          </p:nvPr>
        </p:nvSpPr>
        <p:spPr>
          <a:xfrm>
            <a:off x="0" y="6588684"/>
            <a:ext cx="2057400" cy="282094"/>
          </a:xfrm>
        </p:spPr>
        <p:txBody>
          <a:bodyPr/>
          <a:lstStyle/>
          <a:p>
            <a:fld id="{E7C2DFF1-6A7E-5841-980E-96BA788216E4}" type="slidenum">
              <a:rPr lang="en-US" smtClean="0"/>
              <a:pPr/>
              <a:t>28</a:t>
            </a:fld>
            <a:endParaRPr lang="en-US"/>
          </a:p>
        </p:txBody>
      </p:sp>
    </p:spTree>
    <p:extLst>
      <p:ext uri="{BB962C8B-B14F-4D97-AF65-F5344CB8AC3E}">
        <p14:creationId xmlns:p14="http://schemas.microsoft.com/office/powerpoint/2010/main" val="1379198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664218"/>
          </a:xfrm>
        </p:spPr>
        <p:txBody>
          <a:bodyPr>
            <a:noAutofit/>
          </a:bodyPr>
          <a:lstStyle/>
          <a:p>
            <a:r>
              <a:rPr lang="en-US" sz="3200" dirty="0">
                <a:latin typeface="Arial" panose="020B0604020202020204" pitchFamily="34" charset="0"/>
                <a:cs typeface="Arial" panose="020B0604020202020204" pitchFamily="34" charset="0"/>
              </a:rPr>
              <a:t>International Engagement</a:t>
            </a:r>
          </a:p>
        </p:txBody>
      </p:sp>
      <p:sp>
        <p:nvSpPr>
          <p:cNvPr id="4" name="TextBox 3">
            <a:extLst>
              <a:ext uri="{FF2B5EF4-FFF2-40B4-BE49-F238E27FC236}">
                <a16:creationId xmlns:a16="http://schemas.microsoft.com/office/drawing/2014/main" id="{EF03332A-027A-4352-91FB-9803164C9767}"/>
              </a:ext>
            </a:extLst>
          </p:cNvPr>
          <p:cNvSpPr txBox="1"/>
          <p:nvPr/>
        </p:nvSpPr>
        <p:spPr>
          <a:xfrm>
            <a:off x="153022" y="958117"/>
            <a:ext cx="8837956" cy="5216813"/>
          </a:xfrm>
          <a:prstGeom prst="rect">
            <a:avLst/>
          </a:prstGeom>
          <a:noFill/>
        </p:spPr>
        <p:txBody>
          <a:bodyPr wrap="square" rtlCol="0">
            <a:spAutoFit/>
          </a:bodyPr>
          <a:lstStyle/>
          <a:p>
            <a:pPr marL="342900" indent="-342900">
              <a:spcAft>
                <a:spcPts val="600"/>
              </a:spcAft>
              <a:buClr>
                <a:srgbClr val="0000FF"/>
              </a:buClr>
              <a:buFont typeface="Wingdings" pitchFamily="2" charset="2"/>
              <a:buChar char="q"/>
            </a:pPr>
            <a:r>
              <a:rPr lang="en-US" sz="2000" b="1" dirty="0">
                <a:solidFill>
                  <a:srgbClr val="000000"/>
                </a:solidFill>
                <a:latin typeface="Arial" panose="020B0604020202020204" pitchFamily="34" charset="0"/>
                <a:cs typeface="Arial" panose="020B0604020202020204" pitchFamily="34" charset="0"/>
              </a:rPr>
              <a:t>EIC will be unique facility worldwide</a:t>
            </a:r>
            <a:r>
              <a:rPr lang="en-US" sz="2000" dirty="0">
                <a:solidFill>
                  <a:srgbClr val="000000"/>
                </a:solidFill>
                <a:latin typeface="Arial" panose="020B0604020202020204" pitchFamily="34" charset="0"/>
                <a:cs typeface="Arial" panose="020B0604020202020204" pitchFamily="34" charset="0"/>
              </a:rPr>
              <a:t>: </a:t>
            </a:r>
            <a:r>
              <a:rPr lang="en-US" sz="2000" dirty="0">
                <a:solidFill>
                  <a:srgbClr val="0000FF"/>
                </a:solidFill>
                <a:latin typeface="Arial" panose="020B0604020202020204" pitchFamily="34" charset="0"/>
                <a:cs typeface="Arial" panose="020B0604020202020204" pitchFamily="34" charset="0"/>
              </a:rPr>
              <a:t>there is no equivalent of the EIC science capabilities </a:t>
            </a:r>
            <a:r>
              <a:rPr lang="en-US" sz="2000" i="1" dirty="0">
                <a:solidFill>
                  <a:srgbClr val="0000FF"/>
                </a:solidFill>
                <a:latin typeface="Arial" panose="020B0604020202020204" pitchFamily="34" charset="0"/>
                <a:cs typeface="Arial" panose="020B0604020202020204" pitchFamily="34" charset="0"/>
              </a:rPr>
              <a:t>due to its versatility in energies, polarization, and ion species</a:t>
            </a:r>
          </a:p>
          <a:p>
            <a:pPr marL="342900" indent="-342900">
              <a:spcAft>
                <a:spcPts val="600"/>
              </a:spcAft>
              <a:buClr>
                <a:srgbClr val="0000FF"/>
              </a:buClr>
              <a:buFont typeface="Wingdings" pitchFamily="2" charset="2"/>
              <a:buChar char="q"/>
            </a:pPr>
            <a:r>
              <a:rPr lang="en-US" sz="2000" dirty="0">
                <a:latin typeface="Arial" panose="020B0604020202020204" pitchFamily="34" charset="0"/>
                <a:cs typeface="Arial" panose="020B0604020202020204" pitchFamily="34" charset="0"/>
              </a:rPr>
              <a:t>Large international component of EIC User Group.</a:t>
            </a:r>
          </a:p>
          <a:p>
            <a:pPr marL="800100" lvl="1" indent="-342900">
              <a:spcAft>
                <a:spcPts val="600"/>
              </a:spcAft>
              <a:buClr>
                <a:srgbClr val="0000FF"/>
              </a:buClr>
              <a:buFont typeface="Wingdings" pitchFamily="2" charset="2"/>
              <a:buChar char="§"/>
            </a:pPr>
            <a:r>
              <a:rPr lang="en-US" dirty="0">
                <a:latin typeface="Arial" panose="020B0604020202020204" pitchFamily="34" charset="0"/>
                <a:cs typeface="Arial" panose="020B0604020202020204" pitchFamily="34" charset="0"/>
              </a:rPr>
              <a:t>Several representing functions: vice-chair of EICUG, vice-chair of IB, three further international members of Steering Committee.</a:t>
            </a:r>
          </a:p>
          <a:p>
            <a:pPr marL="342900" indent="-342900">
              <a:spcAft>
                <a:spcPts val="600"/>
              </a:spcAft>
              <a:buClr>
                <a:srgbClr val="0000FF"/>
              </a:buClr>
              <a:buFont typeface="Wingdings" pitchFamily="2" charset="2"/>
              <a:buChar char="q"/>
            </a:pPr>
            <a:r>
              <a:rPr lang="en-US" sz="2000" dirty="0">
                <a:latin typeface="Arial" panose="020B0604020202020204" pitchFamily="34" charset="0"/>
                <a:cs typeface="Arial" panose="020B0604020202020204" pitchFamily="34" charset="0"/>
              </a:rPr>
              <a:t>Large international component of Yellow Report (417 authors of which 175 (42%) are non-US).</a:t>
            </a:r>
          </a:p>
          <a:p>
            <a:pPr marL="342900" indent="-342900">
              <a:spcAft>
                <a:spcPts val="600"/>
              </a:spcAft>
              <a:buClr>
                <a:srgbClr val="0000FF"/>
              </a:buClr>
              <a:buFont typeface="Wingdings" pitchFamily="2" charset="2"/>
              <a:buChar char="q"/>
            </a:pPr>
            <a:r>
              <a:rPr lang="en-US" sz="2000" dirty="0">
                <a:latin typeface="Arial" panose="020B0604020202020204" pitchFamily="34" charset="0"/>
                <a:cs typeface="Arial" panose="020B0604020202020204" pitchFamily="34" charset="0"/>
              </a:rPr>
              <a:t>International interest and in-kind contributions to Detector R&amp;D.</a:t>
            </a:r>
          </a:p>
          <a:p>
            <a:pPr marL="342900" indent="-342900">
              <a:spcAft>
                <a:spcPts val="600"/>
              </a:spcAft>
              <a:buClr>
                <a:srgbClr val="0000FF"/>
              </a:buClr>
              <a:buFont typeface="Wingdings" pitchFamily="2" charset="2"/>
              <a:buChar char="q"/>
            </a:pPr>
            <a:r>
              <a:rPr lang="en-US" sz="2000" dirty="0">
                <a:latin typeface="Arial" panose="020B0604020202020204" pitchFamily="34" charset="0"/>
                <a:cs typeface="Arial" panose="020B0604020202020204" pitchFamily="34" charset="0"/>
              </a:rPr>
              <a:t>Strong component of to the detector proposal process</a:t>
            </a:r>
          </a:p>
          <a:p>
            <a:pPr marL="800100" lvl="1" indent="-342900">
              <a:spcAft>
                <a:spcPts val="600"/>
              </a:spcAft>
              <a:buClr>
                <a:srgbClr val="0000FF"/>
              </a:buClr>
              <a:buFont typeface="Wingdings" pitchFamily="2" charset="2"/>
              <a:buChar char="§"/>
            </a:pPr>
            <a:r>
              <a:rPr lang="en-US" dirty="0">
                <a:latin typeface="Arial" panose="020B0604020202020204" pitchFamily="34" charset="0"/>
                <a:cs typeface="Arial" panose="020B0604020202020204" pitchFamily="34" charset="0"/>
              </a:rPr>
              <a:t>At highest level, contact person roles of proto-collaboration</a:t>
            </a:r>
          </a:p>
          <a:p>
            <a:pPr marL="800100" lvl="1" indent="-342900">
              <a:spcAft>
                <a:spcPts val="600"/>
              </a:spcAft>
              <a:buClr>
                <a:srgbClr val="0000FF"/>
              </a:buClr>
              <a:buFont typeface="Wingdings" pitchFamily="2" charset="2"/>
              <a:buChar char="§"/>
            </a:pPr>
            <a:r>
              <a:rPr lang="en-US" dirty="0">
                <a:latin typeface="Arial" panose="020B0604020202020204" pitchFamily="34" charset="0"/>
                <a:cs typeface="Arial" panose="020B0604020202020204" pitchFamily="34" charset="0"/>
              </a:rPr>
              <a:t>Various WG lead roles (Canada, France, Italy, Israel, Japan, Korea, UK)</a:t>
            </a:r>
          </a:p>
          <a:p>
            <a:pPr marL="342900" indent="-342900">
              <a:spcAft>
                <a:spcPts val="600"/>
              </a:spcAft>
              <a:buClr>
                <a:srgbClr val="0000FF"/>
              </a:buClr>
              <a:buFont typeface="Wingdings" pitchFamily="2" charset="2"/>
              <a:buChar char="q"/>
            </a:pPr>
            <a:r>
              <a:rPr lang="en-US" sz="2000" dirty="0">
                <a:latin typeface="Arial" panose="020B0604020202020204" pitchFamily="34" charset="0"/>
                <a:cs typeface="Arial" panose="020B0604020202020204" pitchFamily="34" charset="0"/>
              </a:rPr>
              <a:t>Interest in EIC scope indicated through </a:t>
            </a:r>
            <a:r>
              <a:rPr lang="en-US" sz="2000" dirty="0" err="1">
                <a:latin typeface="Arial" panose="020B0604020202020204" pitchFamily="34" charset="0"/>
                <a:cs typeface="Arial" panose="020B0604020202020204" pitchFamily="34" charset="0"/>
              </a:rPr>
              <a:t>ePIC</a:t>
            </a:r>
            <a:r>
              <a:rPr lang="en-US" sz="2000" dirty="0">
                <a:latin typeface="Arial" panose="020B0604020202020204" pitchFamily="34" charset="0"/>
                <a:cs typeface="Arial" panose="020B0604020202020204" pitchFamily="34" charset="0"/>
              </a:rPr>
              <a:t> Collaboration Survey</a:t>
            </a:r>
          </a:p>
          <a:p>
            <a:pPr marL="800100" lvl="1" indent="-342900">
              <a:spcAft>
                <a:spcPts val="600"/>
              </a:spcAft>
              <a:buClr>
                <a:srgbClr val="0000FF"/>
              </a:buClr>
              <a:buFont typeface="Wingdings" pitchFamily="2" charset="2"/>
              <a:buChar char="§"/>
            </a:pPr>
            <a:r>
              <a:rPr lang="en-US" dirty="0">
                <a:latin typeface="Arial" panose="020B0604020202020204" pitchFamily="34" charset="0"/>
                <a:cs typeface="Arial" panose="020B0604020202020204" pitchFamily="34" charset="0"/>
              </a:rPr>
              <a:t>Detailed feedback from different countries, see posted slides, very encouraging and shows complementarity in interest</a:t>
            </a:r>
          </a:p>
        </p:txBody>
      </p:sp>
      <p:sp>
        <p:nvSpPr>
          <p:cNvPr id="7" name="Slide Number Placeholder 2">
            <a:extLst>
              <a:ext uri="{FF2B5EF4-FFF2-40B4-BE49-F238E27FC236}">
                <a16:creationId xmlns:a16="http://schemas.microsoft.com/office/drawing/2014/main" id="{D8508DE1-D403-4471-B532-D1B86DCFD921}"/>
              </a:ext>
            </a:extLst>
          </p:cNvPr>
          <p:cNvSpPr>
            <a:spLocks noGrp="1"/>
          </p:cNvSpPr>
          <p:nvPr>
            <p:ph type="sldNum" sz="quarter" idx="12"/>
          </p:nvPr>
        </p:nvSpPr>
        <p:spPr>
          <a:xfrm>
            <a:off x="7063828" y="6459303"/>
            <a:ext cx="2057400" cy="365125"/>
          </a:xfrm>
        </p:spPr>
        <p:txBody>
          <a:bodyPr/>
          <a:lstStyle/>
          <a:p>
            <a:fld id="{893C5830-40F3-F04E-B2E3-10E6672BA8FF}" type="slidenum">
              <a:rPr lang="en-US" smtClean="0"/>
              <a:t>29</a:t>
            </a:fld>
            <a:endParaRPr lang="en-US" dirty="0"/>
          </a:p>
        </p:txBody>
      </p:sp>
    </p:spTree>
    <p:extLst>
      <p:ext uri="{BB962C8B-B14F-4D97-AF65-F5344CB8AC3E}">
        <p14:creationId xmlns:p14="http://schemas.microsoft.com/office/powerpoint/2010/main" val="1561046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967EAA-45C4-48B5-8BD8-90475BE175C5}"/>
              </a:ext>
            </a:extLst>
          </p:cNvPr>
          <p:cNvPicPr>
            <a:picLocks noChangeAspect="1"/>
          </p:cNvPicPr>
          <p:nvPr/>
        </p:nvPicPr>
        <p:blipFill>
          <a:blip r:embed="rId3"/>
          <a:srcRect/>
          <a:stretch/>
        </p:blipFill>
        <p:spPr>
          <a:xfrm rot="1036357">
            <a:off x="7439548" y="646335"/>
            <a:ext cx="1457325" cy="1885950"/>
          </a:xfrm>
          <a:prstGeom prst="rect">
            <a:avLst/>
          </a:prstGeom>
        </p:spPr>
      </p:pic>
      <p:sp>
        <p:nvSpPr>
          <p:cNvPr id="2" name="Title 1">
            <a:extLst>
              <a:ext uri="{FF2B5EF4-FFF2-40B4-BE49-F238E27FC236}">
                <a16:creationId xmlns:a16="http://schemas.microsoft.com/office/drawing/2014/main" id="{5FB10C3E-FC17-2905-7BC1-B6725BBCE757}"/>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EIC Experimental program preparation</a:t>
            </a:r>
          </a:p>
        </p:txBody>
      </p:sp>
      <p:sp>
        <p:nvSpPr>
          <p:cNvPr id="4" name="Slide Number Placeholder 3">
            <a:extLst>
              <a:ext uri="{FF2B5EF4-FFF2-40B4-BE49-F238E27FC236}">
                <a16:creationId xmlns:a16="http://schemas.microsoft.com/office/drawing/2014/main" id="{7AE502AD-0106-551D-8091-7E2AF308CBAD}"/>
              </a:ext>
            </a:extLst>
          </p:cNvPr>
          <p:cNvSpPr>
            <a:spLocks noGrp="1"/>
          </p:cNvSpPr>
          <p:nvPr>
            <p:ph type="sldNum" sz="quarter" idx="12"/>
          </p:nvPr>
        </p:nvSpPr>
        <p:spPr/>
        <p:txBody>
          <a:bodyPr/>
          <a:lstStyle/>
          <a:p>
            <a:fld id="{07E1C93C-5050-FC42-8F10-D22D4F119D13}" type="slidenum">
              <a:rPr lang="en-US" smtClean="0"/>
              <a:pPr/>
              <a:t>3</a:t>
            </a:fld>
            <a:endParaRPr lang="en-US" dirty="0"/>
          </a:p>
        </p:txBody>
      </p:sp>
      <p:sp>
        <p:nvSpPr>
          <p:cNvPr id="7" name="Content Placeholder 2">
            <a:extLst>
              <a:ext uri="{FF2B5EF4-FFF2-40B4-BE49-F238E27FC236}">
                <a16:creationId xmlns:a16="http://schemas.microsoft.com/office/drawing/2014/main" id="{E00769AD-C469-483B-80D6-B81101D5ED6C}"/>
              </a:ext>
            </a:extLst>
          </p:cNvPr>
          <p:cNvSpPr txBox="1">
            <a:spLocks/>
          </p:cNvSpPr>
          <p:nvPr/>
        </p:nvSpPr>
        <p:spPr>
          <a:xfrm>
            <a:off x="179977" y="733608"/>
            <a:ext cx="7509467" cy="116064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Year-long EIC User Group driven EIC Yellow Report activity</a:t>
            </a:r>
          </a:p>
          <a:p>
            <a:pPr lvl="1">
              <a:buFont typeface="Courier New" panose="02070309020205020404" pitchFamily="49" charset="0"/>
              <a:buChar char="o"/>
            </a:pPr>
            <a:r>
              <a:rPr lang="en-US" sz="1600" dirty="0"/>
              <a:t>Science Requirements and Detector Concepts for the EIC – Drives the requirements of EIC detectors</a:t>
            </a:r>
          </a:p>
          <a:p>
            <a:pPr lvl="1">
              <a:buFont typeface="Courier New" panose="02070309020205020404" pitchFamily="49" charset="0"/>
              <a:buChar char="o"/>
            </a:pPr>
            <a:r>
              <a:rPr lang="en-US" sz="1600" dirty="0"/>
              <a:t>arXiv:2103.05419 &amp; </a:t>
            </a:r>
            <a:r>
              <a:rPr lang="en-US" sz="1600" dirty="0" err="1"/>
              <a:t>Nucl</a:t>
            </a:r>
            <a:r>
              <a:rPr lang="en-US" sz="1600" dirty="0"/>
              <a:t>. Phys. A 1026 (2022) 122447 – 372 citations (10/05/22)</a:t>
            </a:r>
          </a:p>
        </p:txBody>
      </p:sp>
      <p:graphicFrame>
        <p:nvGraphicFramePr>
          <p:cNvPr id="8" name="Table 7">
            <a:extLst>
              <a:ext uri="{FF2B5EF4-FFF2-40B4-BE49-F238E27FC236}">
                <a16:creationId xmlns:a16="http://schemas.microsoft.com/office/drawing/2014/main" id="{4A244B18-5252-4E41-A1FC-7715999AE7C3}"/>
              </a:ext>
            </a:extLst>
          </p:cNvPr>
          <p:cNvGraphicFramePr>
            <a:graphicFrameLocks noGrp="1"/>
          </p:cNvGraphicFramePr>
          <p:nvPr/>
        </p:nvGraphicFramePr>
        <p:xfrm>
          <a:off x="254000" y="2252626"/>
          <a:ext cx="7185307" cy="4236720"/>
        </p:xfrm>
        <a:graphic>
          <a:graphicData uri="http://schemas.openxmlformats.org/drawingml/2006/table">
            <a:tbl>
              <a:tblPr firstRow="1" bandRow="1">
                <a:tableStyleId>{5C22544A-7EE6-4342-B048-85BDC9FD1C3A}</a:tableStyleId>
              </a:tblPr>
              <a:tblGrid>
                <a:gridCol w="567444">
                  <a:extLst>
                    <a:ext uri="{9D8B030D-6E8A-4147-A177-3AD203B41FA5}">
                      <a16:colId xmlns:a16="http://schemas.microsoft.com/office/drawing/2014/main" val="3045809689"/>
                    </a:ext>
                  </a:extLst>
                </a:gridCol>
                <a:gridCol w="4841474">
                  <a:extLst>
                    <a:ext uri="{9D8B030D-6E8A-4147-A177-3AD203B41FA5}">
                      <a16:colId xmlns:a16="http://schemas.microsoft.com/office/drawing/2014/main" val="1957203897"/>
                    </a:ext>
                  </a:extLst>
                </a:gridCol>
                <a:gridCol w="1776389">
                  <a:extLst>
                    <a:ext uri="{9D8B030D-6E8A-4147-A177-3AD203B41FA5}">
                      <a16:colId xmlns:a16="http://schemas.microsoft.com/office/drawing/2014/main" val="862339206"/>
                    </a:ext>
                  </a:extLst>
                </a:gridCol>
              </a:tblGrid>
              <a:tr h="254027">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BNL and TJNAF Jointly Leading Efforts</a:t>
                      </a:r>
                      <a:r>
                        <a:rPr lang="en-US" sz="1600" baseline="0" dirty="0">
                          <a:latin typeface="Arial" panose="020B0604020202020204" pitchFamily="34" charset="0"/>
                          <a:cs typeface="Arial" panose="020B0604020202020204" pitchFamily="34" charset="0"/>
                        </a:rPr>
                        <a:t> Towards Experimental Program</a:t>
                      </a:r>
                      <a:endParaRPr lang="en-US" sz="1600" dirty="0">
                        <a:latin typeface="Arial" panose="020B0604020202020204" pitchFamily="34" charset="0"/>
                        <a:cs typeface="Arial" panose="020B0604020202020204" pitchFamily="34" charset="0"/>
                      </a:endParaRPr>
                    </a:p>
                  </a:txBody>
                  <a:tcPr marL="68580" marR="68580" marT="34290" marB="34290"/>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BNL and TJNAF Jointly Leading Process to Select Project Detector</a:t>
                      </a:r>
                    </a:p>
                  </a:txBody>
                  <a:tcPr/>
                </a:tc>
                <a:tc hMerge="1">
                  <a:txBody>
                    <a:bodyPr/>
                    <a:lstStyle/>
                    <a:p>
                      <a:endParaRPr lang="en-US" dirty="0"/>
                    </a:p>
                  </a:txBody>
                  <a:tcPr/>
                </a:tc>
                <a:extLst>
                  <a:ext uri="{0D108BD9-81ED-4DB2-BD59-A6C34878D82A}">
                    <a16:rowId xmlns:a16="http://schemas.microsoft.com/office/drawing/2014/main" val="3118463211"/>
                  </a:ext>
                </a:extLst>
              </a:tr>
              <a:tr h="434340">
                <a:tc rowSpan="3">
                  <a:txBody>
                    <a:bodyPr/>
                    <a:lstStyle/>
                    <a:p>
                      <a:pPr algn="ctr"/>
                      <a:r>
                        <a:rPr lang="en-US" sz="1600" dirty="0">
                          <a:latin typeface="Arial" panose="020B0604020202020204" pitchFamily="34" charset="0"/>
                          <a:cs typeface="Arial" panose="020B0604020202020204" pitchFamily="34" charset="0"/>
                        </a:rPr>
                        <a:t>2020</a:t>
                      </a:r>
                    </a:p>
                  </a:txBody>
                  <a:tcPr marL="68580" marR="68580" marT="34290" marB="34290" vert="vert270"/>
                </a:tc>
                <a:tc>
                  <a:txBody>
                    <a:bodyPr/>
                    <a:lstStyle/>
                    <a:p>
                      <a:r>
                        <a:rPr lang="en-US" sz="1600" dirty="0">
                          <a:latin typeface="Arial" panose="020B0604020202020204" pitchFamily="34" charset="0"/>
                          <a:cs typeface="Arial" panose="020B0604020202020204" pitchFamily="34" charset="0"/>
                        </a:rPr>
                        <a:t>Call for Expressions of Interest (EOI)</a:t>
                      </a:r>
                    </a:p>
                    <a:p>
                      <a:r>
                        <a:rPr lang="en-US" sz="1600" dirty="0">
                          <a:latin typeface="Arial" panose="020B0604020202020204" pitchFamily="34" charset="0"/>
                          <a:cs typeface="Arial" panose="020B0604020202020204" pitchFamily="34" charset="0"/>
                        </a:rPr>
                        <a:t>https://www.bnl.gov/eic/EOI.php</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May 2020</a:t>
                      </a:r>
                    </a:p>
                  </a:txBody>
                  <a:tcPr marL="68580" marR="68580" marT="34290" marB="34290"/>
                </a:tc>
                <a:extLst>
                  <a:ext uri="{0D108BD9-81ED-4DB2-BD59-A6C34878D82A}">
                    <a16:rowId xmlns:a16="http://schemas.microsoft.com/office/drawing/2014/main" val="1364008569"/>
                  </a:ext>
                </a:extLst>
              </a:tr>
              <a:tr h="254027">
                <a:tc vMerge="1">
                  <a:txBody>
                    <a:bodyPr/>
                    <a:lstStyle/>
                    <a:p>
                      <a:endParaRPr lang="en-US" sz="18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EOI Responses Submitted</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November 2020</a:t>
                      </a:r>
                    </a:p>
                  </a:txBody>
                  <a:tcPr marL="68580" marR="68580" marT="34290" marB="34290"/>
                </a:tc>
                <a:extLst>
                  <a:ext uri="{0D108BD9-81ED-4DB2-BD59-A6C34878D82A}">
                    <a16:rowId xmlns:a16="http://schemas.microsoft.com/office/drawing/2014/main" val="872414576"/>
                  </a:ext>
                </a:extLst>
              </a:tr>
              <a:tr h="254027">
                <a:tc vMerge="1">
                  <a:txBody>
                    <a:bodyPr/>
                    <a:lstStyle/>
                    <a:p>
                      <a:endParaRPr lang="en-US" sz="18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Assessment of EOI Responses</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On-going</a:t>
                      </a:r>
                      <a:r>
                        <a:rPr lang="en-US" sz="1600" baseline="30000" dirty="0">
                          <a:latin typeface="Arial" panose="020B0604020202020204" pitchFamily="34" charset="0"/>
                          <a:cs typeface="Arial" panose="020B0604020202020204" pitchFamily="34" charset="0"/>
                        </a:rPr>
                        <a:t>&amp;</a:t>
                      </a:r>
                    </a:p>
                  </a:txBody>
                  <a:tcPr marL="68580" marR="68580" marT="34290" marB="34290"/>
                </a:tc>
                <a:extLst>
                  <a:ext uri="{0D108BD9-81ED-4DB2-BD59-A6C34878D82A}">
                    <a16:rowId xmlns:a16="http://schemas.microsoft.com/office/drawing/2014/main" val="87296475"/>
                  </a:ext>
                </a:extLst>
              </a:tr>
              <a:tr h="434340">
                <a:tc rowSpan="3">
                  <a:txBody>
                    <a:bodyPr/>
                    <a:lstStyle/>
                    <a:p>
                      <a:pPr algn="ctr"/>
                      <a:r>
                        <a:rPr lang="en-US" sz="1600" dirty="0">
                          <a:latin typeface="Arial" panose="020B0604020202020204" pitchFamily="34" charset="0"/>
                          <a:cs typeface="Arial" panose="020B0604020202020204" pitchFamily="34" charset="0"/>
                        </a:rPr>
                        <a:t>2021</a:t>
                      </a:r>
                    </a:p>
                  </a:txBody>
                  <a:tcPr marL="68580" marR="68580" marT="34290" marB="34290" vert="vert270"/>
                </a:tc>
                <a:tc>
                  <a:txBody>
                    <a:bodyPr/>
                    <a:lstStyle/>
                    <a:p>
                      <a:r>
                        <a:rPr lang="en-US" sz="1600" u="none"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Call for Collaboration Proposals for Detectors</a:t>
                      </a:r>
                      <a:r>
                        <a:rPr lang="en-US" sz="1600" u="none" dirty="0">
                          <a:solidFill>
                            <a:schemeClr val="tx1"/>
                          </a:solidFill>
                          <a:latin typeface="Arial" panose="020B0604020202020204" pitchFamily="34" charset="0"/>
                          <a:cs typeface="Arial" panose="020B0604020202020204" pitchFamily="34" charset="0"/>
                        </a:rPr>
                        <a:t>  </a:t>
                      </a:r>
                    </a:p>
                    <a:p>
                      <a:r>
                        <a:rPr lang="en-US" sz="1600" dirty="0">
                          <a:solidFill>
                            <a:schemeClr val="tx1"/>
                          </a:solidFill>
                          <a:latin typeface="Arial" panose="020B0604020202020204" pitchFamily="34" charset="0"/>
                          <a:cs typeface="Arial" panose="020B0604020202020204" pitchFamily="34" charset="0"/>
                          <a:hlinkClick r:id="rId4"/>
                        </a:rPr>
                        <a:t>https://www.bnl.gov/eic/CFC.php</a:t>
                      </a:r>
                      <a:r>
                        <a:rPr lang="en-US" sz="1600" dirty="0">
                          <a:solidFill>
                            <a:schemeClr val="tx1"/>
                          </a:solidFill>
                          <a:latin typeface="Arial" panose="020B0604020202020204" pitchFamily="34" charset="0"/>
                          <a:cs typeface="Arial" panose="020B0604020202020204" pitchFamily="34" charset="0"/>
                        </a:rPr>
                        <a:t> </a:t>
                      </a:r>
                    </a:p>
                  </a:txBody>
                  <a:tcPr marL="68580" marR="68580" marT="34290" marB="3429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March 2021</a:t>
                      </a:r>
                    </a:p>
                  </a:txBody>
                  <a:tcPr marL="68580" marR="68580" marT="34290" marB="34290"/>
                </a:tc>
                <a:extLst>
                  <a:ext uri="{0D108BD9-81ED-4DB2-BD59-A6C34878D82A}">
                    <a16:rowId xmlns:a16="http://schemas.microsoft.com/office/drawing/2014/main" val="4224877198"/>
                  </a:ext>
                </a:extLst>
              </a:tr>
              <a:tr h="254027">
                <a:tc vMerge="1">
                  <a:txBody>
                    <a:bodyPr/>
                    <a:lstStyle/>
                    <a:p>
                      <a:endParaRPr lang="en-US" sz="1800" dirty="0">
                        <a:latin typeface="Arial" panose="020B0604020202020204" pitchFamily="34" charset="0"/>
                        <a:cs typeface="Arial" panose="020B0604020202020204" pitchFamily="34" charset="0"/>
                      </a:endParaRPr>
                    </a:p>
                  </a:txBody>
                  <a:tcPr vert="vert270"/>
                </a:tc>
                <a:tc>
                  <a:txBody>
                    <a:bodyPr/>
                    <a:lstStyle/>
                    <a:p>
                      <a:r>
                        <a:rPr lang="en-US" sz="1600" dirty="0">
                          <a:latin typeface="Arial" panose="020B0604020202020204" pitchFamily="34" charset="0"/>
                          <a:cs typeface="Arial" panose="020B0604020202020204" pitchFamily="34" charset="0"/>
                        </a:rPr>
                        <a:t>BNL/TJNAF Proposal Evaluation Committee</a:t>
                      </a:r>
                    </a:p>
                  </a:txBody>
                  <a:tcPr marL="68580" marR="68580" marT="34290" marB="3429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Spring 2021</a:t>
                      </a:r>
                    </a:p>
                  </a:txBody>
                  <a:tcPr marL="68580" marR="68580" marT="34290" marB="34290"/>
                </a:tc>
                <a:extLst>
                  <a:ext uri="{0D108BD9-81ED-4DB2-BD59-A6C34878D82A}">
                    <a16:rowId xmlns:a16="http://schemas.microsoft.com/office/drawing/2014/main" val="2874466170"/>
                  </a:ext>
                </a:extLst>
              </a:tr>
              <a:tr h="254027">
                <a:tc vMerge="1">
                  <a:txBody>
                    <a:bodyPr/>
                    <a:lstStyle/>
                    <a:p>
                      <a:endParaRPr lang="en-US" sz="1800" dirty="0">
                        <a:latin typeface="Arial" panose="020B0604020202020204" pitchFamily="34" charset="0"/>
                        <a:cs typeface="Arial" panose="020B0604020202020204" pitchFamily="34" charset="0"/>
                      </a:endParaRPr>
                    </a:p>
                  </a:txBody>
                  <a:tcPr vert="vert270"/>
                </a:tc>
                <a:tc>
                  <a:txBody>
                    <a:bodyPr/>
                    <a:lstStyle/>
                    <a:p>
                      <a:r>
                        <a:rPr lang="en-US" sz="1600" dirty="0">
                          <a:latin typeface="Arial" panose="020B0604020202020204" pitchFamily="34" charset="0"/>
                          <a:cs typeface="Arial" panose="020B0604020202020204" pitchFamily="34" charset="0"/>
                        </a:rPr>
                        <a:t>Collaboration Proposals for Detectors Submitted</a:t>
                      </a:r>
                    </a:p>
                  </a:txBody>
                  <a:tcPr marL="68580" marR="68580" marT="34290" marB="3429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December 2021</a:t>
                      </a:r>
                    </a:p>
                  </a:txBody>
                  <a:tcPr marL="68580" marR="68580" marT="34290" marB="34290"/>
                </a:tc>
                <a:extLst>
                  <a:ext uri="{0D108BD9-81ED-4DB2-BD59-A6C34878D82A}">
                    <a16:rowId xmlns:a16="http://schemas.microsoft.com/office/drawing/2014/main" val="3347331757"/>
                  </a:ext>
                </a:extLst>
              </a:tr>
              <a:tr h="254027">
                <a:tc rowSpan="5">
                  <a:txBody>
                    <a:bodyPr/>
                    <a:lstStyle/>
                    <a:p>
                      <a:pPr algn="ctr"/>
                      <a:r>
                        <a:rPr lang="en-US" sz="1600" dirty="0">
                          <a:latin typeface="Arial" panose="020B0604020202020204" pitchFamily="34" charset="0"/>
                          <a:cs typeface="Arial" panose="020B0604020202020204" pitchFamily="34" charset="0"/>
                        </a:rPr>
                        <a:t>2022</a:t>
                      </a:r>
                    </a:p>
                  </a:txBody>
                  <a:tcPr marL="68580" marR="68580" marT="34290" marB="34290" vert="vert270"/>
                </a:tc>
                <a:tc>
                  <a:txBody>
                    <a:bodyPr/>
                    <a:lstStyle/>
                    <a:p>
                      <a:r>
                        <a:rPr lang="en-US" sz="1600" dirty="0">
                          <a:latin typeface="Arial" panose="020B0604020202020204" pitchFamily="34" charset="0"/>
                          <a:cs typeface="Arial" panose="020B0604020202020204" pitchFamily="34" charset="0"/>
                        </a:rPr>
                        <a:t>Decision on Project Detector – “ECCE”</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March 2022</a:t>
                      </a:r>
                    </a:p>
                  </a:txBody>
                  <a:tcPr marL="68580" marR="68580" marT="34290" marB="34290"/>
                </a:tc>
                <a:extLst>
                  <a:ext uri="{0D108BD9-81ED-4DB2-BD59-A6C34878D82A}">
                    <a16:rowId xmlns:a16="http://schemas.microsoft.com/office/drawing/2014/main" val="1544943433"/>
                  </a:ext>
                </a:extLst>
              </a:tr>
              <a:tr h="254027">
                <a:tc vMerge="1">
                  <a:txBody>
                    <a:bodyPr/>
                    <a:lstStyle/>
                    <a:p>
                      <a:endParaRPr lang="en-US"/>
                    </a:p>
                  </a:txBody>
                  <a:tcPr/>
                </a:tc>
                <a:tc>
                  <a:txBody>
                    <a:bodyPr/>
                    <a:lstStyle/>
                    <a:p>
                      <a:r>
                        <a:rPr lang="en-US" sz="1600" dirty="0">
                          <a:latin typeface="Arial" panose="020B0604020202020204" pitchFamily="34" charset="0"/>
                          <a:cs typeface="Arial" panose="020B0604020202020204" pitchFamily="34" charset="0"/>
                        </a:rPr>
                        <a:t>Guide process to joint “Detector-1” Collaboration</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Spring 2022</a:t>
                      </a:r>
                    </a:p>
                  </a:txBody>
                  <a:tcPr marL="68580" marR="68580" marT="34290" marB="34290"/>
                </a:tc>
                <a:extLst>
                  <a:ext uri="{0D108BD9-81ED-4DB2-BD59-A6C34878D82A}">
                    <a16:rowId xmlns:a16="http://schemas.microsoft.com/office/drawing/2014/main" val="846286075"/>
                  </a:ext>
                </a:extLst>
              </a:tr>
              <a:tr h="251460">
                <a:tc vMerge="1">
                  <a:txBody>
                    <a:bodyPr/>
                    <a:lstStyle/>
                    <a:p>
                      <a:endParaRPr lang="en-US"/>
                    </a:p>
                  </a:txBody>
                  <a:tcPr/>
                </a:tc>
                <a:tc>
                  <a:txBody>
                    <a:bodyPr/>
                    <a:lstStyle/>
                    <a:p>
                      <a:r>
                        <a:rPr lang="en-US" sz="1600" dirty="0">
                          <a:latin typeface="Arial" panose="020B0604020202020204" pitchFamily="34" charset="0"/>
                          <a:cs typeface="Arial" panose="020B0604020202020204" pitchFamily="34" charset="0"/>
                        </a:rPr>
                        <a:t>EPIC Collaboration* Formed – 160 institutions</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July 2022</a:t>
                      </a:r>
                    </a:p>
                  </a:txBody>
                  <a:tcPr marL="68580" marR="68580" marT="34290" marB="34290"/>
                </a:tc>
                <a:extLst>
                  <a:ext uri="{0D108BD9-81ED-4DB2-BD59-A6C34878D82A}">
                    <a16:rowId xmlns:a16="http://schemas.microsoft.com/office/drawing/2014/main" val="3002420548"/>
                  </a:ext>
                </a:extLst>
              </a:tr>
              <a:tr h="251460">
                <a:tc vMerge="1">
                  <a:txBody>
                    <a:bodyPr/>
                    <a:lstStyle/>
                    <a:p>
                      <a:endParaRPr lang="en-US"/>
                    </a:p>
                  </a:txBody>
                  <a:tcPr/>
                </a:tc>
                <a:tc>
                  <a:txBody>
                    <a:bodyPr/>
                    <a:lstStyle/>
                    <a:p>
                      <a:r>
                        <a:rPr lang="en-US" sz="1600" dirty="0">
                          <a:latin typeface="Arial" panose="020B0604020202020204" pitchFamily="34" charset="0"/>
                          <a:cs typeface="Arial" panose="020B0604020202020204" pitchFamily="34" charset="0"/>
                        </a:rPr>
                        <a:t>EIC</a:t>
                      </a:r>
                      <a:r>
                        <a:rPr lang="en-US" sz="1600" baseline="0" dirty="0">
                          <a:latin typeface="Arial" panose="020B0604020202020204" pitchFamily="34" charset="0"/>
                          <a:cs typeface="Arial" panose="020B0604020202020204" pitchFamily="34" charset="0"/>
                        </a:rPr>
                        <a:t> Software Infrastructure Review</a:t>
                      </a:r>
                      <a:endParaRPr lang="en-US" sz="1600" dirty="0">
                        <a:latin typeface="Arial" panose="020B0604020202020204" pitchFamily="34" charset="0"/>
                        <a:cs typeface="Arial" panose="020B0604020202020204" pitchFamily="34" charset="0"/>
                      </a:endParaRP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August</a:t>
                      </a:r>
                      <a:r>
                        <a:rPr lang="en-US" sz="1600" baseline="0" dirty="0">
                          <a:latin typeface="Arial" panose="020B0604020202020204" pitchFamily="34" charset="0"/>
                          <a:cs typeface="Arial" panose="020B0604020202020204" pitchFamily="34" charset="0"/>
                        </a:rPr>
                        <a:t> 2022</a:t>
                      </a:r>
                      <a:endParaRPr lang="en-US" sz="16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46431535"/>
                  </a:ext>
                </a:extLst>
              </a:tr>
              <a:tr h="251460">
                <a:tc vMerge="1">
                  <a:txBody>
                    <a:bodyPr/>
                    <a:lstStyle/>
                    <a:p>
                      <a:endParaRPr lang="en-US"/>
                    </a:p>
                  </a:txBody>
                  <a:tcPr/>
                </a:tc>
                <a:tc>
                  <a:txBody>
                    <a:bodyPr/>
                    <a:lstStyle/>
                    <a:p>
                      <a:r>
                        <a:rPr lang="en-US" sz="1600" dirty="0">
                          <a:latin typeface="Arial" panose="020B0604020202020204" pitchFamily="34" charset="0"/>
                          <a:cs typeface="Arial" panose="020B0604020202020204" pitchFamily="34" charset="0"/>
                        </a:rPr>
                        <a:t>Pre-Resources</a:t>
                      </a:r>
                      <a:r>
                        <a:rPr lang="en-US" sz="1600" baseline="0" dirty="0">
                          <a:latin typeface="Arial" panose="020B0604020202020204" pitchFamily="34" charset="0"/>
                          <a:cs typeface="Arial" panose="020B0604020202020204" pitchFamily="34" charset="0"/>
                        </a:rPr>
                        <a:t> Review Board Meeting</a:t>
                      </a:r>
                      <a:endParaRPr lang="en-US" sz="1600" dirty="0">
                        <a:latin typeface="Arial" panose="020B0604020202020204" pitchFamily="34" charset="0"/>
                        <a:cs typeface="Arial" panose="020B0604020202020204" pitchFamily="34" charset="0"/>
                      </a:endParaRP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October 2022</a:t>
                      </a:r>
                    </a:p>
                  </a:txBody>
                  <a:tcPr marL="68580" marR="68580" marT="34290" marB="34290"/>
                </a:tc>
                <a:extLst>
                  <a:ext uri="{0D108BD9-81ED-4DB2-BD59-A6C34878D82A}">
                    <a16:rowId xmlns:a16="http://schemas.microsoft.com/office/drawing/2014/main" val="3287012101"/>
                  </a:ext>
                </a:extLst>
              </a:tr>
            </a:tbl>
          </a:graphicData>
        </a:graphic>
      </p:graphicFrame>
      <p:sp>
        <p:nvSpPr>
          <p:cNvPr id="9" name="TextBox 8">
            <a:extLst>
              <a:ext uri="{FF2B5EF4-FFF2-40B4-BE49-F238E27FC236}">
                <a16:creationId xmlns:a16="http://schemas.microsoft.com/office/drawing/2014/main" id="{0A1EBBE6-E6AC-839C-F0D1-D21B4D9D6B93}"/>
              </a:ext>
            </a:extLst>
          </p:cNvPr>
          <p:cNvSpPr txBox="1"/>
          <p:nvPr/>
        </p:nvSpPr>
        <p:spPr>
          <a:xfrm>
            <a:off x="7439308" y="5469919"/>
            <a:ext cx="1704692" cy="507831"/>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*Merger of two large ATHENA and ECCE proposals</a:t>
            </a:r>
          </a:p>
        </p:txBody>
      </p:sp>
      <p:sp>
        <p:nvSpPr>
          <p:cNvPr id="11" name="TextBox 10">
            <a:extLst>
              <a:ext uri="{FF2B5EF4-FFF2-40B4-BE49-F238E27FC236}">
                <a16:creationId xmlns:a16="http://schemas.microsoft.com/office/drawing/2014/main" id="{0A1EBBE6-E6AC-839C-F0D1-D21B4D9D6B93}"/>
              </a:ext>
            </a:extLst>
          </p:cNvPr>
          <p:cNvSpPr txBox="1"/>
          <p:nvPr/>
        </p:nvSpPr>
        <p:spPr>
          <a:xfrm>
            <a:off x="7439308" y="3159600"/>
            <a:ext cx="1704692" cy="923330"/>
          </a:xfrm>
          <a:prstGeom prst="rect">
            <a:avLst/>
          </a:prstGeom>
          <a:noFill/>
        </p:spPr>
        <p:txBody>
          <a:bodyPr wrap="square" rtlCol="0">
            <a:spAutoFit/>
          </a:bodyPr>
          <a:lstStyle/>
          <a:p>
            <a:pPr algn="l"/>
            <a:r>
              <a:rPr lang="en-US" sz="900" baseline="30000" dirty="0">
                <a:latin typeface="Arial" panose="020B0604020202020204" pitchFamily="34" charset="0"/>
                <a:cs typeface="Arial" panose="020B0604020202020204" pitchFamily="34" charset="0"/>
              </a:rPr>
              <a:t>&amp;</a:t>
            </a:r>
            <a:r>
              <a:rPr lang="en-US" sz="900" dirty="0">
                <a:latin typeface="Arial" panose="020B0604020202020204" pitchFamily="34" charset="0"/>
                <a:cs typeface="Arial" panose="020B0604020202020204" pitchFamily="34" charset="0"/>
              </a:rPr>
              <a:t>Remains ongoing until formal agreements are in place – it originally led to confirmation that in-kind level assumed for the EIC detector was in range.</a:t>
            </a:r>
          </a:p>
        </p:txBody>
      </p:sp>
    </p:spTree>
    <p:extLst>
      <p:ext uri="{BB962C8B-B14F-4D97-AF65-F5344CB8AC3E}">
        <p14:creationId xmlns:p14="http://schemas.microsoft.com/office/powerpoint/2010/main" val="41249139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3A9447-66F7-5843-90D3-B708A9866D25}"/>
              </a:ext>
            </a:extLst>
          </p:cNvPr>
          <p:cNvPicPr>
            <a:picLocks noChangeAspect="1"/>
          </p:cNvPicPr>
          <p:nvPr/>
        </p:nvPicPr>
        <p:blipFill rotWithShape="1">
          <a:blip r:embed="rId2"/>
          <a:srcRect l="68563" t="45942" r="16435" b="12283"/>
          <a:stretch/>
        </p:blipFill>
        <p:spPr>
          <a:xfrm>
            <a:off x="3082178" y="2332352"/>
            <a:ext cx="2976741" cy="4673792"/>
          </a:xfrm>
          <a:prstGeom prst="rect">
            <a:avLst/>
          </a:prstGeom>
        </p:spPr>
      </p:pic>
      <p:sp>
        <p:nvSpPr>
          <p:cNvPr id="2" name="Title 1">
            <a:extLst>
              <a:ext uri="{FF2B5EF4-FFF2-40B4-BE49-F238E27FC236}">
                <a16:creationId xmlns:a16="http://schemas.microsoft.com/office/drawing/2014/main" id="{2F087269-E363-7140-B4DA-158212CE7B4D}"/>
              </a:ext>
            </a:extLst>
          </p:cNvPr>
          <p:cNvSpPr>
            <a:spLocks noGrp="1"/>
          </p:cNvSpPr>
          <p:nvPr>
            <p:ph type="title"/>
          </p:nvPr>
        </p:nvSpPr>
        <p:spPr/>
        <p:txBody>
          <a:bodyPr/>
          <a:lstStyle/>
          <a:p>
            <a:r>
              <a:rPr lang="en-US" dirty="0"/>
              <a:t>Synergies with Projects around the World</a:t>
            </a:r>
          </a:p>
        </p:txBody>
      </p:sp>
      <p:sp>
        <p:nvSpPr>
          <p:cNvPr id="3" name="Slide Number Placeholder 2">
            <a:extLst>
              <a:ext uri="{FF2B5EF4-FFF2-40B4-BE49-F238E27FC236}">
                <a16:creationId xmlns:a16="http://schemas.microsoft.com/office/drawing/2014/main" id="{97381BB4-F15C-C148-8167-4232DE6A978F}"/>
              </a:ext>
            </a:extLst>
          </p:cNvPr>
          <p:cNvSpPr>
            <a:spLocks noGrp="1"/>
          </p:cNvSpPr>
          <p:nvPr>
            <p:ph type="sldNum" sz="quarter" idx="12"/>
          </p:nvPr>
        </p:nvSpPr>
        <p:spPr/>
        <p:txBody>
          <a:bodyPr/>
          <a:lstStyle/>
          <a:p>
            <a:fld id="{893C5830-40F3-F04E-B2E3-10E6672BA8FF}" type="slidenum">
              <a:rPr lang="en-US" smtClean="0"/>
              <a:pPr/>
              <a:t>30</a:t>
            </a:fld>
            <a:endParaRPr lang="en-US"/>
          </a:p>
        </p:txBody>
      </p:sp>
      <p:sp>
        <p:nvSpPr>
          <p:cNvPr id="6" name="TextBox 5">
            <a:extLst>
              <a:ext uri="{FF2B5EF4-FFF2-40B4-BE49-F238E27FC236}">
                <a16:creationId xmlns:a16="http://schemas.microsoft.com/office/drawing/2014/main" id="{006E858D-F671-F84F-8B1C-2978F262BD11}"/>
              </a:ext>
            </a:extLst>
          </p:cNvPr>
          <p:cNvSpPr txBox="1"/>
          <p:nvPr/>
        </p:nvSpPr>
        <p:spPr>
          <a:xfrm>
            <a:off x="555054" y="3068741"/>
            <a:ext cx="2577950" cy="430887"/>
          </a:xfrm>
          <a:prstGeom prst="rect">
            <a:avLst/>
          </a:prstGeom>
          <a:noFill/>
          <a:ln w="38100">
            <a:solidFill>
              <a:srgbClr val="FF9300"/>
            </a:solidFill>
          </a:ln>
        </p:spPr>
        <p:txBody>
          <a:bodyPr wrap="none" rtlCol="0">
            <a:spAutoFit/>
          </a:bodyPr>
          <a:lstStyle/>
          <a:p>
            <a:pPr algn="l">
              <a:buClr>
                <a:srgbClr val="0000FF"/>
              </a:buClr>
            </a:pPr>
            <a:r>
              <a:rPr lang="en-US" sz="1100" dirty="0">
                <a:latin typeface="Arial" panose="020B0604020202020204" pitchFamily="34" charset="0"/>
                <a:cs typeface="Arial" panose="020B0604020202020204" pitchFamily="34" charset="0"/>
              </a:rPr>
              <a:t>Synergy with CERN EP R&amp;D Program</a:t>
            </a:r>
          </a:p>
          <a:p>
            <a:pPr>
              <a:buClr>
                <a:srgbClr val="0000FF"/>
              </a:buClr>
            </a:pPr>
            <a:r>
              <a:rPr lang="en-US" sz="1100" dirty="0">
                <a:latin typeface="Arial" panose="020B0604020202020204" pitchFamily="34" charset="0"/>
                <a:cs typeface="Arial" panose="020B0604020202020204" pitchFamily="34" charset="0"/>
              </a:rPr>
              <a:t>https://</a:t>
            </a:r>
            <a:r>
              <a:rPr lang="en-US" sz="1100" dirty="0" err="1">
                <a:latin typeface="Arial" panose="020B0604020202020204" pitchFamily="34" charset="0"/>
                <a:cs typeface="Arial" panose="020B0604020202020204" pitchFamily="34" charset="0"/>
              </a:rPr>
              <a:t>indico.cern.ch</a:t>
            </a:r>
            <a:r>
              <a:rPr lang="en-US" sz="1100" dirty="0">
                <a:latin typeface="Arial" panose="020B0604020202020204" pitchFamily="34" charset="0"/>
                <a:cs typeface="Arial" panose="020B0604020202020204" pitchFamily="34" charset="0"/>
              </a:rPr>
              <a:t>/event/1063927/ </a:t>
            </a:r>
          </a:p>
        </p:txBody>
      </p:sp>
      <p:sp>
        <p:nvSpPr>
          <p:cNvPr id="9" name="TextBox 8">
            <a:extLst>
              <a:ext uri="{FF2B5EF4-FFF2-40B4-BE49-F238E27FC236}">
                <a16:creationId xmlns:a16="http://schemas.microsoft.com/office/drawing/2014/main" id="{867759F9-2AFC-8B46-B89D-BB2265265D27}"/>
              </a:ext>
            </a:extLst>
          </p:cNvPr>
          <p:cNvSpPr txBox="1"/>
          <p:nvPr/>
        </p:nvSpPr>
        <p:spPr>
          <a:xfrm>
            <a:off x="35081" y="3714775"/>
            <a:ext cx="3108995" cy="461665"/>
          </a:xfrm>
          <a:prstGeom prst="rect">
            <a:avLst/>
          </a:prstGeom>
          <a:noFill/>
          <a:ln w="38100">
            <a:solidFill>
              <a:srgbClr val="FFFF00"/>
            </a:solidFill>
          </a:ln>
        </p:spPr>
        <p:txBody>
          <a:bodyPr wrap="square" rtlCol="0">
            <a:spAutoFit/>
          </a:bodyPr>
          <a:lstStyle/>
          <a:p>
            <a:pPr algn="l">
              <a:buClr>
                <a:srgbClr val="0000FF"/>
              </a:buClr>
            </a:pPr>
            <a:r>
              <a:rPr lang="en-US" sz="1200" dirty="0">
                <a:latin typeface="Arial" panose="020B0604020202020204" pitchFamily="34" charset="0"/>
                <a:cs typeface="Arial" panose="020B0604020202020204" pitchFamily="34" charset="0"/>
              </a:rPr>
              <a:t>ALICE-3: ITS-3 development</a:t>
            </a:r>
          </a:p>
          <a:p>
            <a:pPr algn="l">
              <a:buClr>
                <a:srgbClr val="0000FF"/>
              </a:buClr>
            </a:pPr>
            <a:r>
              <a:rPr lang="en-US" sz="1200" dirty="0">
                <a:latin typeface="Arial" panose="020B0604020202020204" pitchFamily="34" charset="0"/>
                <a:cs typeface="Arial" panose="020B0604020202020204" pitchFamily="34" charset="0"/>
              </a:rPr>
              <a:t>MPGD utilized in many NP detectors</a:t>
            </a:r>
          </a:p>
        </p:txBody>
      </p:sp>
      <p:sp>
        <p:nvSpPr>
          <p:cNvPr id="10" name="TextBox 9">
            <a:extLst>
              <a:ext uri="{FF2B5EF4-FFF2-40B4-BE49-F238E27FC236}">
                <a16:creationId xmlns:a16="http://schemas.microsoft.com/office/drawing/2014/main" id="{8DC36DCF-F1BD-7F41-9EBA-2202CB210F12}"/>
              </a:ext>
            </a:extLst>
          </p:cNvPr>
          <p:cNvSpPr txBox="1"/>
          <p:nvPr/>
        </p:nvSpPr>
        <p:spPr>
          <a:xfrm>
            <a:off x="0" y="4336419"/>
            <a:ext cx="3162587" cy="430887"/>
          </a:xfrm>
          <a:prstGeom prst="rect">
            <a:avLst/>
          </a:prstGeom>
          <a:noFill/>
          <a:ln w="38100">
            <a:solidFill>
              <a:srgbClr val="00FA00"/>
            </a:solidFill>
          </a:ln>
        </p:spPr>
        <p:txBody>
          <a:bodyPr wrap="square" rtlCol="0">
            <a:spAutoFit/>
          </a:bodyPr>
          <a:lstStyle/>
          <a:p>
            <a:pPr marL="91440" indent="-91440" algn="l">
              <a:buClr>
                <a:srgbClr val="0000FF"/>
              </a:buClr>
              <a:buFont typeface="Wingdings" pitchFamily="2" charset="2"/>
              <a:buChar char="§"/>
            </a:pPr>
            <a:r>
              <a:rPr lang="en-US" sz="1100" dirty="0">
                <a:latin typeface="Arial" panose="020B0604020202020204" pitchFamily="34" charset="0"/>
                <a:cs typeface="Arial" panose="020B0604020202020204" pitchFamily="34" charset="0"/>
              </a:rPr>
              <a:t>PANDA DIRC</a:t>
            </a:r>
          </a:p>
          <a:p>
            <a:pPr marL="91440" indent="-91440" algn="l">
              <a:buClr>
                <a:srgbClr val="0000FF"/>
              </a:buClr>
              <a:buFont typeface="Wingdings" pitchFamily="2" charset="2"/>
              <a:buChar char="§"/>
            </a:pPr>
            <a:r>
              <a:rPr lang="en-US" sz="1100" dirty="0">
                <a:latin typeface="Arial" panose="020B0604020202020204" pitchFamily="34" charset="0"/>
                <a:cs typeface="Arial" panose="020B0604020202020204" pitchFamily="34" charset="0"/>
              </a:rPr>
              <a:t> LAPPD development </a:t>
            </a:r>
            <a:r>
              <a:rPr lang="en-US" sz="1100" dirty="0">
                <a:latin typeface="Arial" panose="020B0604020202020204" pitchFamily="34" charset="0"/>
                <a:cs typeface="Arial" panose="020B0604020202020204" pitchFamily="34" charset="0"/>
                <a:sym typeface="Wingdings" pitchFamily="2" charset="2"/>
              </a:rPr>
              <a:t> ALICE, LHC-B, FAIR</a:t>
            </a:r>
            <a:endParaRPr lang="en-US" sz="11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38168BA-F144-D447-BB27-FAB2C7D86B18}"/>
              </a:ext>
            </a:extLst>
          </p:cNvPr>
          <p:cNvSpPr/>
          <p:nvPr/>
        </p:nvSpPr>
        <p:spPr>
          <a:xfrm>
            <a:off x="3161182" y="3068741"/>
            <a:ext cx="1326912" cy="600439"/>
          </a:xfrm>
          <a:prstGeom prst="rect">
            <a:avLst/>
          </a:prstGeom>
          <a:noFill/>
          <a:ln w="381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3B00DC2-9794-424A-838D-6FAFC2D084C8}"/>
              </a:ext>
            </a:extLst>
          </p:cNvPr>
          <p:cNvSpPr/>
          <p:nvPr/>
        </p:nvSpPr>
        <p:spPr>
          <a:xfrm>
            <a:off x="3161182" y="3694518"/>
            <a:ext cx="1326912" cy="600439"/>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5094682-C23F-B04E-8091-E778FDA91FD3}"/>
              </a:ext>
            </a:extLst>
          </p:cNvPr>
          <p:cNvSpPr/>
          <p:nvPr/>
        </p:nvSpPr>
        <p:spPr>
          <a:xfrm>
            <a:off x="3161182" y="4337212"/>
            <a:ext cx="1326912" cy="600439"/>
          </a:xfrm>
          <a:prstGeom prst="rect">
            <a:avLst/>
          </a:prstGeom>
          <a:noFill/>
          <a:ln w="3810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72708FB-7F83-DB4C-B054-BE1E6DC9D3D9}"/>
              </a:ext>
            </a:extLst>
          </p:cNvPr>
          <p:cNvSpPr txBox="1"/>
          <p:nvPr/>
        </p:nvSpPr>
        <p:spPr>
          <a:xfrm>
            <a:off x="0" y="4973684"/>
            <a:ext cx="3162587" cy="430887"/>
          </a:xfrm>
          <a:prstGeom prst="rect">
            <a:avLst/>
          </a:prstGeom>
          <a:noFill/>
          <a:ln w="38100">
            <a:solidFill>
              <a:srgbClr val="FF0000"/>
            </a:solidFill>
          </a:ln>
        </p:spPr>
        <p:txBody>
          <a:bodyPr wrap="square" rtlCol="0">
            <a:spAutoFit/>
          </a:bodyPr>
          <a:lstStyle/>
          <a:p>
            <a:pPr marL="91440" indent="-91440">
              <a:buClr>
                <a:srgbClr val="0000FF"/>
              </a:buClr>
              <a:buFont typeface="Wingdings" pitchFamily="2" charset="2"/>
              <a:buChar char="§"/>
            </a:pPr>
            <a:r>
              <a:rPr lang="en-US" sz="1100" dirty="0" err="1">
                <a:solidFill>
                  <a:prstClr val="black"/>
                </a:solidFill>
                <a:latin typeface="Arial" panose="020B0604020202020204" pitchFamily="34" charset="0"/>
                <a:cs typeface="Arial" panose="020B0604020202020204" pitchFamily="34" charset="0"/>
              </a:rPr>
              <a:t>SciGlass</a:t>
            </a:r>
            <a:r>
              <a:rPr lang="en-US" sz="1100" dirty="0">
                <a:solidFill>
                  <a:prstClr val="black"/>
                </a:solidFill>
                <a:latin typeface="Arial" panose="020B0604020202020204" pitchFamily="34" charset="0"/>
                <a:cs typeface="Arial" panose="020B0604020202020204" pitchFamily="34" charset="0"/>
              </a:rPr>
              <a:t> based </a:t>
            </a:r>
            <a:r>
              <a:rPr lang="en-US" sz="1100" dirty="0" err="1">
                <a:solidFill>
                  <a:prstClr val="black"/>
                </a:solidFill>
                <a:latin typeface="Arial" panose="020B0604020202020204" pitchFamily="34" charset="0"/>
                <a:cs typeface="Arial" panose="020B0604020202020204" pitchFamily="34" charset="0"/>
              </a:rPr>
              <a:t>ECal</a:t>
            </a:r>
            <a:r>
              <a:rPr lang="en-US" sz="1100" dirty="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sym typeface="Wingdings" pitchFamily="2" charset="2"/>
              </a:rPr>
              <a:t> new cost-effective &amp; high resolution  alternative to PbWO4</a:t>
            </a:r>
            <a:endParaRPr lang="en-US" sz="1100" dirty="0">
              <a:solidFill>
                <a:prstClr val="black"/>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D75E2559-50F4-9446-A2C3-D595AD295125}"/>
              </a:ext>
            </a:extLst>
          </p:cNvPr>
          <p:cNvSpPr/>
          <p:nvPr/>
        </p:nvSpPr>
        <p:spPr>
          <a:xfrm>
            <a:off x="3155879" y="4973684"/>
            <a:ext cx="1326912" cy="6004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5EC8777-535C-4C49-B3F0-11B15139DE73}"/>
              </a:ext>
            </a:extLst>
          </p:cNvPr>
          <p:cNvSpPr/>
          <p:nvPr/>
        </p:nvSpPr>
        <p:spPr>
          <a:xfrm>
            <a:off x="3170871" y="5617779"/>
            <a:ext cx="1326912" cy="555648"/>
          </a:xfrm>
          <a:prstGeom prst="rect">
            <a:avLst/>
          </a:prstGeom>
          <a:noFill/>
          <a:ln w="38100">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B182438-CB36-B641-B753-B80BAFA99302}"/>
              </a:ext>
            </a:extLst>
          </p:cNvPr>
          <p:cNvSpPr txBox="1"/>
          <p:nvPr/>
        </p:nvSpPr>
        <p:spPr>
          <a:xfrm>
            <a:off x="5981415" y="2442385"/>
            <a:ext cx="3162585" cy="430887"/>
          </a:xfrm>
          <a:prstGeom prst="rect">
            <a:avLst/>
          </a:prstGeom>
          <a:noFill/>
          <a:ln w="38100">
            <a:solidFill>
              <a:srgbClr val="9437FF"/>
            </a:solidFill>
          </a:ln>
        </p:spPr>
        <p:txBody>
          <a:bodyPr wrap="square" rtlCol="0">
            <a:spAutoFit/>
          </a:bodyPr>
          <a:lstStyle/>
          <a:p>
            <a:pPr marL="91440" indent="-91440" algn="l">
              <a:buClr>
                <a:srgbClr val="0000FF"/>
              </a:buClr>
              <a:buFont typeface="Wingdings" pitchFamily="2" charset="2"/>
              <a:buChar char="§"/>
            </a:pPr>
            <a:r>
              <a:rPr lang="en-US" sz="1100" dirty="0">
                <a:latin typeface="Arial" panose="020B0604020202020204" pitchFamily="34" charset="0"/>
                <a:cs typeface="Arial" panose="020B0604020202020204" pitchFamily="34" charset="0"/>
              </a:rPr>
              <a:t>ASIC development and compact FEE design compatible with streaming readout</a:t>
            </a:r>
          </a:p>
        </p:txBody>
      </p:sp>
      <p:sp>
        <p:nvSpPr>
          <p:cNvPr id="20" name="TextBox 19">
            <a:extLst>
              <a:ext uri="{FF2B5EF4-FFF2-40B4-BE49-F238E27FC236}">
                <a16:creationId xmlns:a16="http://schemas.microsoft.com/office/drawing/2014/main" id="{0385910C-2919-AD4A-B175-CE7AC8D2B41B}"/>
              </a:ext>
            </a:extLst>
          </p:cNvPr>
          <p:cNvSpPr txBox="1"/>
          <p:nvPr/>
        </p:nvSpPr>
        <p:spPr>
          <a:xfrm>
            <a:off x="5978512" y="3068741"/>
            <a:ext cx="3162585" cy="430887"/>
          </a:xfrm>
          <a:prstGeom prst="rect">
            <a:avLst/>
          </a:prstGeom>
          <a:noFill/>
          <a:ln w="38100">
            <a:solidFill>
              <a:srgbClr val="9437FF"/>
            </a:solidFill>
          </a:ln>
        </p:spPr>
        <p:txBody>
          <a:bodyPr wrap="square" rtlCol="0">
            <a:spAutoFit/>
          </a:bodyPr>
          <a:lstStyle/>
          <a:p>
            <a:pPr marL="91440" indent="-91440" algn="l">
              <a:buClr>
                <a:srgbClr val="0000FF"/>
              </a:buClr>
              <a:buFont typeface="Wingdings" pitchFamily="2" charset="2"/>
              <a:buChar char="§"/>
            </a:pPr>
            <a:r>
              <a:rPr lang="en-US" sz="1100" dirty="0">
                <a:latin typeface="Arial" panose="020B0604020202020204" pitchFamily="34" charset="0"/>
                <a:cs typeface="Arial" panose="020B0604020202020204" pitchFamily="34" charset="0"/>
              </a:rPr>
              <a:t>Streaming readout </a:t>
            </a:r>
            <a:r>
              <a:rPr lang="en-US" sz="1100" dirty="0">
                <a:latin typeface="Arial" panose="020B0604020202020204" pitchFamily="34" charset="0"/>
                <a:cs typeface="Arial" panose="020B0604020202020204" pitchFamily="34" charset="0"/>
                <a:sym typeface="Wingdings" pitchFamily="2" charset="2"/>
              </a:rPr>
              <a:t> LHC &amp; FAIR </a:t>
            </a:r>
          </a:p>
          <a:p>
            <a:pPr marL="91440" indent="-91440" algn="l">
              <a:buClr>
                <a:srgbClr val="0000FF"/>
              </a:buClr>
              <a:buFont typeface="Wingdings" pitchFamily="2" charset="2"/>
              <a:buChar char="§"/>
            </a:pPr>
            <a:r>
              <a:rPr lang="en-US" sz="1100" dirty="0">
                <a:latin typeface="Arial" panose="020B0604020202020204" pitchFamily="34" charset="0"/>
                <a:cs typeface="Arial" panose="020B0604020202020204" pitchFamily="34" charset="0"/>
                <a:sym typeface="Wingdings" pitchFamily="2" charset="2"/>
              </a:rPr>
              <a:t>Integrating AI/ML from the start</a:t>
            </a:r>
            <a:endParaRPr lang="en-US" sz="1100"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7540E5B6-4989-5744-945A-045085F03EF8}"/>
              </a:ext>
            </a:extLst>
          </p:cNvPr>
          <p:cNvSpPr/>
          <p:nvPr/>
        </p:nvSpPr>
        <p:spPr>
          <a:xfrm>
            <a:off x="4637208" y="2442964"/>
            <a:ext cx="1326912" cy="1230419"/>
          </a:xfrm>
          <a:prstGeom prst="rect">
            <a:avLst/>
          </a:prstGeom>
          <a:noFill/>
          <a:ln w="38100">
            <a:solidFill>
              <a:srgbClr val="943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D63C73F-C031-EB4E-9FAD-BF3EE02BF3D6}"/>
              </a:ext>
            </a:extLst>
          </p:cNvPr>
          <p:cNvSpPr/>
          <p:nvPr/>
        </p:nvSpPr>
        <p:spPr>
          <a:xfrm>
            <a:off x="4648907" y="3712996"/>
            <a:ext cx="1311115" cy="554248"/>
          </a:xfrm>
          <a:prstGeom prst="rect">
            <a:avLst/>
          </a:prstGeom>
          <a:noFill/>
          <a:ln w="38100">
            <a:solidFill>
              <a:srgbClr val="76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05B5EE9-FA00-8145-A8E3-C4DEA868F146}"/>
              </a:ext>
            </a:extLst>
          </p:cNvPr>
          <p:cNvSpPr txBox="1"/>
          <p:nvPr/>
        </p:nvSpPr>
        <p:spPr>
          <a:xfrm>
            <a:off x="5960022" y="4336419"/>
            <a:ext cx="3162585" cy="769441"/>
          </a:xfrm>
          <a:prstGeom prst="rect">
            <a:avLst/>
          </a:prstGeom>
          <a:noFill/>
          <a:ln w="38100">
            <a:solidFill>
              <a:srgbClr val="008F00"/>
            </a:solidFill>
          </a:ln>
        </p:spPr>
        <p:txBody>
          <a:bodyPr wrap="square" rtlCol="0">
            <a:spAutoFit/>
          </a:bodyPr>
          <a:lstStyle/>
          <a:p>
            <a:pPr marL="91440" indent="-91440" algn="l">
              <a:buClr>
                <a:srgbClr val="0000FF"/>
              </a:buClr>
              <a:buFont typeface="Wingdings" pitchFamily="2" charset="2"/>
              <a:buChar char="§"/>
            </a:pPr>
            <a:r>
              <a:rPr lang="en-US" sz="1100" dirty="0">
                <a:latin typeface="Arial" panose="020B0604020202020204" pitchFamily="34" charset="0"/>
                <a:cs typeface="Arial" panose="020B0604020202020204" pitchFamily="34" charset="0"/>
              </a:rPr>
              <a:t>Development of pot-less Roman Pots </a:t>
            </a:r>
            <a:r>
              <a:rPr lang="en-US" sz="1100" dirty="0">
                <a:latin typeface="Arial" panose="020B0604020202020204" pitchFamily="34" charset="0"/>
                <a:cs typeface="Arial" panose="020B0604020202020204" pitchFamily="34" charset="0"/>
                <a:sym typeface="Wingdings" pitchFamily="2" charset="2"/>
              </a:rPr>
              <a:t> future hadron machines </a:t>
            </a:r>
          </a:p>
          <a:p>
            <a:pPr marL="91440" indent="-91440" algn="l">
              <a:buClr>
                <a:srgbClr val="0000FF"/>
              </a:buClr>
              <a:buFont typeface="Wingdings" pitchFamily="2" charset="2"/>
              <a:buChar char="§"/>
            </a:pPr>
            <a:r>
              <a:rPr lang="en-US" sz="1100" dirty="0">
                <a:latin typeface="Arial" panose="020B0604020202020204" pitchFamily="34" charset="0"/>
                <a:cs typeface="Arial" panose="020B0604020202020204" pitchFamily="34" charset="0"/>
                <a:sym typeface="Wingdings" pitchFamily="2" charset="2"/>
              </a:rPr>
              <a:t>Si-detectors in electron beam  future electron colliders</a:t>
            </a:r>
            <a:endParaRPr lang="en-US" sz="1100" dirty="0">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72934666-1B34-5342-86C4-7646A8E8641E}"/>
              </a:ext>
            </a:extLst>
          </p:cNvPr>
          <p:cNvSpPr/>
          <p:nvPr/>
        </p:nvSpPr>
        <p:spPr>
          <a:xfrm>
            <a:off x="4637208" y="4342489"/>
            <a:ext cx="1326912" cy="554248"/>
          </a:xfrm>
          <a:prstGeom prst="rect">
            <a:avLst/>
          </a:prstGeom>
          <a:noFill/>
          <a:ln w="3810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4225B07-5CA2-E241-ABA5-ED16D43C2FBE}"/>
              </a:ext>
            </a:extLst>
          </p:cNvPr>
          <p:cNvSpPr txBox="1"/>
          <p:nvPr/>
        </p:nvSpPr>
        <p:spPr>
          <a:xfrm>
            <a:off x="5964120" y="6225457"/>
            <a:ext cx="3162585" cy="430887"/>
          </a:xfrm>
          <a:prstGeom prst="rect">
            <a:avLst/>
          </a:prstGeom>
          <a:noFill/>
          <a:ln w="38100">
            <a:solidFill>
              <a:srgbClr val="FF9300"/>
            </a:solidFill>
          </a:ln>
        </p:spPr>
        <p:txBody>
          <a:bodyPr wrap="square" rtlCol="0">
            <a:spAutoFit/>
          </a:bodyPr>
          <a:lstStyle/>
          <a:p>
            <a:pPr algn="l">
              <a:buClr>
                <a:srgbClr val="0000FF"/>
              </a:buClr>
            </a:pPr>
            <a:r>
              <a:rPr lang="en-US" sz="1100" dirty="0">
                <a:latin typeface="Arial" panose="020B0604020202020204" pitchFamily="34" charset="0"/>
                <a:cs typeface="Arial" panose="020B0604020202020204" pitchFamily="34" charset="0"/>
              </a:rPr>
              <a:t>Compton polarimeter -&gt; </a:t>
            </a:r>
            <a:r>
              <a:rPr lang="en-US" sz="1100" dirty="0" err="1">
                <a:latin typeface="Arial" panose="020B0604020202020204" pitchFamily="34" charset="0"/>
                <a:cs typeface="Arial" panose="020B0604020202020204" pitchFamily="34" charset="0"/>
              </a:rPr>
              <a:t>FCCee</a:t>
            </a:r>
            <a:endParaRPr lang="en-US" sz="1100" dirty="0">
              <a:latin typeface="Arial" panose="020B0604020202020204" pitchFamily="34" charset="0"/>
              <a:cs typeface="Arial" panose="020B0604020202020204" pitchFamily="34" charset="0"/>
            </a:endParaRPr>
          </a:p>
          <a:p>
            <a:pPr algn="l">
              <a:buClr>
                <a:srgbClr val="0000FF"/>
              </a:buClr>
            </a:pPr>
            <a:r>
              <a:rPr lang="en-US" sz="1100" dirty="0">
                <a:latin typeface="Arial" panose="020B0604020202020204" pitchFamily="34" charset="0"/>
                <a:cs typeface="Arial" panose="020B0604020202020204" pitchFamily="34" charset="0"/>
              </a:rPr>
              <a:t>Hadron polarimetry: Fixed target LHC program</a:t>
            </a:r>
          </a:p>
        </p:txBody>
      </p:sp>
      <p:sp>
        <p:nvSpPr>
          <p:cNvPr id="29" name="Rectangle 28">
            <a:extLst>
              <a:ext uri="{FF2B5EF4-FFF2-40B4-BE49-F238E27FC236}">
                <a16:creationId xmlns:a16="http://schemas.microsoft.com/office/drawing/2014/main" id="{63CECD84-8514-E74D-B2CD-01FE11951F1B}"/>
              </a:ext>
            </a:extLst>
          </p:cNvPr>
          <p:cNvSpPr/>
          <p:nvPr/>
        </p:nvSpPr>
        <p:spPr>
          <a:xfrm>
            <a:off x="4622816" y="6229660"/>
            <a:ext cx="1326912" cy="600439"/>
          </a:xfrm>
          <a:prstGeom prst="rect">
            <a:avLst/>
          </a:prstGeom>
          <a:noFill/>
          <a:ln w="381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BCAA1D39-F05A-D947-9B3D-301DC03C19D9}"/>
              </a:ext>
            </a:extLst>
          </p:cNvPr>
          <p:cNvSpPr txBox="1"/>
          <p:nvPr/>
        </p:nvSpPr>
        <p:spPr>
          <a:xfrm>
            <a:off x="8284" y="5652455"/>
            <a:ext cx="3162587" cy="430887"/>
          </a:xfrm>
          <a:prstGeom prst="rect">
            <a:avLst/>
          </a:prstGeom>
          <a:noFill/>
          <a:ln w="38100">
            <a:solidFill>
              <a:srgbClr val="FF40FF"/>
            </a:solidFill>
          </a:ln>
        </p:spPr>
        <p:txBody>
          <a:bodyPr wrap="square" rtlCol="0">
            <a:spAutoFit/>
          </a:bodyPr>
          <a:lstStyle/>
          <a:p>
            <a:pPr marL="91440" indent="-91440">
              <a:buClr>
                <a:srgbClr val="0000FF"/>
              </a:buClr>
              <a:buFont typeface="Wingdings" pitchFamily="2" charset="2"/>
              <a:buChar char="§"/>
            </a:pPr>
            <a:r>
              <a:rPr lang="en-US" sz="1100" dirty="0" err="1">
                <a:solidFill>
                  <a:prstClr val="black"/>
                </a:solidFill>
                <a:latin typeface="Arial" panose="020B0604020202020204" pitchFamily="34" charset="0"/>
                <a:cs typeface="Arial" panose="020B0604020202020204" pitchFamily="34" charset="0"/>
              </a:rPr>
              <a:t>SciGlass</a:t>
            </a:r>
            <a:r>
              <a:rPr lang="en-US" sz="1100" dirty="0">
                <a:solidFill>
                  <a:prstClr val="black"/>
                </a:solidFill>
                <a:latin typeface="Arial" panose="020B0604020202020204" pitchFamily="34" charset="0"/>
                <a:cs typeface="Arial" panose="020B0604020202020204" pitchFamily="34" charset="0"/>
              </a:rPr>
              <a:t> based hadronic calorimetry </a:t>
            </a:r>
            <a:r>
              <a:rPr lang="en-US" sz="1100" dirty="0">
                <a:solidFill>
                  <a:prstClr val="black"/>
                </a:solidFill>
                <a:latin typeface="Arial" panose="020B0604020202020204" pitchFamily="34" charset="0"/>
                <a:cs typeface="Arial" panose="020B0604020202020204" pitchFamily="34" charset="0"/>
                <a:sym typeface="Wingdings" pitchFamily="2" charset="2"/>
              </a:rPr>
              <a:t> DOE SBIR</a:t>
            </a:r>
          </a:p>
        </p:txBody>
      </p:sp>
      <p:sp>
        <p:nvSpPr>
          <p:cNvPr id="19" name="TextBox 18">
            <a:extLst>
              <a:ext uri="{FF2B5EF4-FFF2-40B4-BE49-F238E27FC236}">
                <a16:creationId xmlns:a16="http://schemas.microsoft.com/office/drawing/2014/main" id="{B4525E58-268E-C54C-965D-902C0A43277F}"/>
              </a:ext>
            </a:extLst>
          </p:cNvPr>
          <p:cNvSpPr txBox="1"/>
          <p:nvPr/>
        </p:nvSpPr>
        <p:spPr>
          <a:xfrm>
            <a:off x="43936" y="490033"/>
            <a:ext cx="8907694" cy="1200329"/>
          </a:xfrm>
          <a:prstGeom prst="rect">
            <a:avLst/>
          </a:prstGeom>
          <a:noFill/>
        </p:spPr>
        <p:txBody>
          <a:bodyPr wrap="square" rtlCol="0">
            <a:spAutoFit/>
          </a:bodyPr>
          <a:lstStyle/>
          <a:p>
            <a:pPr algn="l"/>
            <a:r>
              <a:rPr lang="en-US" dirty="0">
                <a:solidFill>
                  <a:srgbClr val="0432FF"/>
                </a:solidFill>
                <a:latin typeface="+mj-lt"/>
              </a:rPr>
              <a:t>EIC science program </a:t>
            </a:r>
            <a:r>
              <a:rPr lang="en-US" dirty="0">
                <a:latin typeface="+mj-lt"/>
              </a:rPr>
              <a:t>has complementarity and synergies with programs around the world:</a:t>
            </a:r>
          </a:p>
          <a:p>
            <a:pPr algn="l"/>
            <a:r>
              <a:rPr lang="en-US" dirty="0" err="1">
                <a:latin typeface="+mj-lt"/>
              </a:rPr>
              <a:t>LHeC</a:t>
            </a:r>
            <a:r>
              <a:rPr lang="en-US" dirty="0">
                <a:latin typeface="+mj-lt"/>
              </a:rPr>
              <a:t>, COMPASS/AMBER, </a:t>
            </a:r>
            <a:r>
              <a:rPr lang="en-US" dirty="0" err="1">
                <a:latin typeface="+mj-lt"/>
              </a:rPr>
              <a:t>LHCspin@LHC-b</a:t>
            </a:r>
            <a:r>
              <a:rPr lang="en-US" dirty="0">
                <a:latin typeface="+mj-lt"/>
              </a:rPr>
              <a:t> at CERN</a:t>
            </a:r>
          </a:p>
          <a:p>
            <a:pPr algn="l"/>
            <a:r>
              <a:rPr lang="en-US" dirty="0">
                <a:latin typeface="+mj-lt"/>
              </a:rPr>
              <a:t>UPC program at LHC &amp;  RHIC, polarized pp &amp; </a:t>
            </a:r>
            <a:r>
              <a:rPr lang="en-US" dirty="0" err="1">
                <a:latin typeface="+mj-lt"/>
              </a:rPr>
              <a:t>pA</a:t>
            </a:r>
            <a:r>
              <a:rPr lang="en-US" dirty="0">
                <a:latin typeface="+mj-lt"/>
              </a:rPr>
              <a:t> RHIC program, </a:t>
            </a:r>
            <a:r>
              <a:rPr lang="en-US" dirty="0" err="1">
                <a:latin typeface="+mj-lt"/>
              </a:rPr>
              <a:t>JLab</a:t>
            </a:r>
            <a:r>
              <a:rPr lang="en-US" dirty="0">
                <a:latin typeface="+mj-lt"/>
              </a:rPr>
              <a:t> program  </a:t>
            </a:r>
          </a:p>
        </p:txBody>
      </p:sp>
      <p:sp>
        <p:nvSpPr>
          <p:cNvPr id="32" name="Rectangle 31">
            <a:extLst>
              <a:ext uri="{FF2B5EF4-FFF2-40B4-BE49-F238E27FC236}">
                <a16:creationId xmlns:a16="http://schemas.microsoft.com/office/drawing/2014/main" id="{28A7B39F-586C-6946-A9C1-E44978C6E548}"/>
              </a:ext>
            </a:extLst>
          </p:cNvPr>
          <p:cNvSpPr/>
          <p:nvPr/>
        </p:nvSpPr>
        <p:spPr>
          <a:xfrm>
            <a:off x="3934289" y="1840879"/>
            <a:ext cx="1311920" cy="524042"/>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Arial" panose="020B0604020202020204" pitchFamily="34" charset="0"/>
                <a:cs typeface="Arial" panose="020B0604020202020204" pitchFamily="34" charset="0"/>
              </a:rPr>
              <a:t>6.10</a:t>
            </a:r>
          </a:p>
          <a:p>
            <a:pPr algn="ctr"/>
            <a:r>
              <a:rPr lang="en-US" sz="1200" dirty="0">
                <a:solidFill>
                  <a:schemeClr val="bg1"/>
                </a:solidFill>
                <a:latin typeface="Arial" panose="020B0604020202020204" pitchFamily="34" charset="0"/>
                <a:cs typeface="Arial" panose="020B0604020202020204" pitchFamily="34" charset="0"/>
              </a:rPr>
              <a:t>EIC Detector</a:t>
            </a:r>
          </a:p>
        </p:txBody>
      </p:sp>
    </p:spTree>
    <p:extLst>
      <p:ext uri="{BB962C8B-B14F-4D97-AF65-F5344CB8AC3E}">
        <p14:creationId xmlns:p14="http://schemas.microsoft.com/office/powerpoint/2010/main" val="3560591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104D7F-4186-0F42-9CEF-8DA92CEFAA55}"/>
              </a:ext>
            </a:extLst>
          </p:cNvPr>
          <p:cNvSpPr>
            <a:spLocks noGrp="1"/>
          </p:cNvSpPr>
          <p:nvPr>
            <p:ph type="dt" sz="half" idx="10"/>
          </p:nvPr>
        </p:nvSpPr>
        <p:spPr/>
        <p:txBody>
          <a:bodyPr/>
          <a:lstStyle/>
          <a:p>
            <a:r>
              <a:rPr lang="en-US"/>
              <a:t>E.C. Aschenauer</a:t>
            </a:r>
            <a:endParaRPr lang="en-US" dirty="0"/>
          </a:p>
        </p:txBody>
      </p:sp>
      <p:sp>
        <p:nvSpPr>
          <p:cNvPr id="3" name="Slide Number Placeholder 2">
            <a:extLst>
              <a:ext uri="{FF2B5EF4-FFF2-40B4-BE49-F238E27FC236}">
                <a16:creationId xmlns:a16="http://schemas.microsoft.com/office/drawing/2014/main" id="{20AB79E5-A2B8-3949-973F-9CA8ADD94E58}"/>
              </a:ext>
            </a:extLst>
          </p:cNvPr>
          <p:cNvSpPr>
            <a:spLocks noGrp="1"/>
          </p:cNvSpPr>
          <p:nvPr>
            <p:ph type="sldNum" sz="quarter" idx="12"/>
          </p:nvPr>
        </p:nvSpPr>
        <p:spPr/>
        <p:txBody>
          <a:bodyPr/>
          <a:lstStyle/>
          <a:p>
            <a:fld id="{893C5830-40F3-F04E-B2E3-10E6672BA8FF}" type="slidenum">
              <a:rPr lang="en-US" smtClean="0"/>
              <a:pPr/>
              <a:t>31</a:t>
            </a:fld>
            <a:endParaRPr lang="en-US"/>
          </a:p>
        </p:txBody>
      </p:sp>
      <p:sp>
        <p:nvSpPr>
          <p:cNvPr id="4" name="Title 3">
            <a:extLst>
              <a:ext uri="{FF2B5EF4-FFF2-40B4-BE49-F238E27FC236}">
                <a16:creationId xmlns:a16="http://schemas.microsoft.com/office/drawing/2014/main" id="{FC1C5E03-6808-E743-B45C-1095038E397B}"/>
              </a:ext>
            </a:extLst>
          </p:cNvPr>
          <p:cNvSpPr>
            <a:spLocks noGrp="1"/>
          </p:cNvSpPr>
          <p:nvPr>
            <p:ph type="title"/>
          </p:nvPr>
        </p:nvSpPr>
        <p:spPr/>
        <p:txBody>
          <a:bodyPr/>
          <a:lstStyle/>
          <a:p>
            <a:r>
              <a:rPr lang="en-US" dirty="0"/>
              <a:t>The next big Project Review</a:t>
            </a:r>
          </a:p>
        </p:txBody>
      </p:sp>
      <p:sp>
        <p:nvSpPr>
          <p:cNvPr id="5" name="TextBox 4">
            <a:extLst>
              <a:ext uri="{FF2B5EF4-FFF2-40B4-BE49-F238E27FC236}">
                <a16:creationId xmlns:a16="http://schemas.microsoft.com/office/drawing/2014/main" id="{302D0527-681E-8245-9692-D1D2A093F843}"/>
              </a:ext>
            </a:extLst>
          </p:cNvPr>
          <p:cNvSpPr txBox="1"/>
          <p:nvPr/>
        </p:nvSpPr>
        <p:spPr>
          <a:xfrm>
            <a:off x="0" y="488104"/>
            <a:ext cx="4322594" cy="369332"/>
          </a:xfrm>
          <a:prstGeom prst="rect">
            <a:avLst/>
          </a:prstGeom>
          <a:noFill/>
        </p:spPr>
        <p:txBody>
          <a:bodyPr wrap="none" rtlCol="0">
            <a:spAutoFit/>
          </a:bodyPr>
          <a:lstStyle/>
          <a:p>
            <a:pPr algn="l"/>
            <a:r>
              <a:rPr lang="en-US" dirty="0">
                <a:latin typeface="Arial" panose="020B0604020202020204" pitchFamily="34" charset="0"/>
                <a:cs typeface="Arial" panose="020B0604020202020204" pitchFamily="34" charset="0"/>
              </a:rPr>
              <a:t>January OPA Status Review Preparation</a:t>
            </a:r>
          </a:p>
        </p:txBody>
      </p:sp>
      <p:pic>
        <p:nvPicPr>
          <p:cNvPr id="7" name="Picture 6" descr="Text&#10;&#10;Description automatically generated">
            <a:extLst>
              <a:ext uri="{FF2B5EF4-FFF2-40B4-BE49-F238E27FC236}">
                <a16:creationId xmlns:a16="http://schemas.microsoft.com/office/drawing/2014/main" id="{8331A052-8916-7045-B52A-B8E6360739AC}"/>
              </a:ext>
            </a:extLst>
          </p:cNvPr>
          <p:cNvPicPr>
            <a:picLocks noChangeAspect="1"/>
          </p:cNvPicPr>
          <p:nvPr/>
        </p:nvPicPr>
        <p:blipFill rotWithShape="1">
          <a:blip r:embed="rId2"/>
          <a:srcRect l="5101"/>
          <a:stretch/>
        </p:blipFill>
        <p:spPr>
          <a:xfrm>
            <a:off x="0" y="975945"/>
            <a:ext cx="4416214" cy="3631223"/>
          </a:xfrm>
          <a:prstGeom prst="rect">
            <a:avLst/>
          </a:prstGeom>
        </p:spPr>
      </p:pic>
      <p:pic>
        <p:nvPicPr>
          <p:cNvPr id="9" name="Picture 8" descr="Table&#10;&#10;Description automatically generated with medium confidence">
            <a:extLst>
              <a:ext uri="{FF2B5EF4-FFF2-40B4-BE49-F238E27FC236}">
                <a16:creationId xmlns:a16="http://schemas.microsoft.com/office/drawing/2014/main" id="{60A39C89-A112-5C44-89E7-E64CB98715E7}"/>
              </a:ext>
            </a:extLst>
          </p:cNvPr>
          <p:cNvPicPr>
            <a:picLocks noChangeAspect="1"/>
          </p:cNvPicPr>
          <p:nvPr/>
        </p:nvPicPr>
        <p:blipFill>
          <a:blip r:embed="rId3"/>
          <a:stretch>
            <a:fillRect/>
          </a:stretch>
        </p:blipFill>
        <p:spPr>
          <a:xfrm>
            <a:off x="3903785" y="4247068"/>
            <a:ext cx="5240215" cy="2519734"/>
          </a:xfrm>
          <a:prstGeom prst="rect">
            <a:avLst/>
          </a:prstGeom>
        </p:spPr>
      </p:pic>
    </p:spTree>
    <p:extLst>
      <p:ext uri="{BB962C8B-B14F-4D97-AF65-F5344CB8AC3E}">
        <p14:creationId xmlns:p14="http://schemas.microsoft.com/office/powerpoint/2010/main" val="3961434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6FA7302-3645-5A45-985D-EAF31250EA49}"/>
              </a:ext>
            </a:extLst>
          </p:cNvPr>
          <p:cNvPicPr>
            <a:picLocks noChangeAspect="1" noChangeArrowheads="1"/>
          </p:cNvPicPr>
          <p:nvPr/>
        </p:nvPicPr>
        <p:blipFill>
          <a:blip r:embed="rId2"/>
          <a:srcRect/>
          <a:stretch/>
        </p:blipFill>
        <p:spPr bwMode="auto">
          <a:xfrm>
            <a:off x="4189959" y="684286"/>
            <a:ext cx="4949926" cy="269152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391949A-465D-D04F-81F0-5DE969DAAF3C}"/>
              </a:ext>
            </a:extLst>
          </p:cNvPr>
          <p:cNvSpPr>
            <a:spLocks noGrp="1"/>
          </p:cNvSpPr>
          <p:nvPr>
            <p:ph type="sldNum" sz="quarter" idx="12"/>
          </p:nvPr>
        </p:nvSpPr>
        <p:spPr/>
        <p:txBody>
          <a:bodyPr/>
          <a:lstStyle/>
          <a:p>
            <a:fld id="{893C5830-40F3-F04E-B2E3-10E6672BA8FF}" type="slidenum">
              <a:rPr lang="en-US" smtClean="0"/>
              <a:pPr/>
              <a:t>32</a:t>
            </a:fld>
            <a:endParaRPr lang="en-US"/>
          </a:p>
        </p:txBody>
      </p:sp>
      <p:sp>
        <p:nvSpPr>
          <p:cNvPr id="4" name="Title 3">
            <a:extLst>
              <a:ext uri="{FF2B5EF4-FFF2-40B4-BE49-F238E27FC236}">
                <a16:creationId xmlns:a16="http://schemas.microsoft.com/office/drawing/2014/main" id="{8C347FD0-FEF4-9A4B-9868-B20545C2DF6C}"/>
              </a:ext>
            </a:extLst>
          </p:cNvPr>
          <p:cNvSpPr>
            <a:spLocks noGrp="1"/>
          </p:cNvSpPr>
          <p:nvPr>
            <p:ph type="title"/>
          </p:nvPr>
        </p:nvSpPr>
        <p:spPr/>
        <p:txBody>
          <a:bodyPr/>
          <a:lstStyle/>
          <a:p>
            <a:r>
              <a:rPr lang="en-US" dirty="0"/>
              <a:t>IR-Integration Requirements</a:t>
            </a:r>
          </a:p>
        </p:txBody>
      </p:sp>
      <p:cxnSp>
        <p:nvCxnSpPr>
          <p:cNvPr id="15" name="Straight Arrow Connector 14">
            <a:extLst>
              <a:ext uri="{FF2B5EF4-FFF2-40B4-BE49-F238E27FC236}">
                <a16:creationId xmlns:a16="http://schemas.microsoft.com/office/drawing/2014/main" id="{5128B56F-219F-0B44-B9FB-86EAD32ABC96}"/>
              </a:ext>
            </a:extLst>
          </p:cNvPr>
          <p:cNvCxnSpPr>
            <a:cxnSpLocks/>
          </p:cNvCxnSpPr>
          <p:nvPr/>
        </p:nvCxnSpPr>
        <p:spPr>
          <a:xfrm flipH="1">
            <a:off x="4456601" y="2596947"/>
            <a:ext cx="948986" cy="38943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77D5452-6C61-7147-B656-574F0BC4385F}"/>
              </a:ext>
            </a:extLst>
          </p:cNvPr>
          <p:cNvSpPr txBox="1"/>
          <p:nvPr/>
        </p:nvSpPr>
        <p:spPr>
          <a:xfrm rot="20171225">
            <a:off x="4682242" y="2717774"/>
            <a:ext cx="885179" cy="276999"/>
          </a:xfrm>
          <a:prstGeom prst="rect">
            <a:avLst/>
          </a:prstGeom>
          <a:noFill/>
        </p:spPr>
        <p:txBody>
          <a:bodyPr wrap="none" rtlCol="0">
            <a:spAutoFit/>
          </a:bodyPr>
          <a:lstStyle/>
          <a:p>
            <a:r>
              <a:rPr lang="en-US" sz="1200" b="1" dirty="0">
                <a:solidFill>
                  <a:schemeClr val="bg1"/>
                </a:solidFill>
                <a:latin typeface="+mj-lt"/>
              </a:rPr>
              <a:t>Electrons</a:t>
            </a:r>
          </a:p>
        </p:txBody>
      </p:sp>
      <p:sp>
        <p:nvSpPr>
          <p:cNvPr id="5" name="TextBox 4">
            <a:extLst>
              <a:ext uri="{FF2B5EF4-FFF2-40B4-BE49-F238E27FC236}">
                <a16:creationId xmlns:a16="http://schemas.microsoft.com/office/drawing/2014/main" id="{D1389705-28C7-A343-B145-0C45B91E2A9F}"/>
              </a:ext>
            </a:extLst>
          </p:cNvPr>
          <p:cNvSpPr txBox="1"/>
          <p:nvPr/>
        </p:nvSpPr>
        <p:spPr>
          <a:xfrm>
            <a:off x="0" y="684286"/>
            <a:ext cx="4589813" cy="2215991"/>
          </a:xfrm>
          <a:prstGeom prst="rect">
            <a:avLst/>
          </a:prstGeom>
          <a:noFill/>
        </p:spPr>
        <p:txBody>
          <a:bodyPr wrap="square" rtlCol="0">
            <a:spAutoFit/>
          </a:bodyPr>
          <a:lstStyle/>
          <a:p>
            <a:pPr algn="l"/>
            <a:r>
              <a:rPr lang="en-US" dirty="0">
                <a:solidFill>
                  <a:srgbClr val="0432FF"/>
                </a:solidFill>
                <a:latin typeface="+mj-lt"/>
                <a:cs typeface="Times New Roman" panose="02020603050405020304" pitchFamily="18" charset="0"/>
              </a:rPr>
              <a:t>Space constrains for ECCE: </a:t>
            </a:r>
          </a:p>
          <a:p>
            <a:pPr algn="l"/>
            <a:r>
              <a:rPr lang="en-US" dirty="0">
                <a:solidFill>
                  <a:srgbClr val="0432FF"/>
                </a:solidFill>
                <a:latin typeface="+mj-lt"/>
                <a:cs typeface="Times New Roman" panose="02020603050405020304" pitchFamily="18" charset="0"/>
              </a:rPr>
              <a:t>     </a:t>
            </a:r>
            <a:r>
              <a:rPr lang="en-US" dirty="0">
                <a:latin typeface="+mj-lt"/>
                <a:cs typeface="Times New Roman" panose="02020603050405020304" pitchFamily="18" charset="0"/>
              </a:rPr>
              <a:t>-4.5 m – IP – +5m not negotiable</a:t>
            </a:r>
          </a:p>
          <a:p>
            <a:pPr marL="285750" indent="-285750" algn="l">
              <a:buClr>
                <a:srgbClr val="0432FF"/>
              </a:buClr>
              <a:buFont typeface="Wingdings" pitchFamily="2" charset="2"/>
              <a:buChar char="q"/>
            </a:pPr>
            <a:r>
              <a:rPr lang="en-US" dirty="0">
                <a:latin typeface="+mj-lt"/>
                <a:cs typeface="Times New Roman" panose="02020603050405020304" pitchFamily="18" charset="0"/>
              </a:rPr>
              <a:t>50 cm space to 1</a:t>
            </a:r>
            <a:r>
              <a:rPr lang="en-US" baseline="30000" dirty="0">
                <a:latin typeface="+mj-lt"/>
                <a:cs typeface="Times New Roman" panose="02020603050405020304" pitchFamily="18" charset="0"/>
              </a:rPr>
              <a:t>st</a:t>
            </a:r>
            <a:r>
              <a:rPr lang="en-US" dirty="0">
                <a:latin typeface="+mj-lt"/>
                <a:cs typeface="Times New Roman" panose="02020603050405020304" pitchFamily="18" charset="0"/>
              </a:rPr>
              <a:t> IR-magnet occupied by vacuum pumps, valves, …..</a:t>
            </a:r>
          </a:p>
          <a:p>
            <a:pPr algn="l">
              <a:buClr>
                <a:srgbClr val="0432FF"/>
              </a:buClr>
            </a:pPr>
            <a:endParaRPr lang="en-US" sz="1200" dirty="0">
              <a:latin typeface="+mj-lt"/>
              <a:cs typeface="Times New Roman" panose="02020603050405020304" pitchFamily="18" charset="0"/>
            </a:endParaRPr>
          </a:p>
          <a:p>
            <a:pPr marL="285750" indent="-285750" algn="l">
              <a:buClr>
                <a:srgbClr val="0432FF"/>
              </a:buClr>
              <a:buFont typeface="Wingdings" pitchFamily="2" charset="2"/>
              <a:buChar char="q"/>
            </a:pPr>
            <a:r>
              <a:rPr lang="en-US" dirty="0">
                <a:latin typeface="+mj-lt"/>
                <a:cs typeface="Times New Roman" panose="02020603050405020304" pitchFamily="18" charset="0"/>
              </a:rPr>
              <a:t>IP moved 81 cm towards ring inside compared to RHIC; </a:t>
            </a:r>
          </a:p>
          <a:p>
            <a:pPr algn="l">
              <a:buClr>
                <a:srgbClr val="0432FF"/>
              </a:buClr>
            </a:pPr>
            <a:r>
              <a:rPr lang="en-US" dirty="0">
                <a:latin typeface="+mj-lt"/>
                <a:cs typeface="Times New Roman" panose="02020603050405020304" pitchFamily="18" charset="0"/>
              </a:rPr>
              <a:t>     y: 432 cm above floor</a:t>
            </a:r>
          </a:p>
        </p:txBody>
      </p:sp>
      <p:cxnSp>
        <p:nvCxnSpPr>
          <p:cNvPr id="23" name="Straight Arrow Connector 22">
            <a:extLst>
              <a:ext uri="{FF2B5EF4-FFF2-40B4-BE49-F238E27FC236}">
                <a16:creationId xmlns:a16="http://schemas.microsoft.com/office/drawing/2014/main" id="{67066EE3-1C8E-4547-8B38-F50E32A99FF4}"/>
              </a:ext>
            </a:extLst>
          </p:cNvPr>
          <p:cNvCxnSpPr>
            <a:cxnSpLocks/>
          </p:cNvCxnSpPr>
          <p:nvPr/>
        </p:nvCxnSpPr>
        <p:spPr>
          <a:xfrm flipV="1">
            <a:off x="6290462" y="2313904"/>
            <a:ext cx="71679" cy="266637"/>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6AA2A63-B787-7048-8A95-625621A5B9A2}"/>
              </a:ext>
            </a:extLst>
          </p:cNvPr>
          <p:cNvSpPr txBox="1"/>
          <p:nvPr/>
        </p:nvSpPr>
        <p:spPr>
          <a:xfrm>
            <a:off x="6062675" y="2517741"/>
            <a:ext cx="508473" cy="276999"/>
          </a:xfrm>
          <a:prstGeom prst="rect">
            <a:avLst/>
          </a:prstGeom>
          <a:noFill/>
        </p:spPr>
        <p:txBody>
          <a:bodyPr wrap="none" rtlCol="0">
            <a:spAutoFit/>
          </a:bodyPr>
          <a:lstStyle/>
          <a:p>
            <a:pPr algn="l"/>
            <a:r>
              <a:rPr lang="en-US" sz="1200" b="1" dirty="0">
                <a:solidFill>
                  <a:schemeClr val="bg1"/>
                </a:solidFill>
                <a:latin typeface="+mj-lt"/>
              </a:rPr>
              <a:t>RCS</a:t>
            </a:r>
          </a:p>
        </p:txBody>
      </p:sp>
      <p:sp>
        <p:nvSpPr>
          <p:cNvPr id="25" name="TextBox 24">
            <a:extLst>
              <a:ext uri="{FF2B5EF4-FFF2-40B4-BE49-F238E27FC236}">
                <a16:creationId xmlns:a16="http://schemas.microsoft.com/office/drawing/2014/main" id="{1D8656EF-6DFE-2F48-934A-C4BF7EB9C23D}"/>
              </a:ext>
            </a:extLst>
          </p:cNvPr>
          <p:cNvSpPr txBox="1"/>
          <p:nvPr/>
        </p:nvSpPr>
        <p:spPr>
          <a:xfrm>
            <a:off x="-20551" y="3388096"/>
            <a:ext cx="9010602" cy="2585323"/>
          </a:xfrm>
          <a:prstGeom prst="rect">
            <a:avLst/>
          </a:prstGeom>
          <a:noFill/>
        </p:spPr>
        <p:txBody>
          <a:bodyPr wrap="square" rtlCol="0">
            <a:spAutoFit/>
          </a:bodyPr>
          <a:lstStyle/>
          <a:p>
            <a:pPr marL="285750" indent="-285750" algn="l">
              <a:buClr>
                <a:srgbClr val="0432FF"/>
              </a:buClr>
              <a:buFont typeface="Wingdings" pitchFamily="2" charset="2"/>
              <a:buChar char="q"/>
            </a:pPr>
            <a:r>
              <a:rPr lang="en-US" dirty="0">
                <a:latin typeface="+mj-lt"/>
                <a:cs typeface="Times New Roman" panose="02020603050405020304" pitchFamily="18" charset="0"/>
              </a:rPr>
              <a:t>9.5 m long detector does not fit through the door </a:t>
            </a:r>
          </a:p>
          <a:p>
            <a:pPr marL="742950" lvl="1" indent="-285750">
              <a:buClr>
                <a:srgbClr val="0432FF"/>
              </a:buClr>
              <a:buFont typeface="Wingdings" pitchFamily="2" charset="2"/>
              <a:buChar char="Ø"/>
            </a:pPr>
            <a:r>
              <a:rPr lang="en-US" dirty="0">
                <a:latin typeface="+mj-lt"/>
                <a:cs typeface="Times New Roman" panose="02020603050405020304" pitchFamily="18" charset="0"/>
              </a:rPr>
              <a:t>Door-Size: 823 cm x 823 cm</a:t>
            </a:r>
          </a:p>
          <a:p>
            <a:pPr marL="742950" lvl="1" indent="-285750">
              <a:buClr>
                <a:srgbClr val="0432FF"/>
              </a:buClr>
              <a:buFont typeface="Wingdings" pitchFamily="2" charset="2"/>
              <a:buChar char="Ø"/>
            </a:pPr>
            <a:r>
              <a:rPr lang="en-US" dirty="0">
                <a:latin typeface="+mj-lt"/>
                <a:cs typeface="Times New Roman" panose="02020603050405020304" pitchFamily="18" charset="0"/>
              </a:rPr>
              <a:t>endcap hadron calorimeters need to stay in collider hall, if detector rolls in</a:t>
            </a:r>
          </a:p>
          <a:p>
            <a:pPr lvl="1">
              <a:buClr>
                <a:srgbClr val="0432FF"/>
              </a:buClr>
            </a:pPr>
            <a:r>
              <a:rPr lang="en-US" dirty="0">
                <a:latin typeface="+mj-lt"/>
                <a:cs typeface="Times New Roman" panose="02020603050405020304" pitchFamily="18" charset="0"/>
              </a:rPr>
              <a:t>     assembly hall</a:t>
            </a:r>
          </a:p>
          <a:p>
            <a:pPr marL="285750" indent="-285750" algn="l">
              <a:buClr>
                <a:srgbClr val="0432FF"/>
              </a:buClr>
              <a:buFont typeface="Wingdings" pitchFamily="2" charset="2"/>
              <a:buChar char="q"/>
            </a:pPr>
            <a:r>
              <a:rPr lang="en-US" dirty="0">
                <a:latin typeface="+mj-lt"/>
                <a:cs typeface="Times New Roman" panose="02020603050405020304" pitchFamily="18" charset="0"/>
              </a:rPr>
              <a:t>RCS to IP: radial distance 335.2 cm at a height of 372 cm from floor</a:t>
            </a:r>
          </a:p>
          <a:p>
            <a:pPr marL="742950" lvl="1" indent="-285750">
              <a:buClr>
                <a:srgbClr val="0432FF"/>
              </a:buClr>
              <a:buFont typeface="Wingdings" pitchFamily="2" charset="2"/>
              <a:buChar char="Ø"/>
            </a:pPr>
            <a:r>
              <a:rPr lang="en-US" dirty="0">
                <a:latin typeface="+mj-lt"/>
                <a:cs typeface="Times New Roman" panose="02020603050405020304" pitchFamily="18" charset="0"/>
              </a:rPr>
              <a:t>Maximum outer radius ~ 3.2 m</a:t>
            </a:r>
          </a:p>
          <a:p>
            <a:pPr marL="285750" indent="-285750">
              <a:buClr>
                <a:srgbClr val="0432FF"/>
              </a:buClr>
              <a:buFont typeface="Wingdings" pitchFamily="2" charset="2"/>
              <a:buChar char="q"/>
            </a:pPr>
            <a:r>
              <a:rPr lang="en-US" dirty="0">
                <a:latin typeface="+mj-lt"/>
                <a:cs typeface="Times New Roman" panose="02020603050405020304" pitchFamily="18" charset="0"/>
              </a:rPr>
              <a:t>Detector Solenoidal axis aligned with electron beam </a:t>
            </a:r>
          </a:p>
          <a:p>
            <a:pPr marL="285750" indent="-285750" algn="l">
              <a:buClr>
                <a:srgbClr val="0432FF"/>
              </a:buClr>
              <a:buFont typeface="Wingdings" pitchFamily="2" charset="2"/>
              <a:buChar char="q"/>
            </a:pPr>
            <a:r>
              <a:rPr lang="en-US" dirty="0">
                <a:latin typeface="+mj-lt"/>
                <a:cs typeface="Times New Roman" panose="02020603050405020304" pitchFamily="18" charset="0"/>
              </a:rPr>
              <a:t>Fringe field requirements for solenoid under development</a:t>
            </a:r>
          </a:p>
          <a:p>
            <a:pPr marL="285750" indent="-285750" algn="l">
              <a:buClr>
                <a:srgbClr val="0432FF"/>
              </a:buClr>
              <a:buFont typeface="Wingdings" pitchFamily="2" charset="2"/>
              <a:buChar char="q"/>
            </a:pPr>
            <a:r>
              <a:rPr lang="en-US" dirty="0">
                <a:latin typeface="+mj-lt"/>
                <a:cs typeface="Times New Roman" panose="02020603050405020304" pitchFamily="18" charset="0"/>
              </a:rPr>
              <a:t>Installation and Maintenance requirements defined</a:t>
            </a:r>
          </a:p>
        </p:txBody>
      </p:sp>
      <p:cxnSp>
        <p:nvCxnSpPr>
          <p:cNvPr id="29" name="Straight Arrow Connector 28">
            <a:extLst>
              <a:ext uri="{FF2B5EF4-FFF2-40B4-BE49-F238E27FC236}">
                <a16:creationId xmlns:a16="http://schemas.microsoft.com/office/drawing/2014/main" id="{52BA9824-EBC7-3349-BA2C-E07A69187392}"/>
              </a:ext>
            </a:extLst>
          </p:cNvPr>
          <p:cNvCxnSpPr>
            <a:cxnSpLocks/>
          </p:cNvCxnSpPr>
          <p:nvPr/>
        </p:nvCxnSpPr>
        <p:spPr>
          <a:xfrm flipV="1">
            <a:off x="7745150" y="890177"/>
            <a:ext cx="865955" cy="30883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3403963-A73A-6142-8BF9-85B1D63E5BC1}"/>
              </a:ext>
            </a:extLst>
          </p:cNvPr>
          <p:cNvSpPr txBox="1"/>
          <p:nvPr/>
        </p:nvSpPr>
        <p:spPr>
          <a:xfrm rot="20404829">
            <a:off x="7774009" y="1008322"/>
            <a:ext cx="808235" cy="276999"/>
          </a:xfrm>
          <a:prstGeom prst="rect">
            <a:avLst/>
          </a:prstGeom>
          <a:noFill/>
        </p:spPr>
        <p:txBody>
          <a:bodyPr wrap="none" rtlCol="0">
            <a:spAutoFit/>
          </a:bodyPr>
          <a:lstStyle/>
          <a:p>
            <a:r>
              <a:rPr lang="en-US" sz="1200" b="1" dirty="0">
                <a:solidFill>
                  <a:schemeClr val="bg1"/>
                </a:solidFill>
                <a:latin typeface="+mj-lt"/>
              </a:rPr>
              <a:t>Hadrons</a:t>
            </a:r>
          </a:p>
        </p:txBody>
      </p:sp>
      <p:sp>
        <p:nvSpPr>
          <p:cNvPr id="10" name="Date Placeholder 9">
            <a:extLst>
              <a:ext uri="{FF2B5EF4-FFF2-40B4-BE49-F238E27FC236}">
                <a16:creationId xmlns:a16="http://schemas.microsoft.com/office/drawing/2014/main" id="{24B5270D-C6D8-F747-B91B-196A45338EAF}"/>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1458785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Determination of Beam Background at IR</a:t>
            </a:r>
          </a:p>
        </p:txBody>
      </p:sp>
      <p:sp>
        <p:nvSpPr>
          <p:cNvPr id="5" name="Slide Number Placeholder 4"/>
          <p:cNvSpPr>
            <a:spLocks noGrp="1"/>
          </p:cNvSpPr>
          <p:nvPr>
            <p:ph type="sldNum" sz="quarter" idx="12"/>
          </p:nvPr>
        </p:nvSpPr>
        <p:spPr/>
        <p:txBody>
          <a:bodyPr/>
          <a:lstStyle/>
          <a:p>
            <a:fld id="{E7C2DFF1-6A7E-5841-980E-96BA788216E4}" type="slidenum">
              <a:rPr lang="en-US" smtClean="0"/>
              <a:pPr/>
              <a:t>33</a:t>
            </a:fld>
            <a:endParaRPr lang="en-US"/>
          </a:p>
        </p:txBody>
      </p:sp>
      <p:sp>
        <p:nvSpPr>
          <p:cNvPr id="6" name="TextBox 5"/>
          <p:cNvSpPr txBox="1"/>
          <p:nvPr/>
        </p:nvSpPr>
        <p:spPr>
          <a:xfrm>
            <a:off x="42391" y="534721"/>
            <a:ext cx="4673600" cy="3662541"/>
          </a:xfrm>
          <a:prstGeom prst="rect">
            <a:avLst/>
          </a:prstGeom>
          <a:noFill/>
        </p:spPr>
        <p:txBody>
          <a:bodyPr wrap="square" rtlCol="0">
            <a:spAutoFit/>
          </a:bodyPr>
          <a:lstStyle/>
          <a:p>
            <a:pPr>
              <a:buClr>
                <a:srgbClr val="0000FF"/>
              </a:buClr>
            </a:pPr>
            <a:r>
              <a:rPr lang="en-US" b="1" dirty="0">
                <a:solidFill>
                  <a:srgbClr val="0000FF"/>
                </a:solidFill>
                <a:latin typeface="+mj-lt"/>
                <a:cs typeface="Comic Sans MS"/>
              </a:rPr>
              <a:t>electron beam:</a:t>
            </a:r>
            <a:endParaRPr lang="en-US" sz="800" dirty="0">
              <a:latin typeface="+mj-lt"/>
              <a:cs typeface="Comic Sans MS"/>
            </a:endParaRPr>
          </a:p>
          <a:p>
            <a:pPr marL="285750" indent="-285750">
              <a:buClr>
                <a:srgbClr val="0000FF"/>
              </a:buClr>
              <a:buFont typeface="Wingdings" charset="2"/>
              <a:buChar char="q"/>
            </a:pPr>
            <a:r>
              <a:rPr lang="en-US" b="0" dirty="0">
                <a:latin typeface="+mj-lt"/>
                <a:cs typeface="Comic Sans MS"/>
              </a:rPr>
              <a:t>Synchrotron radiation</a:t>
            </a:r>
          </a:p>
          <a:p>
            <a:pPr marL="742950" lvl="1" indent="-285750">
              <a:buClr>
                <a:srgbClr val="0000FF"/>
              </a:buClr>
              <a:buFont typeface="Wingdings" charset="2"/>
              <a:buChar char="Ø"/>
            </a:pPr>
            <a:r>
              <a:rPr lang="en-US" sz="1600" b="0" dirty="0">
                <a:latin typeface="+mj-lt"/>
                <a:cs typeface="Comic Sans MS"/>
              </a:rPr>
              <a:t>Backscattering</a:t>
            </a:r>
          </a:p>
          <a:p>
            <a:pPr marL="742950" lvl="1" indent="-285750">
              <a:buClr>
                <a:srgbClr val="0000FF"/>
              </a:buClr>
              <a:buFont typeface="Wingdings" charset="2"/>
              <a:buChar char="Ø"/>
            </a:pPr>
            <a:r>
              <a:rPr lang="en-US" sz="1600" b="0" dirty="0">
                <a:latin typeface="+mj-lt"/>
                <a:cs typeface="Comic Sans MS"/>
              </a:rPr>
              <a:t>Photo desorption</a:t>
            </a:r>
          </a:p>
          <a:p>
            <a:pPr lvl="1">
              <a:buClr>
                <a:srgbClr val="0000FF"/>
              </a:buClr>
            </a:pPr>
            <a:r>
              <a:rPr lang="en-US" b="0" dirty="0">
                <a:solidFill>
                  <a:srgbClr val="0000FF"/>
                </a:solidFill>
                <a:latin typeface="+mj-lt"/>
                <a:cs typeface="Comic Sans MS"/>
                <a:sym typeface="Wingdings"/>
              </a:rPr>
              <a:t></a:t>
            </a:r>
            <a:r>
              <a:rPr lang="en-US" b="0" dirty="0">
                <a:latin typeface="+mj-lt"/>
                <a:cs typeface="Comic Sans MS"/>
                <a:sym typeface="Wingdings"/>
              </a:rPr>
              <a:t> </a:t>
            </a:r>
            <a:r>
              <a:rPr lang="en-US" b="0" dirty="0">
                <a:latin typeface="+mj-lt"/>
                <a:cs typeface="Comic Sans MS"/>
              </a:rPr>
              <a:t>degradation of vacuum</a:t>
            </a:r>
          </a:p>
          <a:p>
            <a:pPr marL="285750" indent="-285750">
              <a:buClr>
                <a:srgbClr val="0000FF"/>
              </a:buClr>
              <a:buFont typeface="Wingdings" charset="2"/>
              <a:buChar char="q"/>
            </a:pPr>
            <a:r>
              <a:rPr lang="en-US" b="0" dirty="0">
                <a:latin typeface="+mj-lt"/>
                <a:cs typeface="Comic Sans MS"/>
              </a:rPr>
              <a:t>Beam gas interactions</a:t>
            </a:r>
          </a:p>
          <a:p>
            <a:pPr marL="742950" lvl="1" indent="-285750">
              <a:buClr>
                <a:srgbClr val="0000FF"/>
              </a:buClr>
              <a:buFont typeface="Wingdings" charset="2"/>
              <a:buChar char="Ø"/>
            </a:pPr>
            <a:r>
              <a:rPr lang="en-US" sz="1600" b="0" dirty="0">
                <a:latin typeface="+mj-lt"/>
                <a:cs typeface="Comic Sans MS"/>
              </a:rPr>
              <a:t>Off momentum electrons</a:t>
            </a:r>
          </a:p>
          <a:p>
            <a:pPr marL="285750" indent="-285750">
              <a:buClr>
                <a:srgbClr val="0432FF"/>
              </a:buClr>
              <a:buFont typeface="Wingdings" charset="2"/>
              <a:buChar char="q"/>
            </a:pPr>
            <a:r>
              <a:rPr lang="en-US" b="0" dirty="0">
                <a:latin typeface="+mj-lt"/>
                <a:cs typeface="Comic Sans MS"/>
              </a:rPr>
              <a:t>Higher order mode losses</a:t>
            </a:r>
          </a:p>
          <a:p>
            <a:pPr marL="742950" lvl="1" indent="-285750">
              <a:buClr>
                <a:srgbClr val="0432FF"/>
              </a:buClr>
              <a:buFont typeface="Wingdings" charset="2"/>
              <a:buChar char="Ø"/>
            </a:pPr>
            <a:r>
              <a:rPr lang="en-US" sz="1600" b="0" dirty="0">
                <a:latin typeface="+mj-lt"/>
                <a:cs typeface="Comic Sans MS"/>
              </a:rPr>
              <a:t>Local heating at injection and ramp (short bunches)</a:t>
            </a:r>
          </a:p>
          <a:p>
            <a:pPr marL="742950" lvl="1" indent="-285750">
              <a:buClr>
                <a:srgbClr val="0432FF"/>
              </a:buClr>
              <a:buFont typeface="Wingdings" charset="2"/>
              <a:buChar char="Ø"/>
            </a:pPr>
            <a:r>
              <a:rPr lang="en-US" b="0" dirty="0">
                <a:latin typeface="+mj-lt"/>
                <a:cs typeface="Comic Sans MS"/>
              </a:rPr>
              <a:t>degradation of vacuum</a:t>
            </a:r>
          </a:p>
          <a:p>
            <a:pPr marL="285750" indent="-285750">
              <a:buClr>
                <a:srgbClr val="0432FF"/>
              </a:buClr>
              <a:buFont typeface="Wingdings" charset="2"/>
              <a:buChar char="q"/>
            </a:pPr>
            <a:r>
              <a:rPr lang="en-US" b="0" dirty="0">
                <a:latin typeface="+mj-lt"/>
                <a:cs typeface="Comic Sans MS"/>
              </a:rPr>
              <a:t>background due to de-excitation of beam if bunches are replaced </a:t>
            </a:r>
          </a:p>
        </p:txBody>
      </p:sp>
      <p:sp>
        <p:nvSpPr>
          <p:cNvPr id="7" name="TextBox 6"/>
          <p:cNvSpPr txBox="1"/>
          <p:nvPr/>
        </p:nvSpPr>
        <p:spPr>
          <a:xfrm>
            <a:off x="4869454" y="529546"/>
            <a:ext cx="3788217" cy="2308324"/>
          </a:xfrm>
          <a:prstGeom prst="rect">
            <a:avLst/>
          </a:prstGeom>
          <a:noFill/>
        </p:spPr>
        <p:txBody>
          <a:bodyPr wrap="none" rtlCol="0">
            <a:spAutoFit/>
          </a:bodyPr>
          <a:lstStyle/>
          <a:p>
            <a:pPr>
              <a:buClr>
                <a:srgbClr val="0000FF"/>
              </a:buClr>
            </a:pPr>
            <a:r>
              <a:rPr lang="en-US" b="1" dirty="0">
                <a:solidFill>
                  <a:srgbClr val="0000FF"/>
                </a:solidFill>
                <a:latin typeface="+mj-lt"/>
                <a:cs typeface="Comic Sans MS"/>
              </a:rPr>
              <a:t>proton beam:</a:t>
            </a:r>
            <a:endParaRPr lang="en-US" sz="800" dirty="0">
              <a:latin typeface="+mj-lt"/>
              <a:cs typeface="Comic Sans MS"/>
            </a:endParaRPr>
          </a:p>
          <a:p>
            <a:pPr marL="285750" indent="-285750">
              <a:buClr>
                <a:srgbClr val="0000FF"/>
              </a:buClr>
              <a:buFont typeface="Wingdings" charset="2"/>
              <a:buChar char="q"/>
            </a:pPr>
            <a:r>
              <a:rPr lang="en-US" b="0" dirty="0">
                <a:latin typeface="+mj-lt"/>
                <a:cs typeface="Comic Sans MS"/>
              </a:rPr>
              <a:t>Low beam lifetime during </a:t>
            </a:r>
          </a:p>
          <a:p>
            <a:pPr>
              <a:buClr>
                <a:srgbClr val="0000FF"/>
              </a:buClr>
            </a:pPr>
            <a:r>
              <a:rPr lang="en-US" b="0" dirty="0">
                <a:latin typeface="+mj-lt"/>
                <a:cs typeface="Comic Sans MS"/>
              </a:rPr>
              <a:t>    injection and ramping</a:t>
            </a:r>
          </a:p>
          <a:p>
            <a:pPr marL="285750" indent="-285750">
              <a:buClr>
                <a:srgbClr val="0000FF"/>
              </a:buClr>
              <a:buFont typeface="Wingdings" charset="2"/>
              <a:buChar char="q"/>
            </a:pPr>
            <a:r>
              <a:rPr lang="en-US" b="0" dirty="0">
                <a:latin typeface="+mj-lt"/>
                <a:cs typeface="Comic Sans MS"/>
              </a:rPr>
              <a:t>Beam gas interactions, large</a:t>
            </a:r>
          </a:p>
          <a:p>
            <a:pPr>
              <a:buClr>
                <a:srgbClr val="0000FF"/>
              </a:buClr>
            </a:pPr>
            <a:r>
              <a:rPr lang="en-US" b="0" dirty="0">
                <a:latin typeface="+mj-lt"/>
                <a:cs typeface="Comic Sans MS"/>
              </a:rPr>
              <a:t>    </a:t>
            </a:r>
            <a:r>
              <a:rPr lang="en-US" b="0" dirty="0" err="1">
                <a:latin typeface="+mj-lt"/>
                <a:cs typeface="Comic Sans MS"/>
              </a:rPr>
              <a:t>hadronic</a:t>
            </a:r>
            <a:r>
              <a:rPr lang="en-US" b="0" dirty="0">
                <a:latin typeface="+mj-lt"/>
                <a:cs typeface="Comic Sans MS"/>
              </a:rPr>
              <a:t> cross section</a:t>
            </a:r>
          </a:p>
          <a:p>
            <a:pPr marL="742950" lvl="1" indent="-285750">
              <a:buClr>
                <a:srgbClr val="0000FF"/>
              </a:buClr>
              <a:buFont typeface="Wingdings" charset="2"/>
              <a:buChar char="Ø"/>
            </a:pPr>
            <a:r>
              <a:rPr lang="en-US" b="0" dirty="0">
                <a:latin typeface="+mj-lt"/>
                <a:cs typeface="Comic Sans MS"/>
              </a:rPr>
              <a:t>Secondary interactions with</a:t>
            </a:r>
          </a:p>
          <a:p>
            <a:pPr lvl="1">
              <a:buClr>
                <a:srgbClr val="0000FF"/>
              </a:buClr>
            </a:pPr>
            <a:r>
              <a:rPr lang="en-US" b="0" dirty="0">
                <a:latin typeface="+mj-lt"/>
                <a:cs typeface="Comic Sans MS"/>
              </a:rPr>
              <a:t>    aperture limitations, i.e. with</a:t>
            </a:r>
          </a:p>
          <a:p>
            <a:pPr lvl="1">
              <a:buClr>
                <a:srgbClr val="0000FF"/>
              </a:buClr>
            </a:pPr>
            <a:r>
              <a:rPr lang="en-US" b="0" dirty="0">
                <a:latin typeface="+mj-lt"/>
                <a:cs typeface="Comic Sans MS"/>
              </a:rPr>
              <a:t>    magnets, beam pipe, masks</a:t>
            </a:r>
            <a:endParaRPr lang="en-US" dirty="0">
              <a:latin typeface="+mj-lt"/>
              <a:cs typeface="Comic Sans MS"/>
            </a:endParaRPr>
          </a:p>
        </p:txBody>
      </p:sp>
      <p:sp>
        <p:nvSpPr>
          <p:cNvPr id="8" name="TextBox 7"/>
          <p:cNvSpPr txBox="1"/>
          <p:nvPr/>
        </p:nvSpPr>
        <p:spPr>
          <a:xfrm>
            <a:off x="155022" y="4057138"/>
            <a:ext cx="8790457" cy="2585323"/>
          </a:xfrm>
          <a:prstGeom prst="rect">
            <a:avLst/>
          </a:prstGeom>
          <a:noFill/>
        </p:spPr>
        <p:txBody>
          <a:bodyPr wrap="square" rtlCol="0">
            <a:spAutoFit/>
          </a:bodyPr>
          <a:lstStyle/>
          <a:p>
            <a:pPr>
              <a:buClr>
                <a:srgbClr val="0000FF"/>
              </a:buClr>
            </a:pPr>
            <a:r>
              <a:rPr lang="en-US" b="1" dirty="0">
                <a:solidFill>
                  <a:srgbClr val="0000FF"/>
                </a:solidFill>
                <a:latin typeface="+mj-lt"/>
                <a:cs typeface="Comic Sans MS"/>
              </a:rPr>
              <a:t>Requirement:</a:t>
            </a:r>
          </a:p>
          <a:p>
            <a:pPr>
              <a:buClr>
                <a:srgbClr val="0000FF"/>
              </a:buClr>
            </a:pPr>
            <a:r>
              <a:rPr lang="en-US" dirty="0">
                <a:latin typeface="+mj-lt"/>
                <a:cs typeface="Comic Sans MS"/>
              </a:rPr>
              <a:t>Keep beam backgrounds as low as possible</a:t>
            </a:r>
          </a:p>
          <a:p>
            <a:pPr>
              <a:buClr>
                <a:srgbClr val="0000FF"/>
              </a:buClr>
            </a:pPr>
            <a:r>
              <a:rPr lang="en-US" b="0" dirty="0">
                <a:solidFill>
                  <a:srgbClr val="0000FF"/>
                </a:solidFill>
                <a:latin typeface="+mj-lt"/>
                <a:cs typeface="Comic Sans MS"/>
                <a:sym typeface="Wingdings"/>
              </a:rPr>
              <a:t> </a:t>
            </a:r>
            <a:r>
              <a:rPr lang="en-US" b="0" dirty="0">
                <a:latin typeface="+mj-lt"/>
                <a:cs typeface="Comic Sans MS"/>
              </a:rPr>
              <a:t>Careful design of interaction region, beam-pipe masks/absorbers/shielding and photon beam dump</a:t>
            </a:r>
          </a:p>
          <a:p>
            <a:pPr marL="285750" indent="-285750">
              <a:buClr>
                <a:srgbClr val="0000FF"/>
              </a:buClr>
              <a:buFont typeface="Wingdings" pitchFamily="2" charset="2"/>
              <a:buChar char="à"/>
            </a:pPr>
            <a:r>
              <a:rPr lang="en-US" b="0" dirty="0">
                <a:latin typeface="+mj-lt"/>
                <a:cs typeface="Comic Sans MS"/>
              </a:rPr>
              <a:t>Excellent vacuum system and vacuum pump placement</a:t>
            </a:r>
          </a:p>
          <a:p>
            <a:pPr marL="285750" indent="-285750">
              <a:buClr>
                <a:srgbClr val="0000FF"/>
              </a:buClr>
              <a:buFont typeface="Wingdings" pitchFamily="2" charset="2"/>
              <a:buChar char="à"/>
            </a:pPr>
            <a:r>
              <a:rPr lang="en-US" dirty="0">
                <a:latin typeface="Arial" panose="020B0604020202020204" pitchFamily="34" charset="0"/>
                <a:cs typeface="Arial" panose="020B0604020202020204" pitchFamily="34" charset="0"/>
              </a:rPr>
              <a:t>Fast response for the  detector protection ( beam-position monitoring, </a:t>
            </a:r>
            <a:r>
              <a:rPr lang="en-US" dirty="0" err="1">
                <a:latin typeface="Arial" panose="020B0604020202020204" pitchFamily="34" charset="0"/>
                <a:cs typeface="Arial" panose="020B0604020202020204" pitchFamily="34" charset="0"/>
              </a:rPr>
              <a:t>etc</a:t>
            </a:r>
            <a:r>
              <a:rPr lang="en-US" dirty="0">
                <a:latin typeface="Arial" panose="020B0604020202020204" pitchFamily="34" charset="0"/>
                <a:cs typeface="Arial" panose="020B0604020202020204" pitchFamily="34" charset="0"/>
              </a:rPr>
              <a:t>)</a:t>
            </a:r>
            <a:endParaRPr lang="en-US" b="0" dirty="0">
              <a:latin typeface="Arial" panose="020B0604020202020204" pitchFamily="34" charset="0"/>
              <a:cs typeface="Arial" panose="020B0604020202020204" pitchFamily="34" charset="0"/>
            </a:endParaRPr>
          </a:p>
          <a:p>
            <a:pPr marL="285750" indent="-285750">
              <a:buClr>
                <a:srgbClr val="0000FF"/>
              </a:buClr>
              <a:buFont typeface="Wingdings" pitchFamily="2" charset="2"/>
              <a:buChar char="à"/>
            </a:pPr>
            <a:r>
              <a:rPr lang="en-US" dirty="0">
                <a:latin typeface="+mj-lt"/>
                <a:cs typeface="Comic Sans MS"/>
              </a:rPr>
              <a:t>continuous iteration between detector simulations to determine background impact and accelerator experts to further reduce the background </a:t>
            </a:r>
            <a:r>
              <a:rPr lang="en-US" dirty="0">
                <a:latin typeface="Arial" panose="020B0604020202020204" pitchFamily="34" charset="0"/>
                <a:cs typeface="Arial" panose="020B0604020202020204" pitchFamily="34" charset="0"/>
              </a:rPr>
              <a:t>(for details see </a:t>
            </a:r>
            <a:r>
              <a:rPr lang="en-US" dirty="0">
                <a:latin typeface="Arial" panose="020B0604020202020204" pitchFamily="34" charset="0"/>
                <a:cs typeface="Arial" panose="020B0604020202020204" pitchFamily="34" charset="0"/>
                <a:hlinkClick r:id="rId2"/>
              </a:rPr>
              <a:t>Beam Background for Experiment</a:t>
            </a:r>
            <a:r>
              <a:rPr lang="en-US" dirty="0">
                <a:latin typeface="Arial" panose="020B0604020202020204" pitchFamily="34" charset="0"/>
                <a:cs typeface="Arial" panose="020B0604020202020204" pitchFamily="34" charset="0"/>
              </a:rPr>
              <a:t>) </a:t>
            </a:r>
          </a:p>
        </p:txBody>
      </p:sp>
      <p:sp>
        <p:nvSpPr>
          <p:cNvPr id="3" name="Date Placeholder 2"/>
          <p:cNvSpPr>
            <a:spLocks noGrp="1"/>
          </p:cNvSpPr>
          <p:nvPr>
            <p:ph type="dt" sz="half" idx="10"/>
          </p:nvPr>
        </p:nvSpPr>
        <p:spPr/>
        <p:txBody>
          <a:bodyPr/>
          <a:lstStyle/>
          <a:p>
            <a:r>
              <a:rPr lang="en-US"/>
              <a:t>E.C. Aschenauer</a:t>
            </a:r>
          </a:p>
        </p:txBody>
      </p:sp>
    </p:spTree>
    <p:extLst>
      <p:ext uri="{BB962C8B-B14F-4D97-AF65-F5344CB8AC3E}">
        <p14:creationId xmlns:p14="http://schemas.microsoft.com/office/powerpoint/2010/main" val="2513918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664218"/>
          </a:xfrm>
        </p:spPr>
        <p:txBody>
          <a:bodyPr>
            <a:noAutofit/>
          </a:bodyPr>
          <a:lstStyle/>
          <a:p>
            <a:r>
              <a:rPr lang="en-US" sz="3200" dirty="0">
                <a:latin typeface="Arial" panose="020B0604020202020204" pitchFamily="34" charset="0"/>
                <a:cs typeface="Arial" panose="020B0604020202020204" pitchFamily="34" charset="0"/>
              </a:rPr>
              <a:t>DOE Project Decision Process</a:t>
            </a:r>
          </a:p>
        </p:txBody>
      </p:sp>
      <p:sp>
        <p:nvSpPr>
          <p:cNvPr id="7" name="Slide Number Placeholder 2">
            <a:extLst>
              <a:ext uri="{FF2B5EF4-FFF2-40B4-BE49-F238E27FC236}">
                <a16:creationId xmlns:a16="http://schemas.microsoft.com/office/drawing/2014/main" id="{5A32A11E-00D6-5048-8BD6-926A9B4FE1F9}"/>
              </a:ext>
            </a:extLst>
          </p:cNvPr>
          <p:cNvSpPr>
            <a:spLocks noGrp="1"/>
          </p:cNvSpPr>
          <p:nvPr>
            <p:ph type="sldNum" sz="quarter" idx="12"/>
          </p:nvPr>
        </p:nvSpPr>
        <p:spPr>
          <a:xfrm>
            <a:off x="-9607" y="6480970"/>
            <a:ext cx="2057400" cy="365125"/>
          </a:xfrm>
        </p:spPr>
        <p:txBody>
          <a:bodyPr/>
          <a:lstStyle/>
          <a:p>
            <a:fld id="{893C5830-40F3-F04E-B2E3-10E6672BA8FF}" type="slidenum">
              <a:rPr lang="en-US" smtClean="0"/>
              <a:t>4</a:t>
            </a:fld>
            <a:endParaRPr lang="en-US" dirty="0"/>
          </a:p>
        </p:txBody>
      </p:sp>
      <p:sp>
        <p:nvSpPr>
          <p:cNvPr id="5" name="Line 42">
            <a:extLst>
              <a:ext uri="{FF2B5EF4-FFF2-40B4-BE49-F238E27FC236}">
                <a16:creationId xmlns:a16="http://schemas.microsoft.com/office/drawing/2014/main" id="{D599CA46-C4C8-49BC-BE3F-836FADEEC1DD}"/>
              </a:ext>
            </a:extLst>
          </p:cNvPr>
          <p:cNvSpPr>
            <a:spLocks noChangeShapeType="1"/>
          </p:cNvSpPr>
          <p:nvPr/>
        </p:nvSpPr>
        <p:spPr bwMode="auto">
          <a:xfrm flipH="1">
            <a:off x="2191735" y="1204244"/>
            <a:ext cx="0" cy="387179"/>
          </a:xfrm>
          <a:prstGeom prst="line">
            <a:avLst/>
          </a:prstGeom>
          <a:noFill/>
          <a:ln w="9525">
            <a:solidFill>
              <a:schemeClr val="tx1"/>
            </a:solidFill>
            <a:prstDash val="dash"/>
            <a:round/>
            <a:headEnd/>
            <a:tailEn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Vrinda" pitchFamily="2" charset="0"/>
              <a:ea typeface="+mn-ea"/>
              <a:cs typeface="+mn-cs"/>
            </a:endParaRPr>
          </a:p>
        </p:txBody>
      </p:sp>
      <p:sp>
        <p:nvSpPr>
          <p:cNvPr id="6" name="Line 42">
            <a:extLst>
              <a:ext uri="{FF2B5EF4-FFF2-40B4-BE49-F238E27FC236}">
                <a16:creationId xmlns:a16="http://schemas.microsoft.com/office/drawing/2014/main" id="{0E8D04DE-6DEC-4E2B-9302-14CDD799E95E}"/>
              </a:ext>
            </a:extLst>
          </p:cNvPr>
          <p:cNvSpPr>
            <a:spLocks noChangeShapeType="1"/>
          </p:cNvSpPr>
          <p:nvPr/>
        </p:nvSpPr>
        <p:spPr bwMode="auto">
          <a:xfrm flipH="1">
            <a:off x="5760943" y="1208770"/>
            <a:ext cx="0" cy="387179"/>
          </a:xfrm>
          <a:prstGeom prst="line">
            <a:avLst/>
          </a:prstGeom>
          <a:noFill/>
          <a:ln w="9525">
            <a:solidFill>
              <a:schemeClr val="tx1"/>
            </a:solidFill>
            <a:prstDash val="dash"/>
            <a:round/>
            <a:headEnd/>
            <a:tailEn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Vrinda" pitchFamily="2" charset="0"/>
              <a:ea typeface="+mn-ea"/>
              <a:cs typeface="+mn-cs"/>
            </a:endParaRPr>
          </a:p>
        </p:txBody>
      </p:sp>
      <p:sp>
        <p:nvSpPr>
          <p:cNvPr id="9" name="Text Box 9">
            <a:extLst>
              <a:ext uri="{FF2B5EF4-FFF2-40B4-BE49-F238E27FC236}">
                <a16:creationId xmlns:a16="http://schemas.microsoft.com/office/drawing/2014/main" id="{AA9E8743-7401-4B3E-A9F0-0849F968BA36}"/>
              </a:ext>
            </a:extLst>
          </p:cNvPr>
          <p:cNvSpPr txBox="1">
            <a:spLocks noChangeArrowheads="1"/>
          </p:cNvSpPr>
          <p:nvPr/>
        </p:nvSpPr>
        <p:spPr bwMode="auto">
          <a:xfrm>
            <a:off x="14941" y="2633170"/>
            <a:ext cx="671979" cy="338554"/>
          </a:xfrm>
          <a:prstGeom prst="rect">
            <a:avLst/>
          </a:prstGeom>
          <a:noFill/>
          <a:ln w="12700" cap="sq">
            <a:noFill/>
            <a:miter lim="800000"/>
            <a:headEnd type="none" w="sm" len="sm"/>
            <a:tailEnd type="none" w="sm" len="sm"/>
          </a:ln>
        </p:spPr>
        <p:txBody>
          <a:bodyPr wrap="none">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charset="0"/>
                <a:ea typeface="+mn-ea"/>
                <a:cs typeface="+mn-cs"/>
              </a:rPr>
              <a:t>Critical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charset="0"/>
                <a:ea typeface="+mn-ea"/>
                <a:cs typeface="+mn-cs"/>
              </a:rPr>
              <a:t>Decisions</a:t>
            </a:r>
            <a:endParaRPr kumimoji="0" lang="en-US" sz="8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 name="Line 20">
            <a:extLst>
              <a:ext uri="{FF2B5EF4-FFF2-40B4-BE49-F238E27FC236}">
                <a16:creationId xmlns:a16="http://schemas.microsoft.com/office/drawing/2014/main" id="{39100798-1C58-4CCE-9132-EC8A84A06623}"/>
              </a:ext>
            </a:extLst>
          </p:cNvPr>
          <p:cNvSpPr>
            <a:spLocks noChangeShapeType="1"/>
          </p:cNvSpPr>
          <p:nvPr/>
        </p:nvSpPr>
        <p:spPr bwMode="auto">
          <a:xfrm flipV="1">
            <a:off x="972535" y="2170443"/>
            <a:ext cx="0" cy="536094"/>
          </a:xfrm>
          <a:prstGeom prst="line">
            <a:avLst/>
          </a:prstGeom>
          <a:noFill/>
          <a:ln w="9525">
            <a:solidFill>
              <a:schemeClr val="tx1"/>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11" name="Line 21">
            <a:extLst>
              <a:ext uri="{FF2B5EF4-FFF2-40B4-BE49-F238E27FC236}">
                <a16:creationId xmlns:a16="http://schemas.microsoft.com/office/drawing/2014/main" id="{19A70D50-C053-4741-BCC6-3E1A7AC3D662}"/>
              </a:ext>
            </a:extLst>
          </p:cNvPr>
          <p:cNvSpPr>
            <a:spLocks noChangeShapeType="1"/>
          </p:cNvSpPr>
          <p:nvPr/>
        </p:nvSpPr>
        <p:spPr bwMode="auto">
          <a:xfrm flipV="1">
            <a:off x="2191735" y="2170443"/>
            <a:ext cx="0" cy="536094"/>
          </a:xfrm>
          <a:prstGeom prst="line">
            <a:avLst/>
          </a:prstGeom>
          <a:noFill/>
          <a:ln w="9525">
            <a:solidFill>
              <a:schemeClr val="tx1"/>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12" name="Line 22">
            <a:extLst>
              <a:ext uri="{FF2B5EF4-FFF2-40B4-BE49-F238E27FC236}">
                <a16:creationId xmlns:a16="http://schemas.microsoft.com/office/drawing/2014/main" id="{A5D6171A-AC6E-485B-AB13-E065C8F46875}"/>
              </a:ext>
            </a:extLst>
          </p:cNvPr>
          <p:cNvSpPr>
            <a:spLocks noChangeShapeType="1"/>
          </p:cNvSpPr>
          <p:nvPr/>
        </p:nvSpPr>
        <p:spPr bwMode="auto">
          <a:xfrm flipV="1">
            <a:off x="3238666" y="2170443"/>
            <a:ext cx="0" cy="536094"/>
          </a:xfrm>
          <a:prstGeom prst="line">
            <a:avLst/>
          </a:prstGeom>
          <a:noFill/>
          <a:ln w="9525">
            <a:solidFill>
              <a:schemeClr val="tx1"/>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13" name="Line 23">
            <a:extLst>
              <a:ext uri="{FF2B5EF4-FFF2-40B4-BE49-F238E27FC236}">
                <a16:creationId xmlns:a16="http://schemas.microsoft.com/office/drawing/2014/main" id="{C7316827-005E-4755-A595-B769A2FEB104}"/>
              </a:ext>
            </a:extLst>
          </p:cNvPr>
          <p:cNvSpPr>
            <a:spLocks noChangeShapeType="1"/>
          </p:cNvSpPr>
          <p:nvPr/>
        </p:nvSpPr>
        <p:spPr bwMode="auto">
          <a:xfrm flipV="1">
            <a:off x="4249135" y="2173363"/>
            <a:ext cx="0" cy="536094"/>
          </a:xfrm>
          <a:prstGeom prst="line">
            <a:avLst/>
          </a:prstGeom>
          <a:noFill/>
          <a:ln w="9525">
            <a:solidFill>
              <a:schemeClr val="tx1"/>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14" name="Line 24">
            <a:extLst>
              <a:ext uri="{FF2B5EF4-FFF2-40B4-BE49-F238E27FC236}">
                <a16:creationId xmlns:a16="http://schemas.microsoft.com/office/drawing/2014/main" id="{BD1A44FF-A5FF-446F-91E9-5617B8A0A9D3}"/>
              </a:ext>
            </a:extLst>
          </p:cNvPr>
          <p:cNvSpPr>
            <a:spLocks noChangeShapeType="1"/>
          </p:cNvSpPr>
          <p:nvPr/>
        </p:nvSpPr>
        <p:spPr bwMode="auto">
          <a:xfrm flipV="1">
            <a:off x="5770087" y="2170443"/>
            <a:ext cx="0" cy="536094"/>
          </a:xfrm>
          <a:prstGeom prst="line">
            <a:avLst/>
          </a:prstGeom>
          <a:noFill/>
          <a:ln w="9525">
            <a:solidFill>
              <a:schemeClr val="tx1"/>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15" name="AutoShape 3">
            <a:extLst>
              <a:ext uri="{FF2B5EF4-FFF2-40B4-BE49-F238E27FC236}">
                <a16:creationId xmlns:a16="http://schemas.microsoft.com/office/drawing/2014/main" id="{F641C2F4-2C53-4B31-8046-9133D77BE7FA}"/>
              </a:ext>
            </a:extLst>
          </p:cNvPr>
          <p:cNvSpPr>
            <a:spLocks noChangeArrowheads="1"/>
          </p:cNvSpPr>
          <p:nvPr/>
        </p:nvSpPr>
        <p:spPr bwMode="auto">
          <a:xfrm>
            <a:off x="743936" y="1632306"/>
            <a:ext cx="1676400" cy="506311"/>
          </a:xfrm>
          <a:prstGeom prst="chevron">
            <a:avLst>
              <a:gd name="adj" fmla="val 124444"/>
            </a:avLst>
          </a:prstGeom>
          <a:solidFill>
            <a:srgbClr val="00FFFF">
              <a:alpha val="49803"/>
            </a:srgbClr>
          </a:solidFill>
          <a:ln w="19050" cap="sq">
            <a:solidFill>
              <a:srgbClr val="000000"/>
            </a:solidFill>
            <a:miter lim="800000"/>
            <a:headEnd type="none" w="sm" len="sm"/>
            <a:tailEnd type="none" w="sm" len="sm"/>
          </a:ln>
        </p:spPr>
        <p:txBody>
          <a:bodyPr wrap="none" anchor="ct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800" b="1" i="0" u="none" strike="noStrike" kern="1200" cap="none" spc="0" normalizeH="0" baseline="0" noProof="0" dirty="0">
                <a:ln>
                  <a:noFill/>
                </a:ln>
                <a:solidFill>
                  <a:srgbClr val="000000"/>
                </a:solidFill>
                <a:effectLst/>
                <a:uLnTx/>
                <a:uFillTx/>
                <a:latin typeface="Arial" charset="0"/>
                <a:ea typeface="+mn-ea"/>
                <a:cs typeface="+mn-cs"/>
              </a:rPr>
              <a:t>Definition</a:t>
            </a:r>
          </a:p>
        </p:txBody>
      </p:sp>
      <p:sp>
        <p:nvSpPr>
          <p:cNvPr id="16" name="AutoShape 13">
            <a:extLst>
              <a:ext uri="{FF2B5EF4-FFF2-40B4-BE49-F238E27FC236}">
                <a16:creationId xmlns:a16="http://schemas.microsoft.com/office/drawing/2014/main" id="{7198B21F-E5BF-4357-97E6-AFE3E76E7492}"/>
              </a:ext>
            </a:extLst>
          </p:cNvPr>
          <p:cNvSpPr>
            <a:spLocks noChangeArrowheads="1"/>
          </p:cNvSpPr>
          <p:nvPr/>
        </p:nvSpPr>
        <p:spPr bwMode="auto">
          <a:xfrm>
            <a:off x="-2243" y="1632306"/>
            <a:ext cx="1203378" cy="506311"/>
          </a:xfrm>
          <a:prstGeom prst="homePlate">
            <a:avLst>
              <a:gd name="adj" fmla="val 119005"/>
            </a:avLst>
          </a:prstGeom>
          <a:solidFill>
            <a:srgbClr val="00FFFF">
              <a:alpha val="49803"/>
            </a:srgbClr>
          </a:solidFill>
          <a:ln w="19050" cap="sq">
            <a:solidFill>
              <a:srgbClr val="000000"/>
            </a:solidFill>
            <a:miter lim="800000"/>
            <a:headEnd type="none" w="sm" len="sm"/>
            <a:tailEnd type="none" w="sm" len="sm"/>
          </a:ln>
        </p:spPr>
        <p:txBody>
          <a:bodyPr wrap="none" anchor="ct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Initiation</a:t>
            </a:r>
          </a:p>
        </p:txBody>
      </p:sp>
      <p:sp>
        <p:nvSpPr>
          <p:cNvPr id="17" name="AutoShape 18">
            <a:extLst>
              <a:ext uri="{FF2B5EF4-FFF2-40B4-BE49-F238E27FC236}">
                <a16:creationId xmlns:a16="http://schemas.microsoft.com/office/drawing/2014/main" id="{84EE9333-DB6A-4B32-994F-5282D6D777E9}"/>
              </a:ext>
            </a:extLst>
          </p:cNvPr>
          <p:cNvSpPr>
            <a:spLocks noChangeArrowheads="1"/>
          </p:cNvSpPr>
          <p:nvPr/>
        </p:nvSpPr>
        <p:spPr bwMode="auto">
          <a:xfrm>
            <a:off x="1963135" y="1632306"/>
            <a:ext cx="3810000" cy="506311"/>
          </a:xfrm>
          <a:prstGeom prst="chevron">
            <a:avLst>
              <a:gd name="adj" fmla="val 127599"/>
            </a:avLst>
          </a:prstGeom>
          <a:solidFill>
            <a:srgbClr val="FF9966">
              <a:alpha val="49803"/>
            </a:srgbClr>
          </a:solidFill>
          <a:ln w="19050" cap="sq">
            <a:solidFill>
              <a:srgbClr val="000000"/>
            </a:solidFill>
            <a:miter lim="800000"/>
            <a:headEnd type="none" w="sm" len="sm"/>
            <a:tailEnd type="none" w="sm" len="sm"/>
          </a:ln>
        </p:spPr>
        <p:txBody>
          <a:bodyPr wrap="none" anchor="ct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Execution</a:t>
            </a:r>
          </a:p>
        </p:txBody>
      </p:sp>
      <p:sp>
        <p:nvSpPr>
          <p:cNvPr id="18" name="AutoShape 3">
            <a:extLst>
              <a:ext uri="{FF2B5EF4-FFF2-40B4-BE49-F238E27FC236}">
                <a16:creationId xmlns:a16="http://schemas.microsoft.com/office/drawing/2014/main" id="{EB9A1AFF-7071-48C2-8552-DD0AB7C79D63}"/>
              </a:ext>
            </a:extLst>
          </p:cNvPr>
          <p:cNvSpPr>
            <a:spLocks noChangeArrowheads="1"/>
          </p:cNvSpPr>
          <p:nvPr/>
        </p:nvSpPr>
        <p:spPr bwMode="auto">
          <a:xfrm>
            <a:off x="5291671" y="1632306"/>
            <a:ext cx="1624463" cy="506311"/>
          </a:xfrm>
          <a:prstGeom prst="chevron">
            <a:avLst>
              <a:gd name="adj" fmla="val 124444"/>
            </a:avLst>
          </a:prstGeom>
          <a:solidFill>
            <a:srgbClr val="00FFFF">
              <a:alpha val="49803"/>
            </a:srgbClr>
          </a:solidFill>
          <a:ln w="19050" cap="sq">
            <a:solidFill>
              <a:srgbClr val="000000"/>
            </a:solidFill>
            <a:miter lim="800000"/>
            <a:headEnd type="none" w="sm" len="sm"/>
            <a:tailEnd type="none" w="sm" len="sm"/>
          </a:ln>
        </p:spPr>
        <p:txBody>
          <a:bodyPr wrap="none" anchor="ct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800" b="1" i="0" u="none" strike="noStrike" kern="1200" cap="none" spc="0" normalizeH="0" baseline="0" noProof="0" dirty="0">
                <a:ln>
                  <a:noFill/>
                </a:ln>
                <a:solidFill>
                  <a:srgbClr val="000000"/>
                </a:solidFill>
                <a:effectLst/>
                <a:uLnTx/>
                <a:uFillTx/>
                <a:latin typeface="Arial" charset="0"/>
                <a:ea typeface="+mn-ea"/>
                <a:cs typeface="+mn-cs"/>
              </a:rPr>
              <a:t>  Closeout</a:t>
            </a:r>
          </a:p>
        </p:txBody>
      </p:sp>
      <p:sp>
        <p:nvSpPr>
          <p:cNvPr id="19" name="Line 43">
            <a:extLst>
              <a:ext uri="{FF2B5EF4-FFF2-40B4-BE49-F238E27FC236}">
                <a16:creationId xmlns:a16="http://schemas.microsoft.com/office/drawing/2014/main" id="{26764C21-2219-4EFA-B4A0-C0C777CDEFA1}"/>
              </a:ext>
            </a:extLst>
          </p:cNvPr>
          <p:cNvSpPr>
            <a:spLocks noChangeShapeType="1"/>
          </p:cNvSpPr>
          <p:nvPr/>
        </p:nvSpPr>
        <p:spPr bwMode="auto">
          <a:xfrm>
            <a:off x="2267935" y="1316957"/>
            <a:ext cx="1929384" cy="0"/>
          </a:xfrm>
          <a:prstGeom prst="line">
            <a:avLst/>
          </a:prstGeom>
          <a:noFill/>
          <a:ln w="9525">
            <a:solidFill>
              <a:schemeClr val="tx1"/>
            </a:solidFill>
            <a:round/>
            <a:headEnd type="triangle" w="med" len="me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Vrinda" pitchFamily="2" charset="0"/>
              <a:ea typeface="+mn-ea"/>
              <a:cs typeface="+mn-cs"/>
            </a:endParaRPr>
          </a:p>
        </p:txBody>
      </p:sp>
      <p:sp>
        <p:nvSpPr>
          <p:cNvPr id="20" name="Line 43">
            <a:extLst>
              <a:ext uri="{FF2B5EF4-FFF2-40B4-BE49-F238E27FC236}">
                <a16:creationId xmlns:a16="http://schemas.microsoft.com/office/drawing/2014/main" id="{B5C6F553-A29E-4EB4-9A63-5C36C21FB08B}"/>
              </a:ext>
            </a:extLst>
          </p:cNvPr>
          <p:cNvSpPr>
            <a:spLocks noChangeShapeType="1"/>
          </p:cNvSpPr>
          <p:nvPr/>
        </p:nvSpPr>
        <p:spPr bwMode="auto">
          <a:xfrm flipV="1">
            <a:off x="286735" y="1316953"/>
            <a:ext cx="1883664" cy="1"/>
          </a:xfrm>
          <a:prstGeom prst="line">
            <a:avLst/>
          </a:prstGeom>
          <a:noFill/>
          <a:ln w="9525">
            <a:solidFill>
              <a:schemeClr val="tx1"/>
            </a:solidFill>
            <a:round/>
            <a:headEnd type="triangle" w="med" len="me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Vrinda" pitchFamily="2" charset="0"/>
              <a:ea typeface="+mn-ea"/>
              <a:cs typeface="+mn-cs"/>
            </a:endParaRPr>
          </a:p>
        </p:txBody>
      </p:sp>
      <p:sp>
        <p:nvSpPr>
          <p:cNvPr id="21" name="Text Box 30">
            <a:extLst>
              <a:ext uri="{FF2B5EF4-FFF2-40B4-BE49-F238E27FC236}">
                <a16:creationId xmlns:a16="http://schemas.microsoft.com/office/drawing/2014/main" id="{AA51915B-B2BC-4082-9986-84F8B4A1A601}"/>
              </a:ext>
            </a:extLst>
          </p:cNvPr>
          <p:cNvSpPr txBox="1">
            <a:spLocks noChangeArrowheads="1"/>
          </p:cNvSpPr>
          <p:nvPr/>
        </p:nvSpPr>
        <p:spPr bwMode="auto">
          <a:xfrm>
            <a:off x="1013769" y="1133871"/>
            <a:ext cx="676985" cy="353943"/>
          </a:xfrm>
          <a:prstGeom prst="rect">
            <a:avLst/>
          </a:prstGeom>
          <a:solidFill>
            <a:schemeClr val="bg1"/>
          </a:solidFill>
          <a:ln w="9525">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C00000"/>
                </a:solidFill>
                <a:effectLst/>
                <a:uLnTx/>
                <a:uFillTx/>
                <a:latin typeface="Arial" charset="0"/>
                <a:ea typeface="+mn-ea"/>
                <a:cs typeface="+mn-cs"/>
              </a:rPr>
              <a:t>Operating</a:t>
            </a:r>
            <a:r>
              <a:rPr kumimoji="0" lang="en-US" sz="900" b="0" i="0" u="none" strike="noStrike" kern="1200" cap="none" spc="0" normalizeH="0" baseline="0" noProof="0" dirty="0">
                <a:ln>
                  <a:noFill/>
                </a:ln>
                <a:solidFill>
                  <a:srgbClr val="C00000"/>
                </a:solidFill>
                <a:effectLst/>
                <a:uLnTx/>
                <a:uFillTx/>
                <a:latin typeface="Arial" charset="0"/>
                <a:ea typeface="+mn-ea"/>
                <a:cs typeface="+mn-cs"/>
              </a:rPr>
              <a:t>*</a:t>
            </a:r>
            <a:r>
              <a:rPr kumimoji="0" lang="en-US" sz="800" b="0" i="0" u="none" strike="noStrike" kern="1200" cap="none" spc="0" normalizeH="0" baseline="0" noProof="0" dirty="0">
                <a:ln>
                  <a:noFill/>
                </a:ln>
                <a:solidFill>
                  <a:srgbClr val="C00000"/>
                </a:solidFill>
                <a:effectLst/>
                <a:uLnTx/>
                <a:uFillTx/>
                <a:latin typeface="Arial" charset="0"/>
                <a:ea typeface="+mn-ea"/>
                <a:cs typeface="+mn-cs"/>
              </a:rPr>
              <a:t> Funds</a:t>
            </a:r>
          </a:p>
        </p:txBody>
      </p:sp>
      <p:sp>
        <p:nvSpPr>
          <p:cNvPr id="22" name="Line 42">
            <a:extLst>
              <a:ext uri="{FF2B5EF4-FFF2-40B4-BE49-F238E27FC236}">
                <a16:creationId xmlns:a16="http://schemas.microsoft.com/office/drawing/2014/main" id="{40938345-7E46-4951-98F6-BA66E901BF21}"/>
              </a:ext>
            </a:extLst>
          </p:cNvPr>
          <p:cNvSpPr>
            <a:spLocks noChangeShapeType="1"/>
          </p:cNvSpPr>
          <p:nvPr/>
        </p:nvSpPr>
        <p:spPr bwMode="auto">
          <a:xfrm flipH="1">
            <a:off x="282766" y="1204240"/>
            <a:ext cx="0" cy="387179"/>
          </a:xfrm>
          <a:prstGeom prst="line">
            <a:avLst/>
          </a:prstGeom>
          <a:noFill/>
          <a:ln w="9525">
            <a:solidFill>
              <a:schemeClr val="tx1"/>
            </a:solidFill>
            <a:prstDash val="dash"/>
            <a:round/>
            <a:headEnd/>
            <a:tailEn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Vrinda" pitchFamily="2" charset="0"/>
              <a:ea typeface="+mn-ea"/>
              <a:cs typeface="+mn-cs"/>
            </a:endParaRPr>
          </a:p>
        </p:txBody>
      </p:sp>
      <p:sp>
        <p:nvSpPr>
          <p:cNvPr id="23" name="Line 42">
            <a:extLst>
              <a:ext uri="{FF2B5EF4-FFF2-40B4-BE49-F238E27FC236}">
                <a16:creationId xmlns:a16="http://schemas.microsoft.com/office/drawing/2014/main" id="{1031C554-9DB5-4E24-A26D-78CB8288AFDD}"/>
              </a:ext>
            </a:extLst>
          </p:cNvPr>
          <p:cNvSpPr>
            <a:spLocks noChangeShapeType="1"/>
          </p:cNvSpPr>
          <p:nvPr/>
        </p:nvSpPr>
        <p:spPr bwMode="auto">
          <a:xfrm>
            <a:off x="6913934" y="1204239"/>
            <a:ext cx="2201" cy="645308"/>
          </a:xfrm>
          <a:prstGeom prst="line">
            <a:avLst/>
          </a:prstGeom>
          <a:noFill/>
          <a:ln w="9525">
            <a:solidFill>
              <a:schemeClr val="tx1"/>
            </a:solidFill>
            <a:prstDash val="dash"/>
            <a:round/>
            <a:headEnd/>
            <a:tailEn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24" name="Line 43">
            <a:extLst>
              <a:ext uri="{FF2B5EF4-FFF2-40B4-BE49-F238E27FC236}">
                <a16:creationId xmlns:a16="http://schemas.microsoft.com/office/drawing/2014/main" id="{84AC129B-1D25-40F0-ACAB-16D4B7942AAE}"/>
              </a:ext>
            </a:extLst>
          </p:cNvPr>
          <p:cNvSpPr>
            <a:spLocks noChangeShapeType="1"/>
          </p:cNvSpPr>
          <p:nvPr/>
        </p:nvSpPr>
        <p:spPr bwMode="auto">
          <a:xfrm flipV="1">
            <a:off x="5788941" y="1316947"/>
            <a:ext cx="1050994" cy="5"/>
          </a:xfrm>
          <a:prstGeom prst="line">
            <a:avLst/>
          </a:prstGeom>
          <a:noFill/>
          <a:ln w="9525">
            <a:solidFill>
              <a:schemeClr val="tx1"/>
            </a:solidFill>
            <a:round/>
            <a:headEnd type="triangle" w="med" len="me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Vrinda" pitchFamily="2" charset="0"/>
              <a:ea typeface="+mn-ea"/>
              <a:cs typeface="+mn-cs"/>
            </a:endParaRPr>
          </a:p>
        </p:txBody>
      </p:sp>
      <p:sp>
        <p:nvSpPr>
          <p:cNvPr id="25" name="Text Box 30">
            <a:extLst>
              <a:ext uri="{FF2B5EF4-FFF2-40B4-BE49-F238E27FC236}">
                <a16:creationId xmlns:a16="http://schemas.microsoft.com/office/drawing/2014/main" id="{A7F9BB09-D869-4C78-A812-23A91883DF98}"/>
              </a:ext>
            </a:extLst>
          </p:cNvPr>
          <p:cNvSpPr txBox="1">
            <a:spLocks noChangeArrowheads="1"/>
          </p:cNvSpPr>
          <p:nvPr/>
        </p:nvSpPr>
        <p:spPr bwMode="auto">
          <a:xfrm>
            <a:off x="6010550" y="1140875"/>
            <a:ext cx="676985" cy="338554"/>
          </a:xfrm>
          <a:prstGeom prst="rect">
            <a:avLst/>
          </a:prstGeom>
          <a:solidFill>
            <a:schemeClr val="bg1"/>
          </a:solidFill>
          <a:ln w="9525">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C00000"/>
                </a:solidFill>
                <a:effectLst/>
                <a:uLnTx/>
                <a:uFillTx/>
                <a:latin typeface="Arial" charset="0"/>
                <a:ea typeface="+mn-ea"/>
                <a:cs typeface="+mn-cs"/>
              </a:rPr>
              <a:t>Operating Funds</a:t>
            </a:r>
          </a:p>
        </p:txBody>
      </p:sp>
      <p:sp>
        <p:nvSpPr>
          <p:cNvPr id="26" name="Line 43">
            <a:extLst>
              <a:ext uri="{FF2B5EF4-FFF2-40B4-BE49-F238E27FC236}">
                <a16:creationId xmlns:a16="http://schemas.microsoft.com/office/drawing/2014/main" id="{3D14BC6F-C5AD-48E1-AC6E-F0A0AF9E638D}"/>
              </a:ext>
            </a:extLst>
          </p:cNvPr>
          <p:cNvSpPr>
            <a:spLocks noChangeShapeType="1"/>
          </p:cNvSpPr>
          <p:nvPr/>
        </p:nvSpPr>
        <p:spPr bwMode="auto">
          <a:xfrm>
            <a:off x="4249135" y="1316957"/>
            <a:ext cx="1412763" cy="0"/>
          </a:xfrm>
          <a:prstGeom prst="line">
            <a:avLst/>
          </a:prstGeom>
          <a:noFill/>
          <a:ln w="9525">
            <a:solidFill>
              <a:schemeClr val="tx1"/>
            </a:solidFill>
            <a:round/>
            <a:headEnd type="triangle" w="med" len="me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Vrinda" pitchFamily="2" charset="0"/>
              <a:ea typeface="+mn-ea"/>
              <a:cs typeface="+mn-cs"/>
            </a:endParaRPr>
          </a:p>
        </p:txBody>
      </p:sp>
      <p:sp>
        <p:nvSpPr>
          <p:cNvPr id="27" name="Text Box 11">
            <a:extLst>
              <a:ext uri="{FF2B5EF4-FFF2-40B4-BE49-F238E27FC236}">
                <a16:creationId xmlns:a16="http://schemas.microsoft.com/office/drawing/2014/main" id="{F56ED3F0-1AF2-4654-9515-B1A56B5672A3}"/>
              </a:ext>
            </a:extLst>
          </p:cNvPr>
          <p:cNvSpPr txBox="1">
            <a:spLocks noChangeArrowheads="1"/>
          </p:cNvSpPr>
          <p:nvPr/>
        </p:nvSpPr>
        <p:spPr bwMode="auto">
          <a:xfrm>
            <a:off x="2665794" y="1155205"/>
            <a:ext cx="1315189" cy="338554"/>
          </a:xfrm>
          <a:prstGeom prst="rect">
            <a:avLst/>
          </a:prstGeom>
          <a:solidFill>
            <a:schemeClr val="bg1"/>
          </a:solid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C00000"/>
                </a:solidFill>
                <a:effectLst/>
                <a:uLnTx/>
                <a:uFillTx/>
                <a:latin typeface="Arial" charset="0"/>
                <a:ea typeface="+mn-ea"/>
                <a:cs typeface="+mn-cs"/>
              </a:rPr>
              <a:t>Project Engineering and Design (PED)</a:t>
            </a:r>
            <a:r>
              <a:rPr lang="en-US" sz="800" dirty="0">
                <a:solidFill>
                  <a:srgbClr val="C00000"/>
                </a:solidFill>
                <a:latin typeface="Arial" charset="0"/>
              </a:rPr>
              <a:t> </a:t>
            </a:r>
            <a:r>
              <a:rPr kumimoji="0" lang="en-US" sz="800" b="0" i="0" u="none" strike="noStrike" kern="1200" cap="none" spc="0" normalizeH="0" baseline="0" noProof="0" dirty="0">
                <a:ln>
                  <a:noFill/>
                </a:ln>
                <a:solidFill>
                  <a:srgbClr val="C00000"/>
                </a:solidFill>
                <a:effectLst/>
                <a:uLnTx/>
                <a:uFillTx/>
                <a:latin typeface="Arial" charset="0"/>
                <a:ea typeface="+mn-ea"/>
                <a:cs typeface="+mn-cs"/>
              </a:rPr>
              <a:t>Funds</a:t>
            </a:r>
          </a:p>
        </p:txBody>
      </p:sp>
      <p:sp>
        <p:nvSpPr>
          <p:cNvPr id="28" name="Text Box 11">
            <a:extLst>
              <a:ext uri="{FF2B5EF4-FFF2-40B4-BE49-F238E27FC236}">
                <a16:creationId xmlns:a16="http://schemas.microsoft.com/office/drawing/2014/main" id="{CDBA254F-2218-43DD-BAD4-6F117AC2CE86}"/>
              </a:ext>
            </a:extLst>
          </p:cNvPr>
          <p:cNvSpPr txBox="1">
            <a:spLocks noChangeArrowheads="1"/>
          </p:cNvSpPr>
          <p:nvPr/>
        </p:nvSpPr>
        <p:spPr bwMode="auto">
          <a:xfrm>
            <a:off x="4620643" y="1138831"/>
            <a:ext cx="771492" cy="461665"/>
          </a:xfrm>
          <a:prstGeom prst="rect">
            <a:avLst/>
          </a:prstGeom>
          <a:solidFill>
            <a:schemeClr val="bg1"/>
          </a:solid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C00000"/>
                </a:solidFill>
                <a:effectLst/>
                <a:uLnTx/>
                <a:uFillTx/>
                <a:latin typeface="Arial" charset="0"/>
                <a:ea typeface="+mn-ea"/>
                <a:cs typeface="+mn-cs"/>
              </a:rPr>
              <a:t>Construction </a:t>
            </a:r>
            <a:r>
              <a:rPr kumimoji="0" lang="en-US" sz="800" i="0" u="none" strike="noStrike" kern="1200" cap="none" spc="0" normalizeH="0" baseline="0" noProof="0" dirty="0">
                <a:ln>
                  <a:noFill/>
                </a:ln>
                <a:solidFill>
                  <a:srgbClr val="C00000"/>
                </a:solidFill>
                <a:effectLst/>
                <a:uLnTx/>
                <a:uFillTx/>
                <a:latin typeface="Arial" charset="0"/>
                <a:ea typeface="+mn-ea"/>
                <a:cs typeface="+mn-cs"/>
              </a:rPr>
              <a:t>&amp; PED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C00000"/>
                </a:solidFill>
                <a:effectLst/>
                <a:uLnTx/>
                <a:uFillTx/>
                <a:latin typeface="Arial" charset="0"/>
                <a:ea typeface="+mn-ea"/>
                <a:cs typeface="+mn-cs"/>
              </a:rPr>
              <a:t>Funds</a:t>
            </a:r>
          </a:p>
        </p:txBody>
      </p:sp>
      <p:sp>
        <p:nvSpPr>
          <p:cNvPr id="29" name="Line 42">
            <a:extLst>
              <a:ext uri="{FF2B5EF4-FFF2-40B4-BE49-F238E27FC236}">
                <a16:creationId xmlns:a16="http://schemas.microsoft.com/office/drawing/2014/main" id="{49C8E01A-2345-414D-83C6-9C44E9034FFA}"/>
              </a:ext>
            </a:extLst>
          </p:cNvPr>
          <p:cNvSpPr>
            <a:spLocks noChangeShapeType="1"/>
          </p:cNvSpPr>
          <p:nvPr/>
        </p:nvSpPr>
        <p:spPr bwMode="auto">
          <a:xfrm flipH="1">
            <a:off x="4249135" y="1185262"/>
            <a:ext cx="0" cy="387179"/>
          </a:xfrm>
          <a:prstGeom prst="line">
            <a:avLst/>
          </a:prstGeom>
          <a:noFill/>
          <a:ln w="9525">
            <a:solidFill>
              <a:schemeClr val="tx1"/>
            </a:solidFill>
            <a:prstDash val="dash"/>
            <a:round/>
            <a:headEnd/>
            <a:tailEn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Vrinda" pitchFamily="2" charset="0"/>
              <a:ea typeface="+mn-ea"/>
              <a:cs typeface="+mn-cs"/>
            </a:endParaRPr>
          </a:p>
        </p:txBody>
      </p:sp>
      <p:sp>
        <p:nvSpPr>
          <p:cNvPr id="30" name="TextBox 29">
            <a:extLst>
              <a:ext uri="{FF2B5EF4-FFF2-40B4-BE49-F238E27FC236}">
                <a16:creationId xmlns:a16="http://schemas.microsoft.com/office/drawing/2014/main" id="{C6D7CB44-F075-4FAC-B354-9815E10FB0A4}"/>
              </a:ext>
            </a:extLst>
          </p:cNvPr>
          <p:cNvSpPr txBox="1"/>
          <p:nvPr/>
        </p:nvSpPr>
        <p:spPr>
          <a:xfrm>
            <a:off x="1201135" y="2267208"/>
            <a:ext cx="83820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1" u="none" strike="noStrike" kern="1200" cap="none" spc="0" normalizeH="0" baseline="0" noProof="0" dirty="0">
                <a:ln>
                  <a:noFill/>
                </a:ln>
                <a:solidFill>
                  <a:srgbClr val="000000">
                    <a:lumMod val="60000"/>
                    <a:lumOff val="40000"/>
                  </a:srgbClr>
                </a:solidFill>
                <a:effectLst/>
                <a:uLnTx/>
                <a:uFillTx/>
                <a:latin typeface="Arial" pitchFamily="34" charset="0"/>
                <a:ea typeface="+mn-ea"/>
                <a:cs typeface="+mn-cs"/>
              </a:rPr>
              <a:t>Conceptual Design</a:t>
            </a:r>
          </a:p>
        </p:txBody>
      </p:sp>
      <p:sp>
        <p:nvSpPr>
          <p:cNvPr id="31" name="TextBox 30">
            <a:extLst>
              <a:ext uri="{FF2B5EF4-FFF2-40B4-BE49-F238E27FC236}">
                <a16:creationId xmlns:a16="http://schemas.microsoft.com/office/drawing/2014/main" id="{206E8A21-C0FE-4678-A5AE-09C7DE3D3882}"/>
              </a:ext>
            </a:extLst>
          </p:cNvPr>
          <p:cNvSpPr txBox="1"/>
          <p:nvPr/>
        </p:nvSpPr>
        <p:spPr>
          <a:xfrm>
            <a:off x="2267935" y="2267208"/>
            <a:ext cx="83820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1" u="none" strike="noStrike" kern="1200" cap="none" spc="0" normalizeH="0" baseline="0" noProof="0" dirty="0">
                <a:ln>
                  <a:noFill/>
                </a:ln>
                <a:solidFill>
                  <a:srgbClr val="000000">
                    <a:lumMod val="60000"/>
                    <a:lumOff val="40000"/>
                  </a:srgbClr>
                </a:solidFill>
                <a:effectLst/>
                <a:uLnTx/>
                <a:uFillTx/>
                <a:latin typeface="Arial" pitchFamily="34" charset="0"/>
                <a:ea typeface="+mn-ea"/>
                <a:cs typeface="+mn-cs"/>
              </a:rPr>
              <a:t>Preliminary Design</a:t>
            </a:r>
          </a:p>
        </p:txBody>
      </p:sp>
      <p:sp>
        <p:nvSpPr>
          <p:cNvPr id="32" name="TextBox 31">
            <a:extLst>
              <a:ext uri="{FF2B5EF4-FFF2-40B4-BE49-F238E27FC236}">
                <a16:creationId xmlns:a16="http://schemas.microsoft.com/office/drawing/2014/main" id="{93153BEE-1310-4AFE-9870-2FDC8A95050E}"/>
              </a:ext>
            </a:extLst>
          </p:cNvPr>
          <p:cNvSpPr txBox="1"/>
          <p:nvPr/>
        </p:nvSpPr>
        <p:spPr>
          <a:xfrm>
            <a:off x="3487135" y="2267208"/>
            <a:ext cx="609600" cy="38100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1" u="none" strike="noStrike" kern="1200" cap="none" spc="0" normalizeH="0" baseline="0" noProof="0" dirty="0">
                <a:ln>
                  <a:noFill/>
                </a:ln>
                <a:solidFill>
                  <a:srgbClr val="000000">
                    <a:lumMod val="60000"/>
                    <a:lumOff val="40000"/>
                  </a:srgbClr>
                </a:solidFill>
                <a:effectLst/>
                <a:uLnTx/>
                <a:uFillTx/>
                <a:latin typeface="Arial" pitchFamily="34" charset="0"/>
                <a:ea typeface="+mn-ea"/>
                <a:cs typeface="+mn-cs"/>
              </a:rPr>
              <a:t>Final Design</a:t>
            </a:r>
          </a:p>
        </p:txBody>
      </p:sp>
      <p:sp>
        <p:nvSpPr>
          <p:cNvPr id="33" name="TextBox 32">
            <a:extLst>
              <a:ext uri="{FF2B5EF4-FFF2-40B4-BE49-F238E27FC236}">
                <a16:creationId xmlns:a16="http://schemas.microsoft.com/office/drawing/2014/main" id="{F5186604-30EF-4F76-9F45-BD72A41B9300}"/>
              </a:ext>
            </a:extLst>
          </p:cNvPr>
          <p:cNvSpPr txBox="1"/>
          <p:nvPr/>
        </p:nvSpPr>
        <p:spPr>
          <a:xfrm>
            <a:off x="4630135" y="2267208"/>
            <a:ext cx="838200"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1" u="none" strike="noStrike" kern="1200" cap="none" spc="0" normalizeH="0" baseline="0" noProof="0" dirty="0">
                <a:ln>
                  <a:noFill/>
                </a:ln>
                <a:solidFill>
                  <a:srgbClr val="000000">
                    <a:lumMod val="60000"/>
                    <a:lumOff val="40000"/>
                  </a:srgbClr>
                </a:solidFill>
                <a:effectLst/>
                <a:uLnTx/>
                <a:uFillTx/>
                <a:latin typeface="Arial" pitchFamily="34" charset="0"/>
                <a:ea typeface="+mn-ea"/>
                <a:cs typeface="+mn-cs"/>
              </a:rPr>
              <a:t>Construction</a:t>
            </a:r>
          </a:p>
        </p:txBody>
      </p:sp>
      <p:sp>
        <p:nvSpPr>
          <p:cNvPr id="34" name="Line 20">
            <a:extLst>
              <a:ext uri="{FF2B5EF4-FFF2-40B4-BE49-F238E27FC236}">
                <a16:creationId xmlns:a16="http://schemas.microsoft.com/office/drawing/2014/main" id="{AB3720A7-AF81-4838-B653-3DA2E14A79F2}"/>
              </a:ext>
            </a:extLst>
          </p:cNvPr>
          <p:cNvSpPr>
            <a:spLocks noChangeShapeType="1"/>
          </p:cNvSpPr>
          <p:nvPr/>
        </p:nvSpPr>
        <p:spPr bwMode="auto">
          <a:xfrm flipH="1" flipV="1">
            <a:off x="972535" y="2419608"/>
            <a:ext cx="304800"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35" name="Line 20">
            <a:extLst>
              <a:ext uri="{FF2B5EF4-FFF2-40B4-BE49-F238E27FC236}">
                <a16:creationId xmlns:a16="http://schemas.microsoft.com/office/drawing/2014/main" id="{44EC2AF1-08C5-4B33-853B-A91CFE667C67}"/>
              </a:ext>
            </a:extLst>
          </p:cNvPr>
          <p:cNvSpPr>
            <a:spLocks noChangeShapeType="1"/>
          </p:cNvSpPr>
          <p:nvPr/>
        </p:nvSpPr>
        <p:spPr bwMode="auto">
          <a:xfrm flipH="1" flipV="1">
            <a:off x="2191735" y="2419608"/>
            <a:ext cx="228600"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36" name="Line 20">
            <a:extLst>
              <a:ext uri="{FF2B5EF4-FFF2-40B4-BE49-F238E27FC236}">
                <a16:creationId xmlns:a16="http://schemas.microsoft.com/office/drawing/2014/main" id="{7B83BF24-8323-4F7F-A02E-27B863143AE6}"/>
              </a:ext>
            </a:extLst>
          </p:cNvPr>
          <p:cNvSpPr>
            <a:spLocks noChangeShapeType="1"/>
          </p:cNvSpPr>
          <p:nvPr/>
        </p:nvSpPr>
        <p:spPr bwMode="auto">
          <a:xfrm flipH="1" flipV="1">
            <a:off x="3258535" y="2419608"/>
            <a:ext cx="304800"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37" name="Line 20">
            <a:extLst>
              <a:ext uri="{FF2B5EF4-FFF2-40B4-BE49-F238E27FC236}">
                <a16:creationId xmlns:a16="http://schemas.microsoft.com/office/drawing/2014/main" id="{52BEAB5F-FE62-4192-B1DA-F86B681F2F19}"/>
              </a:ext>
            </a:extLst>
          </p:cNvPr>
          <p:cNvSpPr>
            <a:spLocks noChangeShapeType="1"/>
          </p:cNvSpPr>
          <p:nvPr/>
        </p:nvSpPr>
        <p:spPr bwMode="auto">
          <a:xfrm flipH="1" flipV="1">
            <a:off x="4249135" y="2419608"/>
            <a:ext cx="304800"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38" name="Line 20">
            <a:extLst>
              <a:ext uri="{FF2B5EF4-FFF2-40B4-BE49-F238E27FC236}">
                <a16:creationId xmlns:a16="http://schemas.microsoft.com/office/drawing/2014/main" id="{E65C7BF7-5000-4BB0-AA7E-33C07E09F039}"/>
              </a:ext>
            </a:extLst>
          </p:cNvPr>
          <p:cNvSpPr>
            <a:spLocks noChangeShapeType="1"/>
          </p:cNvSpPr>
          <p:nvPr/>
        </p:nvSpPr>
        <p:spPr bwMode="auto">
          <a:xfrm flipV="1">
            <a:off x="1886935" y="2419608"/>
            <a:ext cx="256032"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39" name="Line 20">
            <a:extLst>
              <a:ext uri="{FF2B5EF4-FFF2-40B4-BE49-F238E27FC236}">
                <a16:creationId xmlns:a16="http://schemas.microsoft.com/office/drawing/2014/main" id="{61443D17-906A-49F4-B8B0-AC8E71E0970C}"/>
              </a:ext>
            </a:extLst>
          </p:cNvPr>
          <p:cNvSpPr>
            <a:spLocks noChangeShapeType="1"/>
          </p:cNvSpPr>
          <p:nvPr/>
        </p:nvSpPr>
        <p:spPr bwMode="auto">
          <a:xfrm flipV="1">
            <a:off x="3029935" y="2419608"/>
            <a:ext cx="179832"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40" name="Line 20">
            <a:extLst>
              <a:ext uri="{FF2B5EF4-FFF2-40B4-BE49-F238E27FC236}">
                <a16:creationId xmlns:a16="http://schemas.microsoft.com/office/drawing/2014/main" id="{C07937A3-2AF0-4FE8-8FEC-2F7896540FCC}"/>
              </a:ext>
            </a:extLst>
          </p:cNvPr>
          <p:cNvSpPr>
            <a:spLocks noChangeShapeType="1"/>
          </p:cNvSpPr>
          <p:nvPr/>
        </p:nvSpPr>
        <p:spPr bwMode="auto">
          <a:xfrm flipV="1">
            <a:off x="3916903" y="2419608"/>
            <a:ext cx="256032"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41" name="Line 20">
            <a:extLst>
              <a:ext uri="{FF2B5EF4-FFF2-40B4-BE49-F238E27FC236}">
                <a16:creationId xmlns:a16="http://schemas.microsoft.com/office/drawing/2014/main" id="{484D8ADF-1BA6-4AA0-8889-F24246CF3B3D}"/>
              </a:ext>
            </a:extLst>
          </p:cNvPr>
          <p:cNvSpPr>
            <a:spLocks noChangeShapeType="1"/>
          </p:cNvSpPr>
          <p:nvPr/>
        </p:nvSpPr>
        <p:spPr bwMode="auto">
          <a:xfrm flipV="1">
            <a:off x="5468335" y="2419608"/>
            <a:ext cx="256032"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42" name="Text Box 5">
            <a:extLst>
              <a:ext uri="{FF2B5EF4-FFF2-40B4-BE49-F238E27FC236}">
                <a16:creationId xmlns:a16="http://schemas.microsoft.com/office/drawing/2014/main" id="{E081F7E8-2782-471B-B8C2-BC6DA56203D4}"/>
              </a:ext>
            </a:extLst>
          </p:cNvPr>
          <p:cNvSpPr txBox="1">
            <a:spLocks noChangeArrowheads="1"/>
          </p:cNvSpPr>
          <p:nvPr/>
        </p:nvSpPr>
        <p:spPr bwMode="auto">
          <a:xfrm>
            <a:off x="2166681" y="2716465"/>
            <a:ext cx="860973" cy="923330"/>
          </a:xfrm>
          <a:prstGeom prst="rect">
            <a:avLst/>
          </a:prstGeom>
          <a:noFill/>
          <a:ln w="12700" cap="sq">
            <a:noFill/>
            <a:miter lim="800000"/>
            <a:headEnd type="none" w="sm" len="sm"/>
            <a:tailEnd type="none" w="sm" len="sm"/>
          </a:ln>
        </p:spPr>
        <p:txBody>
          <a:bodyPr>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mn-ea"/>
                <a:cs typeface="+mn-cs"/>
              </a:rPr>
              <a:t>CD-1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Approve Alternative Selection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and Cost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Range</a:t>
            </a:r>
          </a:p>
        </p:txBody>
      </p:sp>
      <p:sp>
        <p:nvSpPr>
          <p:cNvPr id="43" name="Text Box 8">
            <a:extLst>
              <a:ext uri="{FF2B5EF4-FFF2-40B4-BE49-F238E27FC236}">
                <a16:creationId xmlns:a16="http://schemas.microsoft.com/office/drawing/2014/main" id="{58EDFFEA-D5C5-40BA-828F-0533C1933DF5}"/>
              </a:ext>
            </a:extLst>
          </p:cNvPr>
          <p:cNvSpPr txBox="1">
            <a:spLocks noChangeArrowheads="1"/>
          </p:cNvSpPr>
          <p:nvPr/>
        </p:nvSpPr>
        <p:spPr bwMode="auto">
          <a:xfrm>
            <a:off x="5160418" y="2716465"/>
            <a:ext cx="1187147" cy="784830"/>
          </a:xfrm>
          <a:prstGeom prst="rect">
            <a:avLst/>
          </a:prstGeom>
          <a:noFill/>
          <a:ln w="12700" cap="sq">
            <a:noFill/>
            <a:miter lim="800000"/>
            <a:headEnd type="none" w="sm" len="sm"/>
            <a:tailEnd type="none" w="sm" len="sm"/>
          </a:ln>
        </p:spPr>
        <p:txBody>
          <a:bodyPr wrap="square">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mn-ea"/>
                <a:cs typeface="+mn-cs"/>
              </a:rPr>
              <a:t>CD-4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Approve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Start of Operations or Project Completion</a:t>
            </a:r>
          </a:p>
        </p:txBody>
      </p:sp>
      <p:sp>
        <p:nvSpPr>
          <p:cNvPr id="44" name="Text Box 7">
            <a:extLst>
              <a:ext uri="{FF2B5EF4-FFF2-40B4-BE49-F238E27FC236}">
                <a16:creationId xmlns:a16="http://schemas.microsoft.com/office/drawing/2014/main" id="{E6635824-0311-4853-B168-CF08EF933314}"/>
              </a:ext>
            </a:extLst>
          </p:cNvPr>
          <p:cNvSpPr txBox="1">
            <a:spLocks noChangeArrowheads="1"/>
          </p:cNvSpPr>
          <p:nvPr/>
        </p:nvSpPr>
        <p:spPr bwMode="auto">
          <a:xfrm>
            <a:off x="3868135" y="2724408"/>
            <a:ext cx="836879" cy="784830"/>
          </a:xfrm>
          <a:prstGeom prst="rect">
            <a:avLst/>
          </a:prstGeom>
          <a:noFill/>
          <a:ln w="12700" cap="sq">
            <a:noFill/>
            <a:miter lim="800000"/>
            <a:headEnd type="none" w="sm" len="sm"/>
            <a:tailEnd type="none" w="sm" len="sm"/>
          </a:ln>
        </p:spPr>
        <p:txBody>
          <a:bodyPr wrap="square">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mn-ea"/>
                <a:cs typeface="+mn-cs"/>
              </a:rPr>
              <a:t>CD-3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Approve Start of Construction or Execution</a:t>
            </a:r>
          </a:p>
        </p:txBody>
      </p:sp>
      <p:sp>
        <p:nvSpPr>
          <p:cNvPr id="45" name="Text Box 6">
            <a:extLst>
              <a:ext uri="{FF2B5EF4-FFF2-40B4-BE49-F238E27FC236}">
                <a16:creationId xmlns:a16="http://schemas.microsoft.com/office/drawing/2014/main" id="{EE48B227-E620-4BFD-9536-E32A3091C296}"/>
              </a:ext>
            </a:extLst>
          </p:cNvPr>
          <p:cNvSpPr txBox="1">
            <a:spLocks noChangeArrowheads="1"/>
          </p:cNvSpPr>
          <p:nvPr/>
        </p:nvSpPr>
        <p:spPr bwMode="auto">
          <a:xfrm>
            <a:off x="2745275" y="2712377"/>
            <a:ext cx="993717" cy="646331"/>
          </a:xfrm>
          <a:prstGeom prst="rect">
            <a:avLst/>
          </a:prstGeom>
          <a:noFill/>
          <a:ln w="12700" cap="sq">
            <a:noFill/>
            <a:miter lim="800000"/>
            <a:headEnd type="none" w="sm" len="sm"/>
            <a:tailEnd type="none" w="sm" len="sm"/>
          </a:ln>
        </p:spPr>
        <p:txBody>
          <a:bodyPr>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mn-ea"/>
                <a:cs typeface="+mn-cs"/>
              </a:rPr>
              <a:t>CD-2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Approve Performance Baseline (PB)</a:t>
            </a:r>
          </a:p>
        </p:txBody>
      </p:sp>
      <p:sp>
        <p:nvSpPr>
          <p:cNvPr id="46" name="Text Box 4">
            <a:extLst>
              <a:ext uri="{FF2B5EF4-FFF2-40B4-BE49-F238E27FC236}">
                <a16:creationId xmlns:a16="http://schemas.microsoft.com/office/drawing/2014/main" id="{1B407F51-10AD-4650-8540-BB73763A122E}"/>
              </a:ext>
            </a:extLst>
          </p:cNvPr>
          <p:cNvSpPr txBox="1">
            <a:spLocks noChangeArrowheads="1"/>
          </p:cNvSpPr>
          <p:nvPr/>
        </p:nvSpPr>
        <p:spPr bwMode="auto">
          <a:xfrm>
            <a:off x="667735" y="2716465"/>
            <a:ext cx="740635" cy="646331"/>
          </a:xfrm>
          <a:prstGeom prst="rect">
            <a:avLst/>
          </a:prstGeom>
          <a:noFill/>
          <a:ln w="12700" cap="sq">
            <a:noFill/>
            <a:miter lim="800000"/>
            <a:headEnd type="none" w="sm" len="sm"/>
            <a:tailEnd type="none" w="sm" len="sm"/>
          </a:ln>
        </p:spPr>
        <p:txBody>
          <a:bodyPr>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mn-ea"/>
                <a:cs typeface="+mn-cs"/>
              </a:rPr>
              <a:t>CD-0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Approve Mission Need</a:t>
            </a:r>
          </a:p>
        </p:txBody>
      </p:sp>
      <p:sp>
        <p:nvSpPr>
          <p:cNvPr id="47" name="5-Point Star 160">
            <a:extLst>
              <a:ext uri="{FF2B5EF4-FFF2-40B4-BE49-F238E27FC236}">
                <a16:creationId xmlns:a16="http://schemas.microsoft.com/office/drawing/2014/main" id="{D04733F0-11DF-4506-B998-B3FC8B818CD7}"/>
              </a:ext>
            </a:extLst>
          </p:cNvPr>
          <p:cNvSpPr/>
          <p:nvPr/>
        </p:nvSpPr>
        <p:spPr>
          <a:xfrm>
            <a:off x="2185148" y="1623233"/>
            <a:ext cx="638249" cy="51190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 name="Straight Connector 47">
            <a:extLst>
              <a:ext uri="{FF2B5EF4-FFF2-40B4-BE49-F238E27FC236}">
                <a16:creationId xmlns:a16="http://schemas.microsoft.com/office/drawing/2014/main" id="{ED5BF656-63D5-4910-B88F-3C1F0053623F}"/>
              </a:ext>
            </a:extLst>
          </p:cNvPr>
          <p:cNvCxnSpPr/>
          <p:nvPr/>
        </p:nvCxnSpPr>
        <p:spPr>
          <a:xfrm flipV="1">
            <a:off x="2496535" y="1038976"/>
            <a:ext cx="0" cy="533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1B9AA687-1B35-4EA2-8990-AC6B0B2CD67F}"/>
              </a:ext>
            </a:extLst>
          </p:cNvPr>
          <p:cNvSpPr txBox="1"/>
          <p:nvPr/>
        </p:nvSpPr>
        <p:spPr>
          <a:xfrm>
            <a:off x="2115536" y="683039"/>
            <a:ext cx="762000" cy="400110"/>
          </a:xfrm>
          <a:prstGeom prst="rect">
            <a:avLst/>
          </a:prstGeom>
          <a:solidFill>
            <a:schemeClr val="bg1"/>
          </a:solidFill>
          <a:ln>
            <a:solidFill>
              <a:schemeClr val="tx1"/>
            </a:solidFill>
          </a:ln>
        </p:spPr>
        <p:txBody>
          <a:bodyPr wrap="square" rtlCol="0">
            <a:spAutoFit/>
          </a:bodyPr>
          <a:lstStyle/>
          <a:p>
            <a:pPr algn="ctr"/>
            <a:r>
              <a:rPr lang="en-US" sz="2000" dirty="0"/>
              <a:t>EIC</a:t>
            </a:r>
          </a:p>
        </p:txBody>
      </p:sp>
      <p:sp>
        <p:nvSpPr>
          <p:cNvPr id="3" name="TextBox 2">
            <a:extLst>
              <a:ext uri="{FF2B5EF4-FFF2-40B4-BE49-F238E27FC236}">
                <a16:creationId xmlns:a16="http://schemas.microsoft.com/office/drawing/2014/main" id="{CF945608-8060-3247-9C19-A1213D42A04F}"/>
              </a:ext>
            </a:extLst>
          </p:cNvPr>
          <p:cNvSpPr txBox="1"/>
          <p:nvPr/>
        </p:nvSpPr>
        <p:spPr>
          <a:xfrm>
            <a:off x="25842" y="3669866"/>
            <a:ext cx="4041715" cy="2616101"/>
          </a:xfrm>
          <a:prstGeom prst="rect">
            <a:avLst/>
          </a:prstGeom>
          <a:noFill/>
        </p:spPr>
        <p:txBody>
          <a:bodyPr wrap="square" rtlCol="0">
            <a:spAutoFit/>
          </a:bodyPr>
          <a:lstStyle/>
          <a:p>
            <a:r>
              <a:rPr lang="en-US" b="1" dirty="0">
                <a:solidFill>
                  <a:srgbClr val="0000FF"/>
                </a:solidFill>
                <a:latin typeface="Arial" panose="020B0604020202020204" pitchFamily="34" charset="0"/>
                <a:ea typeface="Calibri" panose="020F0502020204030204" pitchFamily="34" charset="0"/>
                <a:cs typeface="Arial" panose="020B0604020202020204" pitchFamily="34" charset="0"/>
              </a:rPr>
              <a:t>CD-2 – </a:t>
            </a:r>
            <a:r>
              <a:rPr lang="en-US" sz="1600" b="1" dirty="0">
                <a:solidFill>
                  <a:srgbClr val="0000FF"/>
                </a:solidFill>
                <a:latin typeface="Arial" panose="020B0604020202020204" pitchFamily="34" charset="0"/>
                <a:ea typeface="Calibri" panose="020F0502020204030204" pitchFamily="34" charset="0"/>
                <a:cs typeface="Arial" panose="020B0604020202020204" pitchFamily="34" charset="0"/>
              </a:rPr>
              <a:t>Approve</a:t>
            </a:r>
            <a:r>
              <a:rPr lang="en-US" b="1" dirty="0">
                <a:solidFill>
                  <a:srgbClr val="0000FF"/>
                </a:solidFill>
                <a:latin typeface="Arial" panose="020B0604020202020204" pitchFamily="34" charset="0"/>
                <a:ea typeface="Calibri" panose="020F0502020204030204" pitchFamily="34" charset="0"/>
                <a:cs typeface="Arial" panose="020B0604020202020204" pitchFamily="34" charset="0"/>
              </a:rPr>
              <a:t> Performance Baseline</a:t>
            </a:r>
            <a:r>
              <a:rPr lang="en-US"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a:latin typeface="Arial" panose="020B0604020202020204" pitchFamily="34" charset="0"/>
                <a:ea typeface="Calibri" panose="020F0502020204030204" pitchFamily="34" charset="0"/>
                <a:cs typeface="Arial" panose="020B0604020202020204" pitchFamily="34" charset="0"/>
              </a:rPr>
              <a:t>CD-2 is an approval of the </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preliminary design </a:t>
            </a:r>
            <a:r>
              <a:rPr lang="en-US" sz="1600" dirty="0">
                <a:latin typeface="Arial" panose="020B0604020202020204" pitchFamily="34" charset="0"/>
                <a:ea typeface="Calibri" panose="020F0502020204030204" pitchFamily="34" charset="0"/>
                <a:cs typeface="Arial" panose="020B0604020202020204" pitchFamily="34" charset="0"/>
              </a:rPr>
              <a:t>of the project and the baseline scope, cost, and schedule. What is most relevant is that CD-2 means there is now a definitive plan that the project will be measured against in cost, schedule and technical performance. </a:t>
            </a:r>
          </a:p>
          <a:p>
            <a:pPr marL="285750" indent="-285750">
              <a:buFont typeface="Wingdings" panose="05000000000000000000" pitchFamily="2" charset="2"/>
              <a:buChar char="à"/>
            </a:pPr>
            <a:r>
              <a:rPr lang="en-US" sz="1600" dirty="0">
                <a:solidFill>
                  <a:srgbClr val="0000FF"/>
                </a:solidFill>
                <a:latin typeface="Arial" panose="020B0604020202020204" pitchFamily="34" charset="0"/>
                <a:cs typeface="Arial" panose="020B0604020202020204" pitchFamily="34" charset="0"/>
                <a:sym typeface="Wingdings" pitchFamily="2" charset="2"/>
              </a:rPr>
              <a:t>pre-TDR is required for CD-2</a:t>
            </a:r>
          </a:p>
          <a:p>
            <a:r>
              <a:rPr lang="en-US" sz="1600" dirty="0">
                <a:solidFill>
                  <a:srgbClr val="0000FF"/>
                </a:solidFill>
                <a:latin typeface="Arial" panose="020B0604020202020204" pitchFamily="34" charset="0"/>
                <a:cs typeface="Arial" panose="020B0604020202020204" pitchFamily="34" charset="0"/>
                <a:sym typeface="Wingdings" pitchFamily="2" charset="2"/>
              </a:rPr>
              <a:t>(pre-TDR = preliminary version of TDR)</a:t>
            </a:r>
            <a:endParaRPr lang="en-US" sz="1600" dirty="0">
              <a:solidFill>
                <a:srgbClr val="0000FF"/>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04847A2-1A08-5F43-ABF5-EEE1B5026FF7}"/>
              </a:ext>
            </a:extLst>
          </p:cNvPr>
          <p:cNvSpPr txBox="1"/>
          <p:nvPr/>
        </p:nvSpPr>
        <p:spPr>
          <a:xfrm>
            <a:off x="4575664" y="3933194"/>
            <a:ext cx="4088888" cy="2554545"/>
          </a:xfrm>
          <a:prstGeom prst="rect">
            <a:avLst/>
          </a:prstGeom>
          <a:noFill/>
        </p:spPr>
        <p:txBody>
          <a:bodyPr wrap="square" rtlCol="0">
            <a:spAutoFit/>
          </a:bodyPr>
          <a:lstStyle/>
          <a:p>
            <a:r>
              <a:rPr lang="en-US" sz="1600" b="1" dirty="0">
                <a:solidFill>
                  <a:srgbClr val="0000FF"/>
                </a:solidFill>
                <a:latin typeface="Arial" panose="020B0604020202020204" pitchFamily="34" charset="0"/>
                <a:ea typeface="Calibri" panose="020F0502020204030204" pitchFamily="34" charset="0"/>
                <a:cs typeface="Arial" panose="020B0604020202020204" pitchFamily="34" charset="0"/>
              </a:rPr>
              <a:t>CD-3 – Approve Start of Construction</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a:latin typeface="Arial" panose="020B0604020202020204" pitchFamily="34" charset="0"/>
                <a:ea typeface="Calibri" panose="020F0502020204030204" pitchFamily="34" charset="0"/>
                <a:cs typeface="Arial" panose="020B0604020202020204" pitchFamily="34" charset="0"/>
              </a:rPr>
              <a:t>CD-3</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a:latin typeface="Arial" panose="020B0604020202020204" pitchFamily="34" charset="0"/>
                <a:ea typeface="Calibri" panose="020F0502020204030204" pitchFamily="34" charset="0"/>
                <a:cs typeface="Arial" panose="020B0604020202020204" pitchFamily="34" charset="0"/>
              </a:rPr>
              <a:t>is an approval of the project’s </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final design</a:t>
            </a:r>
            <a:r>
              <a:rPr lang="en-US" sz="1600" dirty="0">
                <a:latin typeface="Arial" panose="020B0604020202020204" pitchFamily="34" charset="0"/>
                <a:ea typeface="Calibri" panose="020F0502020204030204" pitchFamily="34" charset="0"/>
                <a:cs typeface="Arial" panose="020B0604020202020204" pitchFamily="34" charset="0"/>
              </a:rPr>
              <a:t> and authorizes release of funds for construction. What is most relevant is that projects can now proceed with construction related procurements and activities. CD-3 is sometimes split in CD-3A in a tailored approach to approve start construction for long-lead procurements.</a:t>
            </a:r>
          </a:p>
          <a:p>
            <a:r>
              <a:rPr lang="en-US" sz="1600" dirty="0">
                <a:solidFill>
                  <a:srgbClr val="0000FF"/>
                </a:solidFill>
                <a:latin typeface="Arial" panose="020B0604020202020204" pitchFamily="34" charset="0"/>
                <a:cs typeface="Arial" panose="020B0604020202020204" pitchFamily="34" charset="0"/>
                <a:sym typeface="Wingdings" pitchFamily="2" charset="2"/>
              </a:rPr>
              <a:t> TDR is required for CD-3</a:t>
            </a:r>
            <a:endParaRPr lang="en-US" sz="1600" dirty="0">
              <a:solidFill>
                <a:srgbClr val="0000FF"/>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37BD18D2-28CB-1944-A7CF-1B7EF84D02FD}"/>
                  </a:ext>
                </a:extLst>
              </p:cNvPr>
              <p:cNvSpPr txBox="1"/>
              <p:nvPr/>
            </p:nvSpPr>
            <p:spPr>
              <a:xfrm>
                <a:off x="3843080" y="605358"/>
                <a:ext cx="5033065" cy="338554"/>
              </a:xfrm>
              <a:prstGeom prst="rect">
                <a:avLst/>
              </a:prstGeom>
              <a:solidFill>
                <a:schemeClr val="accent1">
                  <a:lumMod val="20000"/>
                  <a:lumOff val="80000"/>
                </a:schemeClr>
              </a:solidFill>
            </p:spPr>
            <p:txBody>
              <a:bodyPr wrap="square" rtlCol="0">
                <a:spAutoFit/>
              </a:bodyPr>
              <a:lstStyle/>
              <a:p>
                <a:r>
                  <a:rPr lang="en-US" sz="1600" b="1" dirty="0">
                    <a:solidFill>
                      <a:srgbClr val="0000FF"/>
                    </a:solidFill>
                    <a:latin typeface="Arial" panose="020B0604020202020204" pitchFamily="34" charset="0"/>
                    <a:cs typeface="Arial" panose="020B0604020202020204" pitchFamily="34" charset="0"/>
                  </a:rPr>
                  <a:t>Preliminary Design ~50-60%; Final Design </a:t>
                </a:r>
                <a14:m>
                  <m:oMath xmlns:m="http://schemas.openxmlformats.org/officeDocument/2006/math">
                    <m:r>
                      <a:rPr lang="en-US" sz="1600" b="1" i="1">
                        <a:solidFill>
                          <a:srgbClr val="0000FF"/>
                        </a:solidFill>
                        <a:latin typeface="Cambria Math" panose="02040503050406030204" pitchFamily="18" charset="0"/>
                        <a:ea typeface="Cambria Math" panose="02040503050406030204" pitchFamily="18" charset="0"/>
                      </a:rPr>
                      <m:t>≥ </m:t>
                    </m:r>
                  </m:oMath>
                </a14:m>
                <a:r>
                  <a:rPr lang="en-US" sz="1600" b="1" dirty="0">
                    <a:solidFill>
                      <a:srgbClr val="0000FF"/>
                    </a:solidFill>
                    <a:latin typeface="Arial" panose="020B0604020202020204" pitchFamily="34" charset="0"/>
                    <a:cs typeface="Arial" panose="020B0604020202020204" pitchFamily="34" charset="0"/>
                  </a:rPr>
                  <a:t>85%</a:t>
                </a:r>
              </a:p>
            </p:txBody>
          </p:sp>
        </mc:Choice>
        <mc:Fallback xmlns="">
          <p:sp>
            <p:nvSpPr>
              <p:cNvPr id="53" name="TextBox 52">
                <a:extLst>
                  <a:ext uri="{FF2B5EF4-FFF2-40B4-BE49-F238E27FC236}">
                    <a16:creationId xmlns:a16="http://schemas.microsoft.com/office/drawing/2014/main" id="{37BD18D2-28CB-1944-A7CF-1B7EF84D02FD}"/>
                  </a:ext>
                </a:extLst>
              </p:cNvPr>
              <p:cNvSpPr txBox="1">
                <a:spLocks noRot="1" noChangeAspect="1" noMove="1" noResize="1" noEditPoints="1" noAdjustHandles="1" noChangeArrowheads="1" noChangeShapeType="1" noTextEdit="1"/>
              </p:cNvSpPr>
              <p:nvPr/>
            </p:nvSpPr>
            <p:spPr>
              <a:xfrm>
                <a:off x="3843080" y="605358"/>
                <a:ext cx="5033065" cy="338554"/>
              </a:xfrm>
              <a:prstGeom prst="rect">
                <a:avLst/>
              </a:prstGeom>
              <a:blipFill>
                <a:blip r:embed="rId2"/>
                <a:stretch>
                  <a:fillRect l="-605" t="-5357" b="-21429"/>
                </a:stretch>
              </a:blipFill>
            </p:spPr>
            <p:txBody>
              <a:bodyPr/>
              <a:lstStyle/>
              <a:p>
                <a:r>
                  <a:rPr lang="en-US">
                    <a:noFill/>
                  </a:rPr>
                  <a:t> </a:t>
                </a:r>
              </a:p>
            </p:txBody>
          </p:sp>
        </mc:Fallback>
      </mc:AlternateContent>
      <p:sp>
        <p:nvSpPr>
          <p:cNvPr id="8" name="Date Placeholder 7">
            <a:extLst>
              <a:ext uri="{FF2B5EF4-FFF2-40B4-BE49-F238E27FC236}">
                <a16:creationId xmlns:a16="http://schemas.microsoft.com/office/drawing/2014/main" id="{C3EAFB86-F00F-A346-A404-E75E382D503B}"/>
              </a:ext>
            </a:extLst>
          </p:cNvPr>
          <p:cNvSpPr>
            <a:spLocks noGrp="1"/>
          </p:cNvSpPr>
          <p:nvPr>
            <p:ph type="dt" sz="half" idx="10"/>
          </p:nvPr>
        </p:nvSpPr>
        <p:spPr>
          <a:xfrm>
            <a:off x="7086600" y="6573624"/>
            <a:ext cx="2057400" cy="282094"/>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j-lt"/>
                <a:ea typeface="Arial" charset="0"/>
                <a:cs typeface="Comic Sans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 Aschenauer</a:t>
            </a:r>
            <a:endParaRPr lang="en-US" dirty="0"/>
          </a:p>
        </p:txBody>
      </p:sp>
      <p:sp>
        <p:nvSpPr>
          <p:cNvPr id="51" name="TextBox 50">
            <a:extLst>
              <a:ext uri="{FF2B5EF4-FFF2-40B4-BE49-F238E27FC236}">
                <a16:creationId xmlns:a16="http://schemas.microsoft.com/office/drawing/2014/main" id="{1CDC8137-FF7B-D743-94F4-4B8C313F411E}"/>
              </a:ext>
            </a:extLst>
          </p:cNvPr>
          <p:cNvSpPr txBox="1"/>
          <p:nvPr/>
        </p:nvSpPr>
        <p:spPr>
          <a:xfrm>
            <a:off x="6297149" y="2267208"/>
            <a:ext cx="2818583" cy="1384995"/>
          </a:xfrm>
          <a:prstGeom prst="rect">
            <a:avLst/>
          </a:prstGeom>
          <a:solidFill>
            <a:schemeClr val="bg1"/>
          </a:solidFill>
          <a:ln>
            <a:solidFill>
              <a:srgbClr val="30519D"/>
            </a:solidFill>
          </a:ln>
        </p:spPr>
        <p:txBody>
          <a:bodyPr wrap="square" rtlCol="0">
            <a:spAutoFit/>
          </a:bodyPr>
          <a:lstStyle/>
          <a:p>
            <a:pPr marL="57150" lvl="2" algn="ctr">
              <a:tabLst>
                <a:tab pos="4341813" algn="r"/>
              </a:tabLst>
            </a:pPr>
            <a:r>
              <a:rPr lang="en-US" sz="1200" b="1" dirty="0">
                <a:latin typeface="Arial" panose="020B0604020202020204" pitchFamily="34" charset="0"/>
                <a:cs typeface="Arial" panose="020B0604020202020204" pitchFamily="34" charset="0"/>
              </a:rPr>
              <a:t>EIC Critical Decision Plan</a:t>
            </a:r>
          </a:p>
          <a:p>
            <a:pPr marL="57150" lvl="2">
              <a:tabLst>
                <a:tab pos="4341813" algn="r"/>
              </a:tabLst>
            </a:pPr>
            <a:r>
              <a:rPr lang="en-US" sz="1200" b="1" dirty="0">
                <a:latin typeface="Arial" panose="020B0604020202020204" pitchFamily="34" charset="0"/>
                <a:cs typeface="Arial" panose="020B0604020202020204" pitchFamily="34" charset="0"/>
              </a:rPr>
              <a:t>CD-2/3a 	January 2024</a:t>
            </a:r>
          </a:p>
          <a:p>
            <a:pPr marL="57150" lvl="2">
              <a:tabLst>
                <a:tab pos="4341813" algn="r"/>
              </a:tabLst>
            </a:pPr>
            <a:r>
              <a:rPr lang="en-US" sz="1200" dirty="0">
                <a:latin typeface="Arial" panose="020B0604020202020204" pitchFamily="34" charset="0"/>
                <a:cs typeface="Arial" panose="020B0604020202020204" pitchFamily="34" charset="0"/>
              </a:rPr>
              <a:t>CD-3	April 2025</a:t>
            </a:r>
          </a:p>
          <a:p>
            <a:pPr marL="57150" lvl="2">
              <a:tabLst>
                <a:tab pos="4341813" algn="r"/>
              </a:tabLst>
            </a:pPr>
            <a:r>
              <a:rPr lang="en-US" sz="1200" dirty="0">
                <a:latin typeface="Arial" panose="020B0604020202020204" pitchFamily="34" charset="0"/>
                <a:cs typeface="Arial" panose="020B0604020202020204" pitchFamily="34" charset="0"/>
              </a:rPr>
              <a:t>CD-4a early finish	April 2031</a:t>
            </a:r>
          </a:p>
          <a:p>
            <a:pPr marL="57150" lvl="2">
              <a:tabLst>
                <a:tab pos="4341813" algn="r"/>
              </a:tabLst>
            </a:pPr>
            <a:r>
              <a:rPr lang="en-US" sz="1200" dirty="0">
                <a:latin typeface="Arial" panose="020B0604020202020204" pitchFamily="34" charset="0"/>
                <a:cs typeface="Arial" panose="020B0604020202020204" pitchFamily="34" charset="0"/>
              </a:rPr>
              <a:t>CD-4a 	April 2032</a:t>
            </a:r>
          </a:p>
          <a:p>
            <a:pPr marL="57150" lvl="2">
              <a:tabLst>
                <a:tab pos="4341813" algn="r"/>
              </a:tabLst>
            </a:pPr>
            <a:r>
              <a:rPr lang="en-US" sz="1200" dirty="0">
                <a:latin typeface="Arial" panose="020B0604020202020204" pitchFamily="34" charset="0"/>
                <a:cs typeface="Arial" panose="020B0604020202020204" pitchFamily="34" charset="0"/>
              </a:rPr>
              <a:t>CD-4 early finish	April 2032 </a:t>
            </a:r>
          </a:p>
          <a:p>
            <a:pPr marL="57150" lvl="2">
              <a:tabLst>
                <a:tab pos="4341813" algn="r"/>
              </a:tabLst>
            </a:pPr>
            <a:r>
              <a:rPr lang="en-US" sz="1200" b="1" dirty="0">
                <a:latin typeface="Arial" panose="020B0604020202020204" pitchFamily="34" charset="0"/>
                <a:cs typeface="Arial" panose="020B0604020202020204" pitchFamily="34" charset="0"/>
              </a:rPr>
              <a:t>CD-4	April 2034</a:t>
            </a:r>
          </a:p>
        </p:txBody>
      </p:sp>
    </p:spTree>
    <p:extLst>
      <p:ext uri="{BB962C8B-B14F-4D97-AF65-F5344CB8AC3E}">
        <p14:creationId xmlns:p14="http://schemas.microsoft.com/office/powerpoint/2010/main" val="4099875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imeline&#10;&#10;Description automatically generated">
            <a:extLst>
              <a:ext uri="{FF2B5EF4-FFF2-40B4-BE49-F238E27FC236}">
                <a16:creationId xmlns:a16="http://schemas.microsoft.com/office/drawing/2014/main" id="{F9FAE679-36FF-AD4C-B932-9DAAC1D6F51F}"/>
              </a:ext>
            </a:extLst>
          </p:cNvPr>
          <p:cNvPicPr>
            <a:picLocks noChangeAspect="1"/>
          </p:cNvPicPr>
          <p:nvPr/>
        </p:nvPicPr>
        <p:blipFill>
          <a:blip r:embed="rId3"/>
          <a:stretch>
            <a:fillRect/>
          </a:stretch>
        </p:blipFill>
        <p:spPr>
          <a:xfrm>
            <a:off x="443360" y="701834"/>
            <a:ext cx="8257280" cy="6045302"/>
          </a:xfrm>
          <a:prstGeom prst="rect">
            <a:avLst/>
          </a:prstGeom>
        </p:spPr>
      </p:pic>
      <p:sp>
        <p:nvSpPr>
          <p:cNvPr id="2" name="Title 1"/>
          <p:cNvSpPr>
            <a:spLocks noGrp="1"/>
          </p:cNvSpPr>
          <p:nvPr>
            <p:ph type="title"/>
          </p:nvPr>
        </p:nvSpPr>
        <p:spPr>
          <a:xfrm>
            <a:off x="0" y="0"/>
            <a:ext cx="8506184" cy="683172"/>
          </a:xfrm>
        </p:spPr>
        <p:txBody>
          <a:bodyPr>
            <a:normAutofit/>
          </a:bodyPr>
          <a:lstStyle/>
          <a:p>
            <a:r>
              <a:rPr lang="en-US" sz="3600" dirty="0"/>
              <a:t>High Level Reference Schedule</a:t>
            </a:r>
          </a:p>
        </p:txBody>
      </p:sp>
      <p:sp>
        <p:nvSpPr>
          <p:cNvPr id="4" name="Slide Number Placeholder 3">
            <a:extLst>
              <a:ext uri="{FF2B5EF4-FFF2-40B4-BE49-F238E27FC236}">
                <a16:creationId xmlns:a16="http://schemas.microsoft.com/office/drawing/2014/main" id="{EDFCEB32-5665-4078-9BAC-7F0C2CFC30A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3C5830-40F3-F04E-B2E3-10E6672BA8FF}" type="slidenum">
              <a:rPr kumimoji="0" lang="en-US" sz="1200" b="0" i="0" u="none" strike="noStrike" kern="1200" cap="none" spc="0" normalizeH="0" baseline="0" noProof="0" smtClean="0">
                <a:ln>
                  <a:noFill/>
                </a:ln>
                <a:solidFill>
                  <a:prstClr val="white"/>
                </a:solidFill>
                <a:effectLst/>
                <a:uLnTx/>
                <a:uFillTx/>
                <a:latin typeface="Arial"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white"/>
              </a:solidFill>
              <a:effectLst/>
              <a:uLnTx/>
              <a:uFillTx/>
              <a:latin typeface="Arial" charset="0"/>
              <a:cs typeface="Arial" charset="0"/>
            </a:endParaRPr>
          </a:p>
        </p:txBody>
      </p:sp>
      <p:sp>
        <p:nvSpPr>
          <p:cNvPr id="6" name="TextBox 5">
            <a:extLst>
              <a:ext uri="{FF2B5EF4-FFF2-40B4-BE49-F238E27FC236}">
                <a16:creationId xmlns:a16="http://schemas.microsoft.com/office/drawing/2014/main" id="{C440C38C-03DA-6147-A040-0706FB07E49F}"/>
              </a:ext>
            </a:extLst>
          </p:cNvPr>
          <p:cNvSpPr txBox="1"/>
          <p:nvPr/>
        </p:nvSpPr>
        <p:spPr>
          <a:xfrm>
            <a:off x="827223" y="5221791"/>
            <a:ext cx="5870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Notional Schedule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2</a:t>
            </a:r>
            <a:r>
              <a:rPr kumimoji="0" lang="en-US" sz="800" b="0" i="0" u="none" strike="noStrike" kern="1200" cap="none" spc="0" normalizeH="0" baseline="30000" noProof="0" dirty="0">
                <a:ln>
                  <a:noFill/>
                </a:ln>
                <a:solidFill>
                  <a:prstClr val="white"/>
                </a:solidFill>
                <a:effectLst/>
                <a:uLnTx/>
                <a:uFillTx/>
                <a:latin typeface="Calibri" panose="020F0502020204030204"/>
                <a:ea typeface="+mn-ea"/>
                <a:cs typeface="+mn-cs"/>
              </a:rPr>
              <a:t>nd</a:t>
            </a: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 IR and</a:t>
            </a:r>
          </a:p>
        </p:txBody>
      </p:sp>
      <p:sp>
        <p:nvSpPr>
          <p:cNvPr id="8" name="TextBox 7">
            <a:extLst>
              <a:ext uri="{FF2B5EF4-FFF2-40B4-BE49-F238E27FC236}">
                <a16:creationId xmlns:a16="http://schemas.microsoft.com/office/drawing/2014/main" id="{AC1317E2-D10A-5149-A054-6C17580A29C1}"/>
              </a:ext>
            </a:extLst>
          </p:cNvPr>
          <p:cNvSpPr txBox="1"/>
          <p:nvPr/>
        </p:nvSpPr>
        <p:spPr>
          <a:xfrm>
            <a:off x="1416114" y="5543583"/>
            <a:ext cx="58702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 Schedule</a:t>
            </a:r>
          </a:p>
        </p:txBody>
      </p:sp>
      <p:sp>
        <p:nvSpPr>
          <p:cNvPr id="9" name="TextBox 8">
            <a:extLst>
              <a:ext uri="{FF2B5EF4-FFF2-40B4-BE49-F238E27FC236}">
                <a16:creationId xmlns:a16="http://schemas.microsoft.com/office/drawing/2014/main" id="{C5A49CF8-A087-FD42-97E3-B13C86368C31}"/>
              </a:ext>
            </a:extLst>
          </p:cNvPr>
          <p:cNvSpPr txBox="1"/>
          <p:nvPr/>
        </p:nvSpPr>
        <p:spPr>
          <a:xfrm>
            <a:off x="2810228" y="5435861"/>
            <a:ext cx="660760" cy="461665"/>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Generic Detector R&amp;D</a:t>
            </a:r>
          </a:p>
        </p:txBody>
      </p:sp>
      <p:sp>
        <p:nvSpPr>
          <p:cNvPr id="5" name="TextBox 4">
            <a:extLst>
              <a:ext uri="{FF2B5EF4-FFF2-40B4-BE49-F238E27FC236}">
                <a16:creationId xmlns:a16="http://schemas.microsoft.com/office/drawing/2014/main" id="{67843725-D402-A648-9726-277564C6EB35}"/>
              </a:ext>
            </a:extLst>
          </p:cNvPr>
          <p:cNvSpPr txBox="1"/>
          <p:nvPr/>
        </p:nvSpPr>
        <p:spPr>
          <a:xfrm>
            <a:off x="4094925" y="3853542"/>
            <a:ext cx="4960012" cy="584775"/>
          </a:xfrm>
          <a:prstGeom prst="rect">
            <a:avLst/>
          </a:prstGeom>
          <a:noFill/>
        </p:spPr>
        <p:txBody>
          <a:bodyPr wrap="none" rtlCol="0">
            <a:spAutoFit/>
          </a:bodyPr>
          <a:lstStyle/>
          <a:p>
            <a:r>
              <a:rPr lang="en-US" sz="1600" dirty="0">
                <a:solidFill>
                  <a:srgbClr val="0000FF"/>
                </a:solidFill>
                <a:latin typeface="Arial" panose="020B0604020202020204" pitchFamily="34" charset="0"/>
                <a:cs typeface="Arial" panose="020B0604020202020204" pitchFamily="34" charset="0"/>
              </a:rPr>
              <a:t>The thinner bars indicate that R&amp;D and design </a:t>
            </a:r>
          </a:p>
          <a:p>
            <a:r>
              <a:rPr lang="en-US" sz="1600" dirty="0">
                <a:solidFill>
                  <a:srgbClr val="0000FF"/>
                </a:solidFill>
                <a:latin typeface="Arial" panose="020B0604020202020204" pitchFamily="34" charset="0"/>
                <a:cs typeface="Arial" panose="020B0604020202020204" pitchFamily="34" charset="0"/>
              </a:rPr>
              <a:t>can continue at a small level beyond CD-2 and CD-3</a:t>
            </a:r>
          </a:p>
        </p:txBody>
      </p:sp>
      <p:sp>
        <p:nvSpPr>
          <p:cNvPr id="7" name="TextBox 6">
            <a:extLst>
              <a:ext uri="{FF2B5EF4-FFF2-40B4-BE49-F238E27FC236}">
                <a16:creationId xmlns:a16="http://schemas.microsoft.com/office/drawing/2014/main" id="{764638F9-54E2-094D-99B8-4187E6A4D363}"/>
              </a:ext>
            </a:extLst>
          </p:cNvPr>
          <p:cNvSpPr txBox="1"/>
          <p:nvPr/>
        </p:nvSpPr>
        <p:spPr>
          <a:xfrm>
            <a:off x="1416114" y="4605133"/>
            <a:ext cx="2064476" cy="584775"/>
          </a:xfrm>
          <a:prstGeom prst="rect">
            <a:avLst/>
          </a:prstGeom>
          <a:noFill/>
        </p:spPr>
        <p:txBody>
          <a:bodyPr wrap="none" rtlCol="0">
            <a:spAutoFit/>
          </a:bodyPr>
          <a:lstStyle/>
          <a:p>
            <a:r>
              <a:rPr lang="en-US" sz="1600" dirty="0">
                <a:solidFill>
                  <a:srgbClr val="0000FF"/>
                </a:solidFill>
                <a:latin typeface="Arial" panose="020B0604020202020204" pitchFamily="34" charset="0"/>
                <a:cs typeface="Arial" panose="020B0604020202020204" pitchFamily="34" charset="0"/>
              </a:rPr>
              <a:t>for LLP construction </a:t>
            </a:r>
          </a:p>
          <a:p>
            <a:r>
              <a:rPr lang="en-US" sz="1600" dirty="0">
                <a:solidFill>
                  <a:srgbClr val="0000FF"/>
                </a:solidFill>
                <a:latin typeface="Arial" panose="020B0604020202020204" pitchFamily="34" charset="0"/>
                <a:cs typeface="Arial" panose="020B0604020202020204" pitchFamily="34" charset="0"/>
              </a:rPr>
              <a:t>starts at CD-2/3A</a:t>
            </a:r>
          </a:p>
        </p:txBody>
      </p:sp>
      <p:cxnSp>
        <p:nvCxnSpPr>
          <p:cNvPr id="13" name="Straight Connector 12">
            <a:extLst>
              <a:ext uri="{FF2B5EF4-FFF2-40B4-BE49-F238E27FC236}">
                <a16:creationId xmlns:a16="http://schemas.microsoft.com/office/drawing/2014/main" id="{97804E24-C413-DF43-8097-15AB31986FEE}"/>
              </a:ext>
            </a:extLst>
          </p:cNvPr>
          <p:cNvCxnSpPr/>
          <p:nvPr/>
        </p:nvCxnSpPr>
        <p:spPr>
          <a:xfrm>
            <a:off x="2960917" y="1119673"/>
            <a:ext cx="0" cy="510384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Slide Number Placeholder 2">
            <a:extLst>
              <a:ext uri="{FF2B5EF4-FFF2-40B4-BE49-F238E27FC236}">
                <a16:creationId xmlns:a16="http://schemas.microsoft.com/office/drawing/2014/main" id="{5A32A11E-00D6-5048-8BD6-926A9B4FE1F9}"/>
              </a:ext>
            </a:extLst>
          </p:cNvPr>
          <p:cNvSpPr txBox="1">
            <a:spLocks/>
          </p:cNvSpPr>
          <p:nvPr/>
        </p:nvSpPr>
        <p:spPr>
          <a:xfrm>
            <a:off x="-9607" y="6480970"/>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j-lt"/>
                <a:ea typeface="Arial" charset="0"/>
                <a:cs typeface="Comic Sans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5</a:t>
            </a:fld>
            <a:endParaRPr lang="en-US" dirty="0"/>
          </a:p>
        </p:txBody>
      </p:sp>
    </p:spTree>
    <p:extLst>
      <p:ext uri="{BB962C8B-B14F-4D97-AF65-F5344CB8AC3E}">
        <p14:creationId xmlns:p14="http://schemas.microsoft.com/office/powerpoint/2010/main" val="30788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664218"/>
          </a:xfrm>
        </p:spPr>
        <p:txBody>
          <a:bodyPr>
            <a:noAutofit/>
          </a:bodyPr>
          <a:lstStyle/>
          <a:p>
            <a:r>
              <a:rPr lang="en-US" sz="3200" dirty="0">
                <a:latin typeface="Arial" panose="020B0604020202020204" pitchFamily="34" charset="0"/>
                <a:cs typeface="Arial" panose="020B0604020202020204" pitchFamily="34" charset="0"/>
              </a:rPr>
              <a:t>Latest News on the Funding and Schedule</a:t>
            </a:r>
          </a:p>
        </p:txBody>
      </p:sp>
      <p:sp>
        <p:nvSpPr>
          <p:cNvPr id="7" name="Slide Number Placeholder 2">
            <a:extLst>
              <a:ext uri="{FF2B5EF4-FFF2-40B4-BE49-F238E27FC236}">
                <a16:creationId xmlns:a16="http://schemas.microsoft.com/office/drawing/2014/main" id="{5A32A11E-00D6-5048-8BD6-926A9B4FE1F9}"/>
              </a:ext>
            </a:extLst>
          </p:cNvPr>
          <p:cNvSpPr>
            <a:spLocks noGrp="1"/>
          </p:cNvSpPr>
          <p:nvPr>
            <p:ph type="sldNum" sz="quarter" idx="12"/>
          </p:nvPr>
        </p:nvSpPr>
        <p:spPr>
          <a:xfrm>
            <a:off x="-9607" y="6480970"/>
            <a:ext cx="2057400" cy="365125"/>
          </a:xfrm>
        </p:spPr>
        <p:txBody>
          <a:bodyPr/>
          <a:lstStyle/>
          <a:p>
            <a:fld id="{893C5830-40F3-F04E-B2E3-10E6672BA8FF}" type="slidenum">
              <a:rPr lang="en-US" smtClean="0"/>
              <a:t>6</a:t>
            </a:fld>
            <a:endParaRPr lang="en-US" dirty="0"/>
          </a:p>
        </p:txBody>
      </p:sp>
      <p:sp>
        <p:nvSpPr>
          <p:cNvPr id="8" name="TextBox 7">
            <a:extLst>
              <a:ext uri="{FF2B5EF4-FFF2-40B4-BE49-F238E27FC236}">
                <a16:creationId xmlns:a16="http://schemas.microsoft.com/office/drawing/2014/main" id="{00197013-68FA-A25E-569D-37E3AD7D1AD7}"/>
              </a:ext>
            </a:extLst>
          </p:cNvPr>
          <p:cNvSpPr txBox="1"/>
          <p:nvPr/>
        </p:nvSpPr>
        <p:spPr>
          <a:xfrm>
            <a:off x="375920" y="980760"/>
            <a:ext cx="3515360" cy="1477328"/>
          </a:xfrm>
          <a:prstGeom prst="rect">
            <a:avLst/>
          </a:prstGeom>
          <a:noFill/>
        </p:spPr>
        <p:txBody>
          <a:bodyPr wrap="square" rtlCol="0">
            <a:spAutoFit/>
          </a:bodyPr>
          <a:lstStyle/>
          <a:p>
            <a:r>
              <a:rPr lang="en-US" dirty="0">
                <a:solidFill>
                  <a:srgbClr val="0432FF"/>
                </a:solidFill>
                <a:latin typeface="Arial" panose="020B0604020202020204" pitchFamily="34" charset="0"/>
                <a:cs typeface="Arial" panose="020B0604020202020204" pitchFamily="34" charset="0"/>
              </a:rPr>
              <a:t>Inflation Reduction Act: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$217M to Nuclear Physics in FY22 to be spent by FY27.</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Includes EIC (to get to CD-2) –  $138.24M.</a:t>
            </a:r>
          </a:p>
        </p:txBody>
      </p:sp>
      <p:sp>
        <p:nvSpPr>
          <p:cNvPr id="4" name="TextBox 3">
            <a:extLst>
              <a:ext uri="{FF2B5EF4-FFF2-40B4-BE49-F238E27FC236}">
                <a16:creationId xmlns:a16="http://schemas.microsoft.com/office/drawing/2014/main" id="{D94EA712-10C9-7B9E-FBEE-88A999F88F92}"/>
              </a:ext>
            </a:extLst>
          </p:cNvPr>
          <p:cNvSpPr txBox="1"/>
          <p:nvPr/>
        </p:nvSpPr>
        <p:spPr>
          <a:xfrm>
            <a:off x="544496" y="2619515"/>
            <a:ext cx="3270168" cy="1015663"/>
          </a:xfrm>
          <a:prstGeom prst="rect">
            <a:avLst/>
          </a:prstGeom>
          <a:noFill/>
        </p:spPr>
        <p:txBody>
          <a:bodyPr wrap="square" rtlCol="0">
            <a:spAutoFit/>
          </a:bodyPr>
          <a:lstStyle/>
          <a:p>
            <a:pPr algn="l">
              <a:spcAft>
                <a:spcPts val="600"/>
              </a:spcAft>
            </a:pPr>
            <a:r>
              <a:rPr lang="en-US" sz="2000" b="1" dirty="0">
                <a:solidFill>
                  <a:srgbClr val="0432FF"/>
                </a:solidFill>
                <a:latin typeface="Arial" panose="020B0604020202020204" pitchFamily="34" charset="0"/>
                <a:cs typeface="Arial" panose="020B0604020202020204" pitchFamily="34" charset="0"/>
              </a:rPr>
              <a:t>(IRA funds can ONLY be used for project scope, but NOT to add scope)</a:t>
            </a:r>
          </a:p>
        </p:txBody>
      </p:sp>
      <p:pic>
        <p:nvPicPr>
          <p:cNvPr id="15" name="Picture 14">
            <a:extLst>
              <a:ext uri="{FF2B5EF4-FFF2-40B4-BE49-F238E27FC236}">
                <a16:creationId xmlns:a16="http://schemas.microsoft.com/office/drawing/2014/main" id="{F060858B-D18F-1ED7-7504-362ADB2919A7}"/>
              </a:ext>
            </a:extLst>
          </p:cNvPr>
          <p:cNvPicPr>
            <a:picLocks noChangeAspect="1"/>
          </p:cNvPicPr>
          <p:nvPr/>
        </p:nvPicPr>
        <p:blipFill>
          <a:blip r:embed="rId2"/>
          <a:stretch>
            <a:fillRect/>
          </a:stretch>
        </p:blipFill>
        <p:spPr>
          <a:xfrm>
            <a:off x="4002603" y="786460"/>
            <a:ext cx="4257815" cy="2968400"/>
          </a:xfrm>
          <a:prstGeom prst="rect">
            <a:avLst/>
          </a:prstGeom>
        </p:spPr>
      </p:pic>
      <p:cxnSp>
        <p:nvCxnSpPr>
          <p:cNvPr id="17" name="Straight Arrow Connector 16">
            <a:extLst>
              <a:ext uri="{FF2B5EF4-FFF2-40B4-BE49-F238E27FC236}">
                <a16:creationId xmlns:a16="http://schemas.microsoft.com/office/drawing/2014/main" id="{4D43C377-F972-F7C4-53C3-CC1F995F3AFA}"/>
              </a:ext>
            </a:extLst>
          </p:cNvPr>
          <p:cNvCxnSpPr>
            <a:cxnSpLocks/>
          </p:cNvCxnSpPr>
          <p:nvPr/>
        </p:nvCxnSpPr>
        <p:spPr>
          <a:xfrm>
            <a:off x="2296160" y="2270660"/>
            <a:ext cx="2973158" cy="2947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DDC0681-156E-9E5E-3C2A-A0AFA0FE5329}"/>
              </a:ext>
            </a:extLst>
          </p:cNvPr>
          <p:cNvSpPr txBox="1"/>
          <p:nvPr/>
        </p:nvSpPr>
        <p:spPr>
          <a:xfrm>
            <a:off x="544496" y="4049571"/>
            <a:ext cx="8268321" cy="1032590"/>
          </a:xfrm>
          <a:prstGeom prst="rect">
            <a:avLst/>
          </a:prstGeom>
          <a:noFill/>
        </p:spPr>
        <p:txBody>
          <a:bodyPr wrap="square" lIns="68580" tIns="34290" rIns="68580" bIns="34290" anchor="t">
            <a:spAutoFit/>
          </a:bodyPr>
          <a:lstStyle/>
          <a:p>
            <a:pPr marL="685800" indent="-685800" defTabSz="685800">
              <a:lnSpc>
                <a:spcPct val="90000"/>
              </a:lnSpc>
              <a:spcAft>
                <a:spcPts val="225"/>
              </a:spcAft>
              <a:tabLst>
                <a:tab pos="1084263" algn="l"/>
              </a:tabLst>
            </a:pPr>
            <a:r>
              <a:rPr lang="en-US" sz="1600" b="1" dirty="0">
                <a:solidFill>
                  <a:srgbClr val="000000"/>
                </a:solidFill>
                <a:latin typeface="Arial" panose="020B0604020202020204" pitchFamily="34" charset="0"/>
                <a:cs typeface="Arial" panose="020B0604020202020204" pitchFamily="34" charset="0"/>
              </a:rPr>
              <a:t>Schedule:  </a:t>
            </a:r>
            <a:r>
              <a:rPr lang="en-US" sz="1600" dirty="0">
                <a:solidFill>
                  <a:srgbClr val="000000"/>
                </a:solidFill>
                <a:latin typeface="Arial" panose="020B0604020202020204" pitchFamily="34" charset="0"/>
                <a:cs typeface="Arial" panose="020B0604020202020204" pitchFamily="34" charset="0"/>
              </a:rPr>
              <a:t>CD-2/3A = January 2024; CD-3 = April 2025; CD-4 Project Completion = 2034</a:t>
            </a:r>
          </a:p>
          <a:p>
            <a:pPr marL="685800" indent="-685800" defTabSz="685800">
              <a:lnSpc>
                <a:spcPct val="90000"/>
              </a:lnSpc>
              <a:spcAft>
                <a:spcPts val="225"/>
              </a:spcAft>
              <a:tabLst>
                <a:tab pos="1084263" algn="l"/>
              </a:tabLst>
            </a:pPr>
            <a:r>
              <a:rPr lang="en-US" sz="1600" dirty="0">
                <a:solidFill>
                  <a:srgbClr val="000000"/>
                </a:solidFill>
                <a:latin typeface="Arial" panose="020B0604020202020204" pitchFamily="34" charset="0"/>
                <a:cs typeface="Arial" panose="020B0604020202020204" pitchFamily="34" charset="0"/>
              </a:rPr>
              <a:t>		RHIC operations conclude and EIC tunnel work starts in June 2025</a:t>
            </a:r>
            <a:endParaRPr lang="en-US" sz="1600" b="1" dirty="0">
              <a:solidFill>
                <a:srgbClr val="000000"/>
              </a:solidFill>
              <a:latin typeface="Arial" panose="020B0604020202020204" pitchFamily="34" charset="0"/>
              <a:cs typeface="Arial" panose="020B0604020202020204" pitchFamily="34" charset="0"/>
            </a:endParaRPr>
          </a:p>
          <a:p>
            <a:pPr marL="685800" indent="-685800" defTabSz="685800">
              <a:lnSpc>
                <a:spcPct val="90000"/>
              </a:lnSpc>
              <a:spcAft>
                <a:spcPts val="225"/>
              </a:spcAft>
              <a:tabLst>
                <a:tab pos="1084263" algn="l"/>
              </a:tabLst>
            </a:pPr>
            <a:endParaRPr lang="en-US" sz="1600" b="1" dirty="0">
              <a:solidFill>
                <a:srgbClr val="000000"/>
              </a:solidFill>
              <a:latin typeface="Arial" panose="020B0604020202020204" pitchFamily="34" charset="0"/>
              <a:cs typeface="Arial" panose="020B0604020202020204" pitchFamily="34" charset="0"/>
            </a:endParaRPr>
          </a:p>
          <a:p>
            <a:pPr marL="685800" indent="-685800" defTabSz="685800">
              <a:lnSpc>
                <a:spcPct val="90000"/>
              </a:lnSpc>
              <a:spcAft>
                <a:spcPts val="225"/>
              </a:spcAft>
              <a:tabLst>
                <a:tab pos="1084263" algn="l"/>
              </a:tabLst>
            </a:pPr>
            <a:r>
              <a:rPr lang="en-US" sz="1600" b="1" dirty="0">
                <a:solidFill>
                  <a:srgbClr val="000000"/>
                </a:solidFill>
                <a:latin typeface="Arial" panose="020B0604020202020204" pitchFamily="34" charset="0"/>
                <a:cs typeface="Arial" panose="020B0604020202020204" pitchFamily="34" charset="0"/>
              </a:rPr>
              <a:t>Cost:	 	</a:t>
            </a:r>
            <a:r>
              <a:rPr lang="en-US" sz="1600" dirty="0">
                <a:solidFill>
                  <a:srgbClr val="000000"/>
                </a:solidFill>
                <a:latin typeface="Arial" panose="020B0604020202020204" pitchFamily="34" charset="0"/>
                <a:cs typeface="Arial" panose="020B0604020202020204" pitchFamily="34" charset="0"/>
              </a:rPr>
              <a:t>CD-1 cost range of $1.7B-$2.8B</a:t>
            </a:r>
          </a:p>
        </p:txBody>
      </p:sp>
      <p:sp>
        <p:nvSpPr>
          <p:cNvPr id="19" name="TextBox 18">
            <a:extLst>
              <a:ext uri="{FF2B5EF4-FFF2-40B4-BE49-F238E27FC236}">
                <a16:creationId xmlns:a16="http://schemas.microsoft.com/office/drawing/2014/main" id="{9D534EF3-371B-E9B4-BAF4-599B4535D188}"/>
              </a:ext>
            </a:extLst>
          </p:cNvPr>
          <p:cNvSpPr txBox="1"/>
          <p:nvPr/>
        </p:nvSpPr>
        <p:spPr>
          <a:xfrm>
            <a:off x="1579856" y="5278416"/>
            <a:ext cx="6197600" cy="101566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432FF"/>
                </a:solidFill>
                <a:latin typeface="Arial" panose="020B0604020202020204" pitchFamily="34" charset="0"/>
                <a:cs typeface="Arial" panose="020B0604020202020204" pitchFamily="34" charset="0"/>
                <a:sym typeface="Wingdings" panose="05000000000000000000" pitchFamily="2" charset="2"/>
              </a:rPr>
              <a:t> </a:t>
            </a:r>
            <a:r>
              <a:rPr kumimoji="0" lang="en-US" sz="2000" b="1" i="0" u="none" strike="noStrike" kern="1200" cap="none" spc="0" normalizeH="0" baseline="0" noProof="0" dirty="0">
                <a:ln>
                  <a:noFill/>
                </a:ln>
                <a:solidFill>
                  <a:srgbClr val="0432FF"/>
                </a:solidFill>
                <a:effectLst/>
                <a:uLnTx/>
                <a:uFillTx/>
                <a:latin typeface="Arial" panose="020B0604020202020204" pitchFamily="34" charset="0"/>
                <a:cs typeface="Arial" panose="020B0604020202020204" pitchFamily="34" charset="0"/>
              </a:rPr>
              <a:t>The DOE funding to ensure CD-2/3A timeline (baselining, start of long-</a:t>
            </a:r>
            <a:r>
              <a:rPr lang="en-US" sz="2000" b="1" dirty="0">
                <a:solidFill>
                  <a:srgbClr val="0432FF"/>
                </a:solidFill>
                <a:latin typeface="Arial" panose="020B0604020202020204" pitchFamily="34" charset="0"/>
                <a:cs typeface="Arial" panose="020B0604020202020204" pitchFamily="34" charset="0"/>
              </a:rPr>
              <a:t>lead procurement items) and CD-3 (start of construction) </a:t>
            </a:r>
            <a:r>
              <a:rPr kumimoji="0" lang="en-US" sz="2000" b="1" i="0" u="none" strike="noStrike" kern="1200" cap="none" spc="0" normalizeH="0" baseline="0" noProof="0" dirty="0">
                <a:ln>
                  <a:noFill/>
                </a:ln>
                <a:solidFill>
                  <a:srgbClr val="0432FF"/>
                </a:solidFill>
                <a:effectLst/>
                <a:uLnTx/>
                <a:uFillTx/>
                <a:latin typeface="Arial" panose="020B0604020202020204" pitchFamily="34" charset="0"/>
                <a:cs typeface="Arial" panose="020B0604020202020204" pitchFamily="34" charset="0"/>
              </a:rPr>
              <a:t>seems secured.</a:t>
            </a:r>
          </a:p>
        </p:txBody>
      </p:sp>
    </p:spTree>
    <p:extLst>
      <p:ext uri="{BB962C8B-B14F-4D97-AF65-F5344CB8AC3E}">
        <p14:creationId xmlns:p14="http://schemas.microsoft.com/office/powerpoint/2010/main" val="593087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2262-AA69-CDB0-3BEC-824C4FF39384}"/>
              </a:ext>
            </a:extLst>
          </p:cNvPr>
          <p:cNvSpPr>
            <a:spLocks noGrp="1"/>
          </p:cNvSpPr>
          <p:nvPr>
            <p:ph type="title"/>
          </p:nvPr>
        </p:nvSpPr>
        <p:spPr>
          <a:xfrm>
            <a:off x="1257300" y="-3563"/>
            <a:ext cx="7886700" cy="659687"/>
          </a:xfrm>
        </p:spPr>
        <p:txBody>
          <a:bodyPr>
            <a:normAutofit/>
          </a:bodyPr>
          <a:lstStyle/>
          <a:p>
            <a:r>
              <a:rPr lang="en-US" sz="3200" dirty="0"/>
              <a:t>Recent Accomplishments</a:t>
            </a:r>
          </a:p>
        </p:txBody>
      </p:sp>
      <p:sp>
        <p:nvSpPr>
          <p:cNvPr id="4" name="Slide Number Placeholder 3">
            <a:extLst>
              <a:ext uri="{FF2B5EF4-FFF2-40B4-BE49-F238E27FC236}">
                <a16:creationId xmlns:a16="http://schemas.microsoft.com/office/drawing/2014/main" id="{BE570B71-0123-75C8-F1C1-C709FE3B0404}"/>
              </a:ext>
            </a:extLst>
          </p:cNvPr>
          <p:cNvSpPr>
            <a:spLocks noGrp="1"/>
          </p:cNvSpPr>
          <p:nvPr>
            <p:ph type="sldNum" sz="quarter" idx="12"/>
          </p:nvPr>
        </p:nvSpPr>
        <p:spPr/>
        <p:txBody>
          <a:bodyPr/>
          <a:lstStyle/>
          <a:p>
            <a:fld id="{893C5830-40F3-F04E-B2E3-10E6672BA8FF}" type="slidenum">
              <a:rPr lang="en-US" smtClean="0"/>
              <a:t>7</a:t>
            </a:fld>
            <a:endParaRPr lang="en-US"/>
          </a:p>
        </p:txBody>
      </p:sp>
      <p:grpSp>
        <p:nvGrpSpPr>
          <p:cNvPr id="5" name="Group 4">
            <a:extLst>
              <a:ext uri="{FF2B5EF4-FFF2-40B4-BE49-F238E27FC236}">
                <a16:creationId xmlns:a16="http://schemas.microsoft.com/office/drawing/2014/main" id="{FC53DA3B-6784-0743-BFA4-CBE2E7D7D81D}"/>
              </a:ext>
            </a:extLst>
          </p:cNvPr>
          <p:cNvGrpSpPr/>
          <p:nvPr/>
        </p:nvGrpSpPr>
        <p:grpSpPr>
          <a:xfrm>
            <a:off x="30177" y="894383"/>
            <a:ext cx="4333865" cy="3076623"/>
            <a:chOff x="2353429" y="3038833"/>
            <a:chExt cx="4333865" cy="3076623"/>
          </a:xfrm>
        </p:grpSpPr>
        <p:pic>
          <p:nvPicPr>
            <p:cNvPr id="6" name="Picture 5">
              <a:extLst>
                <a:ext uri="{FF2B5EF4-FFF2-40B4-BE49-F238E27FC236}">
                  <a16:creationId xmlns:a16="http://schemas.microsoft.com/office/drawing/2014/main" id="{F47BAB43-C051-114A-B48D-7474B6C8A02D}"/>
                </a:ext>
              </a:extLst>
            </p:cNvPr>
            <p:cNvPicPr/>
            <p:nvPr/>
          </p:nvPicPr>
          <p:blipFill rotWithShape="1">
            <a:blip r:embed="rId2">
              <a:extLst>
                <a:ext uri="{28A0092B-C50C-407E-A947-70E740481C1C}">
                  <a14:useLocalDpi xmlns:a14="http://schemas.microsoft.com/office/drawing/2010/main" val="0"/>
                </a:ext>
              </a:extLst>
            </a:blip>
            <a:srcRect l="7712" t="44538" r="9680" b="12387"/>
            <a:stretch/>
          </p:blipFill>
          <p:spPr>
            <a:xfrm>
              <a:off x="2353429" y="3038833"/>
              <a:ext cx="4333865" cy="3076623"/>
            </a:xfrm>
            <a:prstGeom prst="rect">
              <a:avLst/>
            </a:prstGeom>
          </p:spPr>
        </p:pic>
        <p:sp>
          <p:nvSpPr>
            <p:cNvPr id="7" name="Rectangle 6">
              <a:extLst>
                <a:ext uri="{FF2B5EF4-FFF2-40B4-BE49-F238E27FC236}">
                  <a16:creationId xmlns:a16="http://schemas.microsoft.com/office/drawing/2014/main" id="{4BC11FAB-D6CE-F74D-BCBE-670D1D1281A2}"/>
                </a:ext>
              </a:extLst>
            </p:cNvPr>
            <p:cNvSpPr/>
            <p:nvPr/>
          </p:nvSpPr>
          <p:spPr>
            <a:xfrm>
              <a:off x="4365744" y="3038833"/>
              <a:ext cx="508764" cy="2337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00A18516-EA33-5F43-90CB-7FBA5E74BD9D}"/>
              </a:ext>
            </a:extLst>
          </p:cNvPr>
          <p:cNvSpPr txBox="1"/>
          <p:nvPr/>
        </p:nvSpPr>
        <p:spPr>
          <a:xfrm>
            <a:off x="74417" y="660747"/>
            <a:ext cx="1803400" cy="276999"/>
          </a:xfrm>
          <a:prstGeom prst="rect">
            <a:avLst/>
          </a:prstGeom>
          <a:solidFill>
            <a:srgbClr val="0432FF"/>
          </a:solidFill>
          <a:ln w="9525">
            <a:solidFill>
              <a:schemeClr val="bg2">
                <a:lumMod val="10000"/>
                <a:alpha val="63000"/>
              </a:schemeClr>
            </a:solidFill>
          </a:ln>
        </p:spPr>
        <p:txBody>
          <a:bodyPr wrap="square" rtlCol="0">
            <a:spAutoFit/>
          </a:bodyPr>
          <a:lstStyle/>
          <a:p>
            <a:pPr algn="ctr"/>
            <a:r>
              <a:rPr lang="en-US" sz="1200" dirty="0" err="1">
                <a:solidFill>
                  <a:srgbClr val="FFFFFF"/>
                </a:solidFill>
                <a:latin typeface="Arial" panose="020B0604020202020204" pitchFamily="34" charset="0"/>
                <a:cs typeface="Arial" panose="020B0604020202020204" pitchFamily="34" charset="0"/>
              </a:rPr>
              <a:t>hadronic</a:t>
            </a:r>
            <a:r>
              <a:rPr lang="en-US" sz="1200" dirty="0">
                <a:solidFill>
                  <a:srgbClr val="FFFFFF"/>
                </a:solidFill>
                <a:latin typeface="Arial" panose="020B0604020202020204" pitchFamily="34" charset="0"/>
                <a:cs typeface="Arial" panose="020B0604020202020204" pitchFamily="34" charset="0"/>
              </a:rPr>
              <a:t> calorimeters</a:t>
            </a:r>
          </a:p>
        </p:txBody>
      </p:sp>
      <p:sp>
        <p:nvSpPr>
          <p:cNvPr id="9" name="TextBox 8">
            <a:extLst>
              <a:ext uri="{FF2B5EF4-FFF2-40B4-BE49-F238E27FC236}">
                <a16:creationId xmlns:a16="http://schemas.microsoft.com/office/drawing/2014/main" id="{B7BD4FC6-433E-A945-97EE-BA2388A1A8D4}"/>
              </a:ext>
            </a:extLst>
          </p:cNvPr>
          <p:cNvSpPr txBox="1"/>
          <p:nvPr/>
        </p:nvSpPr>
        <p:spPr>
          <a:xfrm>
            <a:off x="145370" y="980091"/>
            <a:ext cx="1447800" cy="276999"/>
          </a:xfrm>
          <a:prstGeom prst="rect">
            <a:avLst/>
          </a:prstGeom>
          <a:solidFill>
            <a:srgbClr val="FF0000"/>
          </a:solidFill>
          <a:ln w="9525">
            <a:solidFill>
              <a:srgbClr val="0432FF">
                <a:alpha val="63000"/>
              </a:srgbClr>
            </a:solidFill>
          </a:ln>
        </p:spPr>
        <p:txBody>
          <a:bodyPr wrap="square" rtlCol="0">
            <a:spAutoFit/>
          </a:bodyPr>
          <a:lstStyle/>
          <a:p>
            <a:pPr algn="ctr"/>
            <a:r>
              <a:rPr lang="en-US" sz="1200" dirty="0">
                <a:solidFill>
                  <a:srgbClr val="FFFFFF"/>
                </a:solidFill>
                <a:latin typeface="Arial" panose="020B0604020202020204" pitchFamily="34" charset="0"/>
                <a:cs typeface="Arial" panose="020B0604020202020204" pitchFamily="34" charset="0"/>
              </a:rPr>
              <a:t>e/m calorimeters          </a:t>
            </a:r>
          </a:p>
        </p:txBody>
      </p:sp>
      <p:sp>
        <p:nvSpPr>
          <p:cNvPr id="10" name="TextBox 9">
            <a:extLst>
              <a:ext uri="{FF2B5EF4-FFF2-40B4-BE49-F238E27FC236}">
                <a16:creationId xmlns:a16="http://schemas.microsoft.com/office/drawing/2014/main" id="{08EBACBA-A150-8147-B250-92222DCD1E56}"/>
              </a:ext>
            </a:extLst>
          </p:cNvPr>
          <p:cNvSpPr txBox="1"/>
          <p:nvPr/>
        </p:nvSpPr>
        <p:spPr>
          <a:xfrm>
            <a:off x="3446452" y="777502"/>
            <a:ext cx="1226193" cy="461665"/>
          </a:xfrm>
          <a:prstGeom prst="rect">
            <a:avLst/>
          </a:prstGeom>
          <a:solidFill>
            <a:srgbClr val="00FA00">
              <a:alpha val="64000"/>
            </a:srgbClr>
          </a:solidFill>
          <a:ln w="9525">
            <a:solidFill>
              <a:schemeClr val="bg2">
                <a:lumMod val="10000"/>
                <a:alpha val="63000"/>
              </a:schemeClr>
            </a:solidFill>
          </a:ln>
        </p:spPr>
        <p:txBody>
          <a:bodyPr wrap="square" rtlCol="0">
            <a:spAutoFit/>
          </a:bodyPr>
          <a:lstStyle/>
          <a:p>
            <a:pPr algn="ctr"/>
            <a:r>
              <a:rPr lang="en-US" sz="1200" dirty="0" err="1">
                <a:latin typeface="Arial" panose="020B0604020202020204" pitchFamily="34" charset="0"/>
                <a:cs typeface="Arial" panose="020B0604020202020204" pitchFamily="34" charset="0"/>
              </a:rPr>
              <a:t>ToF</a:t>
            </a:r>
            <a:r>
              <a:rPr lang="en-US" sz="1200" dirty="0">
                <a:latin typeface="Arial" panose="020B0604020202020204" pitchFamily="34" charset="0"/>
                <a:cs typeface="Arial" panose="020B0604020202020204" pitchFamily="34" charset="0"/>
              </a:rPr>
              <a:t>, DIRC,  </a:t>
            </a:r>
          </a:p>
          <a:p>
            <a:pPr algn="ctr"/>
            <a:r>
              <a:rPr lang="en-US" sz="1200" dirty="0">
                <a:latin typeface="Arial" panose="020B0604020202020204" pitchFamily="34" charset="0"/>
                <a:cs typeface="Arial" panose="020B0604020202020204" pitchFamily="34" charset="0"/>
              </a:rPr>
              <a:t>RICH detectors</a:t>
            </a:r>
          </a:p>
        </p:txBody>
      </p:sp>
      <p:sp>
        <p:nvSpPr>
          <p:cNvPr id="11" name="TextBox 10">
            <a:extLst>
              <a:ext uri="{FF2B5EF4-FFF2-40B4-BE49-F238E27FC236}">
                <a16:creationId xmlns:a16="http://schemas.microsoft.com/office/drawing/2014/main" id="{8DFA5C66-CE2F-0642-A24D-38ABEED61D75}"/>
              </a:ext>
            </a:extLst>
          </p:cNvPr>
          <p:cNvSpPr txBox="1"/>
          <p:nvPr/>
        </p:nvSpPr>
        <p:spPr>
          <a:xfrm>
            <a:off x="1646035" y="980091"/>
            <a:ext cx="1750800" cy="276999"/>
          </a:xfrm>
          <a:prstGeom prst="rect">
            <a:avLst/>
          </a:prstGeom>
          <a:solidFill>
            <a:srgbClr val="FFFF00"/>
          </a:solidFill>
          <a:ln w="9525">
            <a:solidFill>
              <a:schemeClr val="bg2">
                <a:lumMod val="10000"/>
                <a:alpha val="63000"/>
              </a:schemeClr>
            </a:solidFill>
          </a:ln>
        </p:spPr>
        <p:txBody>
          <a:bodyPr wrap="none" rtlCol="0">
            <a:spAutoFit/>
          </a:bodyPr>
          <a:lstStyle/>
          <a:p>
            <a:r>
              <a:rPr lang="en-US" sz="1200" dirty="0">
                <a:solidFill>
                  <a:srgbClr val="1E1C11"/>
                </a:solidFill>
                <a:latin typeface="Arial" panose="020B0604020202020204" pitchFamily="34" charset="0"/>
                <a:cs typeface="Arial" panose="020B0604020202020204" pitchFamily="34" charset="0"/>
              </a:rPr>
              <a:t>MPG &amp; MAPS trackers</a:t>
            </a:r>
          </a:p>
        </p:txBody>
      </p:sp>
      <p:sp>
        <p:nvSpPr>
          <p:cNvPr id="12" name="TextBox 11">
            <a:extLst>
              <a:ext uri="{FF2B5EF4-FFF2-40B4-BE49-F238E27FC236}">
                <a16:creationId xmlns:a16="http://schemas.microsoft.com/office/drawing/2014/main" id="{742B4B2B-AE16-AD42-ACFE-786621534EAC}"/>
              </a:ext>
            </a:extLst>
          </p:cNvPr>
          <p:cNvSpPr txBox="1"/>
          <p:nvPr/>
        </p:nvSpPr>
        <p:spPr>
          <a:xfrm>
            <a:off x="1927434" y="659688"/>
            <a:ext cx="1103187" cy="276999"/>
          </a:xfrm>
          <a:prstGeom prst="rect">
            <a:avLst/>
          </a:prstGeom>
          <a:solidFill>
            <a:srgbClr val="FF40FF"/>
          </a:solidFill>
          <a:ln w="9525">
            <a:solidFill>
              <a:schemeClr val="bg2">
                <a:lumMod val="10000"/>
                <a:alpha val="63000"/>
              </a:schemeClr>
            </a:solidFill>
          </a:ln>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solenoid coils</a:t>
            </a:r>
          </a:p>
        </p:txBody>
      </p:sp>
      <p:sp>
        <p:nvSpPr>
          <p:cNvPr id="13" name="TextBox 12">
            <a:extLst>
              <a:ext uri="{FF2B5EF4-FFF2-40B4-BE49-F238E27FC236}">
                <a16:creationId xmlns:a16="http://schemas.microsoft.com/office/drawing/2014/main" id="{500D626D-29A7-4C49-A67C-D6A34F8D9978}"/>
              </a:ext>
            </a:extLst>
          </p:cNvPr>
          <p:cNvSpPr txBox="1"/>
          <p:nvPr/>
        </p:nvSpPr>
        <p:spPr>
          <a:xfrm>
            <a:off x="4501498" y="672173"/>
            <a:ext cx="4568467" cy="1200329"/>
          </a:xfrm>
          <a:prstGeom prst="rect">
            <a:avLst/>
          </a:prstGeom>
          <a:noFill/>
        </p:spPr>
        <p:txBody>
          <a:bodyPr wrap="square" rtlCol="0">
            <a:spAutoFit/>
          </a:bodyPr>
          <a:lstStyle/>
          <a:p>
            <a:pPr algn="ctr"/>
            <a:r>
              <a:rPr lang="en-US" dirty="0">
                <a:solidFill>
                  <a:srgbClr val="0432FF"/>
                </a:solidFill>
                <a:latin typeface="Arial" panose="020B0604020202020204" pitchFamily="34" charset="0"/>
                <a:cs typeface="Arial" panose="020B0604020202020204" pitchFamily="34" charset="0"/>
              </a:rPr>
              <a:t>Finalized Project Detector selection process 8</a:t>
            </a:r>
            <a:r>
              <a:rPr lang="en-US" baseline="30000" dirty="0">
                <a:solidFill>
                  <a:srgbClr val="0432FF"/>
                </a:solidFill>
                <a:latin typeface="Arial" panose="020B0604020202020204" pitchFamily="34" charset="0"/>
                <a:cs typeface="Arial" panose="020B0604020202020204" pitchFamily="34" charset="0"/>
              </a:rPr>
              <a:t>th </a:t>
            </a:r>
            <a:r>
              <a:rPr lang="en-US" dirty="0">
                <a:solidFill>
                  <a:srgbClr val="0432FF"/>
                </a:solidFill>
                <a:latin typeface="Arial" panose="020B0604020202020204" pitchFamily="34" charset="0"/>
                <a:cs typeface="Arial" panose="020B0604020202020204" pitchFamily="34" charset="0"/>
              </a:rPr>
              <a:t>of March 2022</a:t>
            </a:r>
          </a:p>
          <a:p>
            <a:r>
              <a:rPr lang="en-US" dirty="0">
                <a:solidFill>
                  <a:srgbClr val="0432FF"/>
                </a:solidFill>
                <a:latin typeface="Arial" panose="020B0604020202020204" pitchFamily="34" charset="0"/>
                <a:cs typeface="Arial" panose="020B0604020202020204" pitchFamily="34" charset="0"/>
                <a:sym typeface="Wingdings" pitchFamily="2" charset="2"/>
              </a:rPr>
              <a:t> </a:t>
            </a:r>
            <a:r>
              <a:rPr lang="en-US" dirty="0">
                <a:latin typeface="Arial" panose="020B0604020202020204" pitchFamily="34" charset="0"/>
                <a:cs typeface="Arial" panose="020B0604020202020204" pitchFamily="34" charset="0"/>
                <a:sym typeface="Wingdings" pitchFamily="2" charset="2"/>
              </a:rPr>
              <a:t>G</a:t>
            </a:r>
            <a:r>
              <a:rPr lang="en-US" dirty="0">
                <a:latin typeface="Arial" panose="020B0604020202020204" pitchFamily="34" charset="0"/>
                <a:cs typeface="Arial" panose="020B0604020202020204" pitchFamily="34" charset="0"/>
              </a:rPr>
              <a:t>eneral-purpose Detector around </a:t>
            </a:r>
          </a:p>
          <a:p>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BaBAR</a:t>
            </a:r>
            <a:r>
              <a:rPr lang="en-US" dirty="0">
                <a:latin typeface="Arial" panose="020B0604020202020204" pitchFamily="34" charset="0"/>
                <a:cs typeface="Arial" panose="020B0604020202020204" pitchFamily="34" charset="0"/>
              </a:rPr>
              <a:t> like Solenoid</a:t>
            </a:r>
          </a:p>
        </p:txBody>
      </p:sp>
      <p:pic>
        <p:nvPicPr>
          <p:cNvPr id="14" name="Picture 13">
            <a:extLst>
              <a:ext uri="{FF2B5EF4-FFF2-40B4-BE49-F238E27FC236}">
                <a16:creationId xmlns:a16="http://schemas.microsoft.com/office/drawing/2014/main" id="{722908A3-CB06-5F41-85E3-53187C0336EE}"/>
              </a:ext>
            </a:extLst>
          </p:cNvPr>
          <p:cNvPicPr>
            <a:picLocks noChangeAspect="1"/>
          </p:cNvPicPr>
          <p:nvPr/>
        </p:nvPicPr>
        <p:blipFill>
          <a:blip r:embed="rId3"/>
          <a:stretch>
            <a:fillRect/>
          </a:stretch>
        </p:blipFill>
        <p:spPr>
          <a:xfrm>
            <a:off x="0" y="4105791"/>
            <a:ext cx="4724268" cy="2562520"/>
          </a:xfrm>
          <a:prstGeom prst="rect">
            <a:avLst/>
          </a:prstGeom>
        </p:spPr>
      </p:pic>
      <p:sp>
        <p:nvSpPr>
          <p:cNvPr id="15" name="TextBox 14">
            <a:extLst>
              <a:ext uri="{FF2B5EF4-FFF2-40B4-BE49-F238E27FC236}">
                <a16:creationId xmlns:a16="http://schemas.microsoft.com/office/drawing/2014/main" id="{484A6FF0-3DB7-4146-A2A2-A6B1405A08B0}"/>
              </a:ext>
            </a:extLst>
          </p:cNvPr>
          <p:cNvSpPr txBox="1"/>
          <p:nvPr/>
        </p:nvSpPr>
        <p:spPr>
          <a:xfrm>
            <a:off x="4536977" y="1922469"/>
            <a:ext cx="4607023" cy="4832092"/>
          </a:xfrm>
          <a:prstGeom prst="rect">
            <a:avLst/>
          </a:prstGeom>
          <a:noFill/>
          <a:ln w="19050">
            <a:noFill/>
          </a:ln>
        </p:spPr>
        <p:txBody>
          <a:bodyPr wrap="square" rtlCol="0">
            <a:spAutoFit/>
          </a:bodyPr>
          <a:lstStyle/>
          <a:p>
            <a:pPr>
              <a:buClr>
                <a:srgbClr val="0000FF"/>
              </a:buClr>
            </a:pPr>
            <a:r>
              <a:rPr lang="en-US" sz="1400" dirty="0">
                <a:latin typeface="Arial" panose="020B0604020202020204" pitchFamily="34" charset="0"/>
                <a:cs typeface="Arial" panose="020B0604020202020204" pitchFamily="34" charset="0"/>
              </a:rPr>
              <a:t>Consolidation of ECCE and ATHENA in full swing, make integration of all groups as welcoming as possible</a:t>
            </a:r>
          </a:p>
          <a:p>
            <a:pPr algn="ctr">
              <a:buClr>
                <a:srgbClr val="0000FF"/>
              </a:buClr>
            </a:pPr>
            <a:r>
              <a:rPr lang="en-US" sz="1400" b="1" dirty="0" err="1">
                <a:solidFill>
                  <a:srgbClr val="0432FF"/>
                </a:solidFill>
                <a:latin typeface="Arial" panose="020B0604020202020204" pitchFamily="34" charset="0"/>
                <a:cs typeface="Arial" panose="020B0604020202020204" pitchFamily="34" charset="0"/>
              </a:rPr>
              <a:t>ePIC</a:t>
            </a:r>
            <a:r>
              <a:rPr lang="en-US" sz="1400" b="1" dirty="0">
                <a:solidFill>
                  <a:srgbClr val="0432FF"/>
                </a:solidFill>
                <a:latin typeface="Arial" panose="020B0604020202020204" pitchFamily="34" charset="0"/>
                <a:cs typeface="Arial" panose="020B0604020202020204" pitchFamily="34" charset="0"/>
              </a:rPr>
              <a:t> = ECCE + ATHENA</a:t>
            </a:r>
          </a:p>
          <a:p>
            <a:pPr marL="102870" indent="-102870">
              <a:buClr>
                <a:srgbClr val="0000FF"/>
              </a:buClr>
              <a:buFont typeface="Wingdings" pitchFamily="2" charset="2"/>
              <a:buChar char="§"/>
            </a:pPr>
            <a:r>
              <a:rPr lang="en-US" sz="1400" dirty="0">
                <a:latin typeface="Arial" panose="020B0604020202020204" pitchFamily="34" charset="0"/>
                <a:cs typeface="Arial" panose="020B0604020202020204" pitchFamily="34" charset="0"/>
              </a:rPr>
              <a:t>Combined Leadership Team formed</a:t>
            </a:r>
          </a:p>
          <a:p>
            <a:pPr marL="102870" indent="-102870">
              <a:buClr>
                <a:srgbClr val="0000FF"/>
              </a:buClr>
              <a:buFont typeface="Wingdings" pitchFamily="2" charset="2"/>
              <a:buChar char="§"/>
            </a:pPr>
            <a:r>
              <a:rPr lang="en-US" sz="1400" dirty="0">
                <a:latin typeface="Arial" panose="020B0604020202020204" pitchFamily="34" charset="0"/>
                <a:cs typeface="Arial" panose="020B0604020202020204" pitchFamily="34" charset="0"/>
              </a:rPr>
              <a:t>Combined Physics and Technical WG formed</a:t>
            </a:r>
          </a:p>
          <a:p>
            <a:pPr marL="102870" indent="-102870">
              <a:buClr>
                <a:srgbClr val="0000FF"/>
              </a:buClr>
              <a:buFont typeface="Wingdings" pitchFamily="2" charset="2"/>
              <a:buChar char="§"/>
            </a:pPr>
            <a:r>
              <a:rPr lang="en-US" sz="1400" dirty="0">
                <a:latin typeface="Arial" panose="020B0604020202020204" pitchFamily="34" charset="0"/>
                <a:cs typeface="Arial" panose="020B0604020202020204" pitchFamily="34" charset="0"/>
              </a:rPr>
              <a:t>named collaboration EPIC at July EICUG-meeting</a:t>
            </a:r>
          </a:p>
          <a:p>
            <a:pPr marL="102870" indent="-102870">
              <a:buClr>
                <a:srgbClr val="0000FF"/>
              </a:buClr>
              <a:buFont typeface="Wingdings" pitchFamily="2" charset="2"/>
              <a:buChar char="§"/>
            </a:pPr>
            <a:r>
              <a:rPr lang="en-US" sz="1400" dirty="0">
                <a:latin typeface="Arial" panose="020B0604020202020204" pitchFamily="34" charset="0"/>
                <a:cs typeface="Arial" panose="020B0604020202020204" pitchFamily="34" charset="0"/>
              </a:rPr>
              <a:t> EPIC institutional board formed</a:t>
            </a:r>
          </a:p>
          <a:p>
            <a:pPr marL="102870" indent="-102870">
              <a:buClr>
                <a:srgbClr val="0000FF"/>
              </a:buClr>
              <a:buFont typeface="Wingdings" pitchFamily="2" charset="2"/>
              <a:buChar char="§"/>
            </a:pPr>
            <a:r>
              <a:rPr lang="en-US" sz="1400" dirty="0">
                <a:latin typeface="Arial" panose="020B0604020202020204" pitchFamily="34" charset="0"/>
                <a:cs typeface="Arial" panose="020B0604020202020204" pitchFamily="34" charset="0"/>
              </a:rPr>
              <a:t> </a:t>
            </a:r>
            <a:r>
              <a:rPr lang="en-US" sz="1400" dirty="0">
                <a:latin typeface="+mj-lt"/>
              </a:rPr>
              <a:t>collaboration charter writing started</a:t>
            </a:r>
          </a:p>
          <a:p>
            <a:pPr marL="102870" indent="-102870">
              <a:buClr>
                <a:srgbClr val="0000FF"/>
              </a:buClr>
              <a:buFont typeface="Wingdings" pitchFamily="2" charset="2"/>
              <a:buChar char="§"/>
            </a:pPr>
            <a:r>
              <a:rPr lang="en-US" sz="1400" dirty="0">
                <a:latin typeface="+mj-lt"/>
              </a:rPr>
              <a:t> Elect collaboration management by November</a:t>
            </a:r>
            <a:endParaRPr lang="en-US" sz="1400" dirty="0">
              <a:latin typeface="+mj-lt"/>
              <a:cs typeface="Arial" panose="020B0604020202020204" pitchFamily="34" charset="0"/>
            </a:endParaRPr>
          </a:p>
          <a:p>
            <a:pPr algn="l">
              <a:buClr>
                <a:srgbClr val="0000FF"/>
              </a:buClr>
            </a:pPr>
            <a:endParaRPr lang="en-US" sz="1400" dirty="0">
              <a:latin typeface="Arial" panose="020B0604020202020204" pitchFamily="34" charset="0"/>
              <a:cs typeface="Arial" panose="020B0604020202020204" pitchFamily="34" charset="0"/>
            </a:endParaRPr>
          </a:p>
          <a:p>
            <a:pPr marL="171450" indent="-171450">
              <a:buClr>
                <a:srgbClr val="0000FF"/>
              </a:buClr>
              <a:buFont typeface="Wingdings" pitchFamily="2" charset="2"/>
              <a:buChar char="§"/>
            </a:pPr>
            <a:r>
              <a:rPr lang="en-US" sz="1400" dirty="0">
                <a:latin typeface="Arial" panose="020B0604020202020204" pitchFamily="34" charset="0"/>
                <a:cs typeface="Arial" panose="020B0604020202020204" pitchFamily="34" charset="0"/>
              </a:rPr>
              <a:t>Updated P6 cost and schedule based on ECCE as reference design</a:t>
            </a:r>
          </a:p>
          <a:p>
            <a:pPr marL="171450" indent="-171450">
              <a:buClr>
                <a:srgbClr val="0000FF"/>
              </a:buClr>
              <a:buFont typeface="Wingdings" pitchFamily="2" charset="2"/>
              <a:buChar char="§"/>
            </a:pPr>
            <a:r>
              <a:rPr lang="en-US" sz="1400" dirty="0">
                <a:latin typeface="Arial" panose="020B0604020202020204" pitchFamily="34" charset="0"/>
                <a:cs typeface="Arial" panose="020B0604020202020204" pitchFamily="34" charset="0"/>
              </a:rPr>
              <a:t>R&amp;D rolled out to Users and P6 updated with respective milestones</a:t>
            </a:r>
          </a:p>
          <a:p>
            <a:pPr marL="171450" indent="-171450">
              <a:buClr>
                <a:srgbClr val="0000FF"/>
              </a:buClr>
              <a:buFont typeface="Wingdings" pitchFamily="2" charset="2"/>
              <a:buChar char="§"/>
            </a:pPr>
            <a:r>
              <a:rPr lang="en-US" sz="1400" dirty="0">
                <a:latin typeface="Arial" panose="020B0604020202020204" pitchFamily="34" charset="0"/>
                <a:cs typeface="Arial" panose="020B0604020202020204" pitchFamily="34" charset="0"/>
              </a:rPr>
              <a:t>Integration of ECCE reference detector in Interaction region (</a:t>
            </a:r>
            <a:r>
              <a:rPr lang="en-US" sz="1400" i="1" dirty="0">
                <a:latin typeface="Arial" panose="020B0604020202020204" pitchFamily="34" charset="0"/>
                <a:cs typeface="Arial" panose="020B0604020202020204" pitchFamily="34" charset="0"/>
              </a:rPr>
              <a:t>now morphed into EPIC reference detector</a:t>
            </a:r>
            <a:r>
              <a:rPr lang="en-US" sz="1400" dirty="0">
                <a:latin typeface="Arial" panose="020B0604020202020204" pitchFamily="34" charset="0"/>
                <a:cs typeface="Arial" panose="020B0604020202020204" pitchFamily="34" charset="0"/>
              </a:rPr>
              <a:t>)</a:t>
            </a:r>
          </a:p>
          <a:p>
            <a:pPr marL="171450" indent="-171450">
              <a:buClr>
                <a:srgbClr val="0000FF"/>
              </a:buClr>
              <a:buFont typeface="Wingdings" pitchFamily="2" charset="2"/>
              <a:buChar char="§"/>
            </a:pPr>
            <a:r>
              <a:rPr lang="en-US" sz="1400" dirty="0">
                <a:latin typeface="Arial" panose="020B0604020202020204" pitchFamily="34" charset="0"/>
                <a:cs typeface="Arial" panose="020B0604020202020204" pitchFamily="34" charset="0"/>
              </a:rPr>
              <a:t>Integration of ancillary detectors in wider IR (+/- 40 m)</a:t>
            </a:r>
          </a:p>
          <a:p>
            <a:pPr marL="171450" indent="-171450">
              <a:buClr>
                <a:srgbClr val="0000FF"/>
              </a:buClr>
              <a:buFont typeface="Wingdings" pitchFamily="2" charset="2"/>
              <a:buChar char="§"/>
            </a:pPr>
            <a:r>
              <a:rPr lang="en-US" sz="1400" dirty="0">
                <a:latin typeface="Arial" panose="020B0604020202020204" pitchFamily="34" charset="0"/>
                <a:cs typeface="Arial" panose="020B0604020202020204" pitchFamily="34" charset="0"/>
              </a:rPr>
              <a:t>Excellent progress on CAD based design of detector</a:t>
            </a:r>
          </a:p>
          <a:p>
            <a:pPr marL="171450" indent="-171450">
              <a:buClr>
                <a:srgbClr val="0000FF"/>
              </a:buClr>
              <a:buFont typeface="Wingdings" pitchFamily="2" charset="2"/>
              <a:buChar char="§"/>
            </a:pPr>
            <a:r>
              <a:rPr lang="en-US" sz="1400" dirty="0">
                <a:latin typeface="Arial" panose="020B0604020202020204" pitchFamily="34" charset="0"/>
                <a:cs typeface="Arial" panose="020B0604020202020204" pitchFamily="34" charset="0"/>
              </a:rPr>
              <a:t>Moving full speed to CD-2/3A</a:t>
            </a:r>
          </a:p>
          <a:p>
            <a:pPr marL="628650" lvl="1" indent="-171450">
              <a:buClr>
                <a:srgbClr val="0000FF"/>
              </a:buClr>
              <a:buFont typeface="Wingdings" pitchFamily="2" charset="2"/>
              <a:buChar char="§"/>
            </a:pPr>
            <a:r>
              <a:rPr lang="en-US" sz="1400" dirty="0">
                <a:latin typeface="Arial" panose="020B0604020202020204" pitchFamily="34" charset="0"/>
                <a:cs typeface="Arial" panose="020B0604020202020204" pitchFamily="34" charset="0"/>
              </a:rPr>
              <a:t>technical reviews for all WBS level-3 systems</a:t>
            </a:r>
          </a:p>
          <a:p>
            <a:pPr marL="628650" lvl="1" indent="-171450">
              <a:buClr>
                <a:srgbClr val="0000FF"/>
              </a:buClr>
              <a:buFont typeface="Wingdings" pitchFamily="2" charset="2"/>
              <a:buChar char="§"/>
            </a:pPr>
            <a:r>
              <a:rPr lang="en-US" sz="1400" dirty="0">
                <a:latin typeface="Arial" panose="020B0604020202020204" pitchFamily="34" charset="0"/>
                <a:cs typeface="Arial" panose="020B0604020202020204" pitchFamily="34" charset="0"/>
              </a:rPr>
              <a:t>move design to required design maturity</a:t>
            </a:r>
          </a:p>
          <a:p>
            <a:pPr marL="628650" lvl="1" indent="-171450">
              <a:buClr>
                <a:srgbClr val="0000FF"/>
              </a:buClr>
              <a:buFont typeface="Wingdings" pitchFamily="2" charset="2"/>
              <a:buChar char="§"/>
            </a:pPr>
            <a:r>
              <a:rPr lang="en-US" sz="1400" dirty="0">
                <a:latin typeface="Arial" panose="020B0604020202020204" pitchFamily="34" charset="0"/>
                <a:cs typeface="Arial" panose="020B0604020202020204" pitchFamily="34" charset="0"/>
              </a:rPr>
              <a:t>define Long Lead Items</a:t>
            </a:r>
          </a:p>
        </p:txBody>
      </p:sp>
    </p:spTree>
    <p:extLst>
      <p:ext uri="{BB962C8B-B14F-4D97-AF65-F5344CB8AC3E}">
        <p14:creationId xmlns:p14="http://schemas.microsoft.com/office/powerpoint/2010/main" val="3549134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817537C-0988-BF47-A450-F52624028BAC}"/>
              </a:ext>
            </a:extLst>
          </p:cNvPr>
          <p:cNvGrpSpPr/>
          <p:nvPr/>
        </p:nvGrpSpPr>
        <p:grpSpPr>
          <a:xfrm>
            <a:off x="4679811" y="494249"/>
            <a:ext cx="4333865" cy="3141962"/>
            <a:chOff x="2353429" y="3038833"/>
            <a:chExt cx="4333865" cy="3141962"/>
          </a:xfrm>
        </p:grpSpPr>
        <p:pic>
          <p:nvPicPr>
            <p:cNvPr id="26" name="Picture 25">
              <a:extLst>
                <a:ext uri="{FF2B5EF4-FFF2-40B4-BE49-F238E27FC236}">
                  <a16:creationId xmlns:a16="http://schemas.microsoft.com/office/drawing/2014/main" id="{5ADE0881-44C9-1845-B169-3FA215835085}"/>
                </a:ext>
              </a:extLst>
            </p:cNvPr>
            <p:cNvPicPr/>
            <p:nvPr/>
          </p:nvPicPr>
          <p:blipFill rotWithShape="1">
            <a:blip r:embed="rId2">
              <a:extLst>
                <a:ext uri="{28A0092B-C50C-407E-A947-70E740481C1C}">
                  <a14:useLocalDpi xmlns:a14="http://schemas.microsoft.com/office/drawing/2010/main" val="0"/>
                </a:ext>
              </a:extLst>
            </a:blip>
            <a:srcRect l="7712" t="44538" r="9680" b="11472"/>
            <a:stretch/>
          </p:blipFill>
          <p:spPr>
            <a:xfrm>
              <a:off x="2353429" y="3038833"/>
              <a:ext cx="4333865" cy="3141962"/>
            </a:xfrm>
            <a:prstGeom prst="rect">
              <a:avLst/>
            </a:prstGeom>
          </p:spPr>
        </p:pic>
        <p:sp>
          <p:nvSpPr>
            <p:cNvPr id="27" name="Rectangle 26">
              <a:extLst>
                <a:ext uri="{FF2B5EF4-FFF2-40B4-BE49-F238E27FC236}">
                  <a16:creationId xmlns:a16="http://schemas.microsoft.com/office/drawing/2014/main" id="{F6FE750E-41B0-0745-A649-DC147287DEEF}"/>
                </a:ext>
              </a:extLst>
            </p:cNvPr>
            <p:cNvSpPr/>
            <p:nvPr/>
          </p:nvSpPr>
          <p:spPr>
            <a:xfrm>
              <a:off x="4365744" y="3038833"/>
              <a:ext cx="508764" cy="2337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24A05BD2-DD41-C64F-9F99-EF55AB272047}"/>
              </a:ext>
            </a:extLst>
          </p:cNvPr>
          <p:cNvPicPr>
            <a:picLocks noChangeAspect="1"/>
          </p:cNvPicPr>
          <p:nvPr/>
        </p:nvPicPr>
        <p:blipFill rotWithShape="1">
          <a:blip r:embed="rId3"/>
          <a:srcRect l="68563" t="32196" r="16435" b="12283"/>
          <a:stretch/>
        </p:blipFill>
        <p:spPr>
          <a:xfrm>
            <a:off x="302820" y="587830"/>
            <a:ext cx="2426879" cy="5064303"/>
          </a:xfrm>
          <a:prstGeom prst="rect">
            <a:avLst/>
          </a:prstGeom>
        </p:spPr>
      </p:pic>
      <p:sp>
        <p:nvSpPr>
          <p:cNvPr id="2" name="Title 1">
            <a:extLst>
              <a:ext uri="{FF2B5EF4-FFF2-40B4-BE49-F238E27FC236}">
                <a16:creationId xmlns:a16="http://schemas.microsoft.com/office/drawing/2014/main" id="{1B3E42BB-FAEF-024B-9CE9-169005667E09}"/>
              </a:ext>
            </a:extLst>
          </p:cNvPr>
          <p:cNvSpPr>
            <a:spLocks noGrp="1"/>
          </p:cNvSpPr>
          <p:nvPr>
            <p:ph type="title"/>
          </p:nvPr>
        </p:nvSpPr>
        <p:spPr>
          <a:xfrm>
            <a:off x="-1" y="2"/>
            <a:ext cx="9081247" cy="587828"/>
          </a:xfrm>
        </p:spPr>
        <p:txBody>
          <a:bodyPr>
            <a:normAutofit/>
          </a:bodyPr>
          <a:lstStyle/>
          <a:p>
            <a:r>
              <a:rPr lang="en-US" dirty="0"/>
              <a:t>Scope Experimental Equipment</a:t>
            </a:r>
          </a:p>
        </p:txBody>
      </p:sp>
      <p:sp>
        <p:nvSpPr>
          <p:cNvPr id="3" name="Slide Number Placeholder 2">
            <a:extLst>
              <a:ext uri="{FF2B5EF4-FFF2-40B4-BE49-F238E27FC236}">
                <a16:creationId xmlns:a16="http://schemas.microsoft.com/office/drawing/2014/main" id="{FBC4ABBC-7DEA-2F46-896B-A4E2512D0D9C}"/>
              </a:ext>
            </a:extLst>
          </p:cNvPr>
          <p:cNvSpPr>
            <a:spLocks noGrp="1"/>
          </p:cNvSpPr>
          <p:nvPr>
            <p:ph type="sldNum" sz="quarter" idx="12"/>
          </p:nvPr>
        </p:nvSpPr>
        <p:spPr/>
        <p:txBody>
          <a:bodyPr/>
          <a:lstStyle/>
          <a:p>
            <a:fld id="{893C5830-40F3-F04E-B2E3-10E6672BA8FF}" type="slidenum">
              <a:rPr lang="en-US" smtClean="0"/>
              <a:pPr/>
              <a:t>8</a:t>
            </a:fld>
            <a:endParaRPr lang="en-US" dirty="0"/>
          </a:p>
        </p:txBody>
      </p:sp>
      <p:pic>
        <p:nvPicPr>
          <p:cNvPr id="8" name="Picture 7">
            <a:extLst>
              <a:ext uri="{FF2B5EF4-FFF2-40B4-BE49-F238E27FC236}">
                <a16:creationId xmlns:a16="http://schemas.microsoft.com/office/drawing/2014/main" id="{68B11E19-8AB7-2C4C-B7E4-FA0D3C7934FC}"/>
              </a:ext>
            </a:extLst>
          </p:cNvPr>
          <p:cNvPicPr>
            <a:picLocks noChangeAspect="1"/>
          </p:cNvPicPr>
          <p:nvPr/>
        </p:nvPicPr>
        <p:blipFill>
          <a:blip r:embed="rId4"/>
          <a:srcRect/>
          <a:stretch/>
        </p:blipFill>
        <p:spPr>
          <a:xfrm>
            <a:off x="4692589" y="3584041"/>
            <a:ext cx="4183587" cy="3160264"/>
          </a:xfrm>
          <a:prstGeom prst="rect">
            <a:avLst/>
          </a:prstGeom>
          <a:ln>
            <a:noFill/>
          </a:ln>
        </p:spPr>
      </p:pic>
      <p:cxnSp>
        <p:nvCxnSpPr>
          <p:cNvPr id="9" name="Straight Arrow Connector 8">
            <a:extLst>
              <a:ext uri="{FF2B5EF4-FFF2-40B4-BE49-F238E27FC236}">
                <a16:creationId xmlns:a16="http://schemas.microsoft.com/office/drawing/2014/main" id="{B52ADD61-1C20-5542-BA9D-55E6A3601B52}"/>
              </a:ext>
            </a:extLst>
          </p:cNvPr>
          <p:cNvCxnSpPr>
            <a:cxnSpLocks/>
          </p:cNvCxnSpPr>
          <p:nvPr/>
        </p:nvCxnSpPr>
        <p:spPr>
          <a:xfrm flipV="1">
            <a:off x="7185403" y="3065300"/>
            <a:ext cx="1525460" cy="626799"/>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A5E72DA-1C28-BE49-AB20-4622B404927F}"/>
              </a:ext>
            </a:extLst>
          </p:cNvPr>
          <p:cNvCxnSpPr>
            <a:cxnSpLocks/>
          </p:cNvCxnSpPr>
          <p:nvPr/>
        </p:nvCxnSpPr>
        <p:spPr>
          <a:xfrm flipH="1" flipV="1">
            <a:off x="4908884" y="3104270"/>
            <a:ext cx="1936905" cy="587829"/>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DA94A9C-D20C-CB4F-A7D6-4EF59A0CECFE}"/>
              </a:ext>
            </a:extLst>
          </p:cNvPr>
          <p:cNvSpPr/>
          <p:nvPr/>
        </p:nvSpPr>
        <p:spPr>
          <a:xfrm>
            <a:off x="6845788" y="3692098"/>
            <a:ext cx="351470" cy="492843"/>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D6EECE9-90B2-4946-AE8D-BBD24FA53803}"/>
              </a:ext>
            </a:extLst>
          </p:cNvPr>
          <p:cNvSpPr txBox="1"/>
          <p:nvPr/>
        </p:nvSpPr>
        <p:spPr>
          <a:xfrm>
            <a:off x="2953346" y="1128180"/>
            <a:ext cx="1803400" cy="276999"/>
          </a:xfrm>
          <a:prstGeom prst="rect">
            <a:avLst/>
          </a:prstGeom>
          <a:solidFill>
            <a:srgbClr val="0432FF"/>
          </a:solidFill>
          <a:ln w="9525">
            <a:solidFill>
              <a:schemeClr val="bg2">
                <a:lumMod val="10000"/>
                <a:alpha val="63000"/>
              </a:schemeClr>
            </a:solidFill>
          </a:ln>
        </p:spPr>
        <p:txBody>
          <a:bodyPr wrap="square" rtlCol="0">
            <a:spAutoFit/>
          </a:bodyPr>
          <a:lstStyle/>
          <a:p>
            <a:pPr algn="ctr"/>
            <a:r>
              <a:rPr lang="en-US" sz="1200" dirty="0" err="1">
                <a:solidFill>
                  <a:srgbClr val="FFFFFF"/>
                </a:solidFill>
                <a:latin typeface="Arial" panose="020B0604020202020204" pitchFamily="34" charset="0"/>
                <a:cs typeface="Arial" panose="020B0604020202020204" pitchFamily="34" charset="0"/>
              </a:rPr>
              <a:t>hadronic</a:t>
            </a:r>
            <a:r>
              <a:rPr lang="en-US" sz="1200" dirty="0">
                <a:solidFill>
                  <a:srgbClr val="FFFFFF"/>
                </a:solidFill>
                <a:latin typeface="Arial" panose="020B0604020202020204" pitchFamily="34" charset="0"/>
                <a:cs typeface="Arial" panose="020B0604020202020204" pitchFamily="34" charset="0"/>
              </a:rPr>
              <a:t> calorimeters</a:t>
            </a:r>
          </a:p>
        </p:txBody>
      </p:sp>
      <p:sp>
        <p:nvSpPr>
          <p:cNvPr id="13" name="TextBox 12">
            <a:extLst>
              <a:ext uri="{FF2B5EF4-FFF2-40B4-BE49-F238E27FC236}">
                <a16:creationId xmlns:a16="http://schemas.microsoft.com/office/drawing/2014/main" id="{87CC25AC-D452-BF45-8179-6A58C9AD9E54}"/>
              </a:ext>
            </a:extLst>
          </p:cNvPr>
          <p:cNvSpPr txBox="1"/>
          <p:nvPr/>
        </p:nvSpPr>
        <p:spPr>
          <a:xfrm>
            <a:off x="3127730" y="1845730"/>
            <a:ext cx="1447800" cy="276999"/>
          </a:xfrm>
          <a:prstGeom prst="rect">
            <a:avLst/>
          </a:prstGeom>
          <a:solidFill>
            <a:srgbClr val="FF0000"/>
          </a:solidFill>
          <a:ln w="9525">
            <a:solidFill>
              <a:srgbClr val="0432FF">
                <a:alpha val="63000"/>
              </a:srgbClr>
            </a:solidFill>
          </a:ln>
        </p:spPr>
        <p:txBody>
          <a:bodyPr wrap="square" rtlCol="0">
            <a:spAutoFit/>
          </a:bodyPr>
          <a:lstStyle/>
          <a:p>
            <a:pPr algn="ctr"/>
            <a:r>
              <a:rPr lang="en-US" sz="1200" dirty="0">
                <a:solidFill>
                  <a:srgbClr val="FFFFFF"/>
                </a:solidFill>
                <a:latin typeface="Arial" panose="020B0604020202020204" pitchFamily="34" charset="0"/>
                <a:cs typeface="Arial" panose="020B0604020202020204" pitchFamily="34" charset="0"/>
              </a:rPr>
              <a:t>e/m calorimeters          </a:t>
            </a:r>
          </a:p>
        </p:txBody>
      </p:sp>
      <p:sp>
        <p:nvSpPr>
          <p:cNvPr id="14" name="TextBox 13">
            <a:extLst>
              <a:ext uri="{FF2B5EF4-FFF2-40B4-BE49-F238E27FC236}">
                <a16:creationId xmlns:a16="http://schemas.microsoft.com/office/drawing/2014/main" id="{37C109DD-1D7A-224B-BC9C-6038CDEE7FC0}"/>
              </a:ext>
            </a:extLst>
          </p:cNvPr>
          <p:cNvSpPr txBox="1"/>
          <p:nvPr/>
        </p:nvSpPr>
        <p:spPr>
          <a:xfrm>
            <a:off x="3175235" y="2180836"/>
            <a:ext cx="1367076" cy="461665"/>
          </a:xfrm>
          <a:prstGeom prst="rect">
            <a:avLst/>
          </a:prstGeom>
          <a:solidFill>
            <a:srgbClr val="00FA00">
              <a:alpha val="64000"/>
            </a:srgbClr>
          </a:solidFill>
          <a:ln w="9525">
            <a:solidFill>
              <a:schemeClr val="bg2">
                <a:lumMod val="10000"/>
                <a:alpha val="63000"/>
              </a:schemeClr>
            </a:solidFill>
          </a:ln>
        </p:spPr>
        <p:txBody>
          <a:bodyPr wrap="square" rtlCol="0">
            <a:spAutoFit/>
          </a:bodyPr>
          <a:lstStyle/>
          <a:p>
            <a:pPr algn="ctr"/>
            <a:r>
              <a:rPr lang="en-US" sz="1200" dirty="0" err="1">
                <a:latin typeface="Arial" panose="020B0604020202020204" pitchFamily="34" charset="0"/>
                <a:cs typeface="Arial" panose="020B0604020202020204" pitchFamily="34" charset="0"/>
              </a:rPr>
              <a:t>ToF</a:t>
            </a:r>
            <a:r>
              <a:rPr lang="en-US" sz="1200" dirty="0">
                <a:latin typeface="Arial" panose="020B0604020202020204" pitchFamily="34" charset="0"/>
                <a:cs typeface="Arial" panose="020B0604020202020204" pitchFamily="34" charset="0"/>
              </a:rPr>
              <a:t>, DIRC,  </a:t>
            </a:r>
          </a:p>
          <a:p>
            <a:pPr algn="ctr"/>
            <a:r>
              <a:rPr lang="en-US" sz="1200" dirty="0">
                <a:latin typeface="Arial" panose="020B0604020202020204" pitchFamily="34" charset="0"/>
                <a:cs typeface="Arial" panose="020B0604020202020204" pitchFamily="34" charset="0"/>
              </a:rPr>
              <a:t>RICH detectors</a:t>
            </a:r>
          </a:p>
        </p:txBody>
      </p:sp>
      <p:sp>
        <p:nvSpPr>
          <p:cNvPr id="15" name="TextBox 14">
            <a:extLst>
              <a:ext uri="{FF2B5EF4-FFF2-40B4-BE49-F238E27FC236}">
                <a16:creationId xmlns:a16="http://schemas.microsoft.com/office/drawing/2014/main" id="{8F5A9659-5304-094A-B27C-AF72DC2F5620}"/>
              </a:ext>
            </a:extLst>
          </p:cNvPr>
          <p:cNvSpPr txBox="1"/>
          <p:nvPr/>
        </p:nvSpPr>
        <p:spPr>
          <a:xfrm>
            <a:off x="3284835" y="3065300"/>
            <a:ext cx="1133645" cy="276999"/>
          </a:xfrm>
          <a:prstGeom prst="rect">
            <a:avLst/>
          </a:prstGeom>
          <a:solidFill>
            <a:srgbClr val="F2FF5F"/>
          </a:solidFill>
          <a:ln w="9525">
            <a:solidFill>
              <a:schemeClr val="bg2">
                <a:lumMod val="10000"/>
                <a:alpha val="63000"/>
              </a:schemeClr>
            </a:solidFill>
          </a:ln>
        </p:spPr>
        <p:txBody>
          <a:bodyPr wrap="none" rtlCol="0">
            <a:spAutoFit/>
          </a:bodyPr>
          <a:lstStyle/>
          <a:p>
            <a:pPr algn="ctr"/>
            <a:r>
              <a:rPr lang="en-US" sz="1200" dirty="0">
                <a:solidFill>
                  <a:srgbClr val="1E1C11"/>
                </a:solidFill>
                <a:latin typeface="Arial" panose="020B0604020202020204" pitchFamily="34" charset="0"/>
                <a:cs typeface="Arial" panose="020B0604020202020204" pitchFamily="34" charset="0"/>
              </a:rPr>
              <a:t>MAPS tracker</a:t>
            </a:r>
          </a:p>
        </p:txBody>
      </p:sp>
      <p:sp>
        <p:nvSpPr>
          <p:cNvPr id="16" name="TextBox 15">
            <a:extLst>
              <a:ext uri="{FF2B5EF4-FFF2-40B4-BE49-F238E27FC236}">
                <a16:creationId xmlns:a16="http://schemas.microsoft.com/office/drawing/2014/main" id="{B12C3659-32B9-9C41-AECE-79CAC5E14503}"/>
              </a:ext>
            </a:extLst>
          </p:cNvPr>
          <p:cNvSpPr txBox="1"/>
          <p:nvPr/>
        </p:nvSpPr>
        <p:spPr>
          <a:xfrm>
            <a:off x="3278897" y="2713749"/>
            <a:ext cx="1125629" cy="276999"/>
          </a:xfrm>
          <a:prstGeom prst="rect">
            <a:avLst/>
          </a:prstGeom>
          <a:solidFill>
            <a:srgbClr val="FFFF00"/>
          </a:solidFill>
          <a:ln w="9525">
            <a:solidFill>
              <a:schemeClr val="bg2">
                <a:lumMod val="10000"/>
                <a:alpha val="63000"/>
              </a:schemeClr>
            </a:solidFill>
          </a:ln>
        </p:spPr>
        <p:txBody>
          <a:bodyPr wrap="none" rtlCol="0">
            <a:spAutoFit/>
          </a:bodyPr>
          <a:lstStyle/>
          <a:p>
            <a:r>
              <a:rPr lang="en-US" sz="1200" dirty="0">
                <a:solidFill>
                  <a:srgbClr val="1E1C11"/>
                </a:solidFill>
                <a:latin typeface="Arial" panose="020B0604020202020204" pitchFamily="34" charset="0"/>
                <a:cs typeface="Arial" panose="020B0604020202020204" pitchFamily="34" charset="0"/>
              </a:rPr>
              <a:t>MPG trackers</a:t>
            </a:r>
          </a:p>
        </p:txBody>
      </p:sp>
      <p:sp>
        <p:nvSpPr>
          <p:cNvPr id="17" name="TextBox 16">
            <a:extLst>
              <a:ext uri="{FF2B5EF4-FFF2-40B4-BE49-F238E27FC236}">
                <a16:creationId xmlns:a16="http://schemas.microsoft.com/office/drawing/2014/main" id="{76F1E7F6-45D6-2341-B7A5-50B4E12E143B}"/>
              </a:ext>
            </a:extLst>
          </p:cNvPr>
          <p:cNvSpPr txBox="1"/>
          <p:nvPr/>
        </p:nvSpPr>
        <p:spPr>
          <a:xfrm>
            <a:off x="3131565" y="1490038"/>
            <a:ext cx="1452642" cy="276999"/>
          </a:xfrm>
          <a:prstGeom prst="rect">
            <a:avLst/>
          </a:prstGeom>
          <a:solidFill>
            <a:srgbClr val="FF40FF"/>
          </a:solidFill>
          <a:ln w="9525">
            <a:solidFill>
              <a:schemeClr val="bg2">
                <a:lumMod val="10000"/>
                <a:alpha val="63000"/>
              </a:schemeClr>
            </a:solidFill>
          </a:ln>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Solenoidal Magnet</a:t>
            </a:r>
          </a:p>
        </p:txBody>
      </p:sp>
      <p:sp>
        <p:nvSpPr>
          <p:cNvPr id="18" name="Oval 17">
            <a:extLst>
              <a:ext uri="{FF2B5EF4-FFF2-40B4-BE49-F238E27FC236}">
                <a16:creationId xmlns:a16="http://schemas.microsoft.com/office/drawing/2014/main" id="{C1886C58-4ACD-3745-8B71-50D77DC3E8D3}"/>
              </a:ext>
            </a:extLst>
          </p:cNvPr>
          <p:cNvSpPr/>
          <p:nvPr/>
        </p:nvSpPr>
        <p:spPr>
          <a:xfrm>
            <a:off x="6611755" y="5710282"/>
            <a:ext cx="1319573" cy="503227"/>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37FF"/>
              </a:solidFill>
            </a:endParaRPr>
          </a:p>
        </p:txBody>
      </p:sp>
      <p:sp>
        <p:nvSpPr>
          <p:cNvPr id="19" name="Oval 18">
            <a:extLst>
              <a:ext uri="{FF2B5EF4-FFF2-40B4-BE49-F238E27FC236}">
                <a16:creationId xmlns:a16="http://schemas.microsoft.com/office/drawing/2014/main" id="{57CEB648-8D89-8F48-AAE7-33E1B3AECABF}"/>
              </a:ext>
            </a:extLst>
          </p:cNvPr>
          <p:cNvSpPr/>
          <p:nvPr/>
        </p:nvSpPr>
        <p:spPr>
          <a:xfrm rot="19397371">
            <a:off x="5532730" y="5682510"/>
            <a:ext cx="938838" cy="299273"/>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37FF"/>
              </a:solidFill>
            </a:endParaRPr>
          </a:p>
        </p:txBody>
      </p:sp>
      <p:sp>
        <p:nvSpPr>
          <p:cNvPr id="20" name="Oval 19">
            <a:extLst>
              <a:ext uri="{FF2B5EF4-FFF2-40B4-BE49-F238E27FC236}">
                <a16:creationId xmlns:a16="http://schemas.microsoft.com/office/drawing/2014/main" id="{9D7ECBEC-CBE2-F44B-AA9D-1836B25A09DA}"/>
              </a:ext>
            </a:extLst>
          </p:cNvPr>
          <p:cNvSpPr/>
          <p:nvPr/>
        </p:nvSpPr>
        <p:spPr>
          <a:xfrm rot="16200000">
            <a:off x="7992008" y="5233494"/>
            <a:ext cx="798786" cy="503227"/>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37FF"/>
              </a:solidFill>
            </a:endParaRPr>
          </a:p>
        </p:txBody>
      </p:sp>
      <p:sp>
        <p:nvSpPr>
          <p:cNvPr id="21" name="Oval 20">
            <a:extLst>
              <a:ext uri="{FF2B5EF4-FFF2-40B4-BE49-F238E27FC236}">
                <a16:creationId xmlns:a16="http://schemas.microsoft.com/office/drawing/2014/main" id="{654F7739-8028-8C43-BB17-15ADE59B6AF4}"/>
              </a:ext>
            </a:extLst>
          </p:cNvPr>
          <p:cNvSpPr/>
          <p:nvPr/>
        </p:nvSpPr>
        <p:spPr>
          <a:xfrm rot="20691698">
            <a:off x="5690729" y="4931148"/>
            <a:ext cx="798786" cy="332378"/>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37FF"/>
              </a:solidFill>
            </a:endParaRPr>
          </a:p>
        </p:txBody>
      </p:sp>
      <p:sp>
        <p:nvSpPr>
          <p:cNvPr id="29" name="Rectangle 28">
            <a:extLst>
              <a:ext uri="{FF2B5EF4-FFF2-40B4-BE49-F238E27FC236}">
                <a16:creationId xmlns:a16="http://schemas.microsoft.com/office/drawing/2014/main" id="{1B2F8AEC-EC98-574F-8E24-25F4BC960C13}"/>
              </a:ext>
            </a:extLst>
          </p:cNvPr>
          <p:cNvSpPr/>
          <p:nvPr/>
        </p:nvSpPr>
        <p:spPr>
          <a:xfrm>
            <a:off x="1582251" y="5057655"/>
            <a:ext cx="1057308" cy="41181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650F40C-5199-6647-9FBA-9245070227F3}"/>
              </a:ext>
            </a:extLst>
          </p:cNvPr>
          <p:cNvSpPr/>
          <p:nvPr/>
        </p:nvSpPr>
        <p:spPr>
          <a:xfrm>
            <a:off x="374368" y="2984933"/>
            <a:ext cx="1057308" cy="41181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2FD3D42-19D6-784A-84DE-A6D31A32E4D6}"/>
              </a:ext>
            </a:extLst>
          </p:cNvPr>
          <p:cNvSpPr/>
          <p:nvPr/>
        </p:nvSpPr>
        <p:spPr>
          <a:xfrm>
            <a:off x="372898" y="3498685"/>
            <a:ext cx="1057308" cy="411814"/>
          </a:xfrm>
          <a:prstGeom prst="rect">
            <a:avLst/>
          </a:prstGeom>
          <a:noFill/>
          <a:ln w="3810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EB19E08-42F8-6D47-BC75-D934A9599003}"/>
              </a:ext>
            </a:extLst>
          </p:cNvPr>
          <p:cNvSpPr/>
          <p:nvPr/>
        </p:nvSpPr>
        <p:spPr>
          <a:xfrm>
            <a:off x="379010" y="4035192"/>
            <a:ext cx="1057308" cy="4118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930D3BC-8A36-0B43-9E55-4872256EE523}"/>
              </a:ext>
            </a:extLst>
          </p:cNvPr>
          <p:cNvSpPr/>
          <p:nvPr/>
        </p:nvSpPr>
        <p:spPr>
          <a:xfrm>
            <a:off x="372898" y="4525199"/>
            <a:ext cx="1057308" cy="411814"/>
          </a:xfrm>
          <a:prstGeom prst="rect">
            <a:avLst/>
          </a:prstGeom>
          <a:no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1FD7F93-393B-8340-A7D7-AB66C88C56D1}"/>
              </a:ext>
            </a:extLst>
          </p:cNvPr>
          <p:cNvSpPr/>
          <p:nvPr/>
        </p:nvSpPr>
        <p:spPr>
          <a:xfrm>
            <a:off x="387443" y="5050453"/>
            <a:ext cx="1057308" cy="411814"/>
          </a:xfrm>
          <a:prstGeom prst="rect">
            <a:avLst/>
          </a:prstGeom>
          <a:noFill/>
          <a:ln w="38100">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7234AEB-7C98-AD4D-A8F8-3330E48B34C0}"/>
              </a:ext>
            </a:extLst>
          </p:cNvPr>
          <p:cNvSpPr/>
          <p:nvPr/>
        </p:nvSpPr>
        <p:spPr>
          <a:xfrm>
            <a:off x="1582251" y="3510128"/>
            <a:ext cx="1057308" cy="411814"/>
          </a:xfrm>
          <a:prstGeom prst="rect">
            <a:avLst/>
          </a:prstGeom>
          <a:noFill/>
          <a:ln w="3810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066B275-4B29-D842-A9DF-54E0C56B0930}"/>
              </a:ext>
            </a:extLst>
          </p:cNvPr>
          <p:cNvSpPr/>
          <p:nvPr/>
        </p:nvSpPr>
        <p:spPr>
          <a:xfrm>
            <a:off x="6332703" y="5375694"/>
            <a:ext cx="852700" cy="259049"/>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37FF"/>
              </a:solidFill>
            </a:endParaRPr>
          </a:p>
        </p:txBody>
      </p:sp>
      <p:sp>
        <p:nvSpPr>
          <p:cNvPr id="5" name="Down Arrow 4">
            <a:extLst>
              <a:ext uri="{FF2B5EF4-FFF2-40B4-BE49-F238E27FC236}">
                <a16:creationId xmlns:a16="http://schemas.microsoft.com/office/drawing/2014/main" id="{E964B5EF-AFF5-764E-9543-CC8E2C92AF3E}"/>
              </a:ext>
            </a:extLst>
          </p:cNvPr>
          <p:cNvSpPr/>
          <p:nvPr/>
        </p:nvSpPr>
        <p:spPr>
          <a:xfrm>
            <a:off x="3789708" y="3357758"/>
            <a:ext cx="133951" cy="439153"/>
          </a:xfrm>
          <a:prstGeom prst="downArrow">
            <a:avLst/>
          </a:prstGeom>
          <a:solidFill>
            <a:srgbClr val="0432FF"/>
          </a:soli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CDB6B2A-D382-2043-8B44-B0DCCAF9FF1F}"/>
              </a:ext>
            </a:extLst>
          </p:cNvPr>
          <p:cNvSpPr txBox="1"/>
          <p:nvPr/>
        </p:nvSpPr>
        <p:spPr>
          <a:xfrm>
            <a:off x="3072410" y="3837076"/>
            <a:ext cx="1558439" cy="523220"/>
          </a:xfrm>
          <a:prstGeom prst="rect">
            <a:avLst/>
          </a:prstGeom>
          <a:noFill/>
        </p:spPr>
        <p:txBody>
          <a:bodyPr wrap="none" rtlCol="0">
            <a:spAutoFit/>
          </a:bodyPr>
          <a:lstStyle/>
          <a:p>
            <a:pPr algn="ctr"/>
            <a:r>
              <a:rPr lang="en-US" sz="1400" dirty="0">
                <a:latin typeface="+mj-lt"/>
              </a:rPr>
              <a:t>25 Subdetectors</a:t>
            </a:r>
          </a:p>
          <a:p>
            <a:pPr algn="ctr"/>
            <a:r>
              <a:rPr lang="en-US" sz="1400" dirty="0">
                <a:latin typeface="+mj-lt"/>
              </a:rPr>
              <a:t>incl. Polarimeters</a:t>
            </a:r>
          </a:p>
        </p:txBody>
      </p:sp>
      <p:cxnSp>
        <p:nvCxnSpPr>
          <p:cNvPr id="22" name="Straight Arrow Connector 21">
            <a:extLst>
              <a:ext uri="{FF2B5EF4-FFF2-40B4-BE49-F238E27FC236}">
                <a16:creationId xmlns:a16="http://schemas.microsoft.com/office/drawing/2014/main" id="{E60A7972-0B52-FE49-8143-C5A075CFC30B}"/>
              </a:ext>
            </a:extLst>
          </p:cNvPr>
          <p:cNvCxnSpPr/>
          <p:nvPr/>
        </p:nvCxnSpPr>
        <p:spPr>
          <a:xfrm>
            <a:off x="2639559" y="4749154"/>
            <a:ext cx="235988" cy="0"/>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DC37533-7D3C-D240-9B17-A5AF82044E47}"/>
              </a:ext>
            </a:extLst>
          </p:cNvPr>
          <p:cNvSpPr txBox="1"/>
          <p:nvPr/>
        </p:nvSpPr>
        <p:spPr>
          <a:xfrm>
            <a:off x="2779407" y="4527543"/>
            <a:ext cx="2013693" cy="430887"/>
          </a:xfrm>
          <a:prstGeom prst="rect">
            <a:avLst/>
          </a:prstGeom>
          <a:noFill/>
        </p:spPr>
        <p:txBody>
          <a:bodyPr wrap="none" rtlCol="0">
            <a:spAutoFit/>
          </a:bodyPr>
          <a:lstStyle/>
          <a:p>
            <a:pPr algn="l"/>
            <a:r>
              <a:rPr lang="en-US" sz="1100" dirty="0">
                <a:latin typeface="+mj-lt"/>
              </a:rPr>
              <a:t>provides coordination that</a:t>
            </a:r>
          </a:p>
          <a:p>
            <a:pPr algn="l"/>
            <a:r>
              <a:rPr lang="en-US" sz="1100" dirty="0">
                <a:latin typeface="+mj-lt"/>
              </a:rPr>
              <a:t>2</a:t>
            </a:r>
            <a:r>
              <a:rPr lang="en-US" sz="1100" baseline="30000" dirty="0">
                <a:latin typeface="+mj-lt"/>
              </a:rPr>
              <a:t>nd</a:t>
            </a:r>
            <a:r>
              <a:rPr lang="en-US" sz="1100" dirty="0">
                <a:latin typeface="+mj-lt"/>
              </a:rPr>
              <a:t> detector remains possible</a:t>
            </a:r>
          </a:p>
        </p:txBody>
      </p:sp>
    </p:spTree>
    <p:extLst>
      <p:ext uri="{BB962C8B-B14F-4D97-AF65-F5344CB8AC3E}">
        <p14:creationId xmlns:p14="http://schemas.microsoft.com/office/powerpoint/2010/main" val="288928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85075EF3-5158-4598-9B3E-4737B7D34A2D}"/>
              </a:ext>
            </a:extLst>
          </p:cNvPr>
          <p:cNvSpPr>
            <a:spLocks noGrp="1"/>
          </p:cNvSpPr>
          <p:nvPr>
            <p:ph type="title"/>
          </p:nvPr>
        </p:nvSpPr>
        <p:spPr>
          <a:xfrm>
            <a:off x="0" y="10511"/>
            <a:ext cx="9144000" cy="584306"/>
          </a:xfrm>
        </p:spPr>
        <p:txBody>
          <a:bodyPr>
            <a:noAutofit/>
          </a:bodyPr>
          <a:lstStyle/>
          <a:p>
            <a:r>
              <a:rPr lang="en-US" sz="3200" dirty="0"/>
              <a:t>Collaboration – Project </a:t>
            </a:r>
          </a:p>
        </p:txBody>
      </p:sp>
      <p:sp>
        <p:nvSpPr>
          <p:cNvPr id="4" name="Slide Number Placeholder 3">
            <a:extLst>
              <a:ext uri="{FF2B5EF4-FFF2-40B4-BE49-F238E27FC236}">
                <a16:creationId xmlns:a16="http://schemas.microsoft.com/office/drawing/2014/main" id="{EED13A5E-75FB-4E00-9A69-E3B1CC0428EE}"/>
              </a:ext>
            </a:extLst>
          </p:cNvPr>
          <p:cNvSpPr>
            <a:spLocks noGrp="1"/>
          </p:cNvSpPr>
          <p:nvPr>
            <p:ph type="sldNum" sz="quarter" idx="12"/>
          </p:nvPr>
        </p:nvSpPr>
        <p:spPr/>
        <p:txBody>
          <a:bodyPr/>
          <a:lstStyle/>
          <a:p>
            <a:fld id="{893C5830-40F3-F04E-B2E3-10E6672BA8FF}" type="slidenum">
              <a:rPr lang="en-US" smtClean="0"/>
              <a:t>9</a:t>
            </a:fld>
            <a:endParaRPr lang="en-US" dirty="0"/>
          </a:p>
        </p:txBody>
      </p:sp>
      <p:sp>
        <p:nvSpPr>
          <p:cNvPr id="33" name="TextBox 32">
            <a:extLst>
              <a:ext uri="{FF2B5EF4-FFF2-40B4-BE49-F238E27FC236}">
                <a16:creationId xmlns:a16="http://schemas.microsoft.com/office/drawing/2014/main" id="{0C68E059-C432-4842-988F-F4541C250496}"/>
              </a:ext>
            </a:extLst>
          </p:cNvPr>
          <p:cNvSpPr txBox="1"/>
          <p:nvPr/>
        </p:nvSpPr>
        <p:spPr>
          <a:xfrm>
            <a:off x="5926191" y="3278802"/>
            <a:ext cx="3125745" cy="2800767"/>
          </a:xfrm>
          <a:prstGeom prst="rect">
            <a:avLst/>
          </a:prstGeom>
          <a:noFill/>
        </p:spPr>
        <p:txBody>
          <a:bodyPr wrap="square" rtlCol="0">
            <a:spAutoFit/>
          </a:bodyPr>
          <a:lstStyle/>
          <a:p>
            <a:pPr>
              <a:buClr>
                <a:srgbClr val="0432FF"/>
              </a:buClr>
            </a:pPr>
            <a:r>
              <a:rPr lang="en-US" sz="1600" b="1" dirty="0">
                <a:solidFill>
                  <a:srgbClr val="0000FF"/>
                </a:solidFill>
                <a:latin typeface="Arial" panose="020B0604020202020204" pitchFamily="34" charset="0"/>
                <a:cs typeface="Arial" panose="020B0604020202020204" pitchFamily="34" charset="0"/>
              </a:rPr>
              <a:t>Integrating Collaborators:</a:t>
            </a:r>
          </a:p>
          <a:p>
            <a:pPr marL="171450" indent="-171450">
              <a:buClr>
                <a:srgbClr val="0432FF"/>
              </a:buClr>
              <a:buFont typeface="Wingdings" pitchFamily="2" charset="2"/>
              <a:buChar char="§"/>
            </a:pPr>
            <a:r>
              <a:rPr lang="en-US" sz="1200" dirty="0">
                <a:latin typeface="Arial" panose="020B0604020202020204" pitchFamily="34" charset="0"/>
                <a:cs typeface="Arial" panose="020B0604020202020204" pitchFamily="34" charset="0"/>
              </a:rPr>
              <a:t>In-kind partners integrated into the project delivery organization and responsible for their project deliverables</a:t>
            </a:r>
          </a:p>
          <a:p>
            <a:pPr>
              <a:buClr>
                <a:srgbClr val="0432FF"/>
              </a:buClr>
            </a:pPr>
            <a:endParaRPr lang="en-US" sz="1200" dirty="0">
              <a:latin typeface="Arial" panose="020B0604020202020204" pitchFamily="34" charset="0"/>
              <a:cs typeface="Arial" panose="020B0604020202020204" pitchFamily="34" charset="0"/>
            </a:endParaRPr>
          </a:p>
          <a:p>
            <a:pPr marL="171450" indent="-171450">
              <a:buClr>
                <a:srgbClr val="0432FF"/>
              </a:buClr>
              <a:buFont typeface="Wingdings" pitchFamily="2" charset="2"/>
              <a:buChar char="§"/>
            </a:pPr>
            <a:r>
              <a:rPr lang="en-US" sz="1200" dirty="0">
                <a:latin typeface="Arial" panose="020B0604020202020204" pitchFamily="34" charset="0"/>
                <a:cs typeface="Arial" panose="020B0604020202020204" pitchFamily="34" charset="0"/>
              </a:rPr>
              <a:t>Close interaction between the project and the detector collaboration with collaborators taking lead roles on work packages and project deliverables</a:t>
            </a:r>
          </a:p>
          <a:p>
            <a:pPr marL="285750" indent="-285750">
              <a:buClr>
                <a:srgbClr val="0432FF"/>
              </a:buClr>
              <a:buFont typeface="Wingdings" pitchFamily="2" charset="2"/>
              <a:buChar char="§"/>
            </a:pPr>
            <a:endParaRPr lang="en-US" sz="1600" b="1" dirty="0">
              <a:solidFill>
                <a:srgbClr val="0000FF"/>
              </a:solidFill>
              <a:latin typeface="Arial" panose="020B0604020202020204" pitchFamily="34" charset="0"/>
              <a:cs typeface="Arial" panose="020B0604020202020204" pitchFamily="34" charset="0"/>
            </a:endParaRPr>
          </a:p>
          <a:p>
            <a:pPr>
              <a:buClr>
                <a:srgbClr val="0432FF"/>
              </a:buClr>
            </a:pPr>
            <a:r>
              <a:rPr lang="en-US" sz="1600" dirty="0">
                <a:latin typeface="Arial" panose="020B0604020202020204" pitchFamily="34" charset="0"/>
                <a:cs typeface="Arial" panose="020B0604020202020204" pitchFamily="34" charset="0"/>
              </a:rPr>
              <a:t>Fold in users/collaborators as</a:t>
            </a:r>
          </a:p>
          <a:p>
            <a:pPr marL="285750" indent="-285750">
              <a:buClr>
                <a:srgbClr val="0432FF"/>
              </a:buClr>
              <a:buFont typeface="Wingdings" pitchFamily="2" charset="2"/>
              <a:buChar char="§"/>
            </a:pPr>
            <a:r>
              <a:rPr lang="en-US" sz="1600" dirty="0">
                <a:latin typeface="Arial" panose="020B0604020202020204" pitchFamily="34" charset="0"/>
                <a:cs typeface="Arial" panose="020B0604020202020204" pitchFamily="34" charset="0"/>
              </a:rPr>
              <a:t>L3/L4/L5 point of contacts</a:t>
            </a:r>
          </a:p>
          <a:p>
            <a:pPr marL="285750" indent="-285750">
              <a:buClr>
                <a:srgbClr val="0432FF"/>
              </a:buClr>
              <a:buFont typeface="Wingdings" pitchFamily="2" charset="2"/>
              <a:buChar char="§"/>
            </a:pPr>
            <a:r>
              <a:rPr lang="en-US" sz="1600" dirty="0">
                <a:latin typeface="Arial" panose="020B0604020202020204" pitchFamily="34" charset="0"/>
                <a:cs typeface="Arial" panose="020B0604020202020204" pitchFamily="34" charset="0"/>
              </a:rPr>
              <a:t>Work Package owners</a:t>
            </a:r>
          </a:p>
        </p:txBody>
      </p:sp>
      <p:pic>
        <p:nvPicPr>
          <p:cNvPr id="21" name="Picture 20">
            <a:extLst>
              <a:ext uri="{FF2B5EF4-FFF2-40B4-BE49-F238E27FC236}">
                <a16:creationId xmlns:a16="http://schemas.microsoft.com/office/drawing/2014/main" id="{5A3B9CBB-DB47-6540-9536-3822F6586BC2}"/>
              </a:ext>
            </a:extLst>
          </p:cNvPr>
          <p:cNvPicPr>
            <a:picLocks noChangeAspect="1"/>
          </p:cNvPicPr>
          <p:nvPr/>
        </p:nvPicPr>
        <p:blipFill rotWithShape="1">
          <a:blip r:embed="rId3"/>
          <a:srcRect l="68563" t="32196" r="16435" b="12283"/>
          <a:stretch/>
        </p:blipFill>
        <p:spPr>
          <a:xfrm>
            <a:off x="92064" y="385413"/>
            <a:ext cx="3087292" cy="6442423"/>
          </a:xfrm>
          <a:prstGeom prst="rect">
            <a:avLst/>
          </a:prstGeom>
        </p:spPr>
      </p:pic>
      <p:sp>
        <p:nvSpPr>
          <p:cNvPr id="23" name="TextBox 22">
            <a:extLst>
              <a:ext uri="{FF2B5EF4-FFF2-40B4-BE49-F238E27FC236}">
                <a16:creationId xmlns:a16="http://schemas.microsoft.com/office/drawing/2014/main" id="{CAE97A50-D3C8-1D47-B130-EF4ACAC5EE09}"/>
              </a:ext>
            </a:extLst>
          </p:cNvPr>
          <p:cNvSpPr txBox="1"/>
          <p:nvPr/>
        </p:nvSpPr>
        <p:spPr>
          <a:xfrm>
            <a:off x="1243406" y="1571761"/>
            <a:ext cx="854529" cy="369332"/>
          </a:xfrm>
          <a:prstGeom prst="rect">
            <a:avLst/>
          </a:prstGeom>
          <a:noFill/>
        </p:spPr>
        <p:txBody>
          <a:bodyPr wrap="none" rtlCol="0">
            <a:spAutoFit/>
          </a:bodyPr>
          <a:lstStyle/>
          <a:p>
            <a:r>
              <a:rPr lang="en-US" dirty="0">
                <a:solidFill>
                  <a:srgbClr val="FF0000"/>
                </a:solidFill>
              </a:rPr>
              <a:t>Level-2</a:t>
            </a:r>
          </a:p>
        </p:txBody>
      </p:sp>
      <p:sp>
        <p:nvSpPr>
          <p:cNvPr id="3" name="Rectangle 2">
            <a:extLst>
              <a:ext uri="{FF2B5EF4-FFF2-40B4-BE49-F238E27FC236}">
                <a16:creationId xmlns:a16="http://schemas.microsoft.com/office/drawing/2014/main" id="{B8E2219E-3CF7-FD44-894F-E713827BF655}"/>
              </a:ext>
            </a:extLst>
          </p:cNvPr>
          <p:cNvSpPr/>
          <p:nvPr/>
        </p:nvSpPr>
        <p:spPr>
          <a:xfrm>
            <a:off x="5337544" y="716876"/>
            <a:ext cx="1654628" cy="724037"/>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6.10.04 Particle</a:t>
            </a:r>
          </a:p>
          <a:p>
            <a:pPr algn="ctr"/>
            <a:r>
              <a:rPr lang="en-US" sz="1600" dirty="0"/>
              <a:t>Identification</a:t>
            </a:r>
          </a:p>
          <a:p>
            <a:pPr algn="ctr"/>
            <a:r>
              <a:rPr lang="en-US" sz="1600" dirty="0">
                <a:solidFill>
                  <a:srgbClr val="FF0000"/>
                </a:solidFill>
              </a:rPr>
              <a:t>Level-3</a:t>
            </a:r>
          </a:p>
        </p:txBody>
      </p:sp>
      <p:sp>
        <p:nvSpPr>
          <p:cNvPr id="26" name="Rectangle 25">
            <a:extLst>
              <a:ext uri="{FF2B5EF4-FFF2-40B4-BE49-F238E27FC236}">
                <a16:creationId xmlns:a16="http://schemas.microsoft.com/office/drawing/2014/main" id="{015C24D3-0E49-0E40-BA6D-D606296DD722}"/>
              </a:ext>
            </a:extLst>
          </p:cNvPr>
          <p:cNvSpPr/>
          <p:nvPr/>
        </p:nvSpPr>
        <p:spPr>
          <a:xfrm>
            <a:off x="3281048" y="1683347"/>
            <a:ext cx="1400851" cy="626079"/>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6.10.04.01 Backward RICH</a:t>
            </a:r>
          </a:p>
          <a:p>
            <a:pPr algn="ctr"/>
            <a:r>
              <a:rPr lang="en-US" sz="1400" dirty="0">
                <a:solidFill>
                  <a:srgbClr val="FF0000"/>
                </a:solidFill>
              </a:rPr>
              <a:t>Level-4</a:t>
            </a:r>
          </a:p>
        </p:txBody>
      </p:sp>
      <p:sp>
        <p:nvSpPr>
          <p:cNvPr id="27" name="Rectangle 26">
            <a:extLst>
              <a:ext uri="{FF2B5EF4-FFF2-40B4-BE49-F238E27FC236}">
                <a16:creationId xmlns:a16="http://schemas.microsoft.com/office/drawing/2014/main" id="{E0EE9210-8C63-4D46-A3F5-B2C8FE449BBD}"/>
              </a:ext>
            </a:extLst>
          </p:cNvPr>
          <p:cNvSpPr/>
          <p:nvPr/>
        </p:nvSpPr>
        <p:spPr>
          <a:xfrm>
            <a:off x="4794805" y="1686629"/>
            <a:ext cx="1370053" cy="61985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6.10.04.02 Barrel DIRC</a:t>
            </a:r>
          </a:p>
          <a:p>
            <a:pPr algn="ctr"/>
            <a:r>
              <a:rPr lang="en-US" sz="1400" dirty="0">
                <a:solidFill>
                  <a:srgbClr val="FF0000"/>
                </a:solidFill>
              </a:rPr>
              <a:t>Level-4</a:t>
            </a:r>
          </a:p>
        </p:txBody>
      </p:sp>
      <p:sp>
        <p:nvSpPr>
          <p:cNvPr id="28" name="Rectangle 27">
            <a:extLst>
              <a:ext uri="{FF2B5EF4-FFF2-40B4-BE49-F238E27FC236}">
                <a16:creationId xmlns:a16="http://schemas.microsoft.com/office/drawing/2014/main" id="{C52EFFA7-1700-1545-AA3D-0C9104AC131B}"/>
              </a:ext>
            </a:extLst>
          </p:cNvPr>
          <p:cNvSpPr/>
          <p:nvPr/>
        </p:nvSpPr>
        <p:spPr>
          <a:xfrm>
            <a:off x="6277764" y="1678251"/>
            <a:ext cx="1320878" cy="61985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6.10.04.03 Forward RICH</a:t>
            </a:r>
          </a:p>
          <a:p>
            <a:pPr algn="ctr"/>
            <a:r>
              <a:rPr lang="en-US" sz="1400" dirty="0">
                <a:solidFill>
                  <a:srgbClr val="FF0000"/>
                </a:solidFill>
              </a:rPr>
              <a:t>Level-4</a:t>
            </a:r>
          </a:p>
        </p:txBody>
      </p:sp>
      <p:cxnSp>
        <p:nvCxnSpPr>
          <p:cNvPr id="8" name="Straight Arrow Connector 7">
            <a:extLst>
              <a:ext uri="{FF2B5EF4-FFF2-40B4-BE49-F238E27FC236}">
                <a16:creationId xmlns:a16="http://schemas.microsoft.com/office/drawing/2014/main" id="{11DD3BEF-FB38-B24E-8190-A9648DB14D5C}"/>
              </a:ext>
            </a:extLst>
          </p:cNvPr>
          <p:cNvCxnSpPr>
            <a:cxnSpLocks/>
            <a:endCxn id="26" idx="0"/>
          </p:cNvCxnSpPr>
          <p:nvPr/>
        </p:nvCxnSpPr>
        <p:spPr>
          <a:xfrm flipH="1">
            <a:off x="3981474" y="1440871"/>
            <a:ext cx="1384040" cy="24247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4F48092-10FF-D14A-B120-FF0D4F4AF7AB}"/>
              </a:ext>
            </a:extLst>
          </p:cNvPr>
          <p:cNvCxnSpPr>
            <a:cxnSpLocks/>
            <a:endCxn id="20" idx="0"/>
          </p:cNvCxnSpPr>
          <p:nvPr/>
        </p:nvCxnSpPr>
        <p:spPr>
          <a:xfrm>
            <a:off x="6992172" y="1447598"/>
            <a:ext cx="1343141" cy="23903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66FA6B2-DAE5-7442-A025-5A67C0031E09}"/>
              </a:ext>
            </a:extLst>
          </p:cNvPr>
          <p:cNvCxnSpPr>
            <a:cxnSpLocks/>
            <a:endCxn id="27" idx="0"/>
          </p:cNvCxnSpPr>
          <p:nvPr/>
        </p:nvCxnSpPr>
        <p:spPr>
          <a:xfrm flipH="1">
            <a:off x="5479832" y="1454284"/>
            <a:ext cx="270119" cy="23234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5960EF9-DCD9-A34C-A451-13E5A724628C}"/>
              </a:ext>
            </a:extLst>
          </p:cNvPr>
          <p:cNvSpPr txBox="1"/>
          <p:nvPr/>
        </p:nvSpPr>
        <p:spPr>
          <a:xfrm>
            <a:off x="3285876" y="3335109"/>
            <a:ext cx="2369075" cy="2246769"/>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We need a control account manager (CAM) at each WBS level. WBS levels  go down to where it is meaningful to accumulate cost and schedule variance. There can be many Work Packages below.</a:t>
            </a:r>
          </a:p>
          <a:p>
            <a:endParaRPr lang="en-US" sz="1400" dirty="0">
              <a:latin typeface="Arial" panose="020B0604020202020204" pitchFamily="34" charset="0"/>
              <a:cs typeface="Arial" panose="020B0604020202020204" pitchFamily="34" charset="0"/>
            </a:endParaRPr>
          </a:p>
        </p:txBody>
      </p:sp>
      <p:cxnSp>
        <p:nvCxnSpPr>
          <p:cNvPr id="39" name="Straight Arrow Connector 38">
            <a:extLst>
              <a:ext uri="{FF2B5EF4-FFF2-40B4-BE49-F238E27FC236}">
                <a16:creationId xmlns:a16="http://schemas.microsoft.com/office/drawing/2014/main" id="{4B01B743-D939-504A-8E09-D46E39696F1B}"/>
              </a:ext>
            </a:extLst>
          </p:cNvPr>
          <p:cNvCxnSpPr>
            <a:cxnSpLocks/>
            <a:endCxn id="43" idx="0"/>
          </p:cNvCxnSpPr>
          <p:nvPr/>
        </p:nvCxnSpPr>
        <p:spPr>
          <a:xfrm>
            <a:off x="6035963" y="2287122"/>
            <a:ext cx="185316" cy="27833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701D222-622E-D746-9452-0D6418A57A38}"/>
              </a:ext>
            </a:extLst>
          </p:cNvPr>
          <p:cNvCxnSpPr>
            <a:cxnSpLocks/>
            <a:endCxn id="42" idx="0"/>
          </p:cNvCxnSpPr>
          <p:nvPr/>
        </p:nvCxnSpPr>
        <p:spPr>
          <a:xfrm flipH="1">
            <a:off x="4827029" y="2287122"/>
            <a:ext cx="106840" cy="27295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C8B6D131-044F-4847-BB2F-884B93AA7B50}"/>
              </a:ext>
            </a:extLst>
          </p:cNvPr>
          <p:cNvSpPr/>
          <p:nvPr/>
        </p:nvSpPr>
        <p:spPr>
          <a:xfrm>
            <a:off x="4174226" y="2560080"/>
            <a:ext cx="1305606"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6.10.04.01.01 </a:t>
            </a:r>
          </a:p>
          <a:p>
            <a:pPr algn="ctr"/>
            <a:r>
              <a:rPr lang="en-US" sz="1000" dirty="0"/>
              <a:t>DIRC-Photon-sensors</a:t>
            </a:r>
          </a:p>
          <a:p>
            <a:pPr algn="ctr"/>
            <a:r>
              <a:rPr lang="en-US" sz="1000" dirty="0">
                <a:solidFill>
                  <a:srgbClr val="FF0000"/>
                </a:solidFill>
              </a:rPr>
              <a:t>Level-5</a:t>
            </a:r>
          </a:p>
        </p:txBody>
      </p:sp>
      <p:sp>
        <p:nvSpPr>
          <p:cNvPr id="43" name="Rectangle 42">
            <a:extLst>
              <a:ext uri="{FF2B5EF4-FFF2-40B4-BE49-F238E27FC236}">
                <a16:creationId xmlns:a16="http://schemas.microsoft.com/office/drawing/2014/main" id="{48AAA8A0-3AA1-F747-8A42-B74AE0C799CE}"/>
              </a:ext>
            </a:extLst>
          </p:cNvPr>
          <p:cNvSpPr/>
          <p:nvPr/>
        </p:nvSpPr>
        <p:spPr>
          <a:xfrm>
            <a:off x="5600700" y="2565455"/>
            <a:ext cx="1241158"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6.10.04.01.02 DIRC-Quartz-bars</a:t>
            </a:r>
          </a:p>
          <a:p>
            <a:pPr algn="ctr"/>
            <a:r>
              <a:rPr lang="en-US" sz="1000" dirty="0">
                <a:solidFill>
                  <a:srgbClr val="FF0000"/>
                </a:solidFill>
              </a:rPr>
              <a:t>Level-5</a:t>
            </a:r>
          </a:p>
        </p:txBody>
      </p:sp>
      <p:sp>
        <p:nvSpPr>
          <p:cNvPr id="44" name="TextBox 43">
            <a:extLst>
              <a:ext uri="{FF2B5EF4-FFF2-40B4-BE49-F238E27FC236}">
                <a16:creationId xmlns:a16="http://schemas.microsoft.com/office/drawing/2014/main" id="{87C5CD06-4F8F-8843-BD3B-6588AAF1B09F}"/>
              </a:ext>
            </a:extLst>
          </p:cNvPr>
          <p:cNvSpPr txBox="1"/>
          <p:nvPr/>
        </p:nvSpPr>
        <p:spPr>
          <a:xfrm>
            <a:off x="1187109" y="1335464"/>
            <a:ext cx="967124" cy="307777"/>
          </a:xfrm>
          <a:prstGeom prst="rect">
            <a:avLst/>
          </a:prstGeom>
          <a:noFill/>
        </p:spPr>
        <p:txBody>
          <a:bodyPr wrap="none" rtlCol="0">
            <a:spAutoFit/>
          </a:bodyPr>
          <a:lstStyle/>
          <a:p>
            <a:r>
              <a:rPr lang="en-US" sz="1400" dirty="0">
                <a:solidFill>
                  <a:schemeClr val="bg1"/>
                </a:solidFill>
              </a:rPr>
              <a:t>Rolf &amp; Elke</a:t>
            </a:r>
          </a:p>
        </p:txBody>
      </p:sp>
      <p:sp>
        <p:nvSpPr>
          <p:cNvPr id="20" name="Rectangle 19">
            <a:extLst>
              <a:ext uri="{FF2B5EF4-FFF2-40B4-BE49-F238E27FC236}">
                <a16:creationId xmlns:a16="http://schemas.microsoft.com/office/drawing/2014/main" id="{17C6A4DC-25C2-41CB-BDC2-37F8E3615F3E}"/>
              </a:ext>
            </a:extLst>
          </p:cNvPr>
          <p:cNvSpPr/>
          <p:nvPr/>
        </p:nvSpPr>
        <p:spPr>
          <a:xfrm>
            <a:off x="7711548" y="1686629"/>
            <a:ext cx="1247529" cy="61985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6.10.04.04 Time-of-Flight</a:t>
            </a:r>
          </a:p>
          <a:p>
            <a:pPr algn="ctr"/>
            <a:r>
              <a:rPr lang="en-US" sz="1400" dirty="0">
                <a:solidFill>
                  <a:srgbClr val="FF0000"/>
                </a:solidFill>
              </a:rPr>
              <a:t>Level-4</a:t>
            </a:r>
          </a:p>
        </p:txBody>
      </p:sp>
      <p:cxnSp>
        <p:nvCxnSpPr>
          <p:cNvPr id="35" name="Straight Arrow Connector 34">
            <a:extLst>
              <a:ext uri="{FF2B5EF4-FFF2-40B4-BE49-F238E27FC236}">
                <a16:creationId xmlns:a16="http://schemas.microsoft.com/office/drawing/2014/main" id="{5A7A86AD-0C16-475D-95C2-5A02CA40DA36}"/>
              </a:ext>
            </a:extLst>
          </p:cNvPr>
          <p:cNvCxnSpPr>
            <a:cxnSpLocks/>
            <a:endCxn id="28" idx="0"/>
          </p:cNvCxnSpPr>
          <p:nvPr/>
        </p:nvCxnSpPr>
        <p:spPr>
          <a:xfrm>
            <a:off x="6545002" y="1454284"/>
            <a:ext cx="393201" cy="22396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0AB30C4F-3C9F-CB4A-96C4-150D438B1D9A}"/>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288125002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latin typeface="+mj-lt"/>
          </a:defRPr>
        </a:defPPr>
      </a:lstStyle>
    </a:txDef>
  </a:objectDefaults>
  <a:extraClrSchemeLst/>
  <a:extLst>
    <a:ext uri="{05A4C25C-085E-4340-85A3-A5531E510DB2}">
      <thm15:themeFamily xmlns:thm15="http://schemas.microsoft.com/office/thememl/2012/main" name="EIC_PPT_Template_EditableTextLogos" id="{00FAD509-D349-8A47-998B-D6A9B09DAFE7}" vid="{C82AAD2E-8960-DB40-8700-990D4EEA0A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11064</TotalTime>
  <Words>4577</Words>
  <Application>Microsoft Macintosh PowerPoint</Application>
  <PresentationFormat>On-screen Show (4:3)</PresentationFormat>
  <Paragraphs>699</Paragraphs>
  <Slides>33</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Calibri</vt:lpstr>
      <vt:lpstr>Calibri Light</vt:lpstr>
      <vt:lpstr>Cambria Math</vt:lpstr>
      <vt:lpstr>Courier New</vt:lpstr>
      <vt:lpstr>Symbol</vt:lpstr>
      <vt:lpstr>Times New Roman</vt:lpstr>
      <vt:lpstr>Vrinda</vt:lpstr>
      <vt:lpstr>Wingdings</vt:lpstr>
      <vt:lpstr>Office Theme</vt:lpstr>
      <vt:lpstr>Update from the EIC Project </vt:lpstr>
      <vt:lpstr>EIC Scope</vt:lpstr>
      <vt:lpstr>EIC Experimental program preparation</vt:lpstr>
      <vt:lpstr>DOE Project Decision Process</vt:lpstr>
      <vt:lpstr>High Level Reference Schedule</vt:lpstr>
      <vt:lpstr>Latest News on the Funding and Schedule</vt:lpstr>
      <vt:lpstr>Recent Accomplishments</vt:lpstr>
      <vt:lpstr>Scope Experimental Equipment</vt:lpstr>
      <vt:lpstr>Collaboration – Project </vt:lpstr>
      <vt:lpstr>EIC Generic Detector R&amp;D Program</vt:lpstr>
      <vt:lpstr>EIC Project Detector R&amp;D Program</vt:lpstr>
      <vt:lpstr>The Path to CD-2/3A</vt:lpstr>
      <vt:lpstr>Pre-TDR outline</vt:lpstr>
      <vt:lpstr>Plans for Design Maturity</vt:lpstr>
      <vt:lpstr>Plans for Design Maturity</vt:lpstr>
      <vt:lpstr>PowerPoint Presentation</vt:lpstr>
      <vt:lpstr>New 1.7 T Solenoid</vt:lpstr>
      <vt:lpstr>Experimental Equipment Technical Progress</vt:lpstr>
      <vt:lpstr>Central Detector Subsystem Integration</vt:lpstr>
      <vt:lpstr>Progress on Integration</vt:lpstr>
      <vt:lpstr>Charge and Agenda</vt:lpstr>
      <vt:lpstr>PowerPoint Presentation</vt:lpstr>
      <vt:lpstr>PowerPoint Presentation</vt:lpstr>
      <vt:lpstr>EIC Detector Proposals</vt:lpstr>
      <vt:lpstr>PowerPoint Presentation</vt:lpstr>
      <vt:lpstr>EIC Project Detector R&amp;D Program</vt:lpstr>
      <vt:lpstr>EIC Project Detector R&amp;D Program</vt:lpstr>
      <vt:lpstr>Pre-TDR – more details on section on Experimental Systems </vt:lpstr>
      <vt:lpstr>International Engagement</vt:lpstr>
      <vt:lpstr>Synergies with Projects around the World</vt:lpstr>
      <vt:lpstr>The next big Project Review</vt:lpstr>
      <vt:lpstr>IR-Integration Requirements</vt:lpstr>
      <vt:lpstr>Determination of Beam Background at IR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EIC: A collider to map initial and final state correlations with high precision</dc:title>
  <dc:creator>Aschenauer, Elke</dc:creator>
  <cp:lastModifiedBy>Elke-Caroline Aschenauer</cp:lastModifiedBy>
  <cp:revision>927</cp:revision>
  <dcterms:created xsi:type="dcterms:W3CDTF">2019-04-29T20:50:32Z</dcterms:created>
  <dcterms:modified xsi:type="dcterms:W3CDTF">2022-10-19T00:35:16Z</dcterms:modified>
</cp:coreProperties>
</file>