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68" r:id="rId2"/>
  </p:sldMasterIdLst>
  <p:notesMasterIdLst>
    <p:notesMasterId r:id="rId22"/>
  </p:notesMasterIdLst>
  <p:handoutMasterIdLst>
    <p:handoutMasterId r:id="rId23"/>
  </p:handoutMasterIdLst>
  <p:sldIdLst>
    <p:sldId id="256" r:id="rId3"/>
    <p:sldId id="3942" r:id="rId4"/>
    <p:sldId id="3904" r:id="rId5"/>
    <p:sldId id="3967" r:id="rId6"/>
    <p:sldId id="3781" r:id="rId7"/>
    <p:sldId id="3966" r:id="rId8"/>
    <p:sldId id="3739" r:id="rId9"/>
    <p:sldId id="1112" r:id="rId10"/>
    <p:sldId id="3903" r:id="rId11"/>
    <p:sldId id="3897" r:id="rId12"/>
    <p:sldId id="3965" r:id="rId13"/>
    <p:sldId id="3751" r:id="rId14"/>
    <p:sldId id="3752" r:id="rId15"/>
    <p:sldId id="3964" r:id="rId16"/>
    <p:sldId id="3968" r:id="rId17"/>
    <p:sldId id="3852" r:id="rId18"/>
    <p:sldId id="268" r:id="rId19"/>
    <p:sldId id="3940" r:id="rId20"/>
    <p:sldId id="3941"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00DB"/>
    <a:srgbClr val="FF2600"/>
    <a:srgbClr val="0000FF"/>
    <a:srgbClr val="FF9300"/>
    <a:srgbClr val="008F00"/>
    <a:srgbClr val="FF40FF"/>
    <a:srgbClr val="1200B4"/>
    <a:srgbClr val="0096FF"/>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80" autoAdjust="0"/>
    <p:restoredTop sz="95332" autoAdjust="0"/>
  </p:normalViewPr>
  <p:slideViewPr>
    <p:cSldViewPr snapToGrid="0" snapToObjects="1">
      <p:cViewPr varScale="1">
        <p:scale>
          <a:sx n="124" d="100"/>
          <a:sy n="124" d="100"/>
        </p:scale>
        <p:origin x="680" y="19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968C7C-DE0D-7744-9A0A-5A58AFDE7EDC}" type="datetimeFigureOut">
              <a:rPr lang="en-US" smtClean="0"/>
              <a:t>10/6/22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BE1642-F6EB-3F47-A209-1B38F78E7469}" type="slidenum">
              <a:rPr lang="en-US" smtClean="0"/>
              <a:t>‹#›</a:t>
            </a:fld>
            <a:endParaRPr lang="en-US"/>
          </a:p>
        </p:txBody>
      </p:sp>
    </p:spTree>
    <p:extLst>
      <p:ext uri="{BB962C8B-B14F-4D97-AF65-F5344CB8AC3E}">
        <p14:creationId xmlns:p14="http://schemas.microsoft.com/office/powerpoint/2010/main" val="203834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BA3CD-AB20-5043-9DFD-E54294A03D31}" type="datetimeFigureOut">
              <a:rPr lang="en-US" smtClean="0"/>
              <a:t>10/6/22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745EDC-326A-DC46-A236-B4FC4FF83B6F}" type="slidenum">
              <a:rPr lang="en-US" smtClean="0"/>
              <a:t>‹#›</a:t>
            </a:fld>
            <a:endParaRPr lang="en-US"/>
          </a:p>
        </p:txBody>
      </p:sp>
    </p:spTree>
    <p:extLst>
      <p:ext uri="{BB962C8B-B14F-4D97-AF65-F5344CB8AC3E}">
        <p14:creationId xmlns:p14="http://schemas.microsoft.com/office/powerpoint/2010/main" val="378602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E146D-72E3-4D17-8794-005420F3EB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539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745EDC-326A-DC46-A236-B4FC4FF83B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200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745EDC-326A-DC46-A236-B4FC4FF83B6F}" type="slidenum">
              <a:rPr lang="en-US" smtClean="0"/>
              <a:t>8</a:t>
            </a:fld>
            <a:endParaRPr lang="en-US"/>
          </a:p>
        </p:txBody>
      </p:sp>
    </p:spTree>
    <p:extLst>
      <p:ext uri="{BB962C8B-B14F-4D97-AF65-F5344CB8AC3E}">
        <p14:creationId xmlns:p14="http://schemas.microsoft.com/office/powerpoint/2010/main" val="307678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745EDC-326A-DC46-A236-B4FC4FF83B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6101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745EDC-326A-DC46-A236-B4FC4FF83B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7325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745EDC-326A-DC46-A236-B4FC4FF83B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08136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mj-lt"/>
                <a:ea typeface="Arial" charset="0"/>
                <a:cs typeface="Comic Sans MS"/>
              </a:defRPr>
            </a:lvl1pPr>
          </a:lstStyle>
          <a:p>
            <a:r>
              <a:rPr lang="en-US" dirty="0"/>
              <a:t>Click to edit Master </a:t>
            </a:r>
            <a:br>
              <a:rPr lang="en-US" dirty="0"/>
            </a:b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extLst>
      <p:ext uri="{BB962C8B-B14F-4D97-AF65-F5344CB8AC3E}">
        <p14:creationId xmlns:p14="http://schemas.microsoft.com/office/powerpoint/2010/main" val="80398981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extLst>
      <p:ext uri="{BB962C8B-B14F-4D97-AF65-F5344CB8AC3E}">
        <p14:creationId xmlns:p14="http://schemas.microsoft.com/office/powerpoint/2010/main" val="385752692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extLst>
      <p:ext uri="{BB962C8B-B14F-4D97-AF65-F5344CB8AC3E}">
        <p14:creationId xmlns:p14="http://schemas.microsoft.com/office/powerpoint/2010/main" val="263388058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54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5886054"/>
          </a:xfrm>
        </p:spPr>
        <p:txBody>
          <a:bodyPr/>
          <a:lstStyle>
            <a:lvl1pPr marL="228600" indent="-228600">
              <a:buClr>
                <a:srgbClr val="0432FF"/>
              </a:buClr>
              <a:buFont typeface="Wingdings" charset="2"/>
              <a:buChar char="q"/>
              <a:defRPr sz="1800">
                <a:latin typeface="Arial" panose="020B0604020202020204" pitchFamily="34" charset="0"/>
                <a:ea typeface="Arial" panose="020B0604020202020204" pitchFamily="34" charset="0"/>
                <a:cs typeface="Arial" panose="020B0604020202020204" pitchFamily="34" charset="0"/>
              </a:defRPr>
            </a:lvl1pPr>
            <a:lvl2pPr marL="685800" indent="-228600">
              <a:buClr>
                <a:srgbClr val="0432FF"/>
              </a:buClr>
              <a:buFont typeface="Wingdings" charset="2"/>
              <a:buChar char="Ø"/>
              <a:defRPr sz="1600">
                <a:latin typeface="Arial" panose="020B0604020202020204" pitchFamily="34" charset="0"/>
                <a:ea typeface="Arial" panose="020B0604020202020204" pitchFamily="34" charset="0"/>
                <a:cs typeface="Arial" panose="020B0604020202020204" pitchFamily="34" charset="0"/>
              </a:defRPr>
            </a:lvl2pPr>
            <a:lvl3pPr marL="1143000" indent="-228600">
              <a:buClr>
                <a:srgbClr val="0432FF"/>
              </a:buClr>
              <a:buFont typeface="Arial"/>
              <a:buChar char="•"/>
              <a:defRPr sz="1400">
                <a:latin typeface="Arial" panose="020B0604020202020204" pitchFamily="34" charset="0"/>
                <a:ea typeface="Arial" panose="020B0604020202020204" pitchFamily="34" charset="0"/>
                <a:cs typeface="Arial" panose="020B0604020202020204" pitchFamily="34" charset="0"/>
              </a:defRPr>
            </a:lvl3pPr>
            <a:lvl4pPr marL="1600200" indent="-228600">
              <a:buClr>
                <a:srgbClr val="0432FF"/>
              </a:buClr>
              <a:buFont typeface="Wingdings" charset="2"/>
              <a:buChar char="ü"/>
              <a:defRPr sz="1200">
                <a:latin typeface="Arial" panose="020B0604020202020204" pitchFamily="34" charset="0"/>
                <a:ea typeface="Arial" panose="020B0604020202020204" pitchFamily="34" charset="0"/>
                <a:cs typeface="Arial" panose="020B0604020202020204" pitchFamily="34" charset="0"/>
              </a:defRPr>
            </a:lvl4pPr>
            <a:lvl5pPr marL="2057400" indent="-228600">
              <a:buClr>
                <a:srgbClr val="0432FF"/>
              </a:buClr>
              <a:buFont typeface="Wingdings" charset="2"/>
              <a:buChar char="§"/>
              <a:defRPr sz="100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086600" y="6676960"/>
            <a:ext cx="2057400" cy="178757"/>
          </a:xfrm>
        </p:spPr>
        <p:txBody>
          <a:bodyPr/>
          <a:lstStyle>
            <a:lvl1pPr algn="r">
              <a:defRPr sz="800">
                <a:latin typeface="+mj-lt"/>
                <a:cs typeface="Comic Sans MS"/>
              </a:defRPr>
            </a:lvl1pPr>
          </a:lstStyle>
          <a:p>
            <a:r>
              <a:rPr lang="en-US"/>
              <a:t>E.C. Aschenauer</a:t>
            </a:r>
            <a:endParaRPr lang="en-US" dirty="0"/>
          </a:p>
        </p:txBody>
      </p:sp>
      <p:sp>
        <p:nvSpPr>
          <p:cNvPr id="5" name="Footer Placeholder 4"/>
          <p:cNvSpPr>
            <a:spLocks noGrp="1"/>
          </p:cNvSpPr>
          <p:nvPr>
            <p:ph type="ftr" sz="quarter" idx="11"/>
          </p:nvPr>
        </p:nvSpPr>
        <p:spPr>
          <a:xfrm>
            <a:off x="3028950" y="6676960"/>
            <a:ext cx="3086100" cy="178758"/>
          </a:xfrm>
        </p:spPr>
        <p:txBody>
          <a:bodyPr/>
          <a:lstStyle>
            <a:lvl1pPr>
              <a:defRPr sz="800">
                <a:latin typeface="+mj-lt"/>
                <a:cs typeface="Comic Sans MS"/>
              </a:defRPr>
            </a:lvl1pPr>
          </a:lstStyle>
          <a:p>
            <a:endParaRPr lang="en-US" dirty="0"/>
          </a:p>
        </p:txBody>
      </p:sp>
      <p:sp>
        <p:nvSpPr>
          <p:cNvPr id="6" name="Slide Number Placeholder 5"/>
          <p:cNvSpPr>
            <a:spLocks noGrp="1"/>
          </p:cNvSpPr>
          <p:nvPr>
            <p:ph type="sldNum" sz="quarter" idx="12"/>
          </p:nvPr>
        </p:nvSpPr>
        <p:spPr>
          <a:xfrm>
            <a:off x="0" y="6676960"/>
            <a:ext cx="2057400" cy="178758"/>
          </a:xfrm>
        </p:spPr>
        <p:txBody>
          <a:bodyPr/>
          <a:lstStyle>
            <a:lvl1pPr algn="l">
              <a:defRPr>
                <a:latin typeface="+mj-lt"/>
                <a:cs typeface="Comic Sans MS"/>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mj-lt"/>
                <a:ea typeface="Arial" charset="0"/>
                <a:cs typeface="Comic Sans MS"/>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071923" y="6671287"/>
            <a:ext cx="2057400" cy="191030"/>
          </a:xfrm>
        </p:spPr>
        <p:txBody>
          <a:bodyPr/>
          <a:lstStyle>
            <a:lvl1pPr algn="r">
              <a:defRPr sz="800">
                <a:latin typeface="Arial" panose="020B0604020202020204" pitchFamily="34" charset="0"/>
                <a:cs typeface="Arial" panose="020B0604020202020204" pitchFamily="34" charset="0"/>
              </a:defRPr>
            </a:lvl1pPr>
          </a:lstStyle>
          <a:p>
            <a:r>
              <a:rPr lang="en-US"/>
              <a:t>E.C. Aschenauer</a:t>
            </a:r>
            <a:endParaRPr lang="en-US" dirty="0"/>
          </a:p>
        </p:txBody>
      </p:sp>
      <p:sp>
        <p:nvSpPr>
          <p:cNvPr id="4" name="Footer Placeholder 3"/>
          <p:cNvSpPr>
            <a:spLocks noGrp="1"/>
          </p:cNvSpPr>
          <p:nvPr>
            <p:ph type="ftr" sz="quarter" idx="11"/>
          </p:nvPr>
        </p:nvSpPr>
        <p:spPr>
          <a:xfrm>
            <a:off x="3028950" y="6664687"/>
            <a:ext cx="3086100" cy="191030"/>
          </a:xfrm>
        </p:spPr>
        <p:txBody>
          <a:bodyPr/>
          <a:lstStyle>
            <a:lvl1pPr>
              <a:defRPr sz="800">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0" y="6679747"/>
            <a:ext cx="2057400" cy="191030"/>
          </a:xfrm>
        </p:spPr>
        <p:txBody>
          <a:bodyPr/>
          <a:lstStyle>
            <a:lvl1pPr algn="l">
              <a:defRPr>
                <a:latin typeface="Arial" panose="020B0604020202020204" pitchFamily="34" charset="0"/>
                <a:cs typeface="Arial" panose="020B0604020202020204" pitchFamily="34" charset="0"/>
              </a:defRPr>
            </a:lvl1pPr>
          </a:lstStyle>
          <a:p>
            <a:fld id="{893C5830-40F3-F04E-B2E3-10E6672BA8FF}" type="slidenum">
              <a:rPr lang="en-US" smtClean="0"/>
              <a:pPr/>
              <a:t>‹#›</a:t>
            </a:fld>
            <a:endParaRPr lang="en-US"/>
          </a:p>
        </p:txBody>
      </p:sp>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7086600" y="6663085"/>
            <a:ext cx="2057400" cy="194915"/>
          </a:xfrm>
        </p:spPr>
        <p:txBody>
          <a:bodyPr/>
          <a:lstStyle>
            <a:lvl1pPr algn="r">
              <a:defRPr sz="800">
                <a:latin typeface="+mj-lt"/>
                <a:cs typeface="Comic Sans MS"/>
              </a:defRPr>
            </a:lvl1pPr>
          </a:lstStyle>
          <a:p>
            <a:r>
              <a:rPr lang="en-US"/>
              <a:t>E.C. Aschenauer</a:t>
            </a:r>
          </a:p>
        </p:txBody>
      </p:sp>
      <p:sp>
        <p:nvSpPr>
          <p:cNvPr id="6" name="Footer Placeholder 3"/>
          <p:cNvSpPr>
            <a:spLocks noGrp="1"/>
          </p:cNvSpPr>
          <p:nvPr>
            <p:ph type="ftr" sz="quarter" idx="11"/>
          </p:nvPr>
        </p:nvSpPr>
        <p:spPr>
          <a:xfrm>
            <a:off x="3028950" y="6652413"/>
            <a:ext cx="3086100" cy="194915"/>
          </a:xfrm>
        </p:spPr>
        <p:txBody>
          <a:bodyPr/>
          <a:lstStyle>
            <a:lvl1pPr>
              <a:defRPr sz="800">
                <a:latin typeface="+mj-lt"/>
                <a:cs typeface="Comic Sans MS"/>
              </a:defRPr>
            </a:lvl1pPr>
          </a:lstStyle>
          <a:p>
            <a:endParaRPr lang="en-US"/>
          </a:p>
        </p:txBody>
      </p:sp>
      <p:sp>
        <p:nvSpPr>
          <p:cNvPr id="7" name="Slide Number Placeholder 4"/>
          <p:cNvSpPr>
            <a:spLocks noGrp="1"/>
          </p:cNvSpPr>
          <p:nvPr>
            <p:ph type="sldNum" sz="quarter" idx="12"/>
          </p:nvPr>
        </p:nvSpPr>
        <p:spPr>
          <a:xfrm>
            <a:off x="0" y="6663085"/>
            <a:ext cx="2057400" cy="194915"/>
          </a:xfrm>
        </p:spPr>
        <p:txBody>
          <a:bodyPr/>
          <a:lstStyle>
            <a:lvl1pPr algn="l">
              <a:defRPr sz="1200">
                <a:latin typeface="+mj-lt"/>
                <a:cs typeface="Comic Sans MS"/>
              </a:defRPr>
            </a:lvl1pPr>
          </a:lstStyle>
          <a:p>
            <a:fld id="{893C5830-40F3-F04E-B2E3-10E6672BA8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E bottom - blank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461403" y="6323012"/>
            <a:ext cx="381000" cy="471487"/>
          </a:xfrm>
        </p:spPr>
        <p:txBody>
          <a:bodyPr/>
          <a:lstStyle/>
          <a:p>
            <a:pPr>
              <a:defRPr/>
            </a:pPr>
            <a:fld id="{1F8A97BA-DB9B-4291-87AE-AF89EA7F18B7}" type="slidenum">
              <a:rPr lang="en-US" smtClean="0"/>
              <a:pPr>
                <a:defRPr/>
              </a:pPr>
              <a:t>‹#›</a:t>
            </a:fld>
            <a:endParaRPr lang="en-US" dirty="0"/>
          </a:p>
        </p:txBody>
      </p:sp>
    </p:spTree>
    <p:extLst>
      <p:ext uri="{BB962C8B-B14F-4D97-AF65-F5344CB8AC3E}">
        <p14:creationId xmlns:p14="http://schemas.microsoft.com/office/powerpoint/2010/main" val="179493170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extLst>
      <p:ext uri="{BB962C8B-B14F-4D97-AF65-F5344CB8AC3E}">
        <p14:creationId xmlns:p14="http://schemas.microsoft.com/office/powerpoint/2010/main" val="264864149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E bottom - box -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a:p>
          <a:p>
            <a:pPr lvl="0"/>
            <a:endParaRPr lang="en-US" dirty="0"/>
          </a:p>
        </p:txBody>
      </p:sp>
      <p:sp>
        <p:nvSpPr>
          <p:cNvPr id="6" name="Title 5"/>
          <p:cNvSpPr>
            <a:spLocks noGrp="1"/>
          </p:cNvSpPr>
          <p:nvPr>
            <p:ph type="title"/>
          </p:nvPr>
        </p:nvSpPr>
        <p:spPr/>
        <p:txBody>
          <a:bodyPr/>
          <a:lstStyle>
            <a:lvl1pPr>
              <a:defRPr b="1" i="0" baseline="0"/>
            </a:lvl1pPr>
          </a:lstStyle>
          <a:p>
            <a:r>
              <a:rPr lang="en-US" dirty="0"/>
              <a:t>Click to edit Master title style</a:t>
            </a:r>
          </a:p>
        </p:txBody>
      </p:sp>
      <p:sp>
        <p:nvSpPr>
          <p:cNvPr id="4" name="Rectangle 6"/>
          <p:cNvSpPr>
            <a:spLocks noGrp="1" noChangeArrowheads="1"/>
          </p:cNvSpPr>
          <p:nvPr>
            <p:ph type="sldNum" sz="quarter" idx="10"/>
          </p:nvPr>
        </p:nvSpPr>
        <p:spPr>
          <a:xfrm>
            <a:off x="8763000" y="6492875"/>
            <a:ext cx="381000" cy="365125"/>
          </a:xfrm>
          <a:ln/>
        </p:spPr>
        <p:txBody>
          <a:bodyPr/>
          <a:lstStyle>
            <a:lvl1pPr>
              <a:defRPr/>
            </a:lvl1pPr>
          </a:lstStyle>
          <a:p>
            <a:pPr>
              <a:defRPr/>
            </a:pPr>
            <a:fld id="{0E35970C-66DA-42B4-8591-6E363A3B576E}" type="slidenum">
              <a:rPr lang="en-US"/>
              <a:pPr>
                <a:defRPr/>
              </a:pPr>
              <a:t>‹#›</a:t>
            </a:fld>
            <a:endParaRPr lang="en-US"/>
          </a:p>
        </p:txBody>
      </p:sp>
    </p:spTree>
    <p:extLst>
      <p:ext uri="{BB962C8B-B14F-4D97-AF65-F5344CB8AC3E}">
        <p14:creationId xmlns:p14="http://schemas.microsoft.com/office/powerpoint/2010/main" val="241650535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E bottom - box - not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a:p>
          <a:p>
            <a:pPr lvl="0"/>
            <a:endParaRPr lang="en-US" dirty="0"/>
          </a:p>
        </p:txBody>
      </p:sp>
      <p:sp>
        <p:nvSpPr>
          <p:cNvPr id="6" name="Title 5"/>
          <p:cNvSpPr>
            <a:spLocks noGrp="1"/>
          </p:cNvSpPr>
          <p:nvPr>
            <p:ph type="title"/>
          </p:nvPr>
        </p:nvSpPr>
        <p:spPr/>
        <p:txBody>
          <a:bodyPr/>
          <a:lstStyle>
            <a:lvl1pPr>
              <a:defRPr b="0" i="0" baseline="0"/>
            </a:lvl1pPr>
          </a:lstStyle>
          <a:p>
            <a:r>
              <a:rPr lang="en-US" dirty="0"/>
              <a:t>Click to edit Master title style</a:t>
            </a:r>
          </a:p>
        </p:txBody>
      </p:sp>
      <p:sp>
        <p:nvSpPr>
          <p:cNvPr id="4" name="Rectangle 6"/>
          <p:cNvSpPr>
            <a:spLocks noGrp="1" noChangeArrowheads="1"/>
          </p:cNvSpPr>
          <p:nvPr>
            <p:ph type="sldNum" sz="quarter" idx="10"/>
          </p:nvPr>
        </p:nvSpPr>
        <p:spPr>
          <a:xfrm>
            <a:off x="8763000" y="6492875"/>
            <a:ext cx="381000" cy="365125"/>
          </a:xfrm>
          <a:ln/>
        </p:spPr>
        <p:txBody>
          <a:bodyPr/>
          <a:lstStyle>
            <a:lvl1pPr>
              <a:defRPr/>
            </a:lvl1pPr>
          </a:lstStyle>
          <a:p>
            <a:pPr>
              <a:defRPr/>
            </a:pPr>
            <a:fld id="{0E35970C-66DA-42B4-8591-6E363A3B576E}" type="slidenum">
              <a:rPr lang="en-US"/>
              <a:pPr>
                <a:defRPr/>
              </a:pPr>
              <a:t>‹#›</a:t>
            </a:fld>
            <a:endParaRPr lang="en-US"/>
          </a:p>
        </p:txBody>
      </p:sp>
    </p:spTree>
    <p:extLst>
      <p:ext uri="{BB962C8B-B14F-4D97-AF65-F5344CB8AC3E}">
        <p14:creationId xmlns:p14="http://schemas.microsoft.com/office/powerpoint/2010/main" val="327690936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E bottom - text box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
        <p:nvSpPr>
          <p:cNvPr id="5" name="Content Placeholder 2"/>
          <p:cNvSpPr>
            <a:spLocks noGrp="1"/>
          </p:cNvSpPr>
          <p:nvPr>
            <p:ph idx="1"/>
          </p:nvPr>
        </p:nvSpPr>
        <p:spPr>
          <a:xfrm>
            <a:off x="320722" y="972403"/>
            <a:ext cx="8345605" cy="5073555"/>
          </a:xfrm>
          <a:prstGeom prst="rect">
            <a:avLst/>
          </a:prstGeo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7023543"/>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4.jpeg"/><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r>
              <a:rPr lang="en-US"/>
              <a:t>E.C. Aschenauer</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hf hdr="0" ftr="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6421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 name="Slide Number Placeholder 5"/>
          <p:cNvSpPr>
            <a:spLocks noGrp="1"/>
          </p:cNvSpPr>
          <p:nvPr>
            <p:ph type="sldNum" sz="quarter" idx="4"/>
          </p:nvPr>
        </p:nvSpPr>
        <p:spPr>
          <a:xfrm>
            <a:off x="8572499" y="6323012"/>
            <a:ext cx="381000" cy="471487"/>
          </a:xfrm>
          <a:prstGeom prst="rect">
            <a:avLst/>
          </a:prstGeom>
        </p:spPr>
        <p:txBody>
          <a:bodyPr vert="horz" lIns="91440" tIns="45720" rIns="91440" bIns="45720" rtlCol="0" anchor="ctr"/>
          <a:lstStyle>
            <a:lvl1pPr algn="r" fontAlgn="auto">
              <a:spcBef>
                <a:spcPts val="0"/>
              </a:spcBef>
              <a:spcAft>
                <a:spcPts val="0"/>
              </a:spcAft>
              <a:defRPr sz="1000">
                <a:solidFill>
                  <a:srgbClr val="106636"/>
                </a:solidFill>
                <a:latin typeface="Arial" pitchFamily="34" charset="0"/>
                <a:cs typeface="Arial" pitchFamily="34" charset="0"/>
              </a:defRPr>
            </a:lvl1pPr>
          </a:lstStyle>
          <a:p>
            <a:pPr>
              <a:defRPr/>
            </a:pPr>
            <a:fld id="{1F8A97BA-DB9B-4291-87AE-AF89EA7F18B7}" type="slidenum">
              <a:rPr lang="en-US" smtClean="0"/>
              <a:pPr>
                <a:defRPr/>
              </a:pPr>
              <a:t>‹#›</a:t>
            </a:fld>
            <a:endParaRPr lang="en-US" dirty="0"/>
          </a:p>
        </p:txBody>
      </p:sp>
      <p:pic>
        <p:nvPicPr>
          <p:cNvPr id="1030" name="Picture 9" descr="horizontal-logo-green-text.jpg"/>
          <p:cNvPicPr>
            <a:picLocks noChangeAspect="1"/>
          </p:cNvPicPr>
          <p:nvPr/>
        </p:nvPicPr>
        <p:blipFill>
          <a:blip r:embed="rId12" cstate="print"/>
          <a:srcRect/>
          <a:stretch>
            <a:fillRect/>
          </a:stretch>
        </p:blipFill>
        <p:spPr bwMode="auto">
          <a:xfrm>
            <a:off x="457200" y="6354763"/>
            <a:ext cx="2438400" cy="407987"/>
          </a:xfrm>
          <a:prstGeom prst="rect">
            <a:avLst/>
          </a:prstGeom>
          <a:noFill/>
          <a:ln w="9525">
            <a:noFill/>
            <a:miter lim="800000"/>
            <a:headEnd/>
            <a:tailEnd/>
          </a:ln>
        </p:spPr>
      </p:pic>
      <p:sp>
        <p:nvSpPr>
          <p:cNvPr id="7" name="Footer Placeholder 1"/>
          <p:cNvSpPr txBox="1">
            <a:spLocks/>
          </p:cNvSpPr>
          <p:nvPr userDrawn="1"/>
        </p:nvSpPr>
        <p:spPr>
          <a:xfrm>
            <a:off x="3384331" y="6429374"/>
            <a:ext cx="3363310" cy="411763"/>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06636"/>
                </a:solidFill>
                <a:effectLst/>
                <a:uLnTx/>
                <a:uFillTx/>
                <a:latin typeface="+mn-lt"/>
                <a:ea typeface="+mn-ea"/>
                <a:cs typeface="+mn-cs"/>
              </a:rPr>
              <a:t>EIC Status Update for the CERN Council</a:t>
            </a:r>
            <a:r>
              <a:rPr kumimoji="0" lang="en-US" sz="1400" b="0" i="0" u="none" strike="noStrike" kern="1200" cap="none" spc="0" normalizeH="0" noProof="0" dirty="0">
                <a:ln>
                  <a:noFill/>
                </a:ln>
                <a:solidFill>
                  <a:srgbClr val="106636"/>
                </a:solidFill>
                <a:effectLst/>
                <a:uLnTx/>
                <a:uFillTx/>
                <a:latin typeface="+mn-lt"/>
                <a:ea typeface="+mn-ea"/>
                <a:cs typeface="+mn-cs"/>
              </a:rPr>
              <a:t>		</a:t>
            </a:r>
            <a:endParaRPr kumimoji="0" lang="en-US" sz="1400" b="0" i="0" u="none" strike="noStrike" kern="1200" cap="none" spc="0" normalizeH="0" baseline="0" noProof="0" dirty="0">
              <a:ln>
                <a:noFill/>
              </a:ln>
              <a:solidFill>
                <a:srgbClr val="106636"/>
              </a:solidFill>
              <a:effectLst/>
              <a:uLnTx/>
              <a:uFillTx/>
              <a:latin typeface="+mn-lt"/>
              <a:ea typeface="+mn-ea"/>
              <a:cs typeface="+mn-cs"/>
            </a:endParaRPr>
          </a:p>
        </p:txBody>
      </p:sp>
      <p:sp>
        <p:nvSpPr>
          <p:cNvPr id="8" name="Footer Placeholder 1"/>
          <p:cNvSpPr txBox="1">
            <a:spLocks/>
          </p:cNvSpPr>
          <p:nvPr userDrawn="1"/>
        </p:nvSpPr>
        <p:spPr>
          <a:xfrm>
            <a:off x="7080534" y="6429374"/>
            <a:ext cx="1682465"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06636"/>
                </a:solidFill>
                <a:effectLst/>
                <a:uLnTx/>
                <a:uFillTx/>
                <a:latin typeface="+mn-lt"/>
                <a:ea typeface="+mn-ea"/>
                <a:cs typeface="+mn-cs"/>
              </a:rPr>
              <a:t>November 24, 2021</a:t>
            </a:r>
          </a:p>
        </p:txBody>
      </p:sp>
    </p:spTree>
    <p:extLst>
      <p:ext uri="{BB962C8B-B14F-4D97-AF65-F5344CB8AC3E}">
        <p14:creationId xmlns:p14="http://schemas.microsoft.com/office/powerpoint/2010/main" val="152818251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ransition/>
  <p:hf hdr="0" ftr="0" dt="0"/>
  <p:txStyles>
    <p:titleStyle>
      <a:lvl1pPr algn="ctr" rtl="0" eaLnBrk="0" fontAlgn="base" hangingPunct="0">
        <a:spcBef>
          <a:spcPct val="0"/>
        </a:spcBef>
        <a:spcAft>
          <a:spcPct val="0"/>
        </a:spcAft>
        <a:defRPr sz="2400" b="1"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iki.bnl.gov/conferences/index.php/ProjectRandDFY2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indico.bnl.gov/event/17159/"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ic.jlab.org/Geometry/Detector/"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eic.jlab.org/Geometry/Detector/"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indico.bnl.gov/event/1735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45E5-B96D-4C8D-947E-45F782E4165F}"/>
              </a:ext>
            </a:extLst>
          </p:cNvPr>
          <p:cNvSpPr>
            <a:spLocks noGrp="1"/>
          </p:cNvSpPr>
          <p:nvPr>
            <p:ph type="ctrTitle"/>
          </p:nvPr>
        </p:nvSpPr>
        <p:spPr>
          <a:xfrm>
            <a:off x="2732690" y="1654052"/>
            <a:ext cx="6273085" cy="1774948"/>
          </a:xfrm>
        </p:spPr>
        <p:txBody>
          <a:bodyPr>
            <a:normAutofit/>
          </a:bodyPr>
          <a:lstStyle/>
          <a:p>
            <a:r>
              <a:rPr lang="en-US" dirty="0"/>
              <a:t>EIC Project Update</a:t>
            </a:r>
            <a:br>
              <a:rPr lang="en-US" dirty="0"/>
            </a:br>
            <a:endParaRPr lang="en-US" dirty="0"/>
          </a:p>
        </p:txBody>
      </p:sp>
      <p:sp>
        <p:nvSpPr>
          <p:cNvPr id="3" name="Subtitle 2">
            <a:extLst>
              <a:ext uri="{FF2B5EF4-FFF2-40B4-BE49-F238E27FC236}">
                <a16:creationId xmlns:a16="http://schemas.microsoft.com/office/drawing/2014/main" id="{35F1F55E-30EE-4C1A-8892-83A289C0D6EE}"/>
              </a:ext>
            </a:extLst>
          </p:cNvPr>
          <p:cNvSpPr>
            <a:spLocks noGrp="1"/>
          </p:cNvSpPr>
          <p:nvPr>
            <p:ph type="subTitle" idx="1"/>
          </p:nvPr>
        </p:nvSpPr>
        <p:spPr>
          <a:xfrm>
            <a:off x="3899422" y="3429000"/>
            <a:ext cx="5230906" cy="1980560"/>
          </a:xfrm>
        </p:spPr>
        <p:txBody>
          <a:bodyPr vert="horz" lIns="91440" tIns="45720" rIns="91440" bIns="45720" rtlCol="0" anchor="t">
            <a:normAutofit fontScale="85000" lnSpcReduction="20000"/>
          </a:bodyPr>
          <a:lstStyle/>
          <a:p>
            <a:endParaRPr lang="en-US" dirty="0">
              <a:effectLst/>
              <a:latin typeface="Arial"/>
              <a:cs typeface="Arial"/>
            </a:endParaRPr>
          </a:p>
          <a:p>
            <a:r>
              <a:rPr lang="en-US" dirty="0">
                <a:effectLst/>
              </a:rPr>
              <a:t>Elke </a:t>
            </a:r>
            <a:r>
              <a:rPr lang="en-US" dirty="0" err="1">
                <a:effectLst/>
              </a:rPr>
              <a:t>Aschenauer</a:t>
            </a:r>
            <a:r>
              <a:rPr lang="en-US" dirty="0">
                <a:effectLst/>
              </a:rPr>
              <a:t> and Rolf Ent</a:t>
            </a:r>
          </a:p>
          <a:p>
            <a:pPr>
              <a:lnSpc>
                <a:spcPct val="120000"/>
              </a:lnSpc>
            </a:pPr>
            <a:r>
              <a:rPr lang="en-US" dirty="0">
                <a:effectLst/>
              </a:rPr>
              <a:t>Co-Associate Directors for the Experimental Program</a:t>
            </a:r>
          </a:p>
          <a:p>
            <a:r>
              <a:rPr lang="en-US" dirty="0" err="1">
                <a:effectLst/>
              </a:rPr>
              <a:t>ePIC</a:t>
            </a:r>
            <a:r>
              <a:rPr lang="en-US" dirty="0">
                <a:effectLst/>
              </a:rPr>
              <a:t> General Meeting</a:t>
            </a:r>
          </a:p>
          <a:p>
            <a:r>
              <a:rPr lang="en-US" sz="1400" dirty="0">
                <a:effectLst/>
              </a:rPr>
              <a:t>October 5</a:t>
            </a:r>
            <a:r>
              <a:rPr lang="en-US" sz="1400" baseline="30000" dirty="0">
                <a:effectLst/>
              </a:rPr>
              <a:t>th</a:t>
            </a:r>
            <a:r>
              <a:rPr lang="en-US" sz="1400" dirty="0">
                <a:effectLst/>
              </a:rPr>
              <a:t>  2022</a:t>
            </a:r>
          </a:p>
        </p:txBody>
      </p:sp>
    </p:spTree>
    <p:extLst>
      <p:ext uri="{BB962C8B-B14F-4D97-AF65-F5344CB8AC3E}">
        <p14:creationId xmlns:p14="http://schemas.microsoft.com/office/powerpoint/2010/main" val="2600379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BF18-0E34-9349-BDD4-BC842521D5FD}"/>
              </a:ext>
            </a:extLst>
          </p:cNvPr>
          <p:cNvSpPr>
            <a:spLocks noGrp="1"/>
          </p:cNvSpPr>
          <p:nvPr>
            <p:ph type="title"/>
          </p:nvPr>
        </p:nvSpPr>
        <p:spPr>
          <a:xfrm>
            <a:off x="0" y="0"/>
            <a:ext cx="9144000" cy="653143"/>
          </a:xfrm>
        </p:spPr>
        <p:txBody>
          <a:bodyPr>
            <a:normAutofit/>
          </a:bodyPr>
          <a:lstStyle/>
          <a:p>
            <a:r>
              <a:rPr lang="en-US" sz="3600" dirty="0"/>
              <a:t>What Does a Preliminary Design mean</a:t>
            </a:r>
          </a:p>
        </p:txBody>
      </p:sp>
      <p:sp>
        <p:nvSpPr>
          <p:cNvPr id="3" name="Slide Number Placeholder 2">
            <a:extLst>
              <a:ext uri="{FF2B5EF4-FFF2-40B4-BE49-F238E27FC236}">
                <a16:creationId xmlns:a16="http://schemas.microsoft.com/office/drawing/2014/main" id="{07E83C54-9E5F-EB4B-ADB2-3CF84A6DCF8B}"/>
              </a:ext>
            </a:extLst>
          </p:cNvPr>
          <p:cNvSpPr>
            <a:spLocks noGrp="1"/>
          </p:cNvSpPr>
          <p:nvPr>
            <p:ph type="sldNum" sz="quarter" idx="12"/>
          </p:nvPr>
        </p:nvSpPr>
        <p:spPr/>
        <p:txBody>
          <a:bodyPr/>
          <a:lstStyle/>
          <a:p>
            <a:fld id="{893C5830-40F3-F04E-B2E3-10E6672BA8FF}" type="slidenum">
              <a:rPr lang="en-US" smtClean="0"/>
              <a:pPr/>
              <a:t>10</a:t>
            </a:fld>
            <a:endParaRPr lang="en-US"/>
          </a:p>
        </p:txBody>
      </p:sp>
      <p:sp>
        <p:nvSpPr>
          <p:cNvPr id="4" name="TextBox 3">
            <a:extLst>
              <a:ext uri="{FF2B5EF4-FFF2-40B4-BE49-F238E27FC236}">
                <a16:creationId xmlns:a16="http://schemas.microsoft.com/office/drawing/2014/main" id="{C3FC18FD-F901-8A49-A2CD-5CE7215353D4}"/>
              </a:ext>
            </a:extLst>
          </p:cNvPr>
          <p:cNvSpPr txBox="1"/>
          <p:nvPr/>
        </p:nvSpPr>
        <p:spPr>
          <a:xfrm>
            <a:off x="76200" y="671939"/>
            <a:ext cx="9067800" cy="4524315"/>
          </a:xfrm>
          <a:prstGeom prst="rect">
            <a:avLst/>
          </a:prstGeom>
          <a:noFill/>
        </p:spPr>
        <p:txBody>
          <a:bodyPr wrap="square" rtlCol="0">
            <a:spAutoFit/>
          </a:bodyPr>
          <a:lstStyle/>
          <a:p>
            <a:r>
              <a:rPr lang="en-US" dirty="0">
                <a:solidFill>
                  <a:srgbClr val="0000FF"/>
                </a:solidFill>
                <a:latin typeface="Arial" panose="020B0604020202020204" pitchFamily="34" charset="0"/>
                <a:cs typeface="Arial" panose="020B0604020202020204" pitchFamily="34" charset="0"/>
              </a:rPr>
              <a:t>Example: </a:t>
            </a:r>
            <a:r>
              <a:rPr lang="en-US" dirty="0" err="1">
                <a:solidFill>
                  <a:srgbClr val="0000FF"/>
                </a:solidFill>
                <a:latin typeface="Arial" panose="020B0604020202020204" pitchFamily="34" charset="0"/>
                <a:cs typeface="Arial" panose="020B0604020202020204" pitchFamily="34" charset="0"/>
              </a:rPr>
              <a:t>dRICH</a:t>
            </a:r>
            <a:endParaRPr lang="en-US" dirty="0">
              <a:solidFill>
                <a:srgbClr val="0000FF"/>
              </a:solidFill>
              <a:latin typeface="Arial" panose="020B0604020202020204" pitchFamily="34" charset="0"/>
              <a:cs typeface="Arial" panose="020B0604020202020204" pitchFamily="34" charset="0"/>
            </a:endParaRPr>
          </a:p>
          <a:p>
            <a:pPr marL="342900" indent="-342900">
              <a:buClr>
                <a:srgbClr val="0000FF"/>
              </a:buClr>
              <a:buFont typeface="Wingdings" pitchFamily="2" charset="2"/>
              <a:buChar char="Ø"/>
            </a:pPr>
            <a:r>
              <a:rPr lang="en-US" dirty="0">
                <a:latin typeface="Arial" panose="020B0604020202020204" pitchFamily="34" charset="0"/>
                <a:cs typeface="Arial" panose="020B0604020202020204" pitchFamily="34" charset="0"/>
              </a:rPr>
              <a:t>need to define the sub-detector technology to a level of detail that we can baseline cost, schedule and workforce and functional requirements needs</a:t>
            </a:r>
          </a:p>
          <a:p>
            <a:pPr marL="342900" indent="-342900">
              <a:buClr>
                <a:srgbClr val="0000FF"/>
              </a:buClr>
              <a:buFont typeface="Wingdings" pitchFamily="2" charset="2"/>
              <a:buChar char="Ø"/>
            </a:pPr>
            <a:r>
              <a:rPr lang="en-US" dirty="0">
                <a:latin typeface="Arial" panose="020B0604020202020204" pitchFamily="34" charset="0"/>
                <a:cs typeface="Arial" panose="020B0604020202020204" pitchFamily="34" charset="0"/>
              </a:rPr>
              <a:t>what do we build: a CF-gas + Aerogel RICH or is the CF-gas replaced with a pressurized or cooled Argon</a:t>
            </a:r>
          </a:p>
          <a:p>
            <a:pPr marL="800100" lvl="1" indent="-342900">
              <a:buClr>
                <a:srgbClr val="0000FF"/>
              </a:buClr>
              <a:buFont typeface="Wingdings" pitchFamily="2" charset="2"/>
              <a:buChar char="Ø"/>
            </a:pPr>
            <a:r>
              <a:rPr lang="en-US" dirty="0">
                <a:latin typeface="Arial" panose="020B0604020202020204" pitchFamily="34" charset="0"/>
                <a:cs typeface="Arial" panose="020B0604020202020204" pitchFamily="34" charset="0"/>
              </a:rPr>
              <a:t>vessel design needs to be well advanced</a:t>
            </a:r>
          </a:p>
          <a:p>
            <a:pPr marL="342900" indent="-342900">
              <a:buClr>
                <a:srgbClr val="0000FF"/>
              </a:buClr>
              <a:buFont typeface="Wingdings" pitchFamily="2" charset="2"/>
              <a:buChar char="Ø"/>
            </a:pPr>
            <a:r>
              <a:rPr lang="en-US" dirty="0">
                <a:latin typeface="Arial" panose="020B0604020202020204" pitchFamily="34" charset="0"/>
                <a:cs typeface="Arial" panose="020B0604020202020204" pitchFamily="34" charset="0"/>
              </a:rPr>
              <a:t>geometry of the subsystem and how it is integrated in the overall detector</a:t>
            </a:r>
          </a:p>
          <a:p>
            <a:pPr marL="342900" indent="-342900">
              <a:buClr>
                <a:srgbClr val="0000FF"/>
              </a:buClr>
              <a:buFont typeface="Wingdings" pitchFamily="2" charset="2"/>
              <a:buChar char="Ø"/>
            </a:pPr>
            <a:r>
              <a:rPr lang="en-US" dirty="0">
                <a:latin typeface="Arial" panose="020B0604020202020204" pitchFamily="34" charset="0"/>
                <a:cs typeface="Arial" panose="020B0604020202020204" pitchFamily="34" charset="0"/>
              </a:rPr>
              <a:t>photon-sensor technology and # of readout – channels</a:t>
            </a:r>
          </a:p>
          <a:p>
            <a:pPr marL="342900" indent="-342900">
              <a:buClr>
                <a:srgbClr val="0000FF"/>
              </a:buClr>
              <a:buFont typeface="Wingdings" pitchFamily="2" charset="2"/>
              <a:buChar char="Ø"/>
            </a:pPr>
            <a:r>
              <a:rPr lang="en-US" dirty="0">
                <a:latin typeface="Arial" panose="020B0604020202020204" pitchFamily="34" charset="0"/>
                <a:cs typeface="Arial" panose="020B0604020202020204" pitchFamily="34" charset="0"/>
              </a:rPr>
              <a:t>what is the front-end electronics, what ASIC will be used</a:t>
            </a:r>
          </a:p>
          <a:p>
            <a:pPr marL="342900" indent="-342900">
              <a:buClr>
                <a:srgbClr val="0000FF"/>
              </a:buClr>
              <a:buFont typeface="Wingdings" pitchFamily="2" charset="2"/>
              <a:buChar char="Ø"/>
            </a:pPr>
            <a:r>
              <a:rPr lang="en-US" dirty="0">
                <a:latin typeface="Arial" panose="020B0604020202020204" pitchFamily="34" charset="0"/>
                <a:cs typeface="Arial" panose="020B0604020202020204" pitchFamily="34" charset="0"/>
              </a:rPr>
              <a:t>define mirror - system</a:t>
            </a:r>
          </a:p>
          <a:p>
            <a:pPr marL="342900" indent="-342900">
              <a:buClr>
                <a:srgbClr val="0000FF"/>
              </a:buClr>
              <a:buFont typeface="Wingdings" pitchFamily="2" charset="2"/>
              <a:buChar char="Ø"/>
            </a:pPr>
            <a:r>
              <a:rPr lang="en-US" dirty="0">
                <a:latin typeface="Arial" panose="020B0604020202020204" pitchFamily="34" charset="0"/>
                <a:cs typeface="Arial" panose="020B0604020202020204" pitchFamily="34" charset="0"/>
              </a:rPr>
              <a:t>what needs to be cooled and how </a:t>
            </a:r>
          </a:p>
          <a:p>
            <a:pPr marL="342900" indent="-342900">
              <a:buClr>
                <a:srgbClr val="0000FF"/>
              </a:buClr>
              <a:buFont typeface="Wingdings" pitchFamily="2" charset="2"/>
              <a:buChar char="Ø"/>
            </a:pPr>
            <a:r>
              <a:rPr lang="en-US" dirty="0">
                <a:latin typeface="Arial" panose="020B0604020202020204" pitchFamily="34" charset="0"/>
                <a:cs typeface="Arial" panose="020B0604020202020204" pitchFamily="34" charset="0"/>
              </a:rPr>
              <a:t>3d-CAD of the detector with details how the detector will be assembled, drawings of the different components but not on fabrication quality</a:t>
            </a:r>
          </a:p>
          <a:p>
            <a:pPr marL="342900" indent="-342900">
              <a:buClr>
                <a:srgbClr val="0000FF"/>
              </a:buClr>
              <a:buFont typeface="Wingdings" pitchFamily="2" charset="2"/>
              <a:buChar char="Ø"/>
            </a:pPr>
            <a:r>
              <a:rPr lang="en-US" dirty="0">
                <a:latin typeface="Arial" panose="020B0604020202020204" pitchFamily="34" charset="0"/>
                <a:cs typeface="Arial" panose="020B0604020202020204" pitchFamily="34" charset="0"/>
              </a:rPr>
              <a:t>design of gas system</a:t>
            </a:r>
          </a:p>
          <a:p>
            <a:pPr marL="342900" indent="-342900">
              <a:buClr>
                <a:srgbClr val="0000FF"/>
              </a:buClr>
              <a:buFont typeface="Wingdings" pitchFamily="2" charset="2"/>
              <a:buChar char="Ø"/>
            </a:pPr>
            <a:r>
              <a:rPr lang="en-US" dirty="0">
                <a:latin typeface="Arial" panose="020B0604020202020204" pitchFamily="34" charset="0"/>
                <a:cs typeface="Arial" panose="020B0604020202020204" pitchFamily="34" charset="0"/>
              </a:rPr>
              <a:t>slow control and monitoring of hardware systems are needed, how do we realize it</a:t>
            </a:r>
          </a:p>
          <a:p>
            <a:pPr marL="342900" indent="-342900">
              <a:buClr>
                <a:srgbClr val="0000FF"/>
              </a:buClr>
              <a:buFont typeface="Wingdings" pitchFamily="2" charset="2"/>
              <a:buChar char="Ø"/>
            </a:pPr>
            <a:r>
              <a:rPr lang="en-US" dirty="0">
                <a:latin typeface="Arial" panose="020B0604020202020204" pitchFamily="34" charset="0"/>
                <a:cs typeface="Arial" panose="020B0604020202020204" pitchFamily="34" charset="0"/>
              </a:rPr>
              <a:t>A worked-out concept (but no detailed plan) of assembly and service needs</a:t>
            </a:r>
          </a:p>
        </p:txBody>
      </p:sp>
      <p:sp>
        <p:nvSpPr>
          <p:cNvPr id="5" name="TextBox 4"/>
          <p:cNvSpPr txBox="1"/>
          <p:nvPr/>
        </p:nvSpPr>
        <p:spPr>
          <a:xfrm>
            <a:off x="406400" y="5197901"/>
            <a:ext cx="8737600" cy="584775"/>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There can still be some open questions (but not affecting costs and schedule in major way), further engineering design to be done, detailed drawings to be done, etc.</a:t>
            </a:r>
          </a:p>
        </p:txBody>
      </p:sp>
      <p:sp>
        <p:nvSpPr>
          <p:cNvPr id="6" name="TextBox 5"/>
          <p:cNvSpPr txBox="1"/>
          <p:nvPr/>
        </p:nvSpPr>
        <p:spPr>
          <a:xfrm>
            <a:off x="949234" y="5851932"/>
            <a:ext cx="7942219" cy="923330"/>
          </a:xfrm>
          <a:prstGeom prst="rect">
            <a:avLst/>
          </a:prstGeom>
          <a:solidFill>
            <a:srgbClr val="0432FF"/>
          </a:solidFill>
        </p:spPr>
        <p:txBody>
          <a:bodyPr wrap="square" rtlCol="0">
            <a:spAutoFit/>
          </a:bodyPr>
          <a:lstStyle/>
          <a:p>
            <a:pPr algn="l"/>
            <a:r>
              <a:rPr lang="en-US" dirty="0">
                <a:solidFill>
                  <a:schemeClr val="bg1"/>
                </a:solidFill>
                <a:latin typeface="Arial" panose="020B0604020202020204" pitchFamily="34" charset="0"/>
                <a:cs typeface="Arial" panose="020B0604020202020204" pitchFamily="34" charset="0"/>
              </a:rPr>
              <a:t>This was an example. EPIC leadership has requested such a bullet list for each subsystem on 08/19/22 with a reminder on 09/30/22 as it gives a good feel of where one needs to be at CD-2/3A stage (~50-60% design maturity).</a:t>
            </a:r>
          </a:p>
        </p:txBody>
      </p:sp>
    </p:spTree>
    <p:extLst>
      <p:ext uri="{BB962C8B-B14F-4D97-AF65-F5344CB8AC3E}">
        <p14:creationId xmlns:p14="http://schemas.microsoft.com/office/powerpoint/2010/main" val="418466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A6FCA1EB-1B17-640E-E96B-F1C3C3ED4D2A}"/>
              </a:ext>
            </a:extLst>
          </p:cNvPr>
          <p:cNvSpPr txBox="1">
            <a:spLocks/>
          </p:cNvSpPr>
          <p:nvPr/>
        </p:nvSpPr>
        <p:spPr>
          <a:xfrm>
            <a:off x="0" y="0"/>
            <a:ext cx="9133727" cy="58466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mj-lt"/>
                <a:ea typeface="Arial" charset="0"/>
                <a:cs typeface="Comic Sans M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noProof="0" dirty="0">
                <a:latin typeface="Arial"/>
              </a:rPr>
              <a:t>Project Detector R&amp;D Proposals</a:t>
            </a:r>
            <a:endParaRPr kumimoji="0" lang="en-US" b="1" u="none" strike="noStrike" kern="1200" cap="none" spc="0" normalizeH="0" baseline="0" noProof="0" dirty="0">
              <a:ln>
                <a:noFill/>
              </a:ln>
              <a:solidFill>
                <a:srgbClr val="1200B4"/>
              </a:solidFill>
              <a:effectLst>
                <a:reflection stA="50000" endPos="50000" dist="5080" dir="5400000" sy="-100000" algn="bl" rotWithShape="0"/>
              </a:effectLst>
              <a:uLnTx/>
              <a:uFillTx/>
              <a:latin typeface="Arial"/>
            </a:endParaRPr>
          </a:p>
        </p:txBody>
      </p:sp>
      <p:sp>
        <p:nvSpPr>
          <p:cNvPr id="2" name="TextBox 1">
            <a:extLst>
              <a:ext uri="{FF2B5EF4-FFF2-40B4-BE49-F238E27FC236}">
                <a16:creationId xmlns:a16="http://schemas.microsoft.com/office/drawing/2014/main" id="{D9EF63A7-63B1-B90D-67F4-BD0115586AD4}"/>
              </a:ext>
            </a:extLst>
          </p:cNvPr>
          <p:cNvSpPr txBox="1"/>
          <p:nvPr/>
        </p:nvSpPr>
        <p:spPr>
          <a:xfrm>
            <a:off x="151567" y="584669"/>
            <a:ext cx="8840865" cy="3276666"/>
          </a:xfrm>
          <a:prstGeom prst="rect">
            <a:avLst/>
          </a:prstGeom>
          <a:noFill/>
        </p:spPr>
        <p:txBody>
          <a:bodyPr wrap="square" rtlCol="0">
            <a:spAutoFit/>
          </a:bodyPr>
          <a:lstStyle/>
          <a:p>
            <a:pPr marL="285750" indent="-285750">
              <a:lnSpc>
                <a:spcPct val="107000"/>
              </a:lnSpc>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Most proposals were submitted by October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all proposals were submitted by October 3</a:t>
            </a:r>
            <a:r>
              <a:rPr lang="en-US" baseline="30000" dirty="0">
                <a:latin typeface="Arial" panose="020B0604020202020204" pitchFamily="34" charset="0"/>
                <a:cs typeface="Arial" panose="020B0604020202020204" pitchFamily="34" charset="0"/>
              </a:rPr>
              <a:t>rd</a:t>
            </a:r>
            <a:r>
              <a:rPr lang="en-US" dirty="0">
                <a:latin typeface="Arial" panose="020B0604020202020204" pitchFamily="34" charset="0"/>
                <a:cs typeface="Arial" panose="020B0604020202020204" pitchFamily="34" charset="0"/>
              </a:rPr>
              <a:t> (compilation of ASICs/electronics proposals took extra time).</a:t>
            </a:r>
          </a:p>
          <a:p>
            <a:pPr marL="285750" indent="-285750">
              <a:lnSpc>
                <a:spcPct val="107000"/>
              </a:lnSpc>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See </a:t>
            </a:r>
            <a:r>
              <a:rPr lang="en-US" dirty="0">
                <a:latin typeface="Arial" panose="020B0604020202020204" pitchFamily="34" charset="0"/>
                <a:cs typeface="Arial" panose="020B0604020202020204" pitchFamily="34" charset="0"/>
                <a:hlinkClick r:id="rId3"/>
              </a:rPr>
              <a:t>https://wiki.bnl.gov/conferences/index.php/ProjectRandDFY23</a:t>
            </a:r>
            <a:r>
              <a:rPr lang="en-US" dirty="0">
                <a:latin typeface="Arial" panose="020B0604020202020204" pitchFamily="34" charset="0"/>
                <a:cs typeface="Arial" panose="020B0604020202020204" pitchFamily="34" charset="0"/>
              </a:rPr>
              <a:t> </a:t>
            </a:r>
          </a:p>
          <a:p>
            <a:pPr marL="285750" indent="-285750">
              <a:lnSpc>
                <a:spcPct val="107000"/>
              </a:lnSpc>
              <a:spcAft>
                <a:spcPts val="600"/>
              </a:spcAft>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lnSpc>
                <a:spcPct val="107000"/>
              </a:lnSpc>
              <a:spcAft>
                <a:spcPts val="600"/>
              </a:spcAft>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lnSpc>
                <a:spcPct val="107000"/>
              </a:lnSpc>
              <a:spcAft>
                <a:spcPts val="600"/>
              </a:spcAft>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lnSpc>
                <a:spcPct val="107000"/>
              </a:lnSpc>
              <a:spcAft>
                <a:spcPts val="600"/>
              </a:spcAft>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lnSpc>
                <a:spcPct val="107000"/>
              </a:lnSpc>
              <a:spcAft>
                <a:spcPts val="600"/>
              </a:spcAft>
              <a:buClr>
                <a:srgbClr val="0432FF"/>
              </a:buClr>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pPr marL="285750" indent="-285750">
              <a:lnSpc>
                <a:spcPct val="107000"/>
              </a:lnSpc>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DAC Meeting October 19-21:  </a:t>
            </a:r>
            <a:r>
              <a:rPr lang="en-US" dirty="0">
                <a:latin typeface="Arial" panose="020B0604020202020204" pitchFamily="34" charset="0"/>
                <a:cs typeface="Arial" panose="020B0604020202020204" pitchFamily="34" charset="0"/>
                <a:hlinkClick r:id="rId4"/>
              </a:rPr>
              <a:t>https://indico.bnl.gov/event/17159/</a:t>
            </a:r>
            <a:r>
              <a:rPr lang="en-US" dirty="0">
                <a:latin typeface="Arial" panose="020B0604020202020204" pitchFamily="34" charset="0"/>
                <a:cs typeface="Arial" panose="020B0604020202020204" pitchFamily="34" charset="0"/>
              </a:rPr>
              <a:t> </a:t>
            </a:r>
          </a:p>
        </p:txBody>
      </p:sp>
      <p:sp>
        <p:nvSpPr>
          <p:cNvPr id="4" name="Slide Number Placeholder 1">
            <a:extLst>
              <a:ext uri="{FF2B5EF4-FFF2-40B4-BE49-F238E27FC236}">
                <a16:creationId xmlns:a16="http://schemas.microsoft.com/office/drawing/2014/main" id="{CB41F3B0-CED3-39F3-B235-75860420D280}"/>
              </a:ext>
            </a:extLst>
          </p:cNvPr>
          <p:cNvSpPr>
            <a:spLocks noGrp="1"/>
          </p:cNvSpPr>
          <p:nvPr>
            <p:ph type="sldNum" sz="quarter" idx="12"/>
          </p:nvPr>
        </p:nvSpPr>
        <p:spPr>
          <a:xfrm>
            <a:off x="0" y="6592569"/>
            <a:ext cx="2057400" cy="2605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034D8C-3CB4-402A-BC46-2AB14C0FE90A}" type="slidenum">
              <a:rPr kumimoji="0" lang="en-US" sz="1200" b="0" i="0" u="none" strike="noStrike" kern="1200" cap="none" spc="0" normalizeH="0" baseline="0" noProof="0" smtClean="0">
                <a:ln>
                  <a:noFill/>
                </a:ln>
                <a:solidFill>
                  <a:prstClr val="white"/>
                </a:solidFill>
                <a:effectLst/>
                <a:uLnTx/>
                <a:uFillTx/>
                <a:latin typeface="Calibri Light" panose="020F0302020204030204"/>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solidFill>
              <a:effectLst/>
              <a:uLnTx/>
              <a:uFillTx/>
              <a:latin typeface="Calibri Light" panose="020F0302020204030204"/>
              <a:cs typeface="Arial" charset="0"/>
            </a:endParaRPr>
          </a:p>
        </p:txBody>
      </p:sp>
      <p:pic>
        <p:nvPicPr>
          <p:cNvPr id="5" name="Picture 4">
            <a:extLst>
              <a:ext uri="{FF2B5EF4-FFF2-40B4-BE49-F238E27FC236}">
                <a16:creationId xmlns:a16="http://schemas.microsoft.com/office/drawing/2014/main" id="{EF441159-51CC-B94D-8522-8C7923492C42}"/>
              </a:ext>
            </a:extLst>
          </p:cNvPr>
          <p:cNvPicPr>
            <a:picLocks noChangeAspect="1"/>
          </p:cNvPicPr>
          <p:nvPr/>
        </p:nvPicPr>
        <p:blipFill>
          <a:blip r:embed="rId5"/>
          <a:stretch>
            <a:fillRect/>
          </a:stretch>
        </p:blipFill>
        <p:spPr>
          <a:xfrm>
            <a:off x="-10273" y="1684747"/>
            <a:ext cx="9144000" cy="1631156"/>
          </a:xfrm>
          <a:prstGeom prst="rect">
            <a:avLst/>
          </a:prstGeom>
        </p:spPr>
      </p:pic>
    </p:spTree>
    <p:extLst>
      <p:ext uri="{BB962C8B-B14F-4D97-AF65-F5344CB8AC3E}">
        <p14:creationId xmlns:p14="http://schemas.microsoft.com/office/powerpoint/2010/main" val="383272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A6FCA1EB-1B17-640E-E96B-F1C3C3ED4D2A}"/>
              </a:ext>
            </a:extLst>
          </p:cNvPr>
          <p:cNvSpPr txBox="1">
            <a:spLocks/>
          </p:cNvSpPr>
          <p:nvPr/>
        </p:nvSpPr>
        <p:spPr>
          <a:xfrm>
            <a:off x="0" y="0"/>
            <a:ext cx="9133727" cy="58466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mj-lt"/>
                <a:ea typeface="Arial" charset="0"/>
                <a:cs typeface="Comic Sans M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noProof="0" dirty="0">
                <a:latin typeface="Arial"/>
              </a:rPr>
              <a:t>Generic Detector R&amp;D </a:t>
            </a:r>
            <a:r>
              <a:rPr lang="en-US" dirty="0">
                <a:latin typeface="Arial"/>
              </a:rPr>
              <a:t>Update – info by Dave Mack</a:t>
            </a:r>
            <a:endParaRPr kumimoji="0" lang="en-US" b="1" u="none" strike="noStrike" kern="1200" cap="none" spc="0" normalizeH="0" baseline="0" noProof="0" dirty="0">
              <a:ln>
                <a:noFill/>
              </a:ln>
              <a:solidFill>
                <a:srgbClr val="1200B4"/>
              </a:solidFill>
              <a:effectLst>
                <a:reflection stA="50000" endPos="50000" dist="5080" dir="5400000" sy="-100000" algn="bl" rotWithShape="0"/>
              </a:effectLst>
              <a:uLnTx/>
              <a:uFillTx/>
              <a:latin typeface="Arial"/>
            </a:endParaRPr>
          </a:p>
        </p:txBody>
      </p:sp>
      <p:sp>
        <p:nvSpPr>
          <p:cNvPr id="2" name="TextBox 1">
            <a:extLst>
              <a:ext uri="{FF2B5EF4-FFF2-40B4-BE49-F238E27FC236}">
                <a16:creationId xmlns:a16="http://schemas.microsoft.com/office/drawing/2014/main" id="{D9EF63A7-63B1-B90D-67F4-BD0115586AD4}"/>
              </a:ext>
            </a:extLst>
          </p:cNvPr>
          <p:cNvSpPr txBox="1"/>
          <p:nvPr/>
        </p:nvSpPr>
        <p:spPr>
          <a:xfrm>
            <a:off x="146430" y="965326"/>
            <a:ext cx="8840865" cy="2002921"/>
          </a:xfrm>
          <a:prstGeom prst="rect">
            <a:avLst/>
          </a:prstGeom>
          <a:noFill/>
        </p:spPr>
        <p:txBody>
          <a:bodyPr wrap="square" rtlCol="0">
            <a:spAutoFit/>
          </a:bodyPr>
          <a:lstStyle/>
          <a:p>
            <a:pPr marL="285750" marR="0" indent="-285750">
              <a:lnSpc>
                <a:spcPct val="107000"/>
              </a:lnSpc>
              <a:spcBef>
                <a:spcPts val="0"/>
              </a:spcBef>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Status/timeline in next slide</a:t>
            </a:r>
          </a:p>
          <a:p>
            <a:pPr marL="285750" marR="0" indent="-285750">
              <a:lnSpc>
                <a:spcPct val="107000"/>
              </a:lnSpc>
              <a:spcBef>
                <a:spcPts val="0"/>
              </a:spcBef>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“Please let them know we take their proposals very seriously and are trying to make wise decisions. From one point of view, it's taking too long. But from another point of view, the generally high quality and importance of these proposals, plus the extremely competitive environment*  means we can't take short-cuts.”</a:t>
            </a:r>
          </a:p>
          <a:p>
            <a:pPr marL="742950" lvl="1" indent="-285750">
              <a:lnSpc>
                <a:spcPct val="107000"/>
              </a:lnSpc>
              <a:spcAft>
                <a:spcPts val="600"/>
              </a:spcAft>
              <a:buClr>
                <a:srgbClr val="0432FF"/>
              </a:buClr>
              <a:buFont typeface="Wingdings" panose="05000000000000000000" pitchFamily="2" charset="2"/>
              <a:buChar char="Ø"/>
            </a:pPr>
            <a:endParaRPr lang="en-US"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CB41F3B0-CED3-39F3-B235-75860420D280}"/>
              </a:ext>
            </a:extLst>
          </p:cNvPr>
          <p:cNvSpPr>
            <a:spLocks noGrp="1"/>
          </p:cNvSpPr>
          <p:nvPr>
            <p:ph type="sldNum" sz="quarter" idx="12"/>
          </p:nvPr>
        </p:nvSpPr>
        <p:spPr>
          <a:xfrm>
            <a:off x="0" y="6592569"/>
            <a:ext cx="2057400" cy="2605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034D8C-3CB4-402A-BC46-2AB14C0FE90A}" type="slidenum">
              <a:rPr kumimoji="0" lang="en-US" sz="1200" b="0" i="0" u="none" strike="noStrike" kern="1200" cap="none" spc="0" normalizeH="0" baseline="0" noProof="0" smtClean="0">
                <a:ln>
                  <a:noFill/>
                </a:ln>
                <a:solidFill>
                  <a:prstClr val="white"/>
                </a:solidFill>
                <a:effectLst/>
                <a:uLnTx/>
                <a:uFillTx/>
                <a:latin typeface="Calibri Light" panose="020F0302020204030204"/>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Calibri Light" panose="020F0302020204030204"/>
              <a:cs typeface="Arial" charset="0"/>
            </a:endParaRPr>
          </a:p>
        </p:txBody>
      </p:sp>
    </p:spTree>
    <p:extLst>
      <p:ext uri="{BB962C8B-B14F-4D97-AF65-F5344CB8AC3E}">
        <p14:creationId xmlns:p14="http://schemas.microsoft.com/office/powerpoint/2010/main" val="1741513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A6FCA1EB-1B17-640E-E96B-F1C3C3ED4D2A}"/>
              </a:ext>
            </a:extLst>
          </p:cNvPr>
          <p:cNvSpPr txBox="1">
            <a:spLocks/>
          </p:cNvSpPr>
          <p:nvPr/>
        </p:nvSpPr>
        <p:spPr>
          <a:xfrm>
            <a:off x="0" y="0"/>
            <a:ext cx="9133727" cy="975360"/>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mj-lt"/>
                <a:ea typeface="Arial" charset="0"/>
                <a:cs typeface="Comic Sans M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dirty="0">
                <a:latin typeface="Arial"/>
              </a:rPr>
              <a:t>EIC-related generic detector R&amp;D: Status of 2022 Startup and Reviews</a:t>
            </a:r>
            <a:endParaRPr kumimoji="0" lang="en-US" b="1" u="none" strike="noStrike" kern="1200" cap="none" spc="0" normalizeH="0" baseline="0" noProof="0" dirty="0">
              <a:ln>
                <a:noFill/>
              </a:ln>
              <a:solidFill>
                <a:srgbClr val="1200B4"/>
              </a:solidFill>
              <a:effectLst>
                <a:reflection stA="50000" endPos="50000" dist="5080" dir="5400000" sy="-100000" algn="bl" rotWithShape="0"/>
              </a:effectLst>
              <a:uLnTx/>
              <a:uFillTx/>
              <a:latin typeface="Arial"/>
            </a:endParaRPr>
          </a:p>
        </p:txBody>
      </p:sp>
      <p:sp>
        <p:nvSpPr>
          <p:cNvPr id="4" name="Slide Number Placeholder 1">
            <a:extLst>
              <a:ext uri="{FF2B5EF4-FFF2-40B4-BE49-F238E27FC236}">
                <a16:creationId xmlns:a16="http://schemas.microsoft.com/office/drawing/2014/main" id="{CB41F3B0-CED3-39F3-B235-75860420D280}"/>
              </a:ext>
            </a:extLst>
          </p:cNvPr>
          <p:cNvSpPr>
            <a:spLocks noGrp="1"/>
          </p:cNvSpPr>
          <p:nvPr>
            <p:ph type="sldNum" sz="quarter" idx="12"/>
          </p:nvPr>
        </p:nvSpPr>
        <p:spPr>
          <a:xfrm>
            <a:off x="0" y="6592569"/>
            <a:ext cx="2057400" cy="2605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034D8C-3CB4-402A-BC46-2AB14C0FE90A}" type="slidenum">
              <a:rPr kumimoji="0" lang="en-US" sz="1200" b="0" i="0" u="none" strike="noStrike" kern="1200" cap="none" spc="0" normalizeH="0" baseline="0" noProof="0" smtClean="0">
                <a:ln>
                  <a:noFill/>
                </a:ln>
                <a:solidFill>
                  <a:prstClr val="white"/>
                </a:solidFill>
                <a:effectLst/>
                <a:uLnTx/>
                <a:uFillTx/>
                <a:latin typeface="Calibri Light" panose="020F0302020204030204"/>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solidFill>
              <a:effectLst/>
              <a:uLnTx/>
              <a:uFillTx/>
              <a:latin typeface="Calibri Light" panose="020F0302020204030204"/>
              <a:cs typeface="Arial" charset="0"/>
            </a:endParaRPr>
          </a:p>
        </p:txBody>
      </p:sp>
      <p:graphicFrame>
        <p:nvGraphicFramePr>
          <p:cNvPr id="3" name="Table 2">
            <a:extLst>
              <a:ext uri="{FF2B5EF4-FFF2-40B4-BE49-F238E27FC236}">
                <a16:creationId xmlns:a16="http://schemas.microsoft.com/office/drawing/2014/main" id="{12927038-F81D-166B-2DB2-4F996D0C2AD0}"/>
              </a:ext>
            </a:extLst>
          </p:cNvPr>
          <p:cNvGraphicFramePr>
            <a:graphicFrameLocks noGrp="1"/>
          </p:cNvGraphicFramePr>
          <p:nvPr>
            <p:extLst>
              <p:ext uri="{D42A27DB-BD31-4B8C-83A1-F6EECF244321}">
                <p14:modId xmlns:p14="http://schemas.microsoft.com/office/powerpoint/2010/main" val="1453265617"/>
              </p:ext>
            </p:extLst>
          </p:nvPr>
        </p:nvGraphicFramePr>
        <p:xfrm>
          <a:off x="42488" y="840015"/>
          <a:ext cx="9048750" cy="6019800"/>
        </p:xfrm>
        <a:graphic>
          <a:graphicData uri="http://schemas.openxmlformats.org/drawingml/2006/table">
            <a:tbl>
              <a:tblPr firstRow="1" bandRow="1"/>
              <a:tblGrid>
                <a:gridCol w="861856">
                  <a:extLst>
                    <a:ext uri="{9D8B030D-6E8A-4147-A177-3AD203B41FA5}">
                      <a16:colId xmlns:a16="http://schemas.microsoft.com/office/drawing/2014/main" val="1434085831"/>
                    </a:ext>
                  </a:extLst>
                </a:gridCol>
                <a:gridCol w="8186894">
                  <a:extLst>
                    <a:ext uri="{9D8B030D-6E8A-4147-A177-3AD203B41FA5}">
                      <a16:colId xmlns:a16="http://schemas.microsoft.com/office/drawing/2014/main" val="2221002317"/>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400" dirty="0"/>
                        <a:t>Date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400" dirty="0"/>
                        <a:t>What Happened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20572912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t>July 25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Deadline for proposals.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Received 27 documents (arguably 30 proposals when one unpacks the silicon</a:t>
                      </a:r>
                      <a:r>
                        <a:rPr lang="en-US" sz="1400" baseline="0" dirty="0"/>
                        <a:t> </a:t>
                      </a:r>
                      <a:r>
                        <a:rPr lang="en-US" sz="1400" dirty="0"/>
                        <a:t>consortium document).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2337663465"/>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t>Aug 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Proposals and spreadsheet summary became available on website.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Asked</a:t>
                      </a:r>
                      <a:r>
                        <a:rPr lang="en-US" sz="1400" baseline="0" dirty="0"/>
                        <a:t> EIC and DOE managers to check whether all proposals were appropriate for this program.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176296655"/>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t>EIC</a:t>
                      </a:r>
                      <a:r>
                        <a:rPr lang="en-US" sz="1400" baseline="0" dirty="0"/>
                        <a:t> and DOE managers confirmed: these were all bona fide generic R&amp;D proposals. Hence all proposals had to be read and evaluated. But it’d be too </a:t>
                      </a:r>
                      <a:r>
                        <a:rPr lang="en-US" sz="1400" dirty="0"/>
                        <a:t>much workload</a:t>
                      </a:r>
                      <a:r>
                        <a:rPr lang="en-US" sz="1400" baseline="0" dirty="0"/>
                        <a:t> for a committee of 10, and impractical to have 30 presentation in a 2 day meeting. So:</a:t>
                      </a:r>
                    </a:p>
                    <a:p>
                      <a:r>
                        <a:rPr lang="en-US" sz="1400" baseline="0" dirty="0"/>
                        <a:t>1) had to increase the size of committee to 16 during the peak vacation season of August (which happily allowed us to expand badly needed expertise in fast silicon, fast gaseous detectors, and machine learning). </a:t>
                      </a:r>
                    </a:p>
                    <a:p>
                      <a:r>
                        <a:rPr lang="en-US" sz="1400" baseline="0" dirty="0"/>
                        <a:t>2) had to add a time-consuming 1</a:t>
                      </a:r>
                      <a:r>
                        <a:rPr lang="en-US" sz="1400" baseline="30000" dirty="0"/>
                        <a:t>st</a:t>
                      </a:r>
                      <a:r>
                        <a:rPr lang="en-US" sz="1400" baseline="0" dirty="0"/>
                        <a:t> cuts process to reduce the number of presentations. </a:t>
                      </a:r>
                    </a:p>
                    <a:p>
                      <a:pPr algn="ctr"/>
                      <a:r>
                        <a:rPr lang="en-US" sz="1400" baseline="0" dirty="0"/>
                        <a:t>(Needless to say, early August was stressful as all the Chair’s preliminary schedules went out the window.)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3151887929"/>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t>Aug 17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t>Final reader assignments</a:t>
                      </a:r>
                      <a:r>
                        <a:rPr lang="en-US" sz="1400" baseline="0" dirty="0"/>
                        <a:t> were sent out (after resolving a few declared conflicts of interest). </a:t>
                      </a:r>
                    </a:p>
                    <a:p>
                      <a:r>
                        <a:rPr lang="en-US" sz="1400" baseline="0" dirty="0"/>
                        <a:t>There are 2-3 readers per proposal. Each committee member got 4 proposals to read. </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2909235197"/>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t>Sept 16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t>1</a:t>
                      </a:r>
                      <a:r>
                        <a:rPr lang="en-US" sz="1400" baseline="30000" dirty="0"/>
                        <a:t>st</a:t>
                      </a:r>
                      <a:r>
                        <a:rPr lang="en-US" sz="1400" dirty="0"/>
                        <a:t> cuts</a:t>
                      </a:r>
                      <a:r>
                        <a:rPr lang="en-US" sz="1400" baseline="0" dirty="0"/>
                        <a:t> Zoom meeting on </a:t>
                      </a:r>
                      <a:r>
                        <a:rPr lang="en-US" sz="1400" u="sng" baseline="0" dirty="0"/>
                        <a:t>first</a:t>
                      </a:r>
                      <a:r>
                        <a:rPr lang="en-US" sz="1400" baseline="0" dirty="0"/>
                        <a:t> tranche of proposals. (a little over half the proposals were “ready” i.e. with 2 readers reporting back)</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2520828351"/>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t>Sept</a:t>
                      </a:r>
                      <a:r>
                        <a:rPr lang="en-US" sz="1400" baseline="0" dirty="0"/>
                        <a:t> 29</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t>All reading</a:t>
                      </a:r>
                      <a:r>
                        <a:rPr lang="en-US" sz="1400" baseline="0" dirty="0"/>
                        <a:t> done, essentially all scores and preliminary reports submitted to Chair </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2376142113"/>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t>Sept 30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t>1</a:t>
                      </a:r>
                      <a:r>
                        <a:rPr lang="en-US" sz="1400" baseline="30000" dirty="0"/>
                        <a:t>st</a:t>
                      </a:r>
                      <a:r>
                        <a:rPr lang="en-US" sz="1400" baseline="0" dirty="0"/>
                        <a:t> cuts Zoom meeting on </a:t>
                      </a:r>
                      <a:r>
                        <a:rPr lang="en-US" sz="1400" u="sng" baseline="0" dirty="0"/>
                        <a:t>final</a:t>
                      </a:r>
                      <a:r>
                        <a:rPr lang="en-US" sz="1400" baseline="0" dirty="0"/>
                        <a:t> tranche of proposals.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234064618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t>Oct</a:t>
                      </a:r>
                      <a:r>
                        <a:rPr lang="en-US" sz="1400" baseline="0" dirty="0"/>
                        <a:t> 6</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aseline="0" dirty="0"/>
                        <a:t>This week: Chair is finalizing cuts with the committee by email, while beginning to schedule </a:t>
                      </a:r>
                      <a:r>
                        <a:rPr lang="en-US" sz="1400" baseline="0"/>
                        <a:t>the smartest/busiest 16 people </a:t>
                      </a:r>
                      <a:r>
                        <a:rPr lang="en-US" sz="1400" baseline="0" dirty="0"/>
                        <a:t>in the world for a 2 day meeting with ~21 presentations.  The review is taking longer than expected, but the end is in sight.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1198114019"/>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t>“Soon”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baseline="0" dirty="0"/>
                        <a:t>Once the presentation meeting date is set (probably in November before Thanksgiving), the Chair will notify all proponents, and send them the committee’s questions which must be addressed during the presentations.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1934966926"/>
                  </a:ext>
                </a:extLst>
              </a:tr>
            </a:tbl>
          </a:graphicData>
        </a:graphic>
      </p:graphicFrame>
    </p:spTree>
    <p:extLst>
      <p:ext uri="{BB962C8B-B14F-4D97-AF65-F5344CB8AC3E}">
        <p14:creationId xmlns:p14="http://schemas.microsoft.com/office/powerpoint/2010/main" val="2791666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314EDA-0DC1-1640-91A8-3BCF48C56170}"/>
              </a:ext>
            </a:extLst>
          </p:cNvPr>
          <p:cNvSpPr>
            <a:spLocks noGrp="1"/>
          </p:cNvSpPr>
          <p:nvPr>
            <p:ph type="dt" sz="half" idx="10"/>
          </p:nvPr>
        </p:nvSpPr>
        <p:spPr/>
        <p:txBody>
          <a:bodyPr/>
          <a:lstStyle/>
          <a:p>
            <a:r>
              <a:rPr lang="en-US"/>
              <a:t>E.C. Aschenauer</a:t>
            </a:r>
            <a:endParaRPr lang="en-US" dirty="0"/>
          </a:p>
        </p:txBody>
      </p:sp>
      <p:sp>
        <p:nvSpPr>
          <p:cNvPr id="3" name="Slide Number Placeholder 2">
            <a:extLst>
              <a:ext uri="{FF2B5EF4-FFF2-40B4-BE49-F238E27FC236}">
                <a16:creationId xmlns:a16="http://schemas.microsoft.com/office/drawing/2014/main" id="{3FCC5BD6-F8D4-8641-B56C-EE09F431B09A}"/>
              </a:ext>
            </a:extLst>
          </p:cNvPr>
          <p:cNvSpPr>
            <a:spLocks noGrp="1"/>
          </p:cNvSpPr>
          <p:nvPr>
            <p:ph type="sldNum" sz="quarter" idx="12"/>
          </p:nvPr>
        </p:nvSpPr>
        <p:spPr/>
        <p:txBody>
          <a:bodyPr/>
          <a:lstStyle/>
          <a:p>
            <a:fld id="{893C5830-40F3-F04E-B2E3-10E6672BA8FF}" type="slidenum">
              <a:rPr lang="en-US" smtClean="0"/>
              <a:pPr/>
              <a:t>14</a:t>
            </a:fld>
            <a:endParaRPr lang="en-US"/>
          </a:p>
        </p:txBody>
      </p:sp>
      <p:sp>
        <p:nvSpPr>
          <p:cNvPr id="4" name="Title 3">
            <a:extLst>
              <a:ext uri="{FF2B5EF4-FFF2-40B4-BE49-F238E27FC236}">
                <a16:creationId xmlns:a16="http://schemas.microsoft.com/office/drawing/2014/main" id="{C62A7198-DC9F-334C-BBE8-C8DDD9766DA2}"/>
              </a:ext>
            </a:extLst>
          </p:cNvPr>
          <p:cNvSpPr>
            <a:spLocks noGrp="1"/>
          </p:cNvSpPr>
          <p:nvPr>
            <p:ph type="title"/>
          </p:nvPr>
        </p:nvSpPr>
        <p:spPr>
          <a:xfrm>
            <a:off x="14677" y="0"/>
            <a:ext cx="9144000" cy="584669"/>
          </a:xfrm>
        </p:spPr>
        <p:txBody>
          <a:bodyPr>
            <a:normAutofit/>
          </a:bodyPr>
          <a:lstStyle/>
          <a:p>
            <a:r>
              <a:rPr lang="en-US" dirty="0"/>
              <a:t>Update of Geometry Data-Base</a:t>
            </a:r>
          </a:p>
        </p:txBody>
      </p:sp>
      <p:sp>
        <p:nvSpPr>
          <p:cNvPr id="5" name="TextBox 4">
            <a:extLst>
              <a:ext uri="{FF2B5EF4-FFF2-40B4-BE49-F238E27FC236}">
                <a16:creationId xmlns:a16="http://schemas.microsoft.com/office/drawing/2014/main" id="{8D66C8DF-2706-A64A-AE98-F33EDCD31E8C}"/>
              </a:ext>
            </a:extLst>
          </p:cNvPr>
          <p:cNvSpPr txBox="1"/>
          <p:nvPr/>
        </p:nvSpPr>
        <p:spPr>
          <a:xfrm>
            <a:off x="14677" y="472654"/>
            <a:ext cx="8501045" cy="1477328"/>
          </a:xfrm>
          <a:prstGeom prst="rect">
            <a:avLst/>
          </a:prstGeom>
          <a:noFill/>
        </p:spPr>
        <p:txBody>
          <a:bodyPr wrap="none" rtlCol="0">
            <a:spAutoFit/>
          </a:bodyPr>
          <a:lstStyle/>
          <a:p>
            <a:r>
              <a:rPr lang="en-US" dirty="0">
                <a:solidFill>
                  <a:srgbClr val="0432FF"/>
                </a:solidFill>
                <a:latin typeface="Arial" panose="020B0604020202020204" pitchFamily="34" charset="0"/>
                <a:cs typeface="Arial" panose="020B0604020202020204" pitchFamily="34" charset="0"/>
              </a:rPr>
              <a:t>What we did watch out for</a:t>
            </a:r>
          </a:p>
          <a:p>
            <a:pPr marL="285750" indent="-285750">
              <a:lnSpc>
                <a:spcPct val="100000"/>
              </a:lnSpc>
              <a:spcBef>
                <a:spcPts val="0"/>
              </a:spcBef>
              <a:buClr>
                <a:srgbClr val="0432FF"/>
              </a:buClr>
              <a:buFont typeface="Wingdings" pitchFamily="2" charset="2"/>
              <a:buChar char="q"/>
            </a:pPr>
            <a:r>
              <a:rPr lang="en-US" dirty="0">
                <a:latin typeface="Arial" panose="020B0604020202020204" pitchFamily="34" charset="0"/>
                <a:cs typeface="Arial" panose="020B0604020202020204" pitchFamily="34" charset="0"/>
              </a:rPr>
              <a:t>Do we have enough space for the detector, its readout and services</a:t>
            </a:r>
          </a:p>
          <a:p>
            <a:pPr>
              <a:buClr>
                <a:srgbClr val="0432FF"/>
              </a:buClr>
            </a:pPr>
            <a:r>
              <a:rPr lang="en-US" dirty="0">
                <a:latin typeface="Arial" panose="020B0604020202020204" pitchFamily="34" charset="0"/>
                <a:cs typeface="Arial" panose="020B0604020202020204" pitchFamily="34" charset="0"/>
              </a:rPr>
              <a:t>     </a:t>
            </a:r>
            <a:r>
              <a:rPr lang="en-US" dirty="0">
                <a:solidFill>
                  <a:srgbClr val="0432FF"/>
                </a:solidFill>
                <a:latin typeface="Arial" panose="020B0604020202020204" pitchFamily="34" charset="0"/>
                <a:cs typeface="Arial" panose="020B0604020202020204" pitchFamily="34" charset="0"/>
                <a:sym typeface="Wingdings" pitchFamily="2" charset="2"/>
              </a:rPr>
              <a:t></a:t>
            </a:r>
            <a:r>
              <a:rPr lang="en-US" dirty="0">
                <a:latin typeface="Arial" panose="020B0604020202020204" pitchFamily="34" charset="0"/>
                <a:cs typeface="Arial" panose="020B0604020202020204" pitchFamily="34" charset="0"/>
                <a:sym typeface="Wingdings" pitchFamily="2" charset="2"/>
              </a:rPr>
              <a:t> </a:t>
            </a:r>
            <a:r>
              <a:rPr lang="en-US" dirty="0">
                <a:latin typeface="Arial" panose="020B0604020202020204" pitchFamily="34" charset="0"/>
                <a:cs typeface="Arial" panose="020B0604020202020204" pitchFamily="34" charset="0"/>
                <a:hlinkClick r:id="rId2"/>
              </a:rPr>
              <a:t>https://eic.jlab.org/Geometry/Detector/</a:t>
            </a:r>
            <a:endParaRPr lang="en-US" dirty="0">
              <a:latin typeface="Arial" panose="020B0604020202020204" pitchFamily="34" charset="0"/>
              <a:cs typeface="Arial" panose="020B0604020202020204" pitchFamily="34" charset="0"/>
            </a:endParaRPr>
          </a:p>
          <a:p>
            <a:pPr marL="285750" indent="-285750">
              <a:buClr>
                <a:srgbClr val="0432FF"/>
              </a:buClr>
              <a:buFont typeface="Wingdings" pitchFamily="2" charset="2"/>
              <a:buChar char="q"/>
            </a:pPr>
            <a:r>
              <a:rPr lang="en-US" dirty="0">
                <a:latin typeface="Arial" panose="020B0604020202020204" pitchFamily="34" charset="0"/>
                <a:cs typeface="Arial" panose="020B0604020202020204" pitchFamily="34" charset="0"/>
              </a:rPr>
              <a:t>Implemented alternatives Barrel: </a:t>
            </a:r>
            <a:r>
              <a:rPr lang="en-US" dirty="0" err="1">
                <a:latin typeface="Arial" panose="020B0604020202020204" pitchFamily="34" charset="0"/>
                <a:cs typeface="Arial" panose="020B0604020202020204" pitchFamily="34" charset="0"/>
              </a:rPr>
              <a:t>SciGlas</a:t>
            </a:r>
            <a:r>
              <a:rPr lang="en-US" dirty="0">
                <a:latin typeface="Arial" panose="020B0604020202020204" pitchFamily="34" charset="0"/>
                <a:cs typeface="Arial" panose="020B0604020202020204" pitchFamily="34" charset="0"/>
              </a:rPr>
              <a:t> &amp; Imaging </a:t>
            </a:r>
            <a:r>
              <a:rPr lang="en-US" dirty="0" err="1">
                <a:latin typeface="Arial" panose="020B0604020202020204" pitchFamily="34" charset="0"/>
                <a:cs typeface="Arial" panose="020B0604020202020204" pitchFamily="34" charset="0"/>
              </a:rPr>
              <a:t>Calo</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mRICH</a:t>
            </a:r>
            <a:r>
              <a:rPr lang="en-US" dirty="0">
                <a:latin typeface="Arial" panose="020B0604020202020204" pitchFamily="34" charset="0"/>
                <a:cs typeface="Arial" panose="020B0604020202020204" pitchFamily="34" charset="0"/>
              </a:rPr>
              <a:t> &amp; </a:t>
            </a:r>
            <a:r>
              <a:rPr lang="en-US" dirty="0" err="1">
                <a:latin typeface="Arial" panose="020B0604020202020204" pitchFamily="34" charset="0"/>
                <a:cs typeface="Arial" panose="020B0604020202020204" pitchFamily="34" charset="0"/>
              </a:rPr>
              <a:t>pfRICH</a:t>
            </a:r>
            <a:endParaRPr lang="en-US" dirty="0">
              <a:latin typeface="Arial" panose="020B0604020202020204" pitchFamily="34" charset="0"/>
              <a:cs typeface="Arial" panose="020B0604020202020204" pitchFamily="34" charset="0"/>
            </a:endParaRPr>
          </a:p>
          <a:p>
            <a:pPr marL="285750" indent="-285750">
              <a:buClr>
                <a:srgbClr val="0432FF"/>
              </a:buClr>
              <a:buFont typeface="Wingdings" pitchFamily="2" charset="2"/>
              <a:buChar char="q"/>
            </a:pPr>
            <a:r>
              <a:rPr lang="en-US" dirty="0">
                <a:solidFill>
                  <a:srgbClr val="0432FF"/>
                </a:solidFill>
                <a:latin typeface="Arial" panose="020B0604020202020204" pitchFamily="34" charset="0"/>
                <a:cs typeface="Arial" panose="020B0604020202020204" pitchFamily="34" charset="0"/>
              </a:rPr>
              <a:t>Next big step collect all the cables and services of subdetectors</a:t>
            </a:r>
          </a:p>
        </p:txBody>
      </p:sp>
      <p:pic>
        <p:nvPicPr>
          <p:cNvPr id="7" name="Picture 6">
            <a:extLst>
              <a:ext uri="{FF2B5EF4-FFF2-40B4-BE49-F238E27FC236}">
                <a16:creationId xmlns:a16="http://schemas.microsoft.com/office/drawing/2014/main" id="{B1572DA0-ABCB-0641-A9B9-F18F4A5265DF}"/>
              </a:ext>
            </a:extLst>
          </p:cNvPr>
          <p:cNvPicPr>
            <a:picLocks noChangeAspect="1"/>
          </p:cNvPicPr>
          <p:nvPr/>
        </p:nvPicPr>
        <p:blipFill>
          <a:blip r:embed="rId3"/>
          <a:stretch>
            <a:fillRect/>
          </a:stretch>
        </p:blipFill>
        <p:spPr>
          <a:xfrm>
            <a:off x="14677" y="1935771"/>
            <a:ext cx="7912165" cy="4926546"/>
          </a:xfrm>
          <a:prstGeom prst="rect">
            <a:avLst/>
          </a:prstGeom>
        </p:spPr>
      </p:pic>
    </p:spTree>
    <p:extLst>
      <p:ext uri="{BB962C8B-B14F-4D97-AF65-F5344CB8AC3E}">
        <p14:creationId xmlns:p14="http://schemas.microsoft.com/office/powerpoint/2010/main" val="1289583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314EDA-0DC1-1640-91A8-3BCF48C56170}"/>
              </a:ext>
            </a:extLst>
          </p:cNvPr>
          <p:cNvSpPr>
            <a:spLocks noGrp="1"/>
          </p:cNvSpPr>
          <p:nvPr>
            <p:ph type="dt" sz="half" idx="10"/>
          </p:nvPr>
        </p:nvSpPr>
        <p:spPr/>
        <p:txBody>
          <a:bodyPr/>
          <a:lstStyle/>
          <a:p>
            <a:r>
              <a:rPr lang="en-US"/>
              <a:t>E.C. Aschenauer</a:t>
            </a:r>
            <a:endParaRPr lang="en-US" dirty="0"/>
          </a:p>
        </p:txBody>
      </p:sp>
      <p:sp>
        <p:nvSpPr>
          <p:cNvPr id="3" name="Slide Number Placeholder 2">
            <a:extLst>
              <a:ext uri="{FF2B5EF4-FFF2-40B4-BE49-F238E27FC236}">
                <a16:creationId xmlns:a16="http://schemas.microsoft.com/office/drawing/2014/main" id="{3FCC5BD6-F8D4-8641-B56C-EE09F431B09A}"/>
              </a:ext>
            </a:extLst>
          </p:cNvPr>
          <p:cNvSpPr>
            <a:spLocks noGrp="1"/>
          </p:cNvSpPr>
          <p:nvPr>
            <p:ph type="sldNum" sz="quarter" idx="12"/>
          </p:nvPr>
        </p:nvSpPr>
        <p:spPr/>
        <p:txBody>
          <a:bodyPr/>
          <a:lstStyle/>
          <a:p>
            <a:fld id="{893C5830-40F3-F04E-B2E3-10E6672BA8FF}" type="slidenum">
              <a:rPr lang="en-US" smtClean="0"/>
              <a:pPr/>
              <a:t>15</a:t>
            </a:fld>
            <a:endParaRPr lang="en-US"/>
          </a:p>
        </p:txBody>
      </p:sp>
      <p:sp>
        <p:nvSpPr>
          <p:cNvPr id="4" name="Title 3">
            <a:extLst>
              <a:ext uri="{FF2B5EF4-FFF2-40B4-BE49-F238E27FC236}">
                <a16:creationId xmlns:a16="http://schemas.microsoft.com/office/drawing/2014/main" id="{C62A7198-DC9F-334C-BBE8-C8DDD9766DA2}"/>
              </a:ext>
            </a:extLst>
          </p:cNvPr>
          <p:cNvSpPr>
            <a:spLocks noGrp="1"/>
          </p:cNvSpPr>
          <p:nvPr>
            <p:ph type="title"/>
          </p:nvPr>
        </p:nvSpPr>
        <p:spPr>
          <a:xfrm>
            <a:off x="14677" y="0"/>
            <a:ext cx="9144000" cy="584669"/>
          </a:xfrm>
        </p:spPr>
        <p:txBody>
          <a:bodyPr>
            <a:normAutofit/>
          </a:bodyPr>
          <a:lstStyle/>
          <a:p>
            <a:r>
              <a:rPr lang="en-US" dirty="0"/>
              <a:t>Update of Geometry Data-Base</a:t>
            </a:r>
          </a:p>
        </p:txBody>
      </p:sp>
      <p:sp>
        <p:nvSpPr>
          <p:cNvPr id="5" name="TextBox 4">
            <a:extLst>
              <a:ext uri="{FF2B5EF4-FFF2-40B4-BE49-F238E27FC236}">
                <a16:creationId xmlns:a16="http://schemas.microsoft.com/office/drawing/2014/main" id="{8D66C8DF-2706-A64A-AE98-F33EDCD31E8C}"/>
              </a:ext>
            </a:extLst>
          </p:cNvPr>
          <p:cNvSpPr txBox="1"/>
          <p:nvPr/>
        </p:nvSpPr>
        <p:spPr>
          <a:xfrm>
            <a:off x="14677" y="472654"/>
            <a:ext cx="8880957" cy="2031325"/>
          </a:xfrm>
          <a:prstGeom prst="rect">
            <a:avLst/>
          </a:prstGeom>
          <a:noFill/>
        </p:spPr>
        <p:txBody>
          <a:bodyPr wrap="none" rtlCol="0">
            <a:spAutoFit/>
          </a:bodyPr>
          <a:lstStyle/>
          <a:p>
            <a:r>
              <a:rPr lang="en-US" dirty="0">
                <a:solidFill>
                  <a:srgbClr val="0432FF"/>
                </a:solidFill>
                <a:latin typeface="Arial" panose="020B0604020202020204" pitchFamily="34" charset="0"/>
                <a:cs typeface="Arial" panose="020B0604020202020204" pitchFamily="34" charset="0"/>
              </a:rPr>
              <a:t>What we did watch out for</a:t>
            </a:r>
          </a:p>
          <a:p>
            <a:pPr marL="285750" indent="-285750">
              <a:lnSpc>
                <a:spcPct val="100000"/>
              </a:lnSpc>
              <a:spcBef>
                <a:spcPts val="0"/>
              </a:spcBef>
              <a:buClr>
                <a:srgbClr val="0432FF"/>
              </a:buClr>
              <a:buFont typeface="Wingdings" pitchFamily="2" charset="2"/>
              <a:buChar char="q"/>
            </a:pPr>
            <a:r>
              <a:rPr lang="en-US" dirty="0">
                <a:latin typeface="Arial" panose="020B0604020202020204" pitchFamily="34" charset="0"/>
                <a:cs typeface="Arial" panose="020B0604020202020204" pitchFamily="34" charset="0"/>
              </a:rPr>
              <a:t>Do we have enough space for the detector, its readout and services</a:t>
            </a:r>
          </a:p>
          <a:p>
            <a:pPr>
              <a:buClr>
                <a:srgbClr val="0432FF"/>
              </a:buClr>
            </a:pPr>
            <a:r>
              <a:rPr lang="en-US" dirty="0">
                <a:latin typeface="Arial" panose="020B0604020202020204" pitchFamily="34" charset="0"/>
                <a:cs typeface="Arial" panose="020B0604020202020204" pitchFamily="34" charset="0"/>
              </a:rPr>
              <a:t>     </a:t>
            </a:r>
            <a:r>
              <a:rPr lang="en-US" dirty="0">
                <a:solidFill>
                  <a:srgbClr val="0432FF"/>
                </a:solidFill>
                <a:latin typeface="Arial" panose="020B0604020202020204" pitchFamily="34" charset="0"/>
                <a:cs typeface="Arial" panose="020B0604020202020204" pitchFamily="34" charset="0"/>
                <a:sym typeface="Wingdings" pitchFamily="2" charset="2"/>
              </a:rPr>
              <a:t></a:t>
            </a:r>
            <a:r>
              <a:rPr lang="en-US" dirty="0">
                <a:latin typeface="Arial" panose="020B0604020202020204" pitchFamily="34" charset="0"/>
                <a:cs typeface="Arial" panose="020B0604020202020204" pitchFamily="34" charset="0"/>
                <a:sym typeface="Wingdings" pitchFamily="2" charset="2"/>
              </a:rPr>
              <a:t> </a:t>
            </a:r>
            <a:r>
              <a:rPr lang="en-US" dirty="0">
                <a:latin typeface="Arial" panose="020B0604020202020204" pitchFamily="34" charset="0"/>
                <a:cs typeface="Arial" panose="020B0604020202020204" pitchFamily="34" charset="0"/>
                <a:hlinkClick r:id="rId2"/>
              </a:rPr>
              <a:t>https://eic.jlab.org/Geometry/Detector/</a:t>
            </a:r>
            <a:endParaRPr lang="en-US" dirty="0">
              <a:latin typeface="Arial" panose="020B0604020202020204" pitchFamily="34" charset="0"/>
              <a:cs typeface="Arial" panose="020B0604020202020204" pitchFamily="34" charset="0"/>
            </a:endParaRPr>
          </a:p>
          <a:p>
            <a:pPr marL="285750" indent="-285750">
              <a:buClr>
                <a:srgbClr val="0432FF"/>
              </a:buClr>
              <a:buFont typeface="Wingdings" pitchFamily="2" charset="2"/>
              <a:buChar char="q"/>
            </a:pPr>
            <a:r>
              <a:rPr lang="en-US" dirty="0">
                <a:latin typeface="Arial" panose="020B0604020202020204" pitchFamily="34" charset="0"/>
                <a:cs typeface="Arial" panose="020B0604020202020204" pitchFamily="34" charset="0"/>
              </a:rPr>
              <a:t>Implemented alternatives Barrel: </a:t>
            </a:r>
            <a:r>
              <a:rPr lang="en-US" dirty="0" err="1">
                <a:latin typeface="Arial" panose="020B0604020202020204" pitchFamily="34" charset="0"/>
                <a:cs typeface="Arial" panose="020B0604020202020204" pitchFamily="34" charset="0"/>
              </a:rPr>
              <a:t>SciGlas</a:t>
            </a:r>
            <a:r>
              <a:rPr lang="en-US" dirty="0">
                <a:latin typeface="Arial" panose="020B0604020202020204" pitchFamily="34" charset="0"/>
                <a:cs typeface="Arial" panose="020B0604020202020204" pitchFamily="34" charset="0"/>
              </a:rPr>
              <a:t> &amp; Imaging </a:t>
            </a:r>
            <a:r>
              <a:rPr lang="en-US" dirty="0" err="1">
                <a:latin typeface="Arial" panose="020B0604020202020204" pitchFamily="34" charset="0"/>
                <a:cs typeface="Arial" panose="020B0604020202020204" pitchFamily="34" charset="0"/>
              </a:rPr>
              <a:t>Calo</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mRICH</a:t>
            </a:r>
            <a:r>
              <a:rPr lang="en-US" dirty="0">
                <a:latin typeface="Arial" panose="020B0604020202020204" pitchFamily="34" charset="0"/>
                <a:cs typeface="Arial" panose="020B0604020202020204" pitchFamily="34" charset="0"/>
              </a:rPr>
              <a:t> &amp; </a:t>
            </a:r>
            <a:r>
              <a:rPr lang="en-US" dirty="0" err="1">
                <a:latin typeface="Arial" panose="020B0604020202020204" pitchFamily="34" charset="0"/>
                <a:cs typeface="Arial" panose="020B0604020202020204" pitchFamily="34" charset="0"/>
              </a:rPr>
              <a:t>pfRICH</a:t>
            </a:r>
            <a:endParaRPr lang="en-US" dirty="0">
              <a:latin typeface="Arial" panose="020B0604020202020204" pitchFamily="34" charset="0"/>
              <a:cs typeface="Arial" panose="020B0604020202020204" pitchFamily="34" charset="0"/>
            </a:endParaRPr>
          </a:p>
          <a:p>
            <a:pPr marL="285750" indent="-285750">
              <a:buClr>
                <a:srgbClr val="0432FF"/>
              </a:buClr>
              <a:buFont typeface="Wingdings" pitchFamily="2" charset="2"/>
              <a:buChar char="q"/>
            </a:pPr>
            <a:r>
              <a:rPr lang="en-US" dirty="0">
                <a:solidFill>
                  <a:srgbClr val="0432FF"/>
                </a:solidFill>
                <a:latin typeface="Arial" panose="020B0604020202020204" pitchFamily="34" charset="0"/>
                <a:cs typeface="Arial" panose="020B0604020202020204" pitchFamily="34" charset="0"/>
              </a:rPr>
              <a:t>Next big step collect all the cables and services of subdetectors</a:t>
            </a:r>
          </a:p>
          <a:p>
            <a:pPr>
              <a:buClr>
                <a:srgbClr val="0432FF"/>
              </a:buClr>
            </a:pPr>
            <a:r>
              <a:rPr lang="en-US" dirty="0">
                <a:solidFill>
                  <a:srgbClr val="0432FF"/>
                </a:solidFill>
                <a:latin typeface="Arial" panose="020B0604020202020204" pitchFamily="34" charset="0"/>
                <a:cs typeface="Arial" panose="020B0604020202020204" pitchFamily="34" charset="0"/>
              </a:rPr>
              <a:t>    </a:t>
            </a:r>
            <a:r>
              <a:rPr lang="en-US" dirty="0">
                <a:solidFill>
                  <a:srgbClr val="0432FF"/>
                </a:solidFill>
                <a:latin typeface="Arial" panose="020B0604020202020204" pitchFamily="34" charset="0"/>
                <a:cs typeface="Arial" panose="020B0604020202020204" pitchFamily="34" charset="0"/>
                <a:sym typeface="Wingdings" pitchFamily="2" charset="2"/>
              </a:rPr>
              <a:t></a:t>
            </a:r>
            <a:r>
              <a:rPr lang="en-US" dirty="0">
                <a:solidFill>
                  <a:srgbClr val="0432FF"/>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unified form to collect information </a:t>
            </a:r>
          </a:p>
          <a:p>
            <a:pPr>
              <a:buClr>
                <a:srgbClr val="0432FF"/>
              </a:buClr>
            </a:pPr>
            <a:r>
              <a:rPr lang="en-US" dirty="0">
                <a:solidFill>
                  <a:srgbClr val="0432FF"/>
                </a:solidFill>
                <a:latin typeface="Arial" panose="020B0604020202020204" pitchFamily="34" charset="0"/>
                <a:cs typeface="Arial" panose="020B0604020202020204" pitchFamily="34" charset="0"/>
                <a:sym typeface="Wingdings" pitchFamily="2" charset="2"/>
              </a:rPr>
              <a:t>       @ </a:t>
            </a:r>
            <a:r>
              <a:rPr lang="en-US" dirty="0">
                <a:latin typeface="Arial" panose="020B0604020202020204" pitchFamily="34" charset="0"/>
                <a:cs typeface="Arial" panose="020B0604020202020204" pitchFamily="34" charset="0"/>
                <a:sym typeface="Wingdings" pitchFamily="2" charset="2"/>
              </a:rPr>
              <a:t>https://</a:t>
            </a:r>
            <a:r>
              <a:rPr lang="en-US" dirty="0" err="1">
                <a:latin typeface="Arial" panose="020B0604020202020204" pitchFamily="34" charset="0"/>
                <a:cs typeface="Arial" panose="020B0604020202020204" pitchFamily="34" charset="0"/>
                <a:sym typeface="Wingdings" pitchFamily="2" charset="2"/>
              </a:rPr>
              <a:t>wiki.bnl.gov</a:t>
            </a:r>
            <a:r>
              <a:rPr lang="en-US" dirty="0">
                <a:latin typeface="Arial" panose="020B0604020202020204" pitchFamily="34" charset="0"/>
                <a:cs typeface="Arial" panose="020B0604020202020204" pitchFamily="34" charset="0"/>
                <a:sym typeface="Wingdings" pitchFamily="2" charset="2"/>
              </a:rPr>
              <a:t>/EPIC/</a:t>
            </a:r>
            <a:r>
              <a:rPr lang="en-US" dirty="0" err="1">
                <a:latin typeface="Arial" panose="020B0604020202020204" pitchFamily="34" charset="0"/>
                <a:cs typeface="Arial" panose="020B0604020202020204" pitchFamily="34" charset="0"/>
                <a:sym typeface="Wingdings" pitchFamily="2" charset="2"/>
              </a:rPr>
              <a:t>index.php?title</a:t>
            </a:r>
            <a:r>
              <a:rPr lang="en-US" dirty="0">
                <a:latin typeface="Arial" panose="020B0604020202020204" pitchFamily="34" charset="0"/>
                <a:cs typeface="Arial" panose="020B0604020202020204" pitchFamily="34" charset="0"/>
                <a:sym typeface="Wingdings" pitchFamily="2" charset="2"/>
              </a:rPr>
              <a:t>=Project_Information#Documents%3A</a:t>
            </a:r>
            <a:endParaRPr lang="en-US" dirty="0">
              <a:latin typeface="Arial" panose="020B0604020202020204" pitchFamily="34" charset="0"/>
              <a:cs typeface="Arial" panose="020B0604020202020204" pitchFamily="34" charset="0"/>
            </a:endParaRPr>
          </a:p>
        </p:txBody>
      </p:sp>
      <p:pic>
        <p:nvPicPr>
          <p:cNvPr id="9" name="Picture 8" descr="Graphical user interface, application, table&#10;&#10;Description automatically generated">
            <a:extLst>
              <a:ext uri="{FF2B5EF4-FFF2-40B4-BE49-F238E27FC236}">
                <a16:creationId xmlns:a16="http://schemas.microsoft.com/office/drawing/2014/main" id="{B5466429-B21E-BF4D-8798-8D9B09B87C83}"/>
              </a:ext>
            </a:extLst>
          </p:cNvPr>
          <p:cNvPicPr>
            <a:picLocks noChangeAspect="1"/>
          </p:cNvPicPr>
          <p:nvPr/>
        </p:nvPicPr>
        <p:blipFill>
          <a:blip r:embed="rId3"/>
          <a:stretch>
            <a:fillRect/>
          </a:stretch>
        </p:blipFill>
        <p:spPr>
          <a:xfrm>
            <a:off x="431168" y="2503979"/>
            <a:ext cx="4023987" cy="4379447"/>
          </a:xfrm>
          <a:prstGeom prst="rect">
            <a:avLst/>
          </a:prstGeom>
        </p:spPr>
      </p:pic>
    </p:spTree>
    <p:extLst>
      <p:ext uri="{BB962C8B-B14F-4D97-AF65-F5344CB8AC3E}">
        <p14:creationId xmlns:p14="http://schemas.microsoft.com/office/powerpoint/2010/main" val="1605849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266601-BE10-40AF-8825-BF9FB1C0D70E}"/>
              </a:ext>
            </a:extLst>
          </p:cNvPr>
          <p:cNvSpPr>
            <a:spLocks noGrp="1"/>
          </p:cNvSpPr>
          <p:nvPr>
            <p:ph type="sldNum" sz="quarter" idx="12"/>
          </p:nvPr>
        </p:nvSpPr>
        <p:spPr/>
        <p:txBody>
          <a:bodyPr/>
          <a:lstStyle/>
          <a:p>
            <a:fld id="{893C5830-40F3-F04E-B2E3-10E6672BA8FF}" type="slidenum">
              <a:rPr lang="en-US" smtClean="0"/>
              <a:t>16</a:t>
            </a:fld>
            <a:endParaRPr lang="en-US" dirty="0"/>
          </a:p>
        </p:txBody>
      </p:sp>
      <p:pic>
        <p:nvPicPr>
          <p:cNvPr id="5" name="Picture 4">
            <a:extLst>
              <a:ext uri="{FF2B5EF4-FFF2-40B4-BE49-F238E27FC236}">
                <a16:creationId xmlns:a16="http://schemas.microsoft.com/office/drawing/2014/main" id="{CAFBA1FA-4115-6041-BBB0-D6A901BE491E}"/>
              </a:ext>
            </a:extLst>
          </p:cNvPr>
          <p:cNvPicPr>
            <a:picLocks noChangeAspect="1"/>
          </p:cNvPicPr>
          <p:nvPr/>
        </p:nvPicPr>
        <p:blipFill rotWithShape="1">
          <a:blip r:embed="rId2"/>
          <a:srcRect b="18643"/>
          <a:stretch/>
        </p:blipFill>
        <p:spPr>
          <a:xfrm>
            <a:off x="320807" y="1138065"/>
            <a:ext cx="8481002" cy="4293250"/>
          </a:xfrm>
          <a:prstGeom prst="rect">
            <a:avLst/>
          </a:prstGeom>
        </p:spPr>
      </p:pic>
    </p:spTree>
    <p:extLst>
      <p:ext uri="{BB962C8B-B14F-4D97-AF65-F5344CB8AC3E}">
        <p14:creationId xmlns:p14="http://schemas.microsoft.com/office/powerpoint/2010/main" val="1507079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17</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500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F2B-4624-456A-A33E-769E2B891A20}"/>
              </a:ext>
            </a:extLst>
          </p:cNvPr>
          <p:cNvSpPr>
            <a:spLocks noGrp="1"/>
          </p:cNvSpPr>
          <p:nvPr>
            <p:ph type="title"/>
          </p:nvPr>
        </p:nvSpPr>
        <p:spPr>
          <a:xfrm>
            <a:off x="0" y="20963"/>
            <a:ext cx="7886700" cy="644967"/>
          </a:xfrm>
        </p:spPr>
        <p:txBody>
          <a:bodyPr>
            <a:normAutofit/>
          </a:bodyPr>
          <a:lstStyle/>
          <a:p>
            <a:r>
              <a:rPr lang="en-US" dirty="0"/>
              <a:t>Plans for Design Maturity</a:t>
            </a:r>
          </a:p>
        </p:txBody>
      </p:sp>
      <p:sp>
        <p:nvSpPr>
          <p:cNvPr id="6" name="Slide Number Placeholder 5">
            <a:extLst>
              <a:ext uri="{FF2B5EF4-FFF2-40B4-BE49-F238E27FC236}">
                <a16:creationId xmlns:a16="http://schemas.microsoft.com/office/drawing/2014/main" id="{EC8A31CE-4C9D-4CA7-9F20-252FD7FBCC5A}"/>
              </a:ext>
            </a:extLst>
          </p:cNvPr>
          <p:cNvSpPr>
            <a:spLocks noGrp="1"/>
          </p:cNvSpPr>
          <p:nvPr>
            <p:ph type="sldNum" sz="quarter" idx="12"/>
          </p:nvPr>
        </p:nvSpPr>
        <p:spPr/>
        <p:txBody>
          <a:bodyPr/>
          <a:lstStyle/>
          <a:p>
            <a:fld id="{893C5830-40F3-F04E-B2E3-10E6672BA8FF}" type="slidenum">
              <a:rPr lang="en-US" smtClean="0"/>
              <a:t>18</a:t>
            </a:fld>
            <a:endParaRPr lang="en-US"/>
          </a:p>
        </p:txBody>
      </p:sp>
      <p:graphicFrame>
        <p:nvGraphicFramePr>
          <p:cNvPr id="7" name="Table 6">
            <a:extLst>
              <a:ext uri="{FF2B5EF4-FFF2-40B4-BE49-F238E27FC236}">
                <a16:creationId xmlns:a16="http://schemas.microsoft.com/office/drawing/2014/main" id="{FA1950E1-7A88-DA4D-8EB6-9D1F9F581A35}"/>
              </a:ext>
            </a:extLst>
          </p:cNvPr>
          <p:cNvGraphicFramePr>
            <a:graphicFrameLocks noGrp="1"/>
          </p:cNvGraphicFramePr>
          <p:nvPr/>
        </p:nvGraphicFramePr>
        <p:xfrm>
          <a:off x="224536" y="839153"/>
          <a:ext cx="8830075" cy="5425440"/>
        </p:xfrm>
        <a:graphic>
          <a:graphicData uri="http://schemas.openxmlformats.org/drawingml/2006/table">
            <a:tbl>
              <a:tblPr firstRow="1" bandRow="1">
                <a:tableStyleId>{5C22544A-7EE6-4342-B048-85BDC9FD1C3A}</a:tableStyleId>
              </a:tblPr>
              <a:tblGrid>
                <a:gridCol w="2203354">
                  <a:extLst>
                    <a:ext uri="{9D8B030D-6E8A-4147-A177-3AD203B41FA5}">
                      <a16:colId xmlns:a16="http://schemas.microsoft.com/office/drawing/2014/main" val="465978067"/>
                    </a:ext>
                  </a:extLst>
                </a:gridCol>
                <a:gridCol w="1608082">
                  <a:extLst>
                    <a:ext uri="{9D8B030D-6E8A-4147-A177-3AD203B41FA5}">
                      <a16:colId xmlns:a16="http://schemas.microsoft.com/office/drawing/2014/main" val="2247653908"/>
                    </a:ext>
                  </a:extLst>
                </a:gridCol>
                <a:gridCol w="1618594">
                  <a:extLst>
                    <a:ext uri="{9D8B030D-6E8A-4147-A177-3AD203B41FA5}">
                      <a16:colId xmlns:a16="http://schemas.microsoft.com/office/drawing/2014/main" val="2105814040"/>
                    </a:ext>
                  </a:extLst>
                </a:gridCol>
                <a:gridCol w="1513489">
                  <a:extLst>
                    <a:ext uri="{9D8B030D-6E8A-4147-A177-3AD203B41FA5}">
                      <a16:colId xmlns:a16="http://schemas.microsoft.com/office/drawing/2014/main" val="418470762"/>
                    </a:ext>
                  </a:extLst>
                </a:gridCol>
                <a:gridCol w="1886556">
                  <a:extLst>
                    <a:ext uri="{9D8B030D-6E8A-4147-A177-3AD203B41FA5}">
                      <a16:colId xmlns:a16="http://schemas.microsoft.com/office/drawing/2014/main" val="3956404520"/>
                    </a:ext>
                  </a:extLst>
                </a:gridCol>
              </a:tblGrid>
              <a:tr h="839972">
                <a:tc>
                  <a:txBody>
                    <a:bodyPr/>
                    <a:lstStyle/>
                    <a:p>
                      <a:pPr lvl="0" algn="ctr" rtl="0">
                        <a:buNone/>
                      </a:pPr>
                      <a:r>
                        <a:rPr lang="en-US" sz="1400" dirty="0">
                          <a:effectLst/>
                        </a:rPr>
                        <a:t>System​​</a:t>
                      </a:r>
                      <a:endParaRPr lang="en-US" sz="1400" b="1" i="0">
                        <a:solidFill>
                          <a:srgbClr val="FFFFFF"/>
                        </a:solidFill>
                        <a:effectLst/>
                      </a:endParaRPr>
                    </a:p>
                  </a:txBody>
                  <a:tcPr anchor="ctr"/>
                </a:tc>
                <a:tc>
                  <a:txBody>
                    <a:bodyPr/>
                    <a:lstStyle/>
                    <a:p>
                      <a:pPr lvl="0" algn="ctr" rtl="0">
                        <a:buNone/>
                      </a:pPr>
                      <a:r>
                        <a:rPr lang="en-US" sz="1400" dirty="0">
                          <a:effectLst/>
                        </a:rPr>
                        <a:t>Estimated Design​​</a:t>
                      </a:r>
                      <a:endParaRPr lang="en-US" sz="1400"/>
                    </a:p>
                    <a:p>
                      <a:pPr lvl="0" algn="ctr" rtl="0">
                        <a:buNone/>
                      </a:pPr>
                      <a:r>
                        <a:rPr lang="en-US" sz="1400" dirty="0">
                          <a:effectLst/>
                        </a:rPr>
                        <a:t>% Complete​​</a:t>
                      </a:r>
                      <a:endParaRPr lang="en-US" sz="1400"/>
                    </a:p>
                    <a:p>
                      <a:pPr lvl="0" algn="ctr" rtl="0">
                        <a:buNone/>
                      </a:pPr>
                      <a:r>
                        <a:rPr lang="en-US" sz="1400" dirty="0">
                          <a:effectLst/>
                        </a:rPr>
                        <a:t>-----------------------​​</a:t>
                      </a:r>
                      <a:endParaRPr lang="en-US" sz="1400"/>
                    </a:p>
                    <a:p>
                      <a:pPr lvl="0" algn="ctr" rtl="0">
                        <a:buNone/>
                      </a:pPr>
                      <a:r>
                        <a:rPr lang="en-US" sz="1400" dirty="0">
                          <a:effectLst/>
                        </a:rPr>
                        <a:t>Now​​</a:t>
                      </a:r>
                      <a:endParaRPr lang="en-US" sz="1400" b="1" i="0">
                        <a:solidFill>
                          <a:srgbClr val="FFFFFF"/>
                        </a:solidFill>
                        <a:effectLst/>
                      </a:endParaRPr>
                    </a:p>
                  </a:txBody>
                  <a:tcPr/>
                </a:tc>
                <a:tc>
                  <a:txBody>
                    <a:bodyPr/>
                    <a:lstStyle/>
                    <a:p>
                      <a:pPr lvl="0" algn="ctr" rtl="0">
                        <a:buNone/>
                      </a:pPr>
                      <a:r>
                        <a:rPr lang="en-US" sz="1400" dirty="0">
                          <a:effectLst/>
                        </a:rPr>
                        <a:t>Estimated Design​​</a:t>
                      </a:r>
                      <a:endParaRPr lang="en-US" sz="1400"/>
                    </a:p>
                    <a:p>
                      <a:pPr lvl="0" algn="ctr" rtl="0">
                        <a:buNone/>
                      </a:pPr>
                      <a:r>
                        <a:rPr lang="en-US" sz="1400" dirty="0">
                          <a:effectLst/>
                        </a:rPr>
                        <a:t>% Complete​​</a:t>
                      </a:r>
                      <a:endParaRPr lang="en-US" sz="1400"/>
                    </a:p>
                    <a:p>
                      <a:pPr lvl="0" algn="ctr" rtl="0">
                        <a:buNone/>
                      </a:pPr>
                      <a:r>
                        <a:rPr lang="en-US" sz="1400" dirty="0">
                          <a:effectLst/>
                        </a:rPr>
                        <a:t>------------------------​​</a:t>
                      </a:r>
                      <a:endParaRPr lang="en-US" sz="1400"/>
                    </a:p>
                    <a:p>
                      <a:pPr lvl="0" algn="ctr" rtl="0">
                        <a:buNone/>
                      </a:pPr>
                      <a:r>
                        <a:rPr lang="en-US" sz="1400" dirty="0">
                          <a:effectLst/>
                        </a:rPr>
                        <a:t>CD-2 / 3A​​</a:t>
                      </a:r>
                      <a:endParaRPr lang="en-US" sz="1400" b="1" i="0">
                        <a:solidFill>
                          <a:srgbClr val="FFFFFF"/>
                        </a:solidFill>
                        <a:effectLst/>
                      </a:endParaRPr>
                    </a:p>
                  </a:txBody>
                  <a:tcPr/>
                </a:tc>
                <a:tc>
                  <a:txBody>
                    <a:bodyPr/>
                    <a:lstStyle/>
                    <a:p>
                      <a:pPr lvl="0" algn="ctr" rtl="0">
                        <a:buNone/>
                      </a:pPr>
                      <a:r>
                        <a:rPr lang="en-US" sz="1400" dirty="0">
                          <a:effectLst/>
                        </a:rPr>
                        <a:t>Estimated Date for​​</a:t>
                      </a:r>
                      <a:endParaRPr lang="en-US" sz="1400"/>
                    </a:p>
                    <a:p>
                      <a:pPr lvl="0" algn="ctr" rtl="0">
                        <a:buNone/>
                      </a:pPr>
                      <a:r>
                        <a:rPr lang="en-US" sz="1400" dirty="0">
                          <a:effectLst/>
                        </a:rPr>
                        <a:t>Final Design Complete​​</a:t>
                      </a:r>
                      <a:endParaRPr lang="en-US" sz="1400" b="1" i="0">
                        <a:solidFill>
                          <a:srgbClr val="FFFFFF"/>
                        </a:solidFill>
                        <a:effectLst/>
                      </a:endParaRPr>
                    </a:p>
                  </a:txBody>
                  <a:tcPr/>
                </a:tc>
                <a:tc>
                  <a:txBody>
                    <a:bodyPr/>
                    <a:lstStyle/>
                    <a:p>
                      <a:pPr algn="ctr"/>
                      <a:r>
                        <a:rPr lang="en-US" sz="1400" dirty="0"/>
                        <a:t>Comments</a:t>
                      </a:r>
                    </a:p>
                  </a:txBody>
                  <a:tcPr anchor="ctr"/>
                </a:tc>
                <a:extLst>
                  <a:ext uri="{0D108BD9-81ED-4DB2-BD59-A6C34878D82A}">
                    <a16:rowId xmlns:a16="http://schemas.microsoft.com/office/drawing/2014/main" val="1553021832"/>
                  </a:ext>
                </a:extLst>
              </a:tr>
              <a:tr h="640080">
                <a:tc>
                  <a:txBody>
                    <a:bodyPr/>
                    <a:lstStyle/>
                    <a:p>
                      <a:pPr marL="0" algn="ctr" defTabSz="914400" rtl="0" eaLnBrk="1" latinLnBrk="0" hangingPunct="1"/>
                      <a:r>
                        <a:rPr lang="en-US" sz="1800" kern="1200" dirty="0">
                          <a:solidFill>
                            <a:schemeClr val="dk1"/>
                          </a:solidFill>
                          <a:latin typeface="+mn-lt"/>
                          <a:ea typeface="+mn-ea"/>
                          <a:cs typeface="+mn-cs"/>
                        </a:rPr>
                        <a:t>6.10.02 Detector R&amp;D/Physics Design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60%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06/30/2026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Project R&amp;D just started</a:t>
                      </a:r>
                    </a:p>
                  </a:txBody>
                  <a:tcPr/>
                </a:tc>
                <a:extLst>
                  <a:ext uri="{0D108BD9-81ED-4DB2-BD59-A6C34878D82A}">
                    <a16:rowId xmlns:a16="http://schemas.microsoft.com/office/drawing/2014/main" val="3711633599"/>
                  </a:ext>
                </a:extLst>
              </a:tr>
              <a:tr h="640080">
                <a:tc>
                  <a:txBody>
                    <a:bodyPr/>
                    <a:lstStyle/>
                    <a:p>
                      <a:pPr marL="0" algn="ctr" defTabSz="914400" rtl="0" eaLnBrk="1" latinLnBrk="0" hangingPunct="1"/>
                      <a:r>
                        <a:rPr lang="en-US" sz="1800" kern="1200" dirty="0">
                          <a:solidFill>
                            <a:schemeClr val="dk1"/>
                          </a:solidFill>
                          <a:latin typeface="+mn-lt"/>
                          <a:ea typeface="+mn-ea"/>
                          <a:cs typeface="+mn-cs"/>
                        </a:rPr>
                        <a:t>6.10.03 Tracking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10%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50%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12/31/2026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Need only late</a:t>
                      </a:r>
                    </a:p>
                  </a:txBody>
                  <a:tcPr/>
                </a:tc>
                <a:extLst>
                  <a:ext uri="{0D108BD9-81ED-4DB2-BD59-A6C34878D82A}">
                    <a16:rowId xmlns:a16="http://schemas.microsoft.com/office/drawing/2014/main" val="166407452"/>
                  </a:ext>
                </a:extLst>
              </a:tr>
              <a:tr h="640080">
                <a:tc>
                  <a:txBody>
                    <a:bodyPr/>
                    <a:lstStyle/>
                    <a:p>
                      <a:pPr marL="0" algn="ctr" defTabSz="914400" rtl="0" eaLnBrk="1" latinLnBrk="0" hangingPunct="1"/>
                      <a:r>
                        <a:rPr lang="en-US" sz="1800" kern="1200" dirty="0">
                          <a:solidFill>
                            <a:schemeClr val="dk1"/>
                          </a:solidFill>
                          <a:latin typeface="+mn-lt"/>
                          <a:ea typeface="+mn-ea"/>
                          <a:cs typeface="+mn-cs"/>
                        </a:rPr>
                        <a:t>6.10.04 PID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15%</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50%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03/31/2026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err="1">
                          <a:solidFill>
                            <a:schemeClr val="dk1"/>
                          </a:solidFill>
                          <a:latin typeface="+mn-lt"/>
                          <a:ea typeface="+mn-ea"/>
                          <a:cs typeface="+mn-cs"/>
                        </a:rPr>
                        <a:t>hpDIRC</a:t>
                      </a:r>
                      <a:r>
                        <a:rPr lang="en-US" sz="1800" kern="1200" noProof="0" dirty="0">
                          <a:solidFill>
                            <a:schemeClr val="dk1"/>
                          </a:solidFill>
                          <a:latin typeface="+mn-lt"/>
                          <a:ea typeface="+mn-ea"/>
                          <a:cs typeface="+mn-cs"/>
                        </a:rPr>
                        <a:t> well underway</a:t>
                      </a:r>
                    </a:p>
                  </a:txBody>
                  <a:tcPr/>
                </a:tc>
                <a:extLst>
                  <a:ext uri="{0D108BD9-81ED-4DB2-BD59-A6C34878D82A}">
                    <a16:rowId xmlns:a16="http://schemas.microsoft.com/office/drawing/2014/main" val="1926372090"/>
                  </a:ext>
                </a:extLst>
              </a:tr>
              <a:tr h="640080">
                <a:tc>
                  <a:txBody>
                    <a:bodyPr/>
                    <a:lstStyle/>
                    <a:p>
                      <a:pPr marL="0" algn="ctr" defTabSz="914400" rtl="0" eaLnBrk="1" latinLnBrk="0" hangingPunct="1"/>
                      <a:r>
                        <a:rPr lang="en-US" sz="1800" kern="1200" dirty="0">
                          <a:solidFill>
                            <a:schemeClr val="dk1"/>
                          </a:solidFill>
                          <a:latin typeface="+mn-lt"/>
                          <a:ea typeface="+mn-ea"/>
                          <a:cs typeface="+mn-cs"/>
                        </a:rPr>
                        <a:t>6.10.05 </a:t>
                      </a:r>
                      <a:r>
                        <a:rPr lang="en-US" sz="1800" kern="1200" dirty="0" err="1">
                          <a:solidFill>
                            <a:schemeClr val="dk1"/>
                          </a:solidFill>
                          <a:latin typeface="+mn-lt"/>
                          <a:ea typeface="+mn-ea"/>
                          <a:cs typeface="+mn-cs"/>
                        </a:rPr>
                        <a:t>EmCal</a:t>
                      </a:r>
                      <a:endParaRPr lang="en-US" sz="180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20%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85%</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12/31/2024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err="1">
                          <a:solidFill>
                            <a:schemeClr val="dk1"/>
                          </a:solidFill>
                          <a:latin typeface="+mn-lt"/>
                          <a:ea typeface="+mn-ea"/>
                          <a:cs typeface="+mn-cs"/>
                        </a:rPr>
                        <a:t>eEMCAL</a:t>
                      </a:r>
                      <a:r>
                        <a:rPr lang="en-US" sz="1800" kern="1200" noProof="0" dirty="0">
                          <a:solidFill>
                            <a:schemeClr val="dk1"/>
                          </a:solidFill>
                          <a:latin typeface="+mn-lt"/>
                          <a:ea typeface="+mn-ea"/>
                          <a:cs typeface="+mn-cs"/>
                        </a:rPr>
                        <a:t> far ahead</a:t>
                      </a:r>
                    </a:p>
                  </a:txBody>
                  <a:tcPr/>
                </a:tc>
                <a:extLst>
                  <a:ext uri="{0D108BD9-81ED-4DB2-BD59-A6C34878D82A}">
                    <a16:rowId xmlns:a16="http://schemas.microsoft.com/office/drawing/2014/main" val="3908119722"/>
                  </a:ext>
                </a:extLst>
              </a:tr>
              <a:tr h="640080">
                <a:tc>
                  <a:txBody>
                    <a:bodyPr/>
                    <a:lstStyle/>
                    <a:p>
                      <a:pPr marL="0" algn="ctr" defTabSz="914400" rtl="0" eaLnBrk="1" latinLnBrk="0" hangingPunct="1"/>
                      <a:r>
                        <a:rPr lang="en-US" sz="1800" kern="1200" dirty="0">
                          <a:solidFill>
                            <a:schemeClr val="dk1"/>
                          </a:solidFill>
                          <a:latin typeface="+mn-lt"/>
                          <a:ea typeface="+mn-ea"/>
                          <a:cs typeface="+mn-cs"/>
                        </a:rPr>
                        <a:t>6.10.06 </a:t>
                      </a:r>
                      <a:r>
                        <a:rPr lang="en-US" sz="1800" kern="1200" dirty="0" err="1">
                          <a:solidFill>
                            <a:schemeClr val="dk1"/>
                          </a:solidFill>
                          <a:latin typeface="+mn-lt"/>
                          <a:ea typeface="+mn-ea"/>
                          <a:cs typeface="+mn-cs"/>
                        </a:rPr>
                        <a:t>HCal</a:t>
                      </a:r>
                      <a:endParaRPr lang="en-US" sz="1800" kern="1200" dirty="0">
                        <a:solidFill>
                          <a:schemeClr val="dk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15%</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70%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06/30/2025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Barrel </a:t>
                      </a:r>
                      <a:r>
                        <a:rPr lang="en-US" sz="1800" kern="1200" noProof="0" dirty="0" err="1">
                          <a:solidFill>
                            <a:schemeClr val="dk1"/>
                          </a:solidFill>
                          <a:latin typeface="+mn-lt"/>
                          <a:ea typeface="+mn-ea"/>
                          <a:cs typeface="+mn-cs"/>
                        </a:rPr>
                        <a:t>Hcal</a:t>
                      </a:r>
                      <a:r>
                        <a:rPr lang="en-US" sz="1800" kern="1200" noProof="0" dirty="0">
                          <a:solidFill>
                            <a:schemeClr val="dk1"/>
                          </a:solidFill>
                          <a:latin typeface="+mn-lt"/>
                          <a:ea typeface="+mn-ea"/>
                          <a:cs typeface="+mn-cs"/>
                        </a:rPr>
                        <a:t> reuse, rest delayed</a:t>
                      </a:r>
                    </a:p>
                  </a:txBody>
                  <a:tcPr/>
                </a:tc>
                <a:extLst>
                  <a:ext uri="{0D108BD9-81ED-4DB2-BD59-A6C34878D82A}">
                    <a16:rowId xmlns:a16="http://schemas.microsoft.com/office/drawing/2014/main" val="3841556605"/>
                  </a:ext>
                </a:extLst>
              </a:tr>
              <a:tr h="640080">
                <a:tc>
                  <a:txBody>
                    <a:bodyPr/>
                    <a:lstStyle/>
                    <a:p>
                      <a:pPr marL="0" algn="ctr" defTabSz="914400" rtl="0" eaLnBrk="1" latinLnBrk="0" hangingPunct="1"/>
                      <a:r>
                        <a:rPr lang="en-US" sz="1800" kern="1200" dirty="0">
                          <a:solidFill>
                            <a:schemeClr val="dk1"/>
                          </a:solidFill>
                          <a:latin typeface="+mn-lt"/>
                          <a:ea typeface="+mn-ea"/>
                          <a:cs typeface="+mn-cs"/>
                        </a:rPr>
                        <a:t>6.10.07 Magnets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30%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100%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12/31/2023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LLP, completed 30% design</a:t>
                      </a:r>
                    </a:p>
                  </a:txBody>
                  <a:tcPr/>
                </a:tc>
                <a:extLst>
                  <a:ext uri="{0D108BD9-81ED-4DB2-BD59-A6C34878D82A}">
                    <a16:rowId xmlns:a16="http://schemas.microsoft.com/office/drawing/2014/main" val="1055100392"/>
                  </a:ext>
                </a:extLst>
              </a:tr>
              <a:tr h="640080">
                <a:tc>
                  <a:txBody>
                    <a:bodyPr/>
                    <a:lstStyle/>
                    <a:p>
                      <a:pPr algn="ctr"/>
                      <a:r>
                        <a:rPr lang="en-US" sz="1800" kern="1200" dirty="0">
                          <a:solidFill>
                            <a:schemeClr val="dk1"/>
                          </a:solidFill>
                          <a:latin typeface="+mn-lt"/>
                          <a:ea typeface="+mn-ea"/>
                          <a:cs typeface="+mn-cs"/>
                        </a:rPr>
                        <a:t>6.10.08 Electronics</a:t>
                      </a:r>
                      <a:endParaRPr lang="en-US"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03/31/2027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ASICs/electronics can come in late</a:t>
                      </a:r>
                    </a:p>
                  </a:txBody>
                  <a:tcPr/>
                </a:tc>
                <a:extLst>
                  <a:ext uri="{0D108BD9-81ED-4DB2-BD59-A6C34878D82A}">
                    <a16:rowId xmlns:a16="http://schemas.microsoft.com/office/drawing/2014/main" val="3571557952"/>
                  </a:ext>
                </a:extLst>
              </a:tr>
            </a:tbl>
          </a:graphicData>
        </a:graphic>
      </p:graphicFrame>
    </p:spTree>
    <p:extLst>
      <p:ext uri="{BB962C8B-B14F-4D97-AF65-F5344CB8AC3E}">
        <p14:creationId xmlns:p14="http://schemas.microsoft.com/office/powerpoint/2010/main" val="348985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F2B-4624-456A-A33E-769E2B891A20}"/>
              </a:ext>
            </a:extLst>
          </p:cNvPr>
          <p:cNvSpPr>
            <a:spLocks noGrp="1"/>
          </p:cNvSpPr>
          <p:nvPr>
            <p:ph type="title"/>
          </p:nvPr>
        </p:nvSpPr>
        <p:spPr>
          <a:xfrm>
            <a:off x="0" y="0"/>
            <a:ext cx="7886700" cy="644967"/>
          </a:xfrm>
        </p:spPr>
        <p:txBody>
          <a:bodyPr>
            <a:normAutofit/>
          </a:bodyPr>
          <a:lstStyle/>
          <a:p>
            <a:r>
              <a:rPr lang="en-US" dirty="0"/>
              <a:t>Plans for Design Maturity</a:t>
            </a:r>
          </a:p>
        </p:txBody>
      </p:sp>
      <p:sp>
        <p:nvSpPr>
          <p:cNvPr id="6" name="Slide Number Placeholder 5">
            <a:extLst>
              <a:ext uri="{FF2B5EF4-FFF2-40B4-BE49-F238E27FC236}">
                <a16:creationId xmlns:a16="http://schemas.microsoft.com/office/drawing/2014/main" id="{EC8A31CE-4C9D-4CA7-9F20-252FD7FBCC5A}"/>
              </a:ext>
            </a:extLst>
          </p:cNvPr>
          <p:cNvSpPr>
            <a:spLocks noGrp="1"/>
          </p:cNvSpPr>
          <p:nvPr>
            <p:ph type="sldNum" sz="quarter" idx="12"/>
          </p:nvPr>
        </p:nvSpPr>
        <p:spPr/>
        <p:txBody>
          <a:bodyPr/>
          <a:lstStyle/>
          <a:p>
            <a:fld id="{893C5830-40F3-F04E-B2E3-10E6672BA8FF}" type="slidenum">
              <a:rPr lang="en-US" smtClean="0"/>
              <a:t>19</a:t>
            </a:fld>
            <a:endParaRPr lang="en-US"/>
          </a:p>
        </p:txBody>
      </p:sp>
      <p:graphicFrame>
        <p:nvGraphicFramePr>
          <p:cNvPr id="8" name="Table 6">
            <a:extLst>
              <a:ext uri="{FF2B5EF4-FFF2-40B4-BE49-F238E27FC236}">
                <a16:creationId xmlns:a16="http://schemas.microsoft.com/office/drawing/2014/main" id="{A40683FC-CA0F-DF4C-8699-8283A341A169}"/>
              </a:ext>
            </a:extLst>
          </p:cNvPr>
          <p:cNvGraphicFramePr>
            <a:graphicFrameLocks noGrp="1"/>
          </p:cNvGraphicFramePr>
          <p:nvPr/>
        </p:nvGraphicFramePr>
        <p:xfrm>
          <a:off x="250889" y="801192"/>
          <a:ext cx="8646193" cy="5516880"/>
        </p:xfrm>
        <a:graphic>
          <a:graphicData uri="http://schemas.openxmlformats.org/drawingml/2006/table">
            <a:tbl>
              <a:tblPr firstRow="1" bandRow="1">
                <a:tableStyleId>{5C22544A-7EE6-4342-B048-85BDC9FD1C3A}</a:tableStyleId>
              </a:tblPr>
              <a:tblGrid>
                <a:gridCol w="2024676">
                  <a:extLst>
                    <a:ext uri="{9D8B030D-6E8A-4147-A177-3AD203B41FA5}">
                      <a16:colId xmlns:a16="http://schemas.microsoft.com/office/drawing/2014/main" val="465978067"/>
                    </a:ext>
                  </a:extLst>
                </a:gridCol>
                <a:gridCol w="1587063">
                  <a:extLst>
                    <a:ext uri="{9D8B030D-6E8A-4147-A177-3AD203B41FA5}">
                      <a16:colId xmlns:a16="http://schemas.microsoft.com/office/drawing/2014/main" val="2247653908"/>
                    </a:ext>
                  </a:extLst>
                </a:gridCol>
                <a:gridCol w="1555531">
                  <a:extLst>
                    <a:ext uri="{9D8B030D-6E8A-4147-A177-3AD203B41FA5}">
                      <a16:colId xmlns:a16="http://schemas.microsoft.com/office/drawing/2014/main" val="2105814040"/>
                    </a:ext>
                  </a:extLst>
                </a:gridCol>
                <a:gridCol w="1576551">
                  <a:extLst>
                    <a:ext uri="{9D8B030D-6E8A-4147-A177-3AD203B41FA5}">
                      <a16:colId xmlns:a16="http://schemas.microsoft.com/office/drawing/2014/main" val="418470762"/>
                    </a:ext>
                  </a:extLst>
                </a:gridCol>
                <a:gridCol w="1902372">
                  <a:extLst>
                    <a:ext uri="{9D8B030D-6E8A-4147-A177-3AD203B41FA5}">
                      <a16:colId xmlns:a16="http://schemas.microsoft.com/office/drawing/2014/main" val="2768099123"/>
                    </a:ext>
                  </a:extLst>
                </a:gridCol>
              </a:tblGrid>
              <a:tr h="839972">
                <a:tc>
                  <a:txBody>
                    <a:bodyPr/>
                    <a:lstStyle/>
                    <a:p>
                      <a:pPr lvl="0" algn="ctr" rtl="0">
                        <a:buNone/>
                      </a:pPr>
                      <a:r>
                        <a:rPr lang="en-US" sz="1400" dirty="0">
                          <a:effectLst/>
                        </a:rPr>
                        <a:t>System​​</a:t>
                      </a:r>
                      <a:endParaRPr lang="en-US" sz="1400" b="1" i="0" dirty="0">
                        <a:solidFill>
                          <a:srgbClr val="FFFFFF"/>
                        </a:solidFill>
                        <a:effectLst/>
                      </a:endParaRPr>
                    </a:p>
                  </a:txBody>
                  <a:tcPr anchor="ctr"/>
                </a:tc>
                <a:tc>
                  <a:txBody>
                    <a:bodyPr/>
                    <a:lstStyle/>
                    <a:p>
                      <a:pPr lvl="0" algn="ctr" rtl="0">
                        <a:buNone/>
                      </a:pPr>
                      <a:r>
                        <a:rPr lang="en-US" sz="1400" dirty="0">
                          <a:effectLst/>
                        </a:rPr>
                        <a:t>Estimated Design​​</a:t>
                      </a:r>
                      <a:endParaRPr lang="en-US" sz="1400"/>
                    </a:p>
                    <a:p>
                      <a:pPr lvl="0" algn="ctr" rtl="0">
                        <a:buNone/>
                      </a:pPr>
                      <a:r>
                        <a:rPr lang="en-US" sz="1400" dirty="0">
                          <a:effectLst/>
                        </a:rPr>
                        <a:t>% Complete​​</a:t>
                      </a:r>
                      <a:endParaRPr lang="en-US" sz="1400"/>
                    </a:p>
                    <a:p>
                      <a:pPr lvl="0" algn="ctr" rtl="0">
                        <a:buNone/>
                      </a:pPr>
                      <a:r>
                        <a:rPr lang="en-US" sz="1400" dirty="0">
                          <a:effectLst/>
                        </a:rPr>
                        <a:t>-----------------------​​</a:t>
                      </a:r>
                      <a:endParaRPr lang="en-US" sz="1400"/>
                    </a:p>
                    <a:p>
                      <a:pPr lvl="0" algn="ctr" rtl="0">
                        <a:buNone/>
                      </a:pPr>
                      <a:r>
                        <a:rPr lang="en-US" sz="1400" dirty="0">
                          <a:effectLst/>
                        </a:rPr>
                        <a:t>Now​​</a:t>
                      </a:r>
                      <a:endParaRPr lang="en-US" sz="1400" b="1" i="0" dirty="0">
                        <a:solidFill>
                          <a:srgbClr val="FFFFFF"/>
                        </a:solidFill>
                        <a:effectLst/>
                      </a:endParaRPr>
                    </a:p>
                  </a:txBody>
                  <a:tcPr/>
                </a:tc>
                <a:tc>
                  <a:txBody>
                    <a:bodyPr/>
                    <a:lstStyle/>
                    <a:p>
                      <a:pPr lvl="0" algn="ctr" rtl="0">
                        <a:buNone/>
                      </a:pPr>
                      <a:r>
                        <a:rPr lang="en-US" sz="1400" dirty="0">
                          <a:effectLst/>
                        </a:rPr>
                        <a:t>Estimated Design​​</a:t>
                      </a:r>
                      <a:endParaRPr lang="en-US" sz="1400"/>
                    </a:p>
                    <a:p>
                      <a:pPr lvl="0" algn="ctr" rtl="0">
                        <a:buNone/>
                      </a:pPr>
                      <a:r>
                        <a:rPr lang="en-US" sz="1400" dirty="0">
                          <a:effectLst/>
                        </a:rPr>
                        <a:t>% Complete​​</a:t>
                      </a:r>
                      <a:endParaRPr lang="en-US" sz="1400"/>
                    </a:p>
                    <a:p>
                      <a:pPr lvl="0" algn="ctr" rtl="0">
                        <a:buNone/>
                      </a:pPr>
                      <a:r>
                        <a:rPr lang="en-US" sz="1400" dirty="0">
                          <a:effectLst/>
                        </a:rPr>
                        <a:t>------------------------​​</a:t>
                      </a:r>
                      <a:endParaRPr lang="en-US" sz="1400"/>
                    </a:p>
                    <a:p>
                      <a:pPr lvl="0" algn="ctr" rtl="0">
                        <a:buNone/>
                      </a:pPr>
                      <a:r>
                        <a:rPr lang="en-US" sz="1400" dirty="0">
                          <a:effectLst/>
                        </a:rPr>
                        <a:t>CD-2 / 3A​​</a:t>
                      </a:r>
                      <a:endParaRPr lang="en-US" sz="1400" b="1" i="0" dirty="0">
                        <a:solidFill>
                          <a:srgbClr val="FFFFFF"/>
                        </a:solidFill>
                        <a:effectLst/>
                      </a:endParaRPr>
                    </a:p>
                  </a:txBody>
                  <a:tcPr/>
                </a:tc>
                <a:tc>
                  <a:txBody>
                    <a:bodyPr/>
                    <a:lstStyle/>
                    <a:p>
                      <a:pPr lvl="0" algn="ctr" rtl="0">
                        <a:buNone/>
                      </a:pPr>
                      <a:r>
                        <a:rPr lang="en-US" sz="1400" dirty="0">
                          <a:effectLst/>
                        </a:rPr>
                        <a:t>Estimated Date for​​</a:t>
                      </a:r>
                      <a:endParaRPr lang="en-US" sz="1400"/>
                    </a:p>
                    <a:p>
                      <a:pPr lvl="0" algn="ctr" rtl="0">
                        <a:buNone/>
                      </a:pPr>
                      <a:r>
                        <a:rPr lang="en-US" sz="1400" dirty="0">
                          <a:effectLst/>
                        </a:rPr>
                        <a:t>Final Design Complete​​</a:t>
                      </a:r>
                      <a:endParaRPr lang="en-US" sz="1400" b="1" i="0" dirty="0">
                        <a:solidFill>
                          <a:srgbClr val="FFFFFF"/>
                        </a:solidFill>
                        <a:effectLst/>
                      </a:endParaRPr>
                    </a:p>
                  </a:txBody>
                  <a:tcPr/>
                </a:tc>
                <a:tc>
                  <a:txBody>
                    <a:bodyPr/>
                    <a:lstStyle/>
                    <a:p>
                      <a:pPr algn="ctr"/>
                      <a:r>
                        <a:rPr lang="en-US" sz="1400" dirty="0"/>
                        <a:t>Comments</a:t>
                      </a:r>
                    </a:p>
                  </a:txBody>
                  <a:tcPr anchor="ctr"/>
                </a:tc>
                <a:extLst>
                  <a:ext uri="{0D108BD9-81ED-4DB2-BD59-A6C34878D82A}">
                    <a16:rowId xmlns:a16="http://schemas.microsoft.com/office/drawing/2014/main" val="1553021832"/>
                  </a:ext>
                </a:extLst>
              </a:tr>
              <a:tr h="640080">
                <a:tc>
                  <a:txBody>
                    <a:bodyPr/>
                    <a:lstStyle/>
                    <a:p>
                      <a:pPr marL="0" algn="ctr" defTabSz="914400" rtl="0" eaLnBrk="1" latinLnBrk="0" hangingPunct="1"/>
                      <a:r>
                        <a:rPr lang="en-US" sz="1800" kern="1200" dirty="0">
                          <a:solidFill>
                            <a:schemeClr val="dk1"/>
                          </a:solidFill>
                          <a:latin typeface="+mn-lt"/>
                          <a:ea typeface="+mn-ea"/>
                          <a:cs typeface="+mn-cs"/>
                        </a:rPr>
                        <a:t>6.10.09 DAQ/Computing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5%</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50%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03/31/2027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DAQ/computing can come in late</a:t>
                      </a:r>
                    </a:p>
                  </a:txBody>
                  <a:tcPr/>
                </a:tc>
                <a:extLst>
                  <a:ext uri="{0D108BD9-81ED-4DB2-BD59-A6C34878D82A}">
                    <a16:rowId xmlns:a16="http://schemas.microsoft.com/office/drawing/2014/main" val="3711633599"/>
                  </a:ext>
                </a:extLst>
              </a:tr>
              <a:tr h="640080">
                <a:tc>
                  <a:txBody>
                    <a:bodyPr/>
                    <a:lstStyle/>
                    <a:p>
                      <a:pPr marL="0" algn="ctr" defTabSz="914400" rtl="0" eaLnBrk="1" latinLnBrk="0" hangingPunct="1"/>
                      <a:r>
                        <a:rPr lang="en-US" sz="1800" kern="1200" dirty="0">
                          <a:solidFill>
                            <a:schemeClr val="dk1"/>
                          </a:solidFill>
                          <a:latin typeface="+mn-lt"/>
                          <a:ea typeface="+mn-ea"/>
                          <a:cs typeface="+mn-cs"/>
                        </a:rPr>
                        <a:t>6.10.10 Infrastructure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15%</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40%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06/30/2026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Good start for reuse, but finals after detectors</a:t>
                      </a:r>
                    </a:p>
                  </a:txBody>
                  <a:tcPr/>
                </a:tc>
                <a:extLst>
                  <a:ext uri="{0D108BD9-81ED-4DB2-BD59-A6C34878D82A}">
                    <a16:rowId xmlns:a16="http://schemas.microsoft.com/office/drawing/2014/main" val="166407452"/>
                  </a:ext>
                </a:extLst>
              </a:tr>
              <a:tr h="640080">
                <a:tc>
                  <a:txBody>
                    <a:bodyPr/>
                    <a:lstStyle/>
                    <a:p>
                      <a:pPr marL="0" algn="ctr" defTabSz="914400" rtl="0" eaLnBrk="1" latinLnBrk="0" hangingPunct="1"/>
                      <a:r>
                        <a:rPr lang="en-US" sz="1800" kern="1200" dirty="0">
                          <a:solidFill>
                            <a:schemeClr val="dk1"/>
                          </a:solidFill>
                          <a:latin typeface="+mn-lt"/>
                          <a:ea typeface="+mn-ea"/>
                          <a:cs typeface="+mn-cs"/>
                        </a:rPr>
                        <a:t>6.10.11 IR Integration and Ancillary Detectors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10%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50%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12/31/2025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Know things fit, just do as we can, need B0 design</a:t>
                      </a:r>
                    </a:p>
                  </a:txBody>
                  <a:tcPr/>
                </a:tc>
                <a:extLst>
                  <a:ext uri="{0D108BD9-81ED-4DB2-BD59-A6C34878D82A}">
                    <a16:rowId xmlns:a16="http://schemas.microsoft.com/office/drawing/2014/main" val="1926372090"/>
                  </a:ext>
                </a:extLst>
              </a:tr>
              <a:tr h="640080">
                <a:tc>
                  <a:txBody>
                    <a:bodyPr/>
                    <a:lstStyle/>
                    <a:p>
                      <a:pPr marL="0" algn="ctr" defTabSz="914400" rtl="0" eaLnBrk="1" latinLnBrk="0" hangingPunct="1"/>
                      <a:r>
                        <a:rPr lang="en-US" sz="1800" kern="1200" dirty="0">
                          <a:solidFill>
                            <a:schemeClr val="dk1"/>
                          </a:solidFill>
                          <a:latin typeface="+mn-lt"/>
                          <a:ea typeface="+mn-ea"/>
                          <a:cs typeface="+mn-cs"/>
                        </a:rPr>
                        <a:t>6.10.12 Pre-Ops and Commissioning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30%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12/31/2024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Will have plan at CD-2/3A, develop more later</a:t>
                      </a:r>
                    </a:p>
                  </a:txBody>
                  <a:tcPr/>
                </a:tc>
                <a:extLst>
                  <a:ext uri="{0D108BD9-81ED-4DB2-BD59-A6C34878D82A}">
                    <a16:rowId xmlns:a16="http://schemas.microsoft.com/office/drawing/2014/main" val="3908119722"/>
                  </a:ext>
                </a:extLst>
              </a:tr>
              <a:tr h="640080">
                <a:tc>
                  <a:txBody>
                    <a:bodyPr/>
                    <a:lstStyle/>
                    <a:p>
                      <a:pPr marL="0" algn="ctr" defTabSz="914400" rtl="0" eaLnBrk="1" latinLnBrk="0" hangingPunct="1"/>
                      <a:r>
                        <a:rPr lang="en-US" sz="1800" kern="1200" dirty="0">
                          <a:solidFill>
                            <a:schemeClr val="dk1"/>
                          </a:solidFill>
                          <a:latin typeface="+mn-lt"/>
                          <a:ea typeface="+mn-ea"/>
                          <a:cs typeface="+mn-cs"/>
                        </a:rPr>
                        <a:t>6.10.14 Polarimetry &amp; Luminosity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15%</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50%</a:t>
                      </a:r>
                    </a:p>
                    <a:p>
                      <a:pPr marL="0" algn="ctr" defTabSz="914400" rtl="0" eaLnBrk="1" latinLnBrk="0" hangingPunct="1"/>
                      <a:endParaRPr lang="en-US" sz="1800" kern="120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12/31/2025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noProof="0" dirty="0">
                          <a:solidFill>
                            <a:schemeClr val="dk1"/>
                          </a:solidFill>
                          <a:latin typeface="+mn-lt"/>
                          <a:ea typeface="+mn-ea"/>
                          <a:cs typeface="+mn-cs"/>
                        </a:rPr>
                        <a:t>Know what we need to do, pace and completion driven by accel.</a:t>
                      </a:r>
                    </a:p>
                  </a:txBody>
                  <a:tcPr/>
                </a:tc>
                <a:extLst>
                  <a:ext uri="{0D108BD9-81ED-4DB2-BD59-A6C34878D82A}">
                    <a16:rowId xmlns:a16="http://schemas.microsoft.com/office/drawing/2014/main" val="3841556605"/>
                  </a:ext>
                </a:extLst>
              </a:tr>
            </a:tbl>
          </a:graphicData>
        </a:graphic>
      </p:graphicFrame>
    </p:spTree>
    <p:extLst>
      <p:ext uri="{BB962C8B-B14F-4D97-AF65-F5344CB8AC3E}">
        <p14:creationId xmlns:p14="http://schemas.microsoft.com/office/powerpoint/2010/main" val="3489630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200" dirty="0">
                <a:latin typeface="Arial" panose="020B0604020202020204" pitchFamily="34" charset="0"/>
                <a:cs typeface="Arial" panose="020B0604020202020204" pitchFamily="34" charset="0"/>
              </a:rPr>
              <a:t>DOE Project Decision Process</a:t>
            </a:r>
          </a:p>
        </p:txBody>
      </p:sp>
      <p:sp>
        <p:nvSpPr>
          <p:cNvPr id="7"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a:xfrm>
            <a:off x="-9607" y="6480970"/>
            <a:ext cx="2057400" cy="365125"/>
          </a:xfrm>
        </p:spPr>
        <p:txBody>
          <a:bodyPr/>
          <a:lstStyle/>
          <a:p>
            <a:fld id="{893C5830-40F3-F04E-B2E3-10E6672BA8FF}" type="slidenum">
              <a:rPr lang="en-US" smtClean="0"/>
              <a:t>2</a:t>
            </a:fld>
            <a:endParaRPr lang="en-US" dirty="0"/>
          </a:p>
        </p:txBody>
      </p:sp>
      <p:sp>
        <p:nvSpPr>
          <p:cNvPr id="5" name="Line 42">
            <a:extLst>
              <a:ext uri="{FF2B5EF4-FFF2-40B4-BE49-F238E27FC236}">
                <a16:creationId xmlns:a16="http://schemas.microsoft.com/office/drawing/2014/main" id="{D599CA46-C4C8-49BC-BE3F-836FADEEC1DD}"/>
              </a:ext>
            </a:extLst>
          </p:cNvPr>
          <p:cNvSpPr>
            <a:spLocks noChangeShapeType="1"/>
          </p:cNvSpPr>
          <p:nvPr/>
        </p:nvSpPr>
        <p:spPr bwMode="auto">
          <a:xfrm flipH="1">
            <a:off x="2191735" y="1204244"/>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6" name="Line 42">
            <a:extLst>
              <a:ext uri="{FF2B5EF4-FFF2-40B4-BE49-F238E27FC236}">
                <a16:creationId xmlns:a16="http://schemas.microsoft.com/office/drawing/2014/main" id="{0E8D04DE-6DEC-4E2B-9302-14CDD799E95E}"/>
              </a:ext>
            </a:extLst>
          </p:cNvPr>
          <p:cNvSpPr>
            <a:spLocks noChangeShapeType="1"/>
          </p:cNvSpPr>
          <p:nvPr/>
        </p:nvSpPr>
        <p:spPr bwMode="auto">
          <a:xfrm flipH="1">
            <a:off x="5760943" y="1208770"/>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9" name="Text Box 9">
            <a:extLst>
              <a:ext uri="{FF2B5EF4-FFF2-40B4-BE49-F238E27FC236}">
                <a16:creationId xmlns:a16="http://schemas.microsoft.com/office/drawing/2014/main" id="{AA9E8743-7401-4B3E-A9F0-0849F968BA36}"/>
              </a:ext>
            </a:extLst>
          </p:cNvPr>
          <p:cNvSpPr txBox="1">
            <a:spLocks noChangeArrowheads="1"/>
          </p:cNvSpPr>
          <p:nvPr/>
        </p:nvSpPr>
        <p:spPr bwMode="auto">
          <a:xfrm>
            <a:off x="14941" y="2633170"/>
            <a:ext cx="671979" cy="338554"/>
          </a:xfrm>
          <a:prstGeom prst="rect">
            <a:avLst/>
          </a:prstGeom>
          <a:noFill/>
          <a:ln w="12700" cap="sq">
            <a:noFill/>
            <a:miter lim="800000"/>
            <a:headEnd type="none" w="sm" len="sm"/>
            <a:tailEnd type="none" w="sm" len="sm"/>
          </a:ln>
        </p:spPr>
        <p:txBody>
          <a:bodyPr wrap="non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charset="0"/>
                <a:ea typeface="+mn-ea"/>
                <a:cs typeface="+mn-cs"/>
              </a:rPr>
              <a:t>Critical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charset="0"/>
                <a:ea typeface="+mn-ea"/>
                <a:cs typeface="+mn-cs"/>
              </a:rPr>
              <a:t>Decisions</a:t>
            </a:r>
            <a:endParaRPr kumimoji="0" lang="en-US" sz="8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 name="Line 20">
            <a:extLst>
              <a:ext uri="{FF2B5EF4-FFF2-40B4-BE49-F238E27FC236}">
                <a16:creationId xmlns:a16="http://schemas.microsoft.com/office/drawing/2014/main" id="{39100798-1C58-4CCE-9132-EC8A84A06623}"/>
              </a:ext>
            </a:extLst>
          </p:cNvPr>
          <p:cNvSpPr>
            <a:spLocks noChangeShapeType="1"/>
          </p:cNvSpPr>
          <p:nvPr/>
        </p:nvSpPr>
        <p:spPr bwMode="auto">
          <a:xfrm flipV="1">
            <a:off x="972535" y="2170443"/>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1" name="Line 21">
            <a:extLst>
              <a:ext uri="{FF2B5EF4-FFF2-40B4-BE49-F238E27FC236}">
                <a16:creationId xmlns:a16="http://schemas.microsoft.com/office/drawing/2014/main" id="{19A70D50-C053-4741-BCC6-3E1A7AC3D662}"/>
              </a:ext>
            </a:extLst>
          </p:cNvPr>
          <p:cNvSpPr>
            <a:spLocks noChangeShapeType="1"/>
          </p:cNvSpPr>
          <p:nvPr/>
        </p:nvSpPr>
        <p:spPr bwMode="auto">
          <a:xfrm flipV="1">
            <a:off x="2191735" y="2170443"/>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2" name="Line 22">
            <a:extLst>
              <a:ext uri="{FF2B5EF4-FFF2-40B4-BE49-F238E27FC236}">
                <a16:creationId xmlns:a16="http://schemas.microsoft.com/office/drawing/2014/main" id="{A5D6171A-AC6E-485B-AB13-E065C8F46875}"/>
              </a:ext>
            </a:extLst>
          </p:cNvPr>
          <p:cNvSpPr>
            <a:spLocks noChangeShapeType="1"/>
          </p:cNvSpPr>
          <p:nvPr/>
        </p:nvSpPr>
        <p:spPr bwMode="auto">
          <a:xfrm flipV="1">
            <a:off x="3238666" y="2170443"/>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3" name="Line 23">
            <a:extLst>
              <a:ext uri="{FF2B5EF4-FFF2-40B4-BE49-F238E27FC236}">
                <a16:creationId xmlns:a16="http://schemas.microsoft.com/office/drawing/2014/main" id="{C7316827-005E-4755-A595-B769A2FEB104}"/>
              </a:ext>
            </a:extLst>
          </p:cNvPr>
          <p:cNvSpPr>
            <a:spLocks noChangeShapeType="1"/>
          </p:cNvSpPr>
          <p:nvPr/>
        </p:nvSpPr>
        <p:spPr bwMode="auto">
          <a:xfrm flipV="1">
            <a:off x="4249135" y="2173363"/>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4" name="Line 24">
            <a:extLst>
              <a:ext uri="{FF2B5EF4-FFF2-40B4-BE49-F238E27FC236}">
                <a16:creationId xmlns:a16="http://schemas.microsoft.com/office/drawing/2014/main" id="{BD1A44FF-A5FF-446F-91E9-5617B8A0A9D3}"/>
              </a:ext>
            </a:extLst>
          </p:cNvPr>
          <p:cNvSpPr>
            <a:spLocks noChangeShapeType="1"/>
          </p:cNvSpPr>
          <p:nvPr/>
        </p:nvSpPr>
        <p:spPr bwMode="auto">
          <a:xfrm flipV="1">
            <a:off x="5770087" y="2170443"/>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15" name="AutoShape 3">
            <a:extLst>
              <a:ext uri="{FF2B5EF4-FFF2-40B4-BE49-F238E27FC236}">
                <a16:creationId xmlns:a16="http://schemas.microsoft.com/office/drawing/2014/main" id="{F641C2F4-2C53-4B31-8046-9133D77BE7FA}"/>
              </a:ext>
            </a:extLst>
          </p:cNvPr>
          <p:cNvSpPr>
            <a:spLocks noChangeArrowheads="1"/>
          </p:cNvSpPr>
          <p:nvPr/>
        </p:nvSpPr>
        <p:spPr bwMode="auto">
          <a:xfrm>
            <a:off x="743936" y="1632306"/>
            <a:ext cx="1676400" cy="506311"/>
          </a:xfrm>
          <a:prstGeom prst="chevron">
            <a:avLst>
              <a:gd name="adj" fmla="val 124444"/>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1" i="0" u="none" strike="noStrike" kern="1200" cap="none" spc="0" normalizeH="0" baseline="0" noProof="0" dirty="0">
                <a:ln>
                  <a:noFill/>
                </a:ln>
                <a:solidFill>
                  <a:srgbClr val="000000"/>
                </a:solidFill>
                <a:effectLst/>
                <a:uLnTx/>
                <a:uFillTx/>
                <a:latin typeface="Arial" charset="0"/>
                <a:ea typeface="+mn-ea"/>
                <a:cs typeface="+mn-cs"/>
              </a:rPr>
              <a:t>Definition</a:t>
            </a:r>
          </a:p>
        </p:txBody>
      </p:sp>
      <p:sp>
        <p:nvSpPr>
          <p:cNvPr id="16" name="AutoShape 13">
            <a:extLst>
              <a:ext uri="{FF2B5EF4-FFF2-40B4-BE49-F238E27FC236}">
                <a16:creationId xmlns:a16="http://schemas.microsoft.com/office/drawing/2014/main" id="{7198B21F-E5BF-4357-97E6-AFE3E76E7492}"/>
              </a:ext>
            </a:extLst>
          </p:cNvPr>
          <p:cNvSpPr>
            <a:spLocks noChangeArrowheads="1"/>
          </p:cNvSpPr>
          <p:nvPr/>
        </p:nvSpPr>
        <p:spPr bwMode="auto">
          <a:xfrm>
            <a:off x="-2243" y="1632306"/>
            <a:ext cx="1203378" cy="506311"/>
          </a:xfrm>
          <a:prstGeom prst="homePlate">
            <a:avLst>
              <a:gd name="adj" fmla="val 119005"/>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Initiation</a:t>
            </a:r>
          </a:p>
        </p:txBody>
      </p:sp>
      <p:sp>
        <p:nvSpPr>
          <p:cNvPr id="17" name="AutoShape 18">
            <a:extLst>
              <a:ext uri="{FF2B5EF4-FFF2-40B4-BE49-F238E27FC236}">
                <a16:creationId xmlns:a16="http://schemas.microsoft.com/office/drawing/2014/main" id="{84EE9333-DB6A-4B32-994F-5282D6D777E9}"/>
              </a:ext>
            </a:extLst>
          </p:cNvPr>
          <p:cNvSpPr>
            <a:spLocks noChangeArrowheads="1"/>
          </p:cNvSpPr>
          <p:nvPr/>
        </p:nvSpPr>
        <p:spPr bwMode="auto">
          <a:xfrm>
            <a:off x="1963135" y="1632306"/>
            <a:ext cx="3810000" cy="506311"/>
          </a:xfrm>
          <a:prstGeom prst="chevron">
            <a:avLst>
              <a:gd name="adj" fmla="val 127599"/>
            </a:avLst>
          </a:prstGeom>
          <a:solidFill>
            <a:srgbClr val="FF9966">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charset="0"/>
                <a:ea typeface="+mn-ea"/>
                <a:cs typeface="+mn-cs"/>
              </a:rPr>
              <a:t>Execution</a:t>
            </a:r>
          </a:p>
        </p:txBody>
      </p:sp>
      <p:sp>
        <p:nvSpPr>
          <p:cNvPr id="18" name="AutoShape 3">
            <a:extLst>
              <a:ext uri="{FF2B5EF4-FFF2-40B4-BE49-F238E27FC236}">
                <a16:creationId xmlns:a16="http://schemas.microsoft.com/office/drawing/2014/main" id="{EB9A1AFF-7071-48C2-8552-DD0AB7C79D63}"/>
              </a:ext>
            </a:extLst>
          </p:cNvPr>
          <p:cNvSpPr>
            <a:spLocks noChangeArrowheads="1"/>
          </p:cNvSpPr>
          <p:nvPr/>
        </p:nvSpPr>
        <p:spPr bwMode="auto">
          <a:xfrm>
            <a:off x="5291671" y="1632306"/>
            <a:ext cx="1624463" cy="506311"/>
          </a:xfrm>
          <a:prstGeom prst="chevron">
            <a:avLst>
              <a:gd name="adj" fmla="val 124444"/>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1" i="0" u="none" strike="noStrike" kern="1200" cap="none" spc="0" normalizeH="0" baseline="0" noProof="0" dirty="0">
                <a:ln>
                  <a:noFill/>
                </a:ln>
                <a:solidFill>
                  <a:srgbClr val="000000"/>
                </a:solidFill>
                <a:effectLst/>
                <a:uLnTx/>
                <a:uFillTx/>
                <a:latin typeface="Arial" charset="0"/>
                <a:ea typeface="+mn-ea"/>
                <a:cs typeface="+mn-cs"/>
              </a:rPr>
              <a:t>  Closeout</a:t>
            </a:r>
          </a:p>
        </p:txBody>
      </p:sp>
      <p:sp>
        <p:nvSpPr>
          <p:cNvPr id="19" name="Line 43">
            <a:extLst>
              <a:ext uri="{FF2B5EF4-FFF2-40B4-BE49-F238E27FC236}">
                <a16:creationId xmlns:a16="http://schemas.microsoft.com/office/drawing/2014/main" id="{26764C21-2219-4EFA-B4A0-C0C777CDEFA1}"/>
              </a:ext>
            </a:extLst>
          </p:cNvPr>
          <p:cNvSpPr>
            <a:spLocks noChangeShapeType="1"/>
          </p:cNvSpPr>
          <p:nvPr/>
        </p:nvSpPr>
        <p:spPr bwMode="auto">
          <a:xfrm>
            <a:off x="2267935" y="1316957"/>
            <a:ext cx="1929384" cy="0"/>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0" name="Line 43">
            <a:extLst>
              <a:ext uri="{FF2B5EF4-FFF2-40B4-BE49-F238E27FC236}">
                <a16:creationId xmlns:a16="http://schemas.microsoft.com/office/drawing/2014/main" id="{B5C6F553-A29E-4EB4-9A63-5C36C21FB08B}"/>
              </a:ext>
            </a:extLst>
          </p:cNvPr>
          <p:cNvSpPr>
            <a:spLocks noChangeShapeType="1"/>
          </p:cNvSpPr>
          <p:nvPr/>
        </p:nvSpPr>
        <p:spPr bwMode="auto">
          <a:xfrm flipV="1">
            <a:off x="286735" y="1316953"/>
            <a:ext cx="1883664" cy="1"/>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1" name="Text Box 30">
            <a:extLst>
              <a:ext uri="{FF2B5EF4-FFF2-40B4-BE49-F238E27FC236}">
                <a16:creationId xmlns:a16="http://schemas.microsoft.com/office/drawing/2014/main" id="{AA51915B-B2BC-4082-9986-84F8B4A1A601}"/>
              </a:ext>
            </a:extLst>
          </p:cNvPr>
          <p:cNvSpPr txBox="1">
            <a:spLocks noChangeArrowheads="1"/>
          </p:cNvSpPr>
          <p:nvPr/>
        </p:nvSpPr>
        <p:spPr bwMode="auto">
          <a:xfrm>
            <a:off x="1013769" y="1133871"/>
            <a:ext cx="676985" cy="353943"/>
          </a:xfrm>
          <a:prstGeom prst="rect">
            <a:avLst/>
          </a:prstGeom>
          <a:solidFill>
            <a:schemeClr val="bg1"/>
          </a:solid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Operating</a:t>
            </a:r>
            <a:r>
              <a:rPr kumimoji="0" lang="en-US" sz="900" b="0" i="0" u="none" strike="noStrike" kern="1200" cap="none" spc="0" normalizeH="0" baseline="0" noProof="0" dirty="0">
                <a:ln>
                  <a:noFill/>
                </a:ln>
                <a:solidFill>
                  <a:srgbClr val="C00000"/>
                </a:solidFill>
                <a:effectLst/>
                <a:uLnTx/>
                <a:uFillTx/>
                <a:latin typeface="Arial" charset="0"/>
                <a:ea typeface="+mn-ea"/>
                <a:cs typeface="+mn-cs"/>
              </a:rPr>
              <a:t>*</a:t>
            </a:r>
            <a:r>
              <a:rPr kumimoji="0" lang="en-US" sz="800" b="0" i="0" u="none" strike="noStrike" kern="1200" cap="none" spc="0" normalizeH="0" baseline="0" noProof="0" dirty="0">
                <a:ln>
                  <a:noFill/>
                </a:ln>
                <a:solidFill>
                  <a:srgbClr val="C00000"/>
                </a:solidFill>
                <a:effectLst/>
                <a:uLnTx/>
                <a:uFillTx/>
                <a:latin typeface="Arial" charset="0"/>
                <a:ea typeface="+mn-ea"/>
                <a:cs typeface="+mn-cs"/>
              </a:rPr>
              <a:t> Funds</a:t>
            </a:r>
          </a:p>
        </p:txBody>
      </p:sp>
      <p:sp>
        <p:nvSpPr>
          <p:cNvPr id="22" name="Line 42">
            <a:extLst>
              <a:ext uri="{FF2B5EF4-FFF2-40B4-BE49-F238E27FC236}">
                <a16:creationId xmlns:a16="http://schemas.microsoft.com/office/drawing/2014/main" id="{40938345-7E46-4951-98F6-BA66E901BF21}"/>
              </a:ext>
            </a:extLst>
          </p:cNvPr>
          <p:cNvSpPr>
            <a:spLocks noChangeShapeType="1"/>
          </p:cNvSpPr>
          <p:nvPr/>
        </p:nvSpPr>
        <p:spPr bwMode="auto">
          <a:xfrm flipH="1">
            <a:off x="282766" y="1204240"/>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3" name="Line 42">
            <a:extLst>
              <a:ext uri="{FF2B5EF4-FFF2-40B4-BE49-F238E27FC236}">
                <a16:creationId xmlns:a16="http://schemas.microsoft.com/office/drawing/2014/main" id="{1031C554-9DB5-4E24-A26D-78CB8288AFDD}"/>
              </a:ext>
            </a:extLst>
          </p:cNvPr>
          <p:cNvSpPr>
            <a:spLocks noChangeShapeType="1"/>
          </p:cNvSpPr>
          <p:nvPr/>
        </p:nvSpPr>
        <p:spPr bwMode="auto">
          <a:xfrm>
            <a:off x="6913934" y="1204239"/>
            <a:ext cx="2201" cy="645308"/>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24" name="Line 43">
            <a:extLst>
              <a:ext uri="{FF2B5EF4-FFF2-40B4-BE49-F238E27FC236}">
                <a16:creationId xmlns:a16="http://schemas.microsoft.com/office/drawing/2014/main" id="{84AC129B-1D25-40F0-ACAB-16D4B7942AAE}"/>
              </a:ext>
            </a:extLst>
          </p:cNvPr>
          <p:cNvSpPr>
            <a:spLocks noChangeShapeType="1"/>
          </p:cNvSpPr>
          <p:nvPr/>
        </p:nvSpPr>
        <p:spPr bwMode="auto">
          <a:xfrm flipV="1">
            <a:off x="5788941" y="1316947"/>
            <a:ext cx="1050994" cy="5"/>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5" name="Text Box 30">
            <a:extLst>
              <a:ext uri="{FF2B5EF4-FFF2-40B4-BE49-F238E27FC236}">
                <a16:creationId xmlns:a16="http://schemas.microsoft.com/office/drawing/2014/main" id="{A7F9BB09-D869-4C78-A812-23A91883DF98}"/>
              </a:ext>
            </a:extLst>
          </p:cNvPr>
          <p:cNvSpPr txBox="1">
            <a:spLocks noChangeArrowheads="1"/>
          </p:cNvSpPr>
          <p:nvPr/>
        </p:nvSpPr>
        <p:spPr bwMode="auto">
          <a:xfrm>
            <a:off x="6010550" y="1140875"/>
            <a:ext cx="676985" cy="338554"/>
          </a:xfrm>
          <a:prstGeom prst="rect">
            <a:avLst/>
          </a:prstGeom>
          <a:solidFill>
            <a:schemeClr val="bg1"/>
          </a:solid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Operating Funds</a:t>
            </a:r>
          </a:p>
        </p:txBody>
      </p:sp>
      <p:sp>
        <p:nvSpPr>
          <p:cNvPr id="26" name="Line 43">
            <a:extLst>
              <a:ext uri="{FF2B5EF4-FFF2-40B4-BE49-F238E27FC236}">
                <a16:creationId xmlns:a16="http://schemas.microsoft.com/office/drawing/2014/main" id="{3D14BC6F-C5AD-48E1-AC6E-F0A0AF9E638D}"/>
              </a:ext>
            </a:extLst>
          </p:cNvPr>
          <p:cNvSpPr>
            <a:spLocks noChangeShapeType="1"/>
          </p:cNvSpPr>
          <p:nvPr/>
        </p:nvSpPr>
        <p:spPr bwMode="auto">
          <a:xfrm>
            <a:off x="4249135" y="1316957"/>
            <a:ext cx="1412763" cy="0"/>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27" name="Text Box 11">
            <a:extLst>
              <a:ext uri="{FF2B5EF4-FFF2-40B4-BE49-F238E27FC236}">
                <a16:creationId xmlns:a16="http://schemas.microsoft.com/office/drawing/2014/main" id="{F56ED3F0-1AF2-4654-9515-B1A56B5672A3}"/>
              </a:ext>
            </a:extLst>
          </p:cNvPr>
          <p:cNvSpPr txBox="1">
            <a:spLocks noChangeArrowheads="1"/>
          </p:cNvSpPr>
          <p:nvPr/>
        </p:nvSpPr>
        <p:spPr bwMode="auto">
          <a:xfrm>
            <a:off x="2665794" y="1155205"/>
            <a:ext cx="1315189" cy="338554"/>
          </a:xfrm>
          <a:prstGeom prst="rect">
            <a:avLst/>
          </a:prstGeom>
          <a:solidFill>
            <a:schemeClr val="bg1"/>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Project Engineering and Design (PED)</a:t>
            </a:r>
            <a:r>
              <a:rPr lang="en-US" sz="800" dirty="0">
                <a:solidFill>
                  <a:srgbClr val="C00000"/>
                </a:solidFill>
                <a:latin typeface="Arial" charset="0"/>
              </a:rPr>
              <a:t> </a:t>
            </a:r>
            <a:r>
              <a:rPr kumimoji="0" lang="en-US" sz="800" b="0" i="0" u="none" strike="noStrike" kern="1200" cap="none" spc="0" normalizeH="0" baseline="0" noProof="0" dirty="0">
                <a:ln>
                  <a:noFill/>
                </a:ln>
                <a:solidFill>
                  <a:srgbClr val="C00000"/>
                </a:solidFill>
                <a:effectLst/>
                <a:uLnTx/>
                <a:uFillTx/>
                <a:latin typeface="Arial" charset="0"/>
                <a:ea typeface="+mn-ea"/>
                <a:cs typeface="+mn-cs"/>
              </a:rPr>
              <a:t>Funds</a:t>
            </a:r>
          </a:p>
        </p:txBody>
      </p:sp>
      <p:sp>
        <p:nvSpPr>
          <p:cNvPr id="28" name="Text Box 11">
            <a:extLst>
              <a:ext uri="{FF2B5EF4-FFF2-40B4-BE49-F238E27FC236}">
                <a16:creationId xmlns:a16="http://schemas.microsoft.com/office/drawing/2014/main" id="{CDBA254F-2218-43DD-BAD4-6F117AC2CE86}"/>
              </a:ext>
            </a:extLst>
          </p:cNvPr>
          <p:cNvSpPr txBox="1">
            <a:spLocks noChangeArrowheads="1"/>
          </p:cNvSpPr>
          <p:nvPr/>
        </p:nvSpPr>
        <p:spPr bwMode="auto">
          <a:xfrm>
            <a:off x="4620643" y="1138831"/>
            <a:ext cx="771492" cy="461665"/>
          </a:xfrm>
          <a:prstGeom prst="rect">
            <a:avLst/>
          </a:prstGeom>
          <a:solidFill>
            <a:schemeClr val="bg1"/>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Construction </a:t>
            </a:r>
            <a:r>
              <a:rPr kumimoji="0" lang="en-US" sz="800" i="0" u="none" strike="noStrike" kern="1200" cap="none" spc="0" normalizeH="0" baseline="0" noProof="0" dirty="0">
                <a:ln>
                  <a:noFill/>
                </a:ln>
                <a:solidFill>
                  <a:srgbClr val="C00000"/>
                </a:solidFill>
                <a:effectLst/>
                <a:uLnTx/>
                <a:uFillTx/>
                <a:latin typeface="Arial" charset="0"/>
                <a:ea typeface="+mn-ea"/>
                <a:cs typeface="+mn-cs"/>
              </a:rPr>
              <a:t>&amp; PED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C00000"/>
                </a:solidFill>
                <a:effectLst/>
                <a:uLnTx/>
                <a:uFillTx/>
                <a:latin typeface="Arial" charset="0"/>
                <a:ea typeface="+mn-ea"/>
                <a:cs typeface="+mn-cs"/>
              </a:rPr>
              <a:t>Funds</a:t>
            </a:r>
          </a:p>
        </p:txBody>
      </p:sp>
      <p:sp>
        <p:nvSpPr>
          <p:cNvPr id="29" name="Line 42">
            <a:extLst>
              <a:ext uri="{FF2B5EF4-FFF2-40B4-BE49-F238E27FC236}">
                <a16:creationId xmlns:a16="http://schemas.microsoft.com/office/drawing/2014/main" id="{49C8E01A-2345-414D-83C6-9C44E9034FFA}"/>
              </a:ext>
            </a:extLst>
          </p:cNvPr>
          <p:cNvSpPr>
            <a:spLocks noChangeShapeType="1"/>
          </p:cNvSpPr>
          <p:nvPr/>
        </p:nvSpPr>
        <p:spPr bwMode="auto">
          <a:xfrm flipH="1">
            <a:off x="4249135" y="1185262"/>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Vrinda" pitchFamily="2" charset="0"/>
              <a:ea typeface="+mn-ea"/>
              <a:cs typeface="+mn-cs"/>
            </a:endParaRPr>
          </a:p>
        </p:txBody>
      </p:sp>
      <p:sp>
        <p:nvSpPr>
          <p:cNvPr id="30" name="TextBox 29">
            <a:extLst>
              <a:ext uri="{FF2B5EF4-FFF2-40B4-BE49-F238E27FC236}">
                <a16:creationId xmlns:a16="http://schemas.microsoft.com/office/drawing/2014/main" id="{C6D7CB44-F075-4FAC-B354-9815E10FB0A4}"/>
              </a:ext>
            </a:extLst>
          </p:cNvPr>
          <p:cNvSpPr txBox="1"/>
          <p:nvPr/>
        </p:nvSpPr>
        <p:spPr>
          <a:xfrm>
            <a:off x="1201135" y="2267208"/>
            <a:ext cx="8382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Conceptual Design</a:t>
            </a:r>
          </a:p>
        </p:txBody>
      </p:sp>
      <p:sp>
        <p:nvSpPr>
          <p:cNvPr id="31" name="TextBox 30">
            <a:extLst>
              <a:ext uri="{FF2B5EF4-FFF2-40B4-BE49-F238E27FC236}">
                <a16:creationId xmlns:a16="http://schemas.microsoft.com/office/drawing/2014/main" id="{206E8A21-C0FE-4678-A5AE-09C7DE3D3882}"/>
              </a:ext>
            </a:extLst>
          </p:cNvPr>
          <p:cNvSpPr txBox="1"/>
          <p:nvPr/>
        </p:nvSpPr>
        <p:spPr>
          <a:xfrm>
            <a:off x="2267935" y="2267208"/>
            <a:ext cx="8382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Preliminary Design</a:t>
            </a:r>
          </a:p>
        </p:txBody>
      </p:sp>
      <p:sp>
        <p:nvSpPr>
          <p:cNvPr id="32" name="TextBox 31">
            <a:extLst>
              <a:ext uri="{FF2B5EF4-FFF2-40B4-BE49-F238E27FC236}">
                <a16:creationId xmlns:a16="http://schemas.microsoft.com/office/drawing/2014/main" id="{93153BEE-1310-4AFE-9870-2FDC8A95050E}"/>
              </a:ext>
            </a:extLst>
          </p:cNvPr>
          <p:cNvSpPr txBox="1"/>
          <p:nvPr/>
        </p:nvSpPr>
        <p:spPr>
          <a:xfrm>
            <a:off x="3487135" y="2267208"/>
            <a:ext cx="609600" cy="3810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Final Design</a:t>
            </a:r>
          </a:p>
        </p:txBody>
      </p:sp>
      <p:sp>
        <p:nvSpPr>
          <p:cNvPr id="33" name="TextBox 32">
            <a:extLst>
              <a:ext uri="{FF2B5EF4-FFF2-40B4-BE49-F238E27FC236}">
                <a16:creationId xmlns:a16="http://schemas.microsoft.com/office/drawing/2014/main" id="{F5186604-30EF-4F76-9F45-BD72A41B9300}"/>
              </a:ext>
            </a:extLst>
          </p:cNvPr>
          <p:cNvSpPr txBox="1"/>
          <p:nvPr/>
        </p:nvSpPr>
        <p:spPr>
          <a:xfrm>
            <a:off x="4630135" y="2267208"/>
            <a:ext cx="838200"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dirty="0">
                <a:ln>
                  <a:noFill/>
                </a:ln>
                <a:solidFill>
                  <a:srgbClr val="000000">
                    <a:lumMod val="60000"/>
                    <a:lumOff val="40000"/>
                  </a:srgbClr>
                </a:solidFill>
                <a:effectLst/>
                <a:uLnTx/>
                <a:uFillTx/>
                <a:latin typeface="Arial" pitchFamily="34" charset="0"/>
                <a:ea typeface="+mn-ea"/>
                <a:cs typeface="+mn-cs"/>
              </a:rPr>
              <a:t>Construction</a:t>
            </a:r>
          </a:p>
        </p:txBody>
      </p:sp>
      <p:sp>
        <p:nvSpPr>
          <p:cNvPr id="34" name="Line 20">
            <a:extLst>
              <a:ext uri="{FF2B5EF4-FFF2-40B4-BE49-F238E27FC236}">
                <a16:creationId xmlns:a16="http://schemas.microsoft.com/office/drawing/2014/main" id="{AB3720A7-AF81-4838-B653-3DA2E14A79F2}"/>
              </a:ext>
            </a:extLst>
          </p:cNvPr>
          <p:cNvSpPr>
            <a:spLocks noChangeShapeType="1"/>
          </p:cNvSpPr>
          <p:nvPr/>
        </p:nvSpPr>
        <p:spPr bwMode="auto">
          <a:xfrm flipH="1" flipV="1">
            <a:off x="972535" y="2419608"/>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5" name="Line 20">
            <a:extLst>
              <a:ext uri="{FF2B5EF4-FFF2-40B4-BE49-F238E27FC236}">
                <a16:creationId xmlns:a16="http://schemas.microsoft.com/office/drawing/2014/main" id="{44EC2AF1-08C5-4B33-853B-A91CFE667C67}"/>
              </a:ext>
            </a:extLst>
          </p:cNvPr>
          <p:cNvSpPr>
            <a:spLocks noChangeShapeType="1"/>
          </p:cNvSpPr>
          <p:nvPr/>
        </p:nvSpPr>
        <p:spPr bwMode="auto">
          <a:xfrm flipH="1" flipV="1">
            <a:off x="2191735" y="2419608"/>
            <a:ext cx="2286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6" name="Line 20">
            <a:extLst>
              <a:ext uri="{FF2B5EF4-FFF2-40B4-BE49-F238E27FC236}">
                <a16:creationId xmlns:a16="http://schemas.microsoft.com/office/drawing/2014/main" id="{7B83BF24-8323-4F7F-A02E-27B863143AE6}"/>
              </a:ext>
            </a:extLst>
          </p:cNvPr>
          <p:cNvSpPr>
            <a:spLocks noChangeShapeType="1"/>
          </p:cNvSpPr>
          <p:nvPr/>
        </p:nvSpPr>
        <p:spPr bwMode="auto">
          <a:xfrm flipH="1" flipV="1">
            <a:off x="3258535" y="2419608"/>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7" name="Line 20">
            <a:extLst>
              <a:ext uri="{FF2B5EF4-FFF2-40B4-BE49-F238E27FC236}">
                <a16:creationId xmlns:a16="http://schemas.microsoft.com/office/drawing/2014/main" id="{52BEAB5F-FE62-4192-B1DA-F86B681F2F19}"/>
              </a:ext>
            </a:extLst>
          </p:cNvPr>
          <p:cNvSpPr>
            <a:spLocks noChangeShapeType="1"/>
          </p:cNvSpPr>
          <p:nvPr/>
        </p:nvSpPr>
        <p:spPr bwMode="auto">
          <a:xfrm flipH="1" flipV="1">
            <a:off x="4249135" y="2419608"/>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8" name="Line 20">
            <a:extLst>
              <a:ext uri="{FF2B5EF4-FFF2-40B4-BE49-F238E27FC236}">
                <a16:creationId xmlns:a16="http://schemas.microsoft.com/office/drawing/2014/main" id="{E65C7BF7-5000-4BB0-AA7E-33C07E09F039}"/>
              </a:ext>
            </a:extLst>
          </p:cNvPr>
          <p:cNvSpPr>
            <a:spLocks noChangeShapeType="1"/>
          </p:cNvSpPr>
          <p:nvPr/>
        </p:nvSpPr>
        <p:spPr bwMode="auto">
          <a:xfrm flipV="1">
            <a:off x="1886935" y="2419608"/>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39" name="Line 20">
            <a:extLst>
              <a:ext uri="{FF2B5EF4-FFF2-40B4-BE49-F238E27FC236}">
                <a16:creationId xmlns:a16="http://schemas.microsoft.com/office/drawing/2014/main" id="{61443D17-906A-49F4-B8B0-AC8E71E0970C}"/>
              </a:ext>
            </a:extLst>
          </p:cNvPr>
          <p:cNvSpPr>
            <a:spLocks noChangeShapeType="1"/>
          </p:cNvSpPr>
          <p:nvPr/>
        </p:nvSpPr>
        <p:spPr bwMode="auto">
          <a:xfrm flipV="1">
            <a:off x="3029935" y="2419608"/>
            <a:ext cx="1798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40" name="Line 20">
            <a:extLst>
              <a:ext uri="{FF2B5EF4-FFF2-40B4-BE49-F238E27FC236}">
                <a16:creationId xmlns:a16="http://schemas.microsoft.com/office/drawing/2014/main" id="{C07937A3-2AF0-4FE8-8FEC-2F7896540FCC}"/>
              </a:ext>
            </a:extLst>
          </p:cNvPr>
          <p:cNvSpPr>
            <a:spLocks noChangeShapeType="1"/>
          </p:cNvSpPr>
          <p:nvPr/>
        </p:nvSpPr>
        <p:spPr bwMode="auto">
          <a:xfrm flipV="1">
            <a:off x="3916903" y="2419608"/>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41" name="Line 20">
            <a:extLst>
              <a:ext uri="{FF2B5EF4-FFF2-40B4-BE49-F238E27FC236}">
                <a16:creationId xmlns:a16="http://schemas.microsoft.com/office/drawing/2014/main" id="{484D8ADF-1BA6-4AA0-8889-F24246CF3B3D}"/>
              </a:ext>
            </a:extLst>
          </p:cNvPr>
          <p:cNvSpPr>
            <a:spLocks noChangeShapeType="1"/>
          </p:cNvSpPr>
          <p:nvPr/>
        </p:nvSpPr>
        <p:spPr bwMode="auto">
          <a:xfrm flipV="1">
            <a:off x="5468335" y="2419608"/>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Vrinda" pitchFamily="2" charset="0"/>
              <a:ea typeface="+mn-ea"/>
              <a:cs typeface="+mn-cs"/>
            </a:endParaRPr>
          </a:p>
        </p:txBody>
      </p:sp>
      <p:sp>
        <p:nvSpPr>
          <p:cNvPr id="42" name="Text Box 5">
            <a:extLst>
              <a:ext uri="{FF2B5EF4-FFF2-40B4-BE49-F238E27FC236}">
                <a16:creationId xmlns:a16="http://schemas.microsoft.com/office/drawing/2014/main" id="{E081F7E8-2782-471B-B8C2-BC6DA56203D4}"/>
              </a:ext>
            </a:extLst>
          </p:cNvPr>
          <p:cNvSpPr txBox="1">
            <a:spLocks noChangeArrowheads="1"/>
          </p:cNvSpPr>
          <p:nvPr/>
        </p:nvSpPr>
        <p:spPr bwMode="auto">
          <a:xfrm>
            <a:off x="2166681" y="2716465"/>
            <a:ext cx="860973" cy="923330"/>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Alternative Selection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and Cost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Range</a:t>
            </a:r>
          </a:p>
        </p:txBody>
      </p:sp>
      <p:sp>
        <p:nvSpPr>
          <p:cNvPr id="43" name="Text Box 8">
            <a:extLst>
              <a:ext uri="{FF2B5EF4-FFF2-40B4-BE49-F238E27FC236}">
                <a16:creationId xmlns:a16="http://schemas.microsoft.com/office/drawing/2014/main" id="{58EDFFEA-D5C5-40BA-828F-0533C1933DF5}"/>
              </a:ext>
            </a:extLst>
          </p:cNvPr>
          <p:cNvSpPr txBox="1">
            <a:spLocks noChangeArrowheads="1"/>
          </p:cNvSpPr>
          <p:nvPr/>
        </p:nvSpPr>
        <p:spPr bwMode="auto">
          <a:xfrm>
            <a:off x="5160418" y="2716465"/>
            <a:ext cx="1187147" cy="784830"/>
          </a:xfrm>
          <a:prstGeom prst="rect">
            <a:avLst/>
          </a:prstGeom>
          <a:noFill/>
          <a:ln w="12700" cap="sq">
            <a:noFill/>
            <a:miter lim="800000"/>
            <a:headEnd type="none" w="sm" len="sm"/>
            <a:tailEnd type="none" w="sm" len="sm"/>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Start of Operations or Project Completion</a:t>
            </a:r>
          </a:p>
        </p:txBody>
      </p:sp>
      <p:sp>
        <p:nvSpPr>
          <p:cNvPr id="44" name="Text Box 7">
            <a:extLst>
              <a:ext uri="{FF2B5EF4-FFF2-40B4-BE49-F238E27FC236}">
                <a16:creationId xmlns:a16="http://schemas.microsoft.com/office/drawing/2014/main" id="{E6635824-0311-4853-B168-CF08EF933314}"/>
              </a:ext>
            </a:extLst>
          </p:cNvPr>
          <p:cNvSpPr txBox="1">
            <a:spLocks noChangeArrowheads="1"/>
          </p:cNvSpPr>
          <p:nvPr/>
        </p:nvSpPr>
        <p:spPr bwMode="auto">
          <a:xfrm>
            <a:off x="3868135" y="2724408"/>
            <a:ext cx="836879" cy="784830"/>
          </a:xfrm>
          <a:prstGeom prst="rect">
            <a:avLst/>
          </a:prstGeom>
          <a:noFill/>
          <a:ln w="12700" cap="sq">
            <a:noFill/>
            <a:miter lim="800000"/>
            <a:headEnd type="none" w="sm" len="sm"/>
            <a:tailEnd type="none" w="sm" len="sm"/>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Start of Construction or Execution</a:t>
            </a:r>
          </a:p>
        </p:txBody>
      </p:sp>
      <p:sp>
        <p:nvSpPr>
          <p:cNvPr id="45" name="Text Box 6">
            <a:extLst>
              <a:ext uri="{FF2B5EF4-FFF2-40B4-BE49-F238E27FC236}">
                <a16:creationId xmlns:a16="http://schemas.microsoft.com/office/drawing/2014/main" id="{EE48B227-E620-4BFD-9536-E32A3091C296}"/>
              </a:ext>
            </a:extLst>
          </p:cNvPr>
          <p:cNvSpPr txBox="1">
            <a:spLocks noChangeArrowheads="1"/>
          </p:cNvSpPr>
          <p:nvPr/>
        </p:nvSpPr>
        <p:spPr bwMode="auto">
          <a:xfrm>
            <a:off x="2745275" y="2712377"/>
            <a:ext cx="993717" cy="646331"/>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Performance Baseline (PB)</a:t>
            </a:r>
          </a:p>
        </p:txBody>
      </p:sp>
      <p:sp>
        <p:nvSpPr>
          <p:cNvPr id="46" name="Text Box 4">
            <a:extLst>
              <a:ext uri="{FF2B5EF4-FFF2-40B4-BE49-F238E27FC236}">
                <a16:creationId xmlns:a16="http://schemas.microsoft.com/office/drawing/2014/main" id="{1B407F51-10AD-4650-8540-BB73763A122E}"/>
              </a:ext>
            </a:extLst>
          </p:cNvPr>
          <p:cNvSpPr txBox="1">
            <a:spLocks noChangeArrowheads="1"/>
          </p:cNvSpPr>
          <p:nvPr/>
        </p:nvSpPr>
        <p:spPr bwMode="auto">
          <a:xfrm>
            <a:off x="667735" y="2716465"/>
            <a:ext cx="740635" cy="646331"/>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charset="0"/>
                <a:ea typeface="+mn-ea"/>
                <a:cs typeface="+mn-cs"/>
              </a:rPr>
              <a:t>CD-0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charset="0"/>
                <a:ea typeface="+mn-ea"/>
                <a:cs typeface="+mn-cs"/>
              </a:rPr>
              <a:t>Approve Mission Need</a:t>
            </a:r>
          </a:p>
        </p:txBody>
      </p:sp>
      <p:sp>
        <p:nvSpPr>
          <p:cNvPr id="47" name="5-Point Star 160">
            <a:extLst>
              <a:ext uri="{FF2B5EF4-FFF2-40B4-BE49-F238E27FC236}">
                <a16:creationId xmlns:a16="http://schemas.microsoft.com/office/drawing/2014/main" id="{D04733F0-11DF-4506-B998-B3FC8B818CD7}"/>
              </a:ext>
            </a:extLst>
          </p:cNvPr>
          <p:cNvSpPr/>
          <p:nvPr/>
        </p:nvSpPr>
        <p:spPr>
          <a:xfrm>
            <a:off x="2185148" y="1623233"/>
            <a:ext cx="638249" cy="51190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a:extLst>
              <a:ext uri="{FF2B5EF4-FFF2-40B4-BE49-F238E27FC236}">
                <a16:creationId xmlns:a16="http://schemas.microsoft.com/office/drawing/2014/main" id="{ED5BF656-63D5-4910-B88F-3C1F0053623F}"/>
              </a:ext>
            </a:extLst>
          </p:cNvPr>
          <p:cNvCxnSpPr/>
          <p:nvPr/>
        </p:nvCxnSpPr>
        <p:spPr>
          <a:xfrm flipV="1">
            <a:off x="2496535" y="1038976"/>
            <a:ext cx="0" cy="533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1B9AA687-1B35-4EA2-8990-AC6B0B2CD67F}"/>
              </a:ext>
            </a:extLst>
          </p:cNvPr>
          <p:cNvSpPr txBox="1"/>
          <p:nvPr/>
        </p:nvSpPr>
        <p:spPr>
          <a:xfrm>
            <a:off x="2115536" y="683039"/>
            <a:ext cx="762000" cy="400110"/>
          </a:xfrm>
          <a:prstGeom prst="rect">
            <a:avLst/>
          </a:prstGeom>
          <a:solidFill>
            <a:schemeClr val="bg1"/>
          </a:solidFill>
          <a:ln>
            <a:solidFill>
              <a:schemeClr val="tx1"/>
            </a:solidFill>
          </a:ln>
        </p:spPr>
        <p:txBody>
          <a:bodyPr wrap="square" rtlCol="0">
            <a:spAutoFit/>
          </a:bodyPr>
          <a:lstStyle/>
          <a:p>
            <a:pPr algn="ctr"/>
            <a:r>
              <a:rPr lang="en-US" sz="2000" dirty="0"/>
              <a:t>EIC</a:t>
            </a:r>
          </a:p>
        </p:txBody>
      </p:sp>
      <p:sp>
        <p:nvSpPr>
          <p:cNvPr id="3" name="TextBox 2">
            <a:extLst>
              <a:ext uri="{FF2B5EF4-FFF2-40B4-BE49-F238E27FC236}">
                <a16:creationId xmlns:a16="http://schemas.microsoft.com/office/drawing/2014/main" id="{CF945608-8060-3247-9C19-A1213D42A04F}"/>
              </a:ext>
            </a:extLst>
          </p:cNvPr>
          <p:cNvSpPr txBox="1"/>
          <p:nvPr/>
        </p:nvSpPr>
        <p:spPr>
          <a:xfrm>
            <a:off x="25842" y="3669866"/>
            <a:ext cx="4041715" cy="2616101"/>
          </a:xfrm>
          <a:prstGeom prst="rect">
            <a:avLst/>
          </a:prstGeom>
          <a:noFill/>
        </p:spPr>
        <p:txBody>
          <a:bodyPr wrap="square" rtlCol="0">
            <a:spAutoFit/>
          </a:bodyPr>
          <a:lstStyle/>
          <a:p>
            <a:r>
              <a:rPr lang="en-US" b="1" dirty="0">
                <a:solidFill>
                  <a:srgbClr val="0000FF"/>
                </a:solidFill>
                <a:latin typeface="Arial" panose="020B0604020202020204" pitchFamily="34" charset="0"/>
                <a:ea typeface="Calibri" panose="020F0502020204030204" pitchFamily="34" charset="0"/>
                <a:cs typeface="Arial" panose="020B0604020202020204" pitchFamily="34" charset="0"/>
              </a:rPr>
              <a:t>CD-2 – </a:t>
            </a:r>
            <a:r>
              <a:rPr lang="en-US" sz="1600" b="1" dirty="0">
                <a:solidFill>
                  <a:srgbClr val="0000FF"/>
                </a:solidFill>
                <a:latin typeface="Arial" panose="020B0604020202020204" pitchFamily="34" charset="0"/>
                <a:ea typeface="Calibri" panose="020F0502020204030204" pitchFamily="34" charset="0"/>
                <a:cs typeface="Arial" panose="020B0604020202020204" pitchFamily="34" charset="0"/>
              </a:rPr>
              <a:t>Approve</a:t>
            </a:r>
            <a:r>
              <a:rPr lang="en-US" b="1" dirty="0">
                <a:solidFill>
                  <a:srgbClr val="0000FF"/>
                </a:solidFill>
                <a:latin typeface="Arial" panose="020B0604020202020204" pitchFamily="34" charset="0"/>
                <a:ea typeface="Calibri" panose="020F0502020204030204" pitchFamily="34" charset="0"/>
                <a:cs typeface="Arial" panose="020B0604020202020204" pitchFamily="34" charset="0"/>
              </a:rPr>
              <a:t> Performance Baseline</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a:latin typeface="Arial" panose="020B0604020202020204" pitchFamily="34" charset="0"/>
                <a:ea typeface="Calibri" panose="020F0502020204030204" pitchFamily="34" charset="0"/>
                <a:cs typeface="Arial" panose="020B0604020202020204" pitchFamily="34" charset="0"/>
              </a:rPr>
              <a:t>CD-2 is an approval of the </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preliminary design </a:t>
            </a:r>
            <a:r>
              <a:rPr lang="en-US" sz="1600" dirty="0">
                <a:latin typeface="Arial" panose="020B0604020202020204" pitchFamily="34" charset="0"/>
                <a:ea typeface="Calibri" panose="020F0502020204030204" pitchFamily="34" charset="0"/>
                <a:cs typeface="Arial" panose="020B0604020202020204" pitchFamily="34" charset="0"/>
              </a:rPr>
              <a:t>of the project and the baseline scope, cost, and schedule. What is most relevant is that CD-2 means there is now a definitive plan that the project will be measured against in cost, schedule and technical performance. </a:t>
            </a:r>
          </a:p>
          <a:p>
            <a:pPr marL="285750" indent="-285750">
              <a:buFont typeface="Wingdings" panose="05000000000000000000" pitchFamily="2" charset="2"/>
              <a:buChar char="à"/>
            </a:pPr>
            <a:r>
              <a:rPr lang="en-US" sz="1600" dirty="0">
                <a:solidFill>
                  <a:srgbClr val="0000FF"/>
                </a:solidFill>
                <a:latin typeface="Arial" panose="020B0604020202020204" pitchFamily="34" charset="0"/>
                <a:cs typeface="Arial" panose="020B0604020202020204" pitchFamily="34" charset="0"/>
                <a:sym typeface="Wingdings" pitchFamily="2" charset="2"/>
              </a:rPr>
              <a:t>pre-TDR is required for CD-2</a:t>
            </a:r>
          </a:p>
          <a:p>
            <a:r>
              <a:rPr lang="en-US" sz="1600" dirty="0">
                <a:solidFill>
                  <a:srgbClr val="0000FF"/>
                </a:solidFill>
                <a:latin typeface="Arial" panose="020B0604020202020204" pitchFamily="34" charset="0"/>
                <a:cs typeface="Arial" panose="020B0604020202020204" pitchFamily="34" charset="0"/>
                <a:sym typeface="Wingdings" pitchFamily="2" charset="2"/>
              </a:rPr>
              <a:t>(pre-TDR = preliminary version of TDR)</a:t>
            </a:r>
            <a:endParaRPr lang="en-US" sz="1600" dirty="0">
              <a:solidFill>
                <a:srgbClr val="0000FF"/>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04847A2-1A08-5F43-ABF5-EEE1B5026FF7}"/>
              </a:ext>
            </a:extLst>
          </p:cNvPr>
          <p:cNvSpPr txBox="1"/>
          <p:nvPr/>
        </p:nvSpPr>
        <p:spPr>
          <a:xfrm>
            <a:off x="4575664" y="3933194"/>
            <a:ext cx="4088888" cy="2554545"/>
          </a:xfrm>
          <a:prstGeom prst="rect">
            <a:avLst/>
          </a:prstGeom>
          <a:noFill/>
        </p:spPr>
        <p:txBody>
          <a:bodyPr wrap="square" rtlCol="0">
            <a:spAutoFit/>
          </a:bodyPr>
          <a:lstStyle/>
          <a:p>
            <a:r>
              <a:rPr lang="en-US" sz="1600" b="1" dirty="0">
                <a:solidFill>
                  <a:srgbClr val="0000FF"/>
                </a:solidFill>
                <a:latin typeface="Arial" panose="020B0604020202020204" pitchFamily="34" charset="0"/>
                <a:ea typeface="Calibri" panose="020F0502020204030204" pitchFamily="34" charset="0"/>
                <a:cs typeface="Arial" panose="020B0604020202020204" pitchFamily="34" charset="0"/>
              </a:rPr>
              <a:t>CD-3 – Approve Start of Construction</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a:latin typeface="Arial" panose="020B0604020202020204" pitchFamily="34" charset="0"/>
                <a:ea typeface="Calibri" panose="020F0502020204030204" pitchFamily="34" charset="0"/>
                <a:cs typeface="Arial" panose="020B0604020202020204" pitchFamily="34" charset="0"/>
              </a:rPr>
              <a:t>CD-3</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a:latin typeface="Arial" panose="020B0604020202020204" pitchFamily="34" charset="0"/>
                <a:ea typeface="Calibri" panose="020F0502020204030204" pitchFamily="34" charset="0"/>
                <a:cs typeface="Arial" panose="020B0604020202020204" pitchFamily="34" charset="0"/>
              </a:rPr>
              <a:t>is an approval of the project’s </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final design</a:t>
            </a:r>
            <a:r>
              <a:rPr lang="en-US" sz="1600" dirty="0">
                <a:latin typeface="Arial" panose="020B0604020202020204" pitchFamily="34" charset="0"/>
                <a:ea typeface="Calibri" panose="020F0502020204030204" pitchFamily="34" charset="0"/>
                <a:cs typeface="Arial" panose="020B0604020202020204" pitchFamily="34" charset="0"/>
              </a:rPr>
              <a:t> and authorizes release of funds for construction. What is most relevant is that projects can now proceed with construction related procurements and activities. CD-3 is sometimes split in CD-3A in a tailored approach to approve start construction for long-lead procurements.</a:t>
            </a:r>
          </a:p>
          <a:p>
            <a:r>
              <a:rPr lang="en-US" sz="1600" dirty="0">
                <a:solidFill>
                  <a:srgbClr val="0000FF"/>
                </a:solidFill>
                <a:latin typeface="Arial" panose="020B0604020202020204" pitchFamily="34" charset="0"/>
                <a:cs typeface="Arial" panose="020B0604020202020204" pitchFamily="34" charset="0"/>
                <a:sym typeface="Wingdings" pitchFamily="2" charset="2"/>
              </a:rPr>
              <a:t> TDR is required for CD-3</a:t>
            </a:r>
            <a:endParaRPr lang="en-US" sz="1600" dirty="0">
              <a:solidFill>
                <a:srgbClr val="0000F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37BD18D2-28CB-1944-A7CF-1B7EF84D02FD}"/>
                  </a:ext>
                </a:extLst>
              </p:cNvPr>
              <p:cNvSpPr txBox="1"/>
              <p:nvPr/>
            </p:nvSpPr>
            <p:spPr>
              <a:xfrm>
                <a:off x="3843080" y="605358"/>
                <a:ext cx="5033065" cy="338554"/>
              </a:xfrm>
              <a:prstGeom prst="rect">
                <a:avLst/>
              </a:prstGeom>
              <a:solidFill>
                <a:schemeClr val="accent1">
                  <a:lumMod val="20000"/>
                  <a:lumOff val="80000"/>
                </a:schemeClr>
              </a:solid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Preliminary Design ~50-60%; Final Design </a:t>
                </a:r>
                <a14:m>
                  <m:oMath xmlns:m="http://schemas.openxmlformats.org/officeDocument/2006/math">
                    <m:r>
                      <a:rPr lang="en-US" sz="1600" b="1" i="1">
                        <a:solidFill>
                          <a:srgbClr val="0000FF"/>
                        </a:solidFill>
                        <a:latin typeface="Cambria Math" panose="02040503050406030204" pitchFamily="18" charset="0"/>
                        <a:ea typeface="Cambria Math" panose="02040503050406030204" pitchFamily="18" charset="0"/>
                      </a:rPr>
                      <m:t>≥ </m:t>
                    </m:r>
                  </m:oMath>
                </a14:m>
                <a:r>
                  <a:rPr lang="en-US" sz="1600" b="1" dirty="0">
                    <a:solidFill>
                      <a:srgbClr val="0000FF"/>
                    </a:solidFill>
                    <a:latin typeface="Arial" panose="020B0604020202020204" pitchFamily="34" charset="0"/>
                    <a:cs typeface="Arial" panose="020B0604020202020204" pitchFamily="34" charset="0"/>
                  </a:rPr>
                  <a:t>85%</a:t>
                </a:r>
              </a:p>
            </p:txBody>
          </p:sp>
        </mc:Choice>
        <mc:Fallback xmlns="">
          <p:sp>
            <p:nvSpPr>
              <p:cNvPr id="53" name="TextBox 52">
                <a:extLst>
                  <a:ext uri="{FF2B5EF4-FFF2-40B4-BE49-F238E27FC236}">
                    <a16:creationId xmlns:a16="http://schemas.microsoft.com/office/drawing/2014/main" id="{37BD18D2-28CB-1944-A7CF-1B7EF84D02FD}"/>
                  </a:ext>
                </a:extLst>
              </p:cNvPr>
              <p:cNvSpPr txBox="1">
                <a:spLocks noRot="1" noChangeAspect="1" noMove="1" noResize="1" noEditPoints="1" noAdjustHandles="1" noChangeArrowheads="1" noChangeShapeType="1" noTextEdit="1"/>
              </p:cNvSpPr>
              <p:nvPr/>
            </p:nvSpPr>
            <p:spPr>
              <a:xfrm>
                <a:off x="3843080" y="605358"/>
                <a:ext cx="5033065" cy="338554"/>
              </a:xfrm>
              <a:prstGeom prst="rect">
                <a:avLst/>
              </a:prstGeom>
              <a:blipFill>
                <a:blip r:embed="rId2"/>
                <a:stretch>
                  <a:fillRect l="-605" t="-5357" b="-21429"/>
                </a:stretch>
              </a:blipFill>
            </p:spPr>
            <p:txBody>
              <a:bodyPr/>
              <a:lstStyle/>
              <a:p>
                <a:r>
                  <a:rPr lang="en-US">
                    <a:noFill/>
                  </a:rPr>
                  <a:t> </a:t>
                </a:r>
              </a:p>
            </p:txBody>
          </p:sp>
        </mc:Fallback>
      </mc:AlternateContent>
      <p:sp>
        <p:nvSpPr>
          <p:cNvPr id="8" name="Date Placeholder 7">
            <a:extLst>
              <a:ext uri="{FF2B5EF4-FFF2-40B4-BE49-F238E27FC236}">
                <a16:creationId xmlns:a16="http://schemas.microsoft.com/office/drawing/2014/main" id="{C3EAFB86-F00F-A346-A404-E75E382D503B}"/>
              </a:ext>
            </a:extLst>
          </p:cNvPr>
          <p:cNvSpPr>
            <a:spLocks noGrp="1"/>
          </p:cNvSpPr>
          <p:nvPr>
            <p:ph type="dt" sz="half" idx="10"/>
          </p:nvPr>
        </p:nvSpPr>
        <p:spPr>
          <a:xfrm>
            <a:off x="7086600" y="6573624"/>
            <a:ext cx="2057400" cy="28209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j-lt"/>
                <a:ea typeface="Arial" charset="0"/>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 Aschenauer</a:t>
            </a:r>
            <a:endParaRPr lang="en-US" dirty="0"/>
          </a:p>
        </p:txBody>
      </p:sp>
      <p:sp>
        <p:nvSpPr>
          <p:cNvPr id="51" name="TextBox 50">
            <a:extLst>
              <a:ext uri="{FF2B5EF4-FFF2-40B4-BE49-F238E27FC236}">
                <a16:creationId xmlns:a16="http://schemas.microsoft.com/office/drawing/2014/main" id="{1CDC8137-FF7B-D743-94F4-4B8C313F411E}"/>
              </a:ext>
            </a:extLst>
          </p:cNvPr>
          <p:cNvSpPr txBox="1"/>
          <p:nvPr/>
        </p:nvSpPr>
        <p:spPr>
          <a:xfrm>
            <a:off x="6297149" y="2267208"/>
            <a:ext cx="2818583" cy="1384995"/>
          </a:xfrm>
          <a:prstGeom prst="rect">
            <a:avLst/>
          </a:prstGeom>
          <a:solidFill>
            <a:schemeClr val="bg1"/>
          </a:solidFill>
          <a:ln>
            <a:solidFill>
              <a:srgbClr val="30519D"/>
            </a:solidFill>
          </a:ln>
        </p:spPr>
        <p:txBody>
          <a:bodyPr wrap="square" rtlCol="0">
            <a:spAutoFit/>
          </a:bodyPr>
          <a:lstStyle/>
          <a:p>
            <a:pPr marL="57150" lvl="2" algn="ctr">
              <a:tabLst>
                <a:tab pos="4341813" algn="r"/>
              </a:tabLst>
            </a:pPr>
            <a:r>
              <a:rPr lang="en-US" sz="1200" b="1" dirty="0">
                <a:latin typeface="Arial" panose="020B0604020202020204" pitchFamily="34" charset="0"/>
                <a:cs typeface="Arial" panose="020B0604020202020204" pitchFamily="34" charset="0"/>
              </a:rPr>
              <a:t>EIC Critical Decision Plan</a:t>
            </a:r>
          </a:p>
          <a:p>
            <a:pPr marL="57150" lvl="2">
              <a:tabLst>
                <a:tab pos="4341813" algn="r"/>
              </a:tabLst>
            </a:pPr>
            <a:r>
              <a:rPr lang="en-US" sz="1200" b="1" dirty="0">
                <a:latin typeface="Arial" panose="020B0604020202020204" pitchFamily="34" charset="0"/>
                <a:cs typeface="Arial" panose="020B0604020202020204" pitchFamily="34" charset="0"/>
              </a:rPr>
              <a:t>CD-2/3a 	January 2024</a:t>
            </a:r>
          </a:p>
          <a:p>
            <a:pPr marL="57150" lvl="2">
              <a:tabLst>
                <a:tab pos="4341813" algn="r"/>
              </a:tabLst>
            </a:pPr>
            <a:r>
              <a:rPr lang="en-US" sz="1200" dirty="0">
                <a:latin typeface="Arial" panose="020B0604020202020204" pitchFamily="34" charset="0"/>
                <a:cs typeface="Arial" panose="020B0604020202020204" pitchFamily="34" charset="0"/>
              </a:rPr>
              <a:t>CD-3	April 2025</a:t>
            </a:r>
          </a:p>
          <a:p>
            <a:pPr marL="57150" lvl="2">
              <a:tabLst>
                <a:tab pos="4341813" algn="r"/>
              </a:tabLst>
            </a:pPr>
            <a:r>
              <a:rPr lang="en-US" sz="1200" dirty="0">
                <a:latin typeface="Arial" panose="020B0604020202020204" pitchFamily="34" charset="0"/>
                <a:cs typeface="Arial" panose="020B0604020202020204" pitchFamily="34" charset="0"/>
              </a:rPr>
              <a:t>CD-4a early finish	April 2031</a:t>
            </a:r>
          </a:p>
          <a:p>
            <a:pPr marL="57150" lvl="2">
              <a:tabLst>
                <a:tab pos="4341813" algn="r"/>
              </a:tabLst>
            </a:pPr>
            <a:r>
              <a:rPr lang="en-US" sz="1200" dirty="0">
                <a:latin typeface="Arial" panose="020B0604020202020204" pitchFamily="34" charset="0"/>
                <a:cs typeface="Arial" panose="020B0604020202020204" pitchFamily="34" charset="0"/>
              </a:rPr>
              <a:t>CD-4a 	April 2032</a:t>
            </a:r>
          </a:p>
          <a:p>
            <a:pPr marL="57150" lvl="2">
              <a:tabLst>
                <a:tab pos="4341813" algn="r"/>
              </a:tabLst>
            </a:pPr>
            <a:r>
              <a:rPr lang="en-US" sz="1200" dirty="0">
                <a:latin typeface="Arial" panose="020B0604020202020204" pitchFamily="34" charset="0"/>
                <a:cs typeface="Arial" panose="020B0604020202020204" pitchFamily="34" charset="0"/>
              </a:rPr>
              <a:t>CD-4 early finish	April 2032 </a:t>
            </a:r>
          </a:p>
          <a:p>
            <a:pPr marL="57150" lvl="2">
              <a:tabLst>
                <a:tab pos="4341813" algn="r"/>
              </a:tabLst>
            </a:pPr>
            <a:r>
              <a:rPr lang="en-US" sz="1200" b="1" dirty="0">
                <a:latin typeface="Arial" panose="020B0604020202020204" pitchFamily="34" charset="0"/>
                <a:cs typeface="Arial" panose="020B0604020202020204" pitchFamily="34" charset="0"/>
              </a:rPr>
              <a:t>CD-4	April 2034</a:t>
            </a:r>
          </a:p>
        </p:txBody>
      </p:sp>
    </p:spTree>
    <p:extLst>
      <p:ext uri="{BB962C8B-B14F-4D97-AF65-F5344CB8AC3E}">
        <p14:creationId xmlns:p14="http://schemas.microsoft.com/office/powerpoint/2010/main" val="1880065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664218"/>
          </a:xfrm>
        </p:spPr>
        <p:txBody>
          <a:bodyPr>
            <a:noAutofit/>
          </a:bodyPr>
          <a:lstStyle/>
          <a:p>
            <a:r>
              <a:rPr lang="en-US" sz="3600" dirty="0">
                <a:latin typeface="Arial" panose="020B0604020202020204" pitchFamily="34" charset="0"/>
                <a:cs typeface="Arial" panose="020B0604020202020204" pitchFamily="34" charset="0"/>
              </a:rPr>
              <a:t>Pre-TDR outline</a:t>
            </a:r>
          </a:p>
        </p:txBody>
      </p:sp>
      <p:sp>
        <p:nvSpPr>
          <p:cNvPr id="6" name="TextBox 5">
            <a:extLst>
              <a:ext uri="{FF2B5EF4-FFF2-40B4-BE49-F238E27FC236}">
                <a16:creationId xmlns:a16="http://schemas.microsoft.com/office/drawing/2014/main" id="{5F97684D-F233-4640-8386-2C0602E23EBD}"/>
              </a:ext>
            </a:extLst>
          </p:cNvPr>
          <p:cNvSpPr txBox="1"/>
          <p:nvPr/>
        </p:nvSpPr>
        <p:spPr>
          <a:xfrm>
            <a:off x="-307645" y="2964999"/>
            <a:ext cx="8639393" cy="1154162"/>
          </a:xfrm>
          <a:prstGeom prst="rect">
            <a:avLst/>
          </a:prstGeom>
          <a:noFill/>
        </p:spPr>
        <p:txBody>
          <a:bodyPr wrap="square" rtlCol="0">
            <a:spAutoFit/>
          </a:bodyPr>
          <a:lstStyle/>
          <a:p>
            <a:pPr algn="ctr">
              <a:spcAft>
                <a:spcPts val="600"/>
              </a:spcAft>
              <a:buClr>
                <a:srgbClr val="0432FF"/>
              </a:buClr>
              <a:defRPr/>
            </a:pPr>
            <a:endParaRPr lang="en-US" sz="3200" dirty="0">
              <a:solidFill>
                <a:prstClr val="black"/>
              </a:solidFill>
              <a:latin typeface="Arial" panose="020B0604020202020204" pitchFamily="34" charset="0"/>
              <a:cs typeface="Arial" panose="020B0604020202020204" pitchFamily="34" charset="0"/>
            </a:endParaRPr>
          </a:p>
          <a:p>
            <a:pPr algn="ctr">
              <a:spcAft>
                <a:spcPts val="600"/>
              </a:spcAft>
              <a:buClr>
                <a:srgbClr val="0432FF"/>
              </a:buClr>
              <a:defRPr/>
            </a:pPr>
            <a:endParaRPr lang="en-US" sz="32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161635" y="734161"/>
            <a:ext cx="8820727" cy="61555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Working model will be similar as we used to create the CDR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Elke</a:t>
            </a:r>
            <a:r>
              <a:rPr lang="en-US" dirty="0">
                <a:latin typeface="Arial" panose="020B0604020202020204" pitchFamily="34" charset="0"/>
                <a:cs typeface="Arial" panose="020B0604020202020204" pitchFamily="34" charset="0"/>
              </a:rPr>
              <a:t>/Rolf with engagement of EPIC leadership, and a mix of the project CAMs and EPIC WG representatives. At the late phases the editing rights will become more restricted. We plan to use where we can input from the CDR, YR, proposals, technical notes, etc.</a:t>
            </a:r>
          </a:p>
          <a:p>
            <a:endParaRPr lang="en-US" sz="800" dirty="0">
              <a:latin typeface="Arial" panose="020B0604020202020204" pitchFamily="34" charset="0"/>
              <a:cs typeface="Arial" panose="020B0604020202020204" pitchFamily="34" charset="0"/>
            </a:endParaRPr>
          </a:p>
          <a:p>
            <a:r>
              <a:rPr lang="en-US" dirty="0">
                <a:solidFill>
                  <a:srgbClr val="0432FF"/>
                </a:solidFill>
                <a:latin typeface="Arial" panose="020B0604020202020204" pitchFamily="34" charset="0"/>
                <a:cs typeface="Arial" panose="020B0604020202020204" pitchFamily="34" charset="0"/>
              </a:rPr>
              <a:t>Chapter 2: </a:t>
            </a:r>
            <a:r>
              <a:rPr lang="en-US" dirty="0">
                <a:latin typeface="Arial" panose="020B0604020202020204" pitchFamily="34" charset="0"/>
                <a:cs typeface="Arial" panose="020B0604020202020204" pitchFamily="34" charset="0"/>
              </a:rPr>
              <a:t>Physics Goals and Requirements (should be short, &lt; 50 pages)</a:t>
            </a:r>
          </a:p>
          <a:p>
            <a:r>
              <a:rPr lang="en-US"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2.1 EIC Context and History (like CDR 2.2 or YR section 1)</a:t>
            </a:r>
          </a:p>
          <a:p>
            <a:r>
              <a:rPr lang="en-US" sz="1600" dirty="0">
                <a:latin typeface="Arial" panose="020B0604020202020204" pitchFamily="34" charset="0"/>
                <a:cs typeface="Arial" panose="020B0604020202020204" pitchFamily="34" charset="0"/>
              </a:rPr>
              <a:t>	2.2 The Science Goals of the EIC and the Machine Parameters (like CDR 2.3)</a:t>
            </a:r>
          </a:p>
          <a:p>
            <a:r>
              <a:rPr lang="en-US" sz="1600" dirty="0">
                <a:latin typeface="Arial" panose="020B0604020202020204" pitchFamily="34" charset="0"/>
                <a:cs typeface="Arial" panose="020B0604020202020204" pitchFamily="34" charset="0"/>
              </a:rPr>
              <a:t>	2.3 The EIC Science (follow YR structure)</a:t>
            </a:r>
          </a:p>
          <a:p>
            <a:r>
              <a:rPr lang="en-US" sz="1600" dirty="0">
                <a:latin typeface="Arial" panose="020B0604020202020204" pitchFamily="34" charset="0"/>
                <a:cs typeface="Arial" panose="020B0604020202020204" pitchFamily="34" charset="0"/>
              </a:rPr>
              <a:t>	2.4 Scientific Requirements</a:t>
            </a:r>
            <a:endParaRPr lang="en-US" dirty="0">
              <a:latin typeface="Arial" panose="020B0604020202020204" pitchFamily="34" charset="0"/>
              <a:cs typeface="Arial" panose="020B0604020202020204" pitchFamily="34" charset="0"/>
            </a:endParaRPr>
          </a:p>
          <a:p>
            <a:r>
              <a:rPr lang="en-US" dirty="0">
                <a:solidFill>
                  <a:srgbClr val="0432FF"/>
                </a:solidFill>
                <a:latin typeface="Arial" panose="020B0604020202020204" pitchFamily="34" charset="0"/>
                <a:cs typeface="Arial" panose="020B0604020202020204" pitchFamily="34" charset="0"/>
              </a:rPr>
              <a:t>Chapter 3: </a:t>
            </a:r>
            <a:r>
              <a:rPr lang="en-US" dirty="0">
                <a:latin typeface="Arial" panose="020B0604020202020204" pitchFamily="34" charset="0"/>
                <a:cs typeface="Arial" panose="020B0604020202020204" pitchFamily="34" charset="0"/>
              </a:rPr>
              <a:t>Interaction Region 6 Overview (</a:t>
            </a:r>
            <a:r>
              <a:rPr lang="en-US" dirty="0" err="1">
                <a:latin typeface="Arial" panose="020B0604020202020204" pitchFamily="34" charset="0"/>
                <a:cs typeface="Arial" panose="020B0604020202020204" pitchFamily="34" charset="0"/>
              </a:rPr>
              <a:t>Elke</a:t>
            </a:r>
            <a:r>
              <a:rPr lang="en-US" dirty="0">
                <a:latin typeface="Arial" panose="020B0604020202020204" pitchFamily="34" charset="0"/>
                <a:cs typeface="Arial" panose="020B0604020202020204" pitchFamily="34" charset="0"/>
              </a:rPr>
              <a:t>/Rolf contributing)</a:t>
            </a:r>
          </a:p>
          <a:p>
            <a:r>
              <a:rPr lang="en-US" dirty="0">
                <a:solidFill>
                  <a:srgbClr val="0432FF"/>
                </a:solidFill>
                <a:latin typeface="Arial" panose="020B0604020202020204" pitchFamily="34" charset="0"/>
                <a:cs typeface="Arial" panose="020B0604020202020204" pitchFamily="34" charset="0"/>
              </a:rPr>
              <a:t>Chapter 8: </a:t>
            </a:r>
            <a:r>
              <a:rPr lang="en-US" dirty="0">
                <a:latin typeface="Arial" panose="020B0604020202020204" pitchFamily="34" charset="0"/>
                <a:cs typeface="Arial" panose="020B0604020202020204" pitchFamily="34" charset="0"/>
              </a:rPr>
              <a:t>Experimental Systems </a:t>
            </a:r>
          </a:p>
          <a:p>
            <a:r>
              <a:rPr lang="en-US"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8.1 Experimental Equipment Requirements Summary (like CDR 8.2)</a:t>
            </a:r>
          </a:p>
          <a:p>
            <a:r>
              <a:rPr lang="en-US" sz="1600" dirty="0">
                <a:latin typeface="Arial" panose="020B0604020202020204" pitchFamily="34" charset="0"/>
                <a:cs typeface="Arial" panose="020B0604020202020204" pitchFamily="34" charset="0"/>
              </a:rPr>
              <a:t>	8.2 General Detector Considerations and Operations Challenges (YR 10, CDR 8.3)</a:t>
            </a:r>
          </a:p>
          <a:p>
            <a:r>
              <a:rPr lang="en-US" sz="1600" dirty="0">
                <a:latin typeface="Arial" panose="020B0604020202020204" pitchFamily="34" charset="0"/>
                <a:cs typeface="Arial" panose="020B0604020202020204" pitchFamily="34" charset="0"/>
              </a:rPr>
              <a:t>	8.3 EIC Detector	</a:t>
            </a:r>
          </a:p>
          <a:p>
            <a:r>
              <a:rPr lang="en-US" sz="1600" dirty="0">
                <a:latin typeface="Arial" panose="020B0604020202020204" pitchFamily="34" charset="0"/>
                <a:cs typeface="Arial" panose="020B0604020202020204" pitchFamily="34" charset="0"/>
              </a:rPr>
              <a:t>	8.4 Detector R&amp;D Summary</a:t>
            </a:r>
          </a:p>
          <a:p>
            <a:r>
              <a:rPr lang="en-US" sz="1600" dirty="0">
                <a:latin typeface="Arial" panose="020B0604020202020204" pitchFamily="34" charset="0"/>
                <a:cs typeface="Arial" panose="020B0604020202020204" pitchFamily="34" charset="0"/>
              </a:rPr>
              <a:t>	8.5 Detector Integration</a:t>
            </a:r>
          </a:p>
          <a:p>
            <a:r>
              <a:rPr lang="en-US" sz="1600" dirty="0">
                <a:latin typeface="Arial" panose="020B0604020202020204" pitchFamily="34" charset="0"/>
                <a:cs typeface="Arial" panose="020B0604020202020204" pitchFamily="34" charset="0"/>
              </a:rPr>
              <a:t>	8.6 Detector Commissioning and Pre-Operations</a:t>
            </a:r>
            <a:endParaRPr lang="en-US" dirty="0">
              <a:latin typeface="Arial" panose="020B0604020202020204" pitchFamily="34" charset="0"/>
              <a:cs typeface="Arial" panose="020B0604020202020204" pitchFamily="34" charset="0"/>
            </a:endParaRPr>
          </a:p>
          <a:p>
            <a:r>
              <a:rPr lang="en-US" dirty="0">
                <a:solidFill>
                  <a:srgbClr val="0432FF"/>
                </a:solidFill>
                <a:latin typeface="Arial" panose="020B0604020202020204" pitchFamily="34" charset="0"/>
                <a:cs typeface="Arial" panose="020B0604020202020204" pitchFamily="34" charset="0"/>
              </a:rPr>
              <a:t>Chapter 11: </a:t>
            </a:r>
            <a:r>
              <a:rPr lang="en-US" dirty="0">
                <a:latin typeface="Arial" panose="020B0604020202020204" pitchFamily="34" charset="0"/>
                <a:cs typeface="Arial" panose="020B0604020202020204" pitchFamily="34" charset="0"/>
              </a:rPr>
              <a:t>Commissioning (</a:t>
            </a:r>
            <a:r>
              <a:rPr lang="en-US" dirty="0" err="1">
                <a:latin typeface="Arial" panose="020B0604020202020204" pitchFamily="34" charset="0"/>
                <a:cs typeface="Arial" panose="020B0604020202020204" pitchFamily="34" charset="0"/>
              </a:rPr>
              <a:t>Elke</a:t>
            </a:r>
            <a:r>
              <a:rPr lang="en-US" dirty="0">
                <a:latin typeface="Arial" panose="020B0604020202020204" pitchFamily="34" charset="0"/>
                <a:cs typeface="Arial" panose="020B0604020202020204" pitchFamily="34" charset="0"/>
              </a:rPr>
              <a:t>/Rolf contributing)</a:t>
            </a:r>
          </a:p>
          <a:p>
            <a:r>
              <a:rPr lang="en-US" dirty="0">
                <a:solidFill>
                  <a:srgbClr val="0432FF"/>
                </a:solidFill>
                <a:latin typeface="Arial" panose="020B0604020202020204" pitchFamily="34" charset="0"/>
                <a:cs typeface="Arial" panose="020B0604020202020204" pitchFamily="34" charset="0"/>
              </a:rPr>
              <a:t>Appendix-B: </a:t>
            </a:r>
            <a:r>
              <a:rPr lang="en-US" dirty="0">
                <a:latin typeface="Arial" panose="020B0604020202020204" pitchFamily="34" charset="0"/>
                <a:cs typeface="Arial" panose="020B0604020202020204" pitchFamily="34" charset="0"/>
              </a:rPr>
              <a:t>Integration of a Second Experiment</a:t>
            </a:r>
          </a:p>
          <a:p>
            <a:r>
              <a:rPr lang="en-US"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B.1 Interaction region definition and layout</a:t>
            </a:r>
          </a:p>
          <a:p>
            <a:r>
              <a:rPr lang="en-US" sz="1600" dirty="0">
                <a:latin typeface="Arial" panose="020B0604020202020204" pitchFamily="34" charset="0"/>
                <a:cs typeface="Arial" panose="020B0604020202020204" pitchFamily="34" charset="0"/>
              </a:rPr>
              <a:t>	B.2 Experimental complementarity</a:t>
            </a:r>
          </a:p>
          <a:p>
            <a:r>
              <a:rPr lang="en-US" sz="1600" dirty="0">
                <a:latin typeface="Arial" panose="020B0604020202020204" pitchFamily="34" charset="0"/>
                <a:cs typeface="Arial" panose="020B0604020202020204" pitchFamily="34" charset="0"/>
              </a:rPr>
              <a:t>	B.3 Outstanding issues	</a:t>
            </a:r>
          </a:p>
        </p:txBody>
      </p:sp>
      <p:sp>
        <p:nvSpPr>
          <p:cNvPr id="8" name="TextBox 7"/>
          <p:cNvSpPr txBox="1"/>
          <p:nvPr/>
        </p:nvSpPr>
        <p:spPr>
          <a:xfrm>
            <a:off x="102632" y="-50891"/>
            <a:ext cx="4752110" cy="369332"/>
          </a:xfrm>
          <a:prstGeom prst="rect">
            <a:avLst/>
          </a:prstGeom>
          <a:noFill/>
        </p:spPr>
        <p:txBody>
          <a:bodyPr wrap="square" rtlCol="0">
            <a:spAutoFit/>
          </a:bodyPr>
          <a:lstStyle/>
          <a:p>
            <a:r>
              <a:rPr lang="en-US" i="1" dirty="0"/>
              <a:t>.</a:t>
            </a:r>
          </a:p>
        </p:txBody>
      </p:sp>
      <p:sp>
        <p:nvSpPr>
          <p:cNvPr id="9" name="Slide Number Placeholder 4"/>
          <p:cNvSpPr>
            <a:spLocks noGrp="1"/>
          </p:cNvSpPr>
          <p:nvPr>
            <p:ph type="sldNum" sz="quarter" idx="12"/>
          </p:nvPr>
        </p:nvSpPr>
        <p:spPr>
          <a:xfrm>
            <a:off x="0" y="6588684"/>
            <a:ext cx="2057400" cy="282094"/>
          </a:xfrm>
        </p:spPr>
        <p:txBody>
          <a:bodyPr/>
          <a:lstStyle/>
          <a:p>
            <a:fld id="{E7C2DFF1-6A7E-5841-980E-96BA788216E4}" type="slidenum">
              <a:rPr lang="en-US" smtClean="0"/>
              <a:pPr/>
              <a:t>3</a:t>
            </a:fld>
            <a:endParaRPr lang="en-US"/>
          </a:p>
        </p:txBody>
      </p:sp>
    </p:spTree>
    <p:extLst>
      <p:ext uri="{BB962C8B-B14F-4D97-AF65-F5344CB8AC3E}">
        <p14:creationId xmlns:p14="http://schemas.microsoft.com/office/powerpoint/2010/main" val="708880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1" y="9526"/>
            <a:ext cx="9144001" cy="1111052"/>
          </a:xfrm>
        </p:spPr>
        <p:txBody>
          <a:bodyPr>
            <a:noAutofit/>
          </a:bodyPr>
          <a:lstStyle/>
          <a:p>
            <a:r>
              <a:rPr lang="en-US" sz="3600" dirty="0">
                <a:latin typeface="Arial" panose="020B0604020202020204" pitchFamily="34" charset="0"/>
                <a:cs typeface="Arial" panose="020B0604020202020204" pitchFamily="34" charset="0"/>
              </a:rPr>
              <a:t>Pre-TDR – more details on section on Experimental Systems </a:t>
            </a:r>
          </a:p>
        </p:txBody>
      </p:sp>
      <p:sp>
        <p:nvSpPr>
          <p:cNvPr id="6" name="TextBox 5">
            <a:extLst>
              <a:ext uri="{FF2B5EF4-FFF2-40B4-BE49-F238E27FC236}">
                <a16:creationId xmlns:a16="http://schemas.microsoft.com/office/drawing/2014/main" id="{5F97684D-F233-4640-8386-2C0602E23EBD}"/>
              </a:ext>
            </a:extLst>
          </p:cNvPr>
          <p:cNvSpPr txBox="1"/>
          <p:nvPr/>
        </p:nvSpPr>
        <p:spPr>
          <a:xfrm>
            <a:off x="-307645" y="2964999"/>
            <a:ext cx="8639393" cy="1154162"/>
          </a:xfrm>
          <a:prstGeom prst="rect">
            <a:avLst/>
          </a:prstGeom>
          <a:noFill/>
        </p:spPr>
        <p:txBody>
          <a:bodyPr wrap="square" rtlCol="0">
            <a:spAutoFit/>
          </a:bodyPr>
          <a:lstStyle/>
          <a:p>
            <a:pPr algn="ctr">
              <a:spcAft>
                <a:spcPts val="600"/>
              </a:spcAft>
              <a:buClr>
                <a:srgbClr val="0432FF"/>
              </a:buClr>
              <a:defRPr/>
            </a:pPr>
            <a:endParaRPr lang="en-US" sz="3200" dirty="0">
              <a:solidFill>
                <a:prstClr val="black"/>
              </a:solidFill>
              <a:latin typeface="Arial" panose="020B0604020202020204" pitchFamily="34" charset="0"/>
              <a:cs typeface="Arial" panose="020B0604020202020204" pitchFamily="34" charset="0"/>
            </a:endParaRPr>
          </a:p>
          <a:p>
            <a:pPr algn="ctr">
              <a:spcAft>
                <a:spcPts val="600"/>
              </a:spcAft>
              <a:buClr>
                <a:srgbClr val="0432FF"/>
              </a:buClr>
              <a:defRPr/>
            </a:pPr>
            <a:endParaRPr lang="en-US" sz="32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161635" y="1156186"/>
            <a:ext cx="8820727" cy="532453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8.1 Experimental Equipment Requirements Summary (like CDR 8.2)</a:t>
            </a:r>
          </a:p>
          <a:p>
            <a:r>
              <a:rPr lang="en-US" sz="1400" dirty="0">
                <a:latin typeface="Arial" panose="020B0604020202020204" pitchFamily="34" charset="0"/>
                <a:cs typeface="Arial" panose="020B0604020202020204" pitchFamily="34" charset="0"/>
              </a:rPr>
              <a:t>8.2 General Detector Considerations and Operations Challenges (YR 10 and CDR 8.3)</a:t>
            </a:r>
          </a:p>
          <a:p>
            <a:r>
              <a:rPr lang="en-US" sz="14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8.2.1 Beam Energies, Polarization, Versatility, Luminosities (like YR 10.1)</a:t>
            </a:r>
          </a:p>
          <a:p>
            <a:r>
              <a:rPr lang="en-US" sz="1200" dirty="0">
                <a:latin typeface="Arial" panose="020B0604020202020204" pitchFamily="34" charset="0"/>
                <a:cs typeface="Arial" panose="020B0604020202020204" pitchFamily="34" charset="0"/>
              </a:rPr>
              <a:t>	8.2.2 Rates and Multiplicities (like CDR 8.3.1)</a:t>
            </a:r>
          </a:p>
          <a:p>
            <a:r>
              <a:rPr lang="en-US" sz="1200" dirty="0">
                <a:latin typeface="Arial" panose="020B0604020202020204" pitchFamily="34" charset="0"/>
                <a:cs typeface="Arial" panose="020B0604020202020204" pitchFamily="34" charset="0"/>
              </a:rPr>
              <a:t>	8.2.3 Interaction Region Integration, Vacuum and Backgrounds (like CDR 8.3.2)</a:t>
            </a:r>
          </a:p>
          <a:p>
            <a:r>
              <a:rPr lang="en-US" sz="1200" dirty="0">
                <a:latin typeface="Arial" panose="020B0604020202020204" pitchFamily="34" charset="0"/>
                <a:cs typeface="Arial" panose="020B0604020202020204" pitchFamily="34" charset="0"/>
              </a:rPr>
              <a:t>	8.2.4 Systematic Uncertainties (like YR 10.5)</a:t>
            </a:r>
          </a:p>
          <a:p>
            <a:r>
              <a:rPr lang="en-US" sz="1400" dirty="0">
                <a:latin typeface="Arial" panose="020B0604020202020204" pitchFamily="34" charset="0"/>
                <a:cs typeface="Arial" panose="020B0604020202020204" pitchFamily="34" charset="0"/>
              </a:rPr>
              <a:t>8.3 EPIC Detector		</a:t>
            </a:r>
            <a:r>
              <a:rPr lang="en-US" sz="1400" b="1" dirty="0">
                <a:latin typeface="Arial" panose="020B0604020202020204" pitchFamily="34" charset="0"/>
                <a:cs typeface="Arial" panose="020B0604020202020204" pitchFamily="34" charset="0"/>
              </a:rPr>
              <a:t>CAM(s) and collaboration contact(s)</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8.3.1 Magnet	</a:t>
            </a:r>
            <a:r>
              <a:rPr lang="en-US" sz="1200" b="1" dirty="0">
                <a:latin typeface="Arial" panose="020B0604020202020204" pitchFamily="34" charset="0"/>
                <a:cs typeface="Arial" panose="020B0604020202020204" pitchFamily="34" charset="0"/>
              </a:rPr>
              <a:t>For each subsection end with R&amp;D and design maturity</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8.3.2 Tracking</a:t>
            </a:r>
          </a:p>
          <a:p>
            <a:r>
              <a:rPr lang="en-US" sz="1200" dirty="0">
                <a:latin typeface="Arial" panose="020B0604020202020204" pitchFamily="34" charset="0"/>
                <a:cs typeface="Arial" panose="020B0604020202020204" pitchFamily="34" charset="0"/>
              </a:rPr>
              <a:t>	8.3.3 Electromagnetic Calorimetry</a:t>
            </a:r>
          </a:p>
          <a:p>
            <a:r>
              <a:rPr lang="en-US" sz="1200" dirty="0">
                <a:latin typeface="Arial" panose="020B0604020202020204" pitchFamily="34" charset="0"/>
                <a:cs typeface="Arial" panose="020B0604020202020204" pitchFamily="34" charset="0"/>
              </a:rPr>
              <a:t>	8.3.4 Hadronic Calorimetry</a:t>
            </a:r>
          </a:p>
          <a:p>
            <a:r>
              <a:rPr lang="en-US" sz="1200" dirty="0">
                <a:latin typeface="Arial" panose="020B0604020202020204" pitchFamily="34" charset="0"/>
                <a:cs typeface="Arial" panose="020B0604020202020204" pitchFamily="34" charset="0"/>
              </a:rPr>
              <a:t>	8.3.5 Particle Identification</a:t>
            </a:r>
          </a:p>
          <a:p>
            <a:r>
              <a:rPr lang="en-US" sz="1200" dirty="0">
                <a:latin typeface="Arial" panose="020B0604020202020204" pitchFamily="34" charset="0"/>
                <a:cs typeface="Arial" panose="020B0604020202020204" pitchFamily="34" charset="0"/>
              </a:rPr>
              <a:t>	8.3.6 Far-Forward Detectors</a:t>
            </a:r>
          </a:p>
          <a:p>
            <a:r>
              <a:rPr lang="en-US" sz="1200" dirty="0">
                <a:latin typeface="Arial" panose="020B0604020202020204" pitchFamily="34" charset="0"/>
                <a:cs typeface="Arial" panose="020B0604020202020204" pitchFamily="34" charset="0"/>
              </a:rPr>
              <a:t>	8.3.7 Far-Backward Detectors</a:t>
            </a:r>
          </a:p>
          <a:p>
            <a:r>
              <a:rPr lang="en-US" sz="1200" dirty="0">
                <a:latin typeface="Arial" panose="020B0604020202020204" pitchFamily="34" charset="0"/>
                <a:cs typeface="Arial" panose="020B0604020202020204" pitchFamily="34" charset="0"/>
              </a:rPr>
              <a:t>	8.3.8 Polarimetry and Luminosity Detector</a:t>
            </a:r>
          </a:p>
          <a:p>
            <a:r>
              <a:rPr lang="en-US" sz="1200" dirty="0">
                <a:latin typeface="Arial" panose="020B0604020202020204" pitchFamily="34" charset="0"/>
                <a:cs typeface="Arial" panose="020B0604020202020204" pitchFamily="34" charset="0"/>
              </a:rPr>
              <a:t>	8.3.9 Readout Electronics and Data Acquisition</a:t>
            </a:r>
          </a:p>
          <a:p>
            <a:r>
              <a:rPr lang="en-US" sz="1200" dirty="0">
                <a:latin typeface="Arial" panose="020B0604020202020204" pitchFamily="34" charset="0"/>
                <a:cs typeface="Arial" panose="020B0604020202020204" pitchFamily="34" charset="0"/>
              </a:rPr>
              <a:t>	8.3.10 Software, Data Analysis and Data Preservation </a:t>
            </a:r>
            <a:r>
              <a:rPr lang="en-US" sz="1200" b="1" dirty="0">
                <a:latin typeface="Arial" panose="020B0604020202020204" pitchFamily="34" charset="0"/>
                <a:cs typeface="Arial" panose="020B0604020202020204" pitchFamily="34" charset="0"/>
              </a:rPr>
              <a:t>(EICUG SWG?)</a:t>
            </a:r>
            <a:endParaRPr lang="en-US" sz="12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8.4 Detector R&amp;D Summary</a:t>
            </a:r>
          </a:p>
          <a:p>
            <a:r>
              <a:rPr lang="en-US" sz="1400" dirty="0">
                <a:latin typeface="Arial" panose="020B0604020202020204" pitchFamily="34" charset="0"/>
                <a:cs typeface="Arial" panose="020B0604020202020204" pitchFamily="34" charset="0"/>
              </a:rPr>
              <a:t>8.5 Detector Integration</a:t>
            </a:r>
            <a:r>
              <a:rPr lang="en-US" sz="1400" b="1" i="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(Walt, Rahul, Tim/Christian, Fernando, Roland, </a:t>
            </a:r>
            <a:r>
              <a:rPr lang="en-US" sz="1400" b="1" dirty="0" err="1">
                <a:latin typeface="Arial" panose="020B0604020202020204" pitchFamily="34" charset="0"/>
                <a:cs typeface="Arial" panose="020B0604020202020204" pitchFamily="34" charset="0"/>
              </a:rPr>
              <a:t>Elke</a:t>
            </a:r>
            <a:r>
              <a:rPr lang="en-US" sz="1400" b="1" dirty="0">
                <a:latin typeface="Arial" panose="020B0604020202020204" pitchFamily="34" charset="0"/>
                <a:cs typeface="Arial" panose="020B0604020202020204" pitchFamily="34" charset="0"/>
              </a:rPr>
              <a:t>, Rolf)</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8.5.1 Experimental and Assembly Hall Infrastructure (like CDR 8.7.1, YR 13.1)</a:t>
            </a:r>
          </a:p>
          <a:p>
            <a:r>
              <a:rPr lang="en-US" sz="1200" dirty="0">
                <a:latin typeface="Arial" panose="020B0604020202020204" pitchFamily="34" charset="0"/>
                <a:cs typeface="Arial" panose="020B0604020202020204" pitchFamily="34" charset="0"/>
              </a:rPr>
              <a:t>	8.5.2 Interaction Region and Protection (include also YR 13.2)</a:t>
            </a:r>
          </a:p>
          <a:p>
            <a:r>
              <a:rPr lang="en-US" sz="1200" dirty="0">
                <a:latin typeface="Arial" panose="020B0604020202020204" pitchFamily="34" charset="0"/>
                <a:cs typeface="Arial" panose="020B0604020202020204" pitchFamily="34" charset="0"/>
              </a:rPr>
              <a:t>	8.5.3 Support Frames and Installation Fixtures </a:t>
            </a:r>
            <a:r>
              <a:rPr lang="en-US" sz="1200" i="1" dirty="0">
                <a:latin typeface="Arial" panose="020B0604020202020204" pitchFamily="34" charset="0"/>
                <a:cs typeface="Arial" panose="020B0604020202020204" pitchFamily="34" charset="0"/>
              </a:rPr>
              <a:t>(new, ask Roland and Walt to draft?)</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	8.5.4 Detector Alignment (like YR 13.4)</a:t>
            </a:r>
          </a:p>
          <a:p>
            <a:r>
              <a:rPr lang="en-US" sz="1200" dirty="0">
                <a:latin typeface="Arial" panose="020B0604020202020204" pitchFamily="34" charset="0"/>
                <a:cs typeface="Arial" panose="020B0604020202020204" pitchFamily="34" charset="0"/>
              </a:rPr>
              <a:t>	8.5.5 Schedule and Installation (like CDR 8.7.2, YR 13.3)</a:t>
            </a:r>
          </a:p>
          <a:p>
            <a:r>
              <a:rPr lang="en-US" sz="1200" dirty="0">
                <a:latin typeface="Arial" panose="020B0604020202020204" pitchFamily="34" charset="0"/>
                <a:cs typeface="Arial" panose="020B0604020202020204" pitchFamily="34" charset="0"/>
              </a:rPr>
              <a:t>	8.5.6 Access and Maintenance (like CDR 8.7.3, YR 13.5)</a:t>
            </a:r>
          </a:p>
          <a:p>
            <a:r>
              <a:rPr lang="en-US" sz="1200" dirty="0">
                <a:latin typeface="Arial" panose="020B0604020202020204" pitchFamily="34" charset="0"/>
                <a:cs typeface="Arial" panose="020B0604020202020204" pitchFamily="34" charset="0"/>
              </a:rPr>
              <a:t>	8.5.7 System Engineering and Interface Controls </a:t>
            </a:r>
            <a:r>
              <a:rPr lang="en-US" sz="1200" i="1" dirty="0">
                <a:latin typeface="Arial" panose="020B0604020202020204" pitchFamily="34" charset="0"/>
                <a:cs typeface="Arial" panose="020B0604020202020204" pitchFamily="34" charset="0"/>
              </a:rPr>
              <a:t>(links to later global Section 12 on System Engineering)</a:t>
            </a:r>
            <a:endParaRPr lang="en-US" sz="12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8.6 Detector Commissioning and Pre-Operations	</a:t>
            </a:r>
          </a:p>
        </p:txBody>
      </p:sp>
      <p:sp>
        <p:nvSpPr>
          <p:cNvPr id="8" name="TextBox 7"/>
          <p:cNvSpPr txBox="1"/>
          <p:nvPr/>
        </p:nvSpPr>
        <p:spPr>
          <a:xfrm>
            <a:off x="102632" y="-50891"/>
            <a:ext cx="4752110" cy="369332"/>
          </a:xfrm>
          <a:prstGeom prst="rect">
            <a:avLst/>
          </a:prstGeom>
          <a:noFill/>
        </p:spPr>
        <p:txBody>
          <a:bodyPr wrap="square" rtlCol="0">
            <a:spAutoFit/>
          </a:bodyPr>
          <a:lstStyle/>
          <a:p>
            <a:r>
              <a:rPr lang="en-US" i="1" dirty="0"/>
              <a:t>.</a:t>
            </a:r>
          </a:p>
        </p:txBody>
      </p:sp>
      <p:sp>
        <p:nvSpPr>
          <p:cNvPr id="9" name="Slide Number Placeholder 4"/>
          <p:cNvSpPr>
            <a:spLocks noGrp="1"/>
          </p:cNvSpPr>
          <p:nvPr>
            <p:ph type="sldNum" sz="quarter" idx="12"/>
          </p:nvPr>
        </p:nvSpPr>
        <p:spPr>
          <a:xfrm>
            <a:off x="0" y="6588684"/>
            <a:ext cx="2057400" cy="282094"/>
          </a:xfrm>
        </p:spPr>
        <p:txBody>
          <a:bodyPr/>
          <a:lstStyle/>
          <a:p>
            <a:fld id="{E7C2DFF1-6A7E-5841-980E-96BA788216E4}" type="slidenum">
              <a:rPr lang="en-US" smtClean="0"/>
              <a:pPr/>
              <a:t>4</a:t>
            </a:fld>
            <a:endParaRPr lang="en-US"/>
          </a:p>
        </p:txBody>
      </p:sp>
    </p:spTree>
    <p:extLst>
      <p:ext uri="{BB962C8B-B14F-4D97-AF65-F5344CB8AC3E}">
        <p14:creationId xmlns:p14="http://schemas.microsoft.com/office/powerpoint/2010/main" val="105086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meline&#10;&#10;Description automatically generated">
            <a:extLst>
              <a:ext uri="{FF2B5EF4-FFF2-40B4-BE49-F238E27FC236}">
                <a16:creationId xmlns:a16="http://schemas.microsoft.com/office/drawing/2014/main" id="{F9FAE679-36FF-AD4C-B932-9DAAC1D6F51F}"/>
              </a:ext>
            </a:extLst>
          </p:cNvPr>
          <p:cNvPicPr>
            <a:picLocks noChangeAspect="1"/>
          </p:cNvPicPr>
          <p:nvPr/>
        </p:nvPicPr>
        <p:blipFill>
          <a:blip r:embed="rId3"/>
          <a:stretch>
            <a:fillRect/>
          </a:stretch>
        </p:blipFill>
        <p:spPr>
          <a:xfrm>
            <a:off x="443360" y="701834"/>
            <a:ext cx="8257280" cy="6045302"/>
          </a:xfrm>
          <a:prstGeom prst="rect">
            <a:avLst/>
          </a:prstGeom>
        </p:spPr>
      </p:pic>
      <p:sp>
        <p:nvSpPr>
          <p:cNvPr id="2" name="Title 1"/>
          <p:cNvSpPr>
            <a:spLocks noGrp="1"/>
          </p:cNvSpPr>
          <p:nvPr>
            <p:ph type="title"/>
          </p:nvPr>
        </p:nvSpPr>
        <p:spPr>
          <a:xfrm>
            <a:off x="0" y="0"/>
            <a:ext cx="8506184" cy="683172"/>
          </a:xfrm>
        </p:spPr>
        <p:txBody>
          <a:bodyPr>
            <a:normAutofit/>
          </a:bodyPr>
          <a:lstStyle/>
          <a:p>
            <a:r>
              <a:rPr lang="en-US" sz="3600" dirty="0"/>
              <a:t>High Level Reference Schedule</a:t>
            </a:r>
          </a:p>
        </p:txBody>
      </p:sp>
      <p:sp>
        <p:nvSpPr>
          <p:cNvPr id="4" name="Slide Number Placeholder 3">
            <a:extLst>
              <a:ext uri="{FF2B5EF4-FFF2-40B4-BE49-F238E27FC236}">
                <a16:creationId xmlns:a16="http://schemas.microsoft.com/office/drawing/2014/main" id="{EDFCEB32-5665-4078-9BAC-7F0C2CFC30A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charset="0"/>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Arial" charset="0"/>
              <a:cs typeface="Arial" charset="0"/>
            </a:endParaRPr>
          </a:p>
        </p:txBody>
      </p:sp>
      <p:sp>
        <p:nvSpPr>
          <p:cNvPr id="6" name="TextBox 5">
            <a:extLst>
              <a:ext uri="{FF2B5EF4-FFF2-40B4-BE49-F238E27FC236}">
                <a16:creationId xmlns:a16="http://schemas.microsoft.com/office/drawing/2014/main" id="{C440C38C-03DA-6147-A040-0706FB07E49F}"/>
              </a:ext>
            </a:extLst>
          </p:cNvPr>
          <p:cNvSpPr txBox="1"/>
          <p:nvPr/>
        </p:nvSpPr>
        <p:spPr>
          <a:xfrm>
            <a:off x="827223" y="5221791"/>
            <a:ext cx="587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Notional Schedule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2</a:t>
            </a:r>
            <a:r>
              <a:rPr kumimoji="0" lang="en-US" sz="800" b="0"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 IR and</a:t>
            </a:r>
          </a:p>
        </p:txBody>
      </p:sp>
      <p:sp>
        <p:nvSpPr>
          <p:cNvPr id="8" name="TextBox 7">
            <a:extLst>
              <a:ext uri="{FF2B5EF4-FFF2-40B4-BE49-F238E27FC236}">
                <a16:creationId xmlns:a16="http://schemas.microsoft.com/office/drawing/2014/main" id="{AC1317E2-D10A-5149-A054-6C17580A29C1}"/>
              </a:ext>
            </a:extLst>
          </p:cNvPr>
          <p:cNvSpPr txBox="1"/>
          <p:nvPr/>
        </p:nvSpPr>
        <p:spPr>
          <a:xfrm>
            <a:off x="1416114" y="5543583"/>
            <a:ext cx="58702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 Schedule</a:t>
            </a:r>
          </a:p>
        </p:txBody>
      </p:sp>
      <p:sp>
        <p:nvSpPr>
          <p:cNvPr id="9" name="TextBox 8">
            <a:extLst>
              <a:ext uri="{FF2B5EF4-FFF2-40B4-BE49-F238E27FC236}">
                <a16:creationId xmlns:a16="http://schemas.microsoft.com/office/drawing/2014/main" id="{C5A49CF8-A087-FD42-97E3-B13C86368C31}"/>
              </a:ext>
            </a:extLst>
          </p:cNvPr>
          <p:cNvSpPr txBox="1"/>
          <p:nvPr/>
        </p:nvSpPr>
        <p:spPr>
          <a:xfrm>
            <a:off x="2810228" y="5435861"/>
            <a:ext cx="660760" cy="46166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Generic Detector R&amp;D</a:t>
            </a:r>
          </a:p>
        </p:txBody>
      </p:sp>
      <p:sp>
        <p:nvSpPr>
          <p:cNvPr id="5" name="TextBox 4">
            <a:extLst>
              <a:ext uri="{FF2B5EF4-FFF2-40B4-BE49-F238E27FC236}">
                <a16:creationId xmlns:a16="http://schemas.microsoft.com/office/drawing/2014/main" id="{67843725-D402-A648-9726-277564C6EB35}"/>
              </a:ext>
            </a:extLst>
          </p:cNvPr>
          <p:cNvSpPr txBox="1"/>
          <p:nvPr/>
        </p:nvSpPr>
        <p:spPr>
          <a:xfrm>
            <a:off x="4094925" y="3853542"/>
            <a:ext cx="4960012" cy="584775"/>
          </a:xfrm>
          <a:prstGeom prst="rect">
            <a:avLst/>
          </a:prstGeom>
          <a:noFill/>
        </p:spPr>
        <p:txBody>
          <a:bodyPr wrap="none" rtlCol="0">
            <a:spAutoFit/>
          </a:bodyPr>
          <a:lstStyle/>
          <a:p>
            <a:r>
              <a:rPr lang="en-US" sz="1600" dirty="0">
                <a:solidFill>
                  <a:srgbClr val="0000FF"/>
                </a:solidFill>
                <a:latin typeface="Arial" panose="020B0604020202020204" pitchFamily="34" charset="0"/>
                <a:cs typeface="Arial" panose="020B0604020202020204" pitchFamily="34" charset="0"/>
              </a:rPr>
              <a:t>The thinner bars indicate that R&amp;D and design </a:t>
            </a:r>
          </a:p>
          <a:p>
            <a:r>
              <a:rPr lang="en-US" sz="1600" dirty="0">
                <a:solidFill>
                  <a:srgbClr val="0000FF"/>
                </a:solidFill>
                <a:latin typeface="Arial" panose="020B0604020202020204" pitchFamily="34" charset="0"/>
                <a:cs typeface="Arial" panose="020B0604020202020204" pitchFamily="34" charset="0"/>
              </a:rPr>
              <a:t>can continue at a small level beyond CD-2 and CD-3</a:t>
            </a:r>
          </a:p>
        </p:txBody>
      </p:sp>
      <p:sp>
        <p:nvSpPr>
          <p:cNvPr id="7" name="TextBox 6">
            <a:extLst>
              <a:ext uri="{FF2B5EF4-FFF2-40B4-BE49-F238E27FC236}">
                <a16:creationId xmlns:a16="http://schemas.microsoft.com/office/drawing/2014/main" id="{764638F9-54E2-094D-99B8-4187E6A4D363}"/>
              </a:ext>
            </a:extLst>
          </p:cNvPr>
          <p:cNvSpPr txBox="1"/>
          <p:nvPr/>
        </p:nvSpPr>
        <p:spPr>
          <a:xfrm>
            <a:off x="1416114" y="4605133"/>
            <a:ext cx="2064476" cy="584775"/>
          </a:xfrm>
          <a:prstGeom prst="rect">
            <a:avLst/>
          </a:prstGeom>
          <a:noFill/>
        </p:spPr>
        <p:txBody>
          <a:bodyPr wrap="none" rtlCol="0">
            <a:spAutoFit/>
          </a:bodyPr>
          <a:lstStyle/>
          <a:p>
            <a:r>
              <a:rPr lang="en-US" sz="1600" dirty="0">
                <a:solidFill>
                  <a:srgbClr val="0000FF"/>
                </a:solidFill>
                <a:latin typeface="Arial" panose="020B0604020202020204" pitchFamily="34" charset="0"/>
                <a:cs typeface="Arial" panose="020B0604020202020204" pitchFamily="34" charset="0"/>
              </a:rPr>
              <a:t>for LLP construction </a:t>
            </a:r>
          </a:p>
          <a:p>
            <a:r>
              <a:rPr lang="en-US" sz="1600" dirty="0">
                <a:solidFill>
                  <a:srgbClr val="0000FF"/>
                </a:solidFill>
                <a:latin typeface="Arial" panose="020B0604020202020204" pitchFamily="34" charset="0"/>
                <a:cs typeface="Arial" panose="020B0604020202020204" pitchFamily="34" charset="0"/>
              </a:rPr>
              <a:t>starts at CD-2/3A</a:t>
            </a:r>
          </a:p>
        </p:txBody>
      </p:sp>
      <p:cxnSp>
        <p:nvCxnSpPr>
          <p:cNvPr id="13" name="Straight Connector 12">
            <a:extLst>
              <a:ext uri="{FF2B5EF4-FFF2-40B4-BE49-F238E27FC236}">
                <a16:creationId xmlns:a16="http://schemas.microsoft.com/office/drawing/2014/main" id="{97804E24-C413-DF43-8097-15AB31986FEE}"/>
              </a:ext>
            </a:extLst>
          </p:cNvPr>
          <p:cNvCxnSpPr/>
          <p:nvPr/>
        </p:nvCxnSpPr>
        <p:spPr>
          <a:xfrm>
            <a:off x="2960917" y="1119673"/>
            <a:ext cx="0" cy="510384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90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04D7F-4186-0F42-9CEF-8DA92CEFAA55}"/>
              </a:ext>
            </a:extLst>
          </p:cNvPr>
          <p:cNvSpPr>
            <a:spLocks noGrp="1"/>
          </p:cNvSpPr>
          <p:nvPr>
            <p:ph type="dt" sz="half" idx="10"/>
          </p:nvPr>
        </p:nvSpPr>
        <p:spPr/>
        <p:txBody>
          <a:bodyPr/>
          <a:lstStyle/>
          <a:p>
            <a:r>
              <a:rPr lang="en-US"/>
              <a:t>E.C. Aschenauer</a:t>
            </a:r>
            <a:endParaRPr lang="en-US" dirty="0"/>
          </a:p>
        </p:txBody>
      </p:sp>
      <p:sp>
        <p:nvSpPr>
          <p:cNvPr id="3" name="Slide Number Placeholder 2">
            <a:extLst>
              <a:ext uri="{FF2B5EF4-FFF2-40B4-BE49-F238E27FC236}">
                <a16:creationId xmlns:a16="http://schemas.microsoft.com/office/drawing/2014/main" id="{20AB79E5-A2B8-3949-973F-9CA8ADD94E58}"/>
              </a:ext>
            </a:extLst>
          </p:cNvPr>
          <p:cNvSpPr>
            <a:spLocks noGrp="1"/>
          </p:cNvSpPr>
          <p:nvPr>
            <p:ph type="sldNum" sz="quarter" idx="12"/>
          </p:nvPr>
        </p:nvSpPr>
        <p:spPr/>
        <p:txBody>
          <a:bodyPr/>
          <a:lstStyle/>
          <a:p>
            <a:fld id="{893C5830-40F3-F04E-B2E3-10E6672BA8FF}" type="slidenum">
              <a:rPr lang="en-US" smtClean="0"/>
              <a:pPr/>
              <a:t>6</a:t>
            </a:fld>
            <a:endParaRPr lang="en-US"/>
          </a:p>
        </p:txBody>
      </p:sp>
      <p:sp>
        <p:nvSpPr>
          <p:cNvPr id="4" name="Title 3">
            <a:extLst>
              <a:ext uri="{FF2B5EF4-FFF2-40B4-BE49-F238E27FC236}">
                <a16:creationId xmlns:a16="http://schemas.microsoft.com/office/drawing/2014/main" id="{FC1C5E03-6808-E743-B45C-1095038E397B}"/>
              </a:ext>
            </a:extLst>
          </p:cNvPr>
          <p:cNvSpPr>
            <a:spLocks noGrp="1"/>
          </p:cNvSpPr>
          <p:nvPr>
            <p:ph type="title"/>
          </p:nvPr>
        </p:nvSpPr>
        <p:spPr/>
        <p:txBody>
          <a:bodyPr/>
          <a:lstStyle/>
          <a:p>
            <a:r>
              <a:rPr lang="en-US" dirty="0"/>
              <a:t>The next big Project Review</a:t>
            </a:r>
          </a:p>
        </p:txBody>
      </p:sp>
      <p:sp>
        <p:nvSpPr>
          <p:cNvPr id="5" name="TextBox 4">
            <a:extLst>
              <a:ext uri="{FF2B5EF4-FFF2-40B4-BE49-F238E27FC236}">
                <a16:creationId xmlns:a16="http://schemas.microsoft.com/office/drawing/2014/main" id="{302D0527-681E-8245-9692-D1D2A093F843}"/>
              </a:ext>
            </a:extLst>
          </p:cNvPr>
          <p:cNvSpPr txBox="1"/>
          <p:nvPr/>
        </p:nvSpPr>
        <p:spPr>
          <a:xfrm>
            <a:off x="0" y="488104"/>
            <a:ext cx="4322594" cy="369332"/>
          </a:xfrm>
          <a:prstGeom prst="rect">
            <a:avLst/>
          </a:prstGeom>
          <a:noFill/>
        </p:spPr>
        <p:txBody>
          <a:bodyPr wrap="none" rtlCol="0">
            <a:spAutoFit/>
          </a:bodyPr>
          <a:lstStyle/>
          <a:p>
            <a:pPr algn="l"/>
            <a:r>
              <a:rPr lang="en-US" dirty="0">
                <a:latin typeface="Arial" panose="020B0604020202020204" pitchFamily="34" charset="0"/>
                <a:cs typeface="Arial" panose="020B0604020202020204" pitchFamily="34" charset="0"/>
              </a:rPr>
              <a:t>January OPA Status Review Preparation</a:t>
            </a:r>
          </a:p>
        </p:txBody>
      </p:sp>
      <p:pic>
        <p:nvPicPr>
          <p:cNvPr id="7" name="Picture 6" descr="Text&#10;&#10;Description automatically generated">
            <a:extLst>
              <a:ext uri="{FF2B5EF4-FFF2-40B4-BE49-F238E27FC236}">
                <a16:creationId xmlns:a16="http://schemas.microsoft.com/office/drawing/2014/main" id="{8331A052-8916-7045-B52A-B8E6360739AC}"/>
              </a:ext>
            </a:extLst>
          </p:cNvPr>
          <p:cNvPicPr>
            <a:picLocks noChangeAspect="1"/>
          </p:cNvPicPr>
          <p:nvPr/>
        </p:nvPicPr>
        <p:blipFill rotWithShape="1">
          <a:blip r:embed="rId2"/>
          <a:srcRect l="5101"/>
          <a:stretch/>
        </p:blipFill>
        <p:spPr>
          <a:xfrm>
            <a:off x="0" y="975945"/>
            <a:ext cx="4416214" cy="3631223"/>
          </a:xfrm>
          <a:prstGeom prst="rect">
            <a:avLst/>
          </a:prstGeom>
        </p:spPr>
      </p:pic>
      <p:pic>
        <p:nvPicPr>
          <p:cNvPr id="9" name="Picture 8" descr="Table&#10;&#10;Description automatically generated with medium confidence">
            <a:extLst>
              <a:ext uri="{FF2B5EF4-FFF2-40B4-BE49-F238E27FC236}">
                <a16:creationId xmlns:a16="http://schemas.microsoft.com/office/drawing/2014/main" id="{60A39C89-A112-5C44-89E7-E64CB98715E7}"/>
              </a:ext>
            </a:extLst>
          </p:cNvPr>
          <p:cNvPicPr>
            <a:picLocks noChangeAspect="1"/>
          </p:cNvPicPr>
          <p:nvPr/>
        </p:nvPicPr>
        <p:blipFill>
          <a:blip r:embed="rId3"/>
          <a:stretch>
            <a:fillRect/>
          </a:stretch>
        </p:blipFill>
        <p:spPr>
          <a:xfrm>
            <a:off x="3903785" y="4247068"/>
            <a:ext cx="5240215" cy="2519734"/>
          </a:xfrm>
          <a:prstGeom prst="rect">
            <a:avLst/>
          </a:prstGeom>
        </p:spPr>
      </p:pic>
      <p:sp>
        <p:nvSpPr>
          <p:cNvPr id="10" name="TextBox 9">
            <a:extLst>
              <a:ext uri="{FF2B5EF4-FFF2-40B4-BE49-F238E27FC236}">
                <a16:creationId xmlns:a16="http://schemas.microsoft.com/office/drawing/2014/main" id="{B80AFFB0-AC6A-F147-A341-6253364213AA}"/>
              </a:ext>
            </a:extLst>
          </p:cNvPr>
          <p:cNvSpPr txBox="1"/>
          <p:nvPr/>
        </p:nvSpPr>
        <p:spPr>
          <a:xfrm>
            <a:off x="4552839" y="1591227"/>
            <a:ext cx="3942105" cy="1200329"/>
          </a:xfrm>
          <a:prstGeom prst="rect">
            <a:avLst/>
          </a:prstGeom>
          <a:noFill/>
        </p:spPr>
        <p:txBody>
          <a:bodyPr wrap="none" rtlCol="0">
            <a:spAutoFit/>
          </a:bodyPr>
          <a:lstStyle/>
          <a:p>
            <a:pPr algn="l"/>
            <a:r>
              <a:rPr lang="en-US" dirty="0">
                <a:solidFill>
                  <a:srgbClr val="0432FF"/>
                </a:solidFill>
                <a:latin typeface="Arial" panose="020B0604020202020204" pitchFamily="34" charset="0"/>
                <a:cs typeface="Arial" panose="020B0604020202020204" pitchFamily="34" charset="0"/>
              </a:rPr>
              <a:t>An enormous amount of work for </a:t>
            </a:r>
          </a:p>
          <a:p>
            <a:pPr algn="l"/>
            <a:r>
              <a:rPr lang="en-US" dirty="0">
                <a:solidFill>
                  <a:srgbClr val="0432FF"/>
                </a:solidFill>
                <a:latin typeface="Arial" panose="020B0604020202020204" pitchFamily="34" charset="0"/>
                <a:cs typeface="Arial" panose="020B0604020202020204" pitchFamily="34" charset="0"/>
              </a:rPr>
              <a:t>everybody working for the project</a:t>
            </a:r>
          </a:p>
          <a:p>
            <a:pPr algn="l"/>
            <a:r>
              <a:rPr lang="en-US" dirty="0">
                <a:solidFill>
                  <a:srgbClr val="0432FF"/>
                </a:solidFill>
                <a:latin typeface="Arial" panose="020B0604020202020204" pitchFamily="34" charset="0"/>
                <a:cs typeface="Arial" panose="020B0604020202020204" pitchFamily="34" charset="0"/>
                <a:sym typeface="Wingdings" pitchFamily="2" charset="2"/>
              </a:rPr>
              <a:t> </a:t>
            </a:r>
            <a:r>
              <a:rPr lang="en-US" dirty="0">
                <a:latin typeface="Arial" panose="020B0604020202020204" pitchFamily="34" charset="0"/>
                <a:cs typeface="Arial" panose="020B0604020202020204" pitchFamily="34" charset="0"/>
                <a:sym typeface="Wingdings" pitchFamily="2" charset="2"/>
              </a:rPr>
              <a:t>this is also benefits all of you,</a:t>
            </a:r>
          </a:p>
          <a:p>
            <a:pPr algn="l"/>
            <a:r>
              <a:rPr lang="en-US" dirty="0">
                <a:latin typeface="Arial" panose="020B0604020202020204" pitchFamily="34" charset="0"/>
                <a:cs typeface="Arial" panose="020B0604020202020204" pitchFamily="34" charset="0"/>
                <a:sym typeface="Wingdings" pitchFamily="2" charset="2"/>
              </a:rPr>
              <a:t>     so EIC progresses towards CD-2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6984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A6FCA1EB-1B17-640E-E96B-F1C3C3ED4D2A}"/>
              </a:ext>
            </a:extLst>
          </p:cNvPr>
          <p:cNvSpPr txBox="1">
            <a:spLocks/>
          </p:cNvSpPr>
          <p:nvPr/>
        </p:nvSpPr>
        <p:spPr>
          <a:xfrm>
            <a:off x="0" y="0"/>
            <a:ext cx="9133727" cy="58466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mj-lt"/>
                <a:ea typeface="Arial" charset="0"/>
                <a:cs typeface="Comic Sans M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noProof="0" dirty="0">
                <a:latin typeface="Arial"/>
              </a:rPr>
              <a:t>Upcoming Events</a:t>
            </a:r>
            <a:endParaRPr kumimoji="0" lang="en-US" b="1" u="none" strike="noStrike" kern="1200" cap="none" spc="0" normalizeH="0" baseline="0" noProof="0" dirty="0">
              <a:ln>
                <a:noFill/>
              </a:ln>
              <a:solidFill>
                <a:srgbClr val="1200B4"/>
              </a:solidFill>
              <a:effectLst>
                <a:reflection stA="50000" endPos="50000" dist="5080" dir="5400000" sy="-100000" algn="bl" rotWithShape="0"/>
              </a:effectLst>
              <a:uLnTx/>
              <a:uFillTx/>
              <a:latin typeface="Arial"/>
            </a:endParaRPr>
          </a:p>
        </p:txBody>
      </p:sp>
      <p:sp>
        <p:nvSpPr>
          <p:cNvPr id="2" name="TextBox 1">
            <a:extLst>
              <a:ext uri="{FF2B5EF4-FFF2-40B4-BE49-F238E27FC236}">
                <a16:creationId xmlns:a16="http://schemas.microsoft.com/office/drawing/2014/main" id="{D9EF63A7-63B1-B90D-67F4-BD0115586AD4}"/>
              </a:ext>
            </a:extLst>
          </p:cNvPr>
          <p:cNvSpPr txBox="1"/>
          <p:nvPr/>
        </p:nvSpPr>
        <p:spPr>
          <a:xfrm>
            <a:off x="80612" y="495497"/>
            <a:ext cx="8840865" cy="6186245"/>
          </a:xfrm>
          <a:prstGeom prst="rect">
            <a:avLst/>
          </a:prstGeom>
          <a:noFill/>
        </p:spPr>
        <p:txBody>
          <a:bodyPr wrap="square" rtlCol="0">
            <a:spAutoFit/>
          </a:bodyPr>
          <a:lstStyle/>
          <a:p>
            <a:pPr marL="285750" indent="-285750">
              <a:lnSpc>
                <a:spcPct val="107000"/>
              </a:lnSpc>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September 26 – EIC Advisory Board meeting</a:t>
            </a:r>
          </a:p>
          <a:p>
            <a:pPr marL="285750" indent="-285750">
              <a:lnSpc>
                <a:spcPct val="107000"/>
              </a:lnSpc>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October 12-13 – “Resource Review Board”-like kickoff meeting</a:t>
            </a:r>
          </a:p>
          <a:p>
            <a:pPr marL="742950" lvl="1" indent="-285750">
              <a:lnSpc>
                <a:spcPct val="107000"/>
              </a:lnSpc>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hlinkClick r:id="rId3"/>
              </a:rPr>
              <a:t>https://indico.bnl.gov/event/17354/</a:t>
            </a:r>
            <a:r>
              <a:rPr lang="en-US" dirty="0">
                <a:latin typeface="Arial" panose="020B0604020202020204" pitchFamily="34" charset="0"/>
                <a:cs typeface="Arial" panose="020B0604020202020204" pitchFamily="34" charset="0"/>
              </a:rPr>
              <a:t> </a:t>
            </a:r>
          </a:p>
          <a:p>
            <a:pPr marL="285750" marR="0" indent="-285750">
              <a:lnSpc>
                <a:spcPct val="107000"/>
              </a:lnSpc>
              <a:spcBef>
                <a:spcPts val="0"/>
              </a:spcBef>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October 18-19 – 60% Magnet Review @ </a:t>
            </a:r>
            <a:r>
              <a:rPr lang="en-US" dirty="0" err="1">
                <a:latin typeface="Arial" panose="020B0604020202020204" pitchFamily="34" charset="0"/>
                <a:cs typeface="Arial" panose="020B0604020202020204" pitchFamily="34" charset="0"/>
              </a:rPr>
              <a:t>JLab</a:t>
            </a:r>
            <a:endParaRPr lang="en-US" dirty="0">
              <a:latin typeface="Arial" panose="020B0604020202020204" pitchFamily="34" charset="0"/>
              <a:cs typeface="Arial" panose="020B0604020202020204" pitchFamily="34" charset="0"/>
            </a:endParaRPr>
          </a:p>
          <a:p>
            <a:pPr marL="742950" lvl="1" indent="-285750">
              <a:lnSpc>
                <a:spcPct val="107000"/>
              </a:lnSpc>
              <a:spcAft>
                <a:spcPts val="600"/>
              </a:spcAft>
              <a:buClr>
                <a:srgbClr val="0432FF"/>
              </a:buClr>
              <a:buFont typeface="Wingdings" panose="05000000000000000000" pitchFamily="2" charset="2"/>
              <a:buChar char="q"/>
            </a:pPr>
            <a:r>
              <a:rPr lang="en-US" sz="1600" dirty="0">
                <a:latin typeface="Arial" panose="020B0604020202020204" pitchFamily="34" charset="0"/>
                <a:cs typeface="Arial" panose="020B0604020202020204" pitchFamily="34" charset="0"/>
              </a:rPr>
              <a:t>We implemented the design change to go to six layers of conductor – with thanks to our CEA </a:t>
            </a:r>
            <a:r>
              <a:rPr lang="en-US" sz="1600" dirty="0" err="1">
                <a:latin typeface="Arial" panose="020B0604020202020204" pitchFamily="34" charset="0"/>
                <a:cs typeface="Arial" panose="020B0604020202020204" pitchFamily="34" charset="0"/>
              </a:rPr>
              <a:t>Saclay</a:t>
            </a:r>
            <a:r>
              <a:rPr lang="en-US" sz="1600" dirty="0">
                <a:latin typeface="Arial" panose="020B0604020202020204" pitchFamily="34" charset="0"/>
                <a:cs typeface="Arial" panose="020B0604020202020204" pitchFamily="34" charset="0"/>
              </a:rPr>
              <a:t> colleagues to help us out. This should allow a robust 1.7 Tesla magnet with stretch goal of 2 T.</a:t>
            </a:r>
          </a:p>
          <a:p>
            <a:pPr marL="742950" lvl="1" indent="-285750">
              <a:lnSpc>
                <a:spcPct val="107000"/>
              </a:lnSpc>
              <a:spcAft>
                <a:spcPts val="600"/>
              </a:spcAft>
              <a:buClr>
                <a:srgbClr val="0432FF"/>
              </a:buClr>
              <a:buFont typeface="Wingdings" panose="05000000000000000000" pitchFamily="2" charset="2"/>
              <a:buChar char="q"/>
            </a:pPr>
            <a:r>
              <a:rPr lang="en-US" sz="1600" dirty="0">
                <a:latin typeface="Arial" panose="020B0604020202020204" pitchFamily="34" charset="0"/>
                <a:cs typeface="Arial" panose="020B0604020202020204" pitchFamily="34" charset="0"/>
              </a:rPr>
              <a:t>Five engineers from CEA </a:t>
            </a:r>
            <a:r>
              <a:rPr lang="en-US" sz="1600" dirty="0" err="1">
                <a:latin typeface="Arial" panose="020B0604020202020204" pitchFamily="34" charset="0"/>
                <a:cs typeface="Arial" panose="020B0604020202020204" pitchFamily="34" charset="0"/>
              </a:rPr>
              <a:t>Saclay</a:t>
            </a:r>
            <a:r>
              <a:rPr lang="en-US" sz="1600" dirty="0">
                <a:latin typeface="Arial" panose="020B0604020202020204" pitchFamily="34" charset="0"/>
                <a:cs typeface="Arial" panose="020B0604020202020204" pitchFamily="34" charset="0"/>
              </a:rPr>
              <a:t> plan to attend. The meeting will be hybrid as the reviewers and further engineers/designers will be remote.</a:t>
            </a:r>
          </a:p>
          <a:p>
            <a:pPr marL="742950" lvl="1" indent="-285750">
              <a:lnSpc>
                <a:spcPct val="107000"/>
              </a:lnSpc>
              <a:spcAft>
                <a:spcPts val="600"/>
              </a:spcAft>
              <a:buClr>
                <a:srgbClr val="0432FF"/>
              </a:buClr>
              <a:buFont typeface="Wingdings" panose="05000000000000000000" pitchFamily="2" charset="2"/>
              <a:buChar char="q"/>
            </a:pPr>
            <a:r>
              <a:rPr lang="en-US" sz="1600" dirty="0">
                <a:latin typeface="Arial" panose="020B0604020202020204" pitchFamily="34" charset="0"/>
                <a:cs typeface="Arial" panose="020B0604020202020204" pitchFamily="34" charset="0"/>
              </a:rPr>
              <a:t>The reviewers will be the same as for the earlier 30% design review and are confirmed – Ruben Fair (PPPL) –chair, Vladimir </a:t>
            </a:r>
            <a:r>
              <a:rPr lang="en-US" sz="1600" dirty="0" err="1">
                <a:latin typeface="Arial" panose="020B0604020202020204" pitchFamily="34" charset="0"/>
                <a:cs typeface="Arial" panose="020B0604020202020204" pitchFamily="34" charset="0"/>
              </a:rPr>
              <a:t>Kashikhin</a:t>
            </a:r>
            <a:r>
              <a:rPr lang="en-US" sz="1600" dirty="0">
                <a:latin typeface="Arial" panose="020B0604020202020204" pitchFamily="34" charset="0"/>
                <a:cs typeface="Arial" panose="020B0604020202020204" pitchFamily="34" charset="0"/>
              </a:rPr>
              <a:t> (FNAL), </a:t>
            </a:r>
            <a:r>
              <a:rPr lang="en-US" sz="1600" dirty="0" err="1">
                <a:latin typeface="Arial" panose="020B0604020202020204" pitchFamily="34" charset="0"/>
                <a:cs typeface="Arial" panose="020B0604020202020204" pitchFamily="34" charset="0"/>
              </a:rPr>
              <a:t>GianLuca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Sabbi</a:t>
            </a:r>
            <a:r>
              <a:rPr lang="en-US" sz="1600" dirty="0">
                <a:latin typeface="Arial" panose="020B0604020202020204" pitchFamily="34" charset="0"/>
                <a:cs typeface="Arial" panose="020B0604020202020204" pitchFamily="34" charset="0"/>
              </a:rPr>
              <a:t> (LBNL).</a:t>
            </a:r>
          </a:p>
          <a:p>
            <a:pPr marL="285750" marR="0" indent="-285750">
              <a:lnSpc>
                <a:spcPct val="107000"/>
              </a:lnSpc>
              <a:spcBef>
                <a:spcPts val="0"/>
              </a:spcBef>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October 19-21 – Detector Advisory Committee meeting</a:t>
            </a:r>
          </a:p>
          <a:p>
            <a:pPr marL="742950" lvl="1" indent="-285750">
              <a:lnSpc>
                <a:spcPct val="107000"/>
              </a:lnSpc>
              <a:spcAft>
                <a:spcPts val="600"/>
              </a:spcAft>
              <a:buClr>
                <a:srgbClr val="0432FF"/>
              </a:buClr>
              <a:buFont typeface="Wingdings" panose="05000000000000000000" pitchFamily="2" charset="2"/>
              <a:buChar char="q"/>
            </a:pPr>
            <a:r>
              <a:rPr lang="en-US" sz="1600" dirty="0">
                <a:latin typeface="Arial" panose="020B0604020202020204" pitchFamily="34" charset="0"/>
                <a:cs typeface="Arial" panose="020B0604020202020204" pitchFamily="34" charset="0"/>
              </a:rPr>
              <a:t> EIC project update</a:t>
            </a:r>
          </a:p>
          <a:p>
            <a:pPr marL="742950" lvl="1" indent="-285750">
              <a:lnSpc>
                <a:spcPct val="107000"/>
              </a:lnSpc>
              <a:spcAft>
                <a:spcPts val="600"/>
              </a:spcAft>
              <a:buClr>
                <a:srgbClr val="0432FF"/>
              </a:buClr>
              <a:buFont typeface="Wingdings" panose="05000000000000000000" pitchFamily="2" charset="2"/>
              <a:buChar char="q"/>
            </a:pPr>
            <a:r>
              <a:rPr lang="en-US" sz="1600" dirty="0">
                <a:latin typeface="Arial" panose="020B0604020202020204" pitchFamily="34" charset="0"/>
                <a:cs typeface="Arial" panose="020B0604020202020204" pitchFamily="34" charset="0"/>
              </a:rPr>
              <a:t> Update on the EPIC detector, the steps following the DPAP process</a:t>
            </a:r>
          </a:p>
          <a:p>
            <a:pPr marL="742950" lvl="1" indent="-285750">
              <a:lnSpc>
                <a:spcPct val="107000"/>
              </a:lnSpc>
              <a:spcAft>
                <a:spcPts val="600"/>
              </a:spcAft>
              <a:buClr>
                <a:srgbClr val="0432FF"/>
              </a:buClr>
              <a:buFont typeface="Wingdings" panose="05000000000000000000" pitchFamily="2" charset="2"/>
              <a:buChar char="q"/>
            </a:pPr>
            <a:r>
              <a:rPr lang="en-US" sz="1600" dirty="0">
                <a:latin typeface="Arial" panose="020B0604020202020204" pitchFamily="34" charset="0"/>
                <a:cs typeface="Arial" panose="020B0604020202020204" pitchFamily="34" charset="0"/>
              </a:rPr>
              <a:t>and as main part of the meeting reports on the status of the various project detector R&amp;D projects and FY23 plans/requests</a:t>
            </a:r>
          </a:p>
          <a:p>
            <a:pPr marL="285750" marR="0" indent="-285750">
              <a:lnSpc>
                <a:spcPct val="107000"/>
              </a:lnSpc>
              <a:spcBef>
                <a:spcPts val="0"/>
              </a:spcBef>
              <a:spcAft>
                <a:spcPts val="600"/>
              </a:spcAft>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October-December – EIC Subsystem Status Reviews on Tracking, Particle Identification Systems, Electromagnetic Calorimetry, Hadronic Calorimetry, Infrastructure/Installation, Polarimetry</a:t>
            </a:r>
          </a:p>
        </p:txBody>
      </p:sp>
      <p:sp>
        <p:nvSpPr>
          <p:cNvPr id="4" name="Slide Number Placeholder 1">
            <a:extLst>
              <a:ext uri="{FF2B5EF4-FFF2-40B4-BE49-F238E27FC236}">
                <a16:creationId xmlns:a16="http://schemas.microsoft.com/office/drawing/2014/main" id="{CB41F3B0-CED3-39F3-B235-75860420D280}"/>
              </a:ext>
            </a:extLst>
          </p:cNvPr>
          <p:cNvSpPr>
            <a:spLocks noGrp="1"/>
          </p:cNvSpPr>
          <p:nvPr>
            <p:ph type="sldNum" sz="quarter" idx="12"/>
          </p:nvPr>
        </p:nvSpPr>
        <p:spPr>
          <a:xfrm>
            <a:off x="0" y="6592569"/>
            <a:ext cx="2057400" cy="2605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034D8C-3CB4-402A-BC46-2AB14C0FE90A}" type="slidenum">
              <a:rPr kumimoji="0" lang="en-US" sz="1200" b="0" i="0" u="none" strike="noStrike" kern="1200" cap="none" spc="0" normalizeH="0" baseline="0" noProof="0" smtClean="0">
                <a:ln>
                  <a:noFill/>
                </a:ln>
                <a:solidFill>
                  <a:prstClr val="white"/>
                </a:solidFill>
                <a:effectLst/>
                <a:uLnTx/>
                <a:uFillTx/>
                <a:latin typeface="Calibri Light" panose="020F0302020204030204"/>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solidFill>
              <a:effectLst/>
              <a:uLnTx/>
              <a:uFillTx/>
              <a:latin typeface="Calibri Light" panose="020F0302020204030204"/>
              <a:cs typeface="Arial" charset="0"/>
            </a:endParaRPr>
          </a:p>
        </p:txBody>
      </p:sp>
    </p:spTree>
    <p:extLst>
      <p:ext uri="{BB962C8B-B14F-4D97-AF65-F5344CB8AC3E}">
        <p14:creationId xmlns:p14="http://schemas.microsoft.com/office/powerpoint/2010/main" val="1802790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8D674F6-BE40-2808-475E-F3E055E90355}"/>
              </a:ext>
            </a:extLst>
          </p:cNvPr>
          <p:cNvPicPr>
            <a:picLocks noChangeAspect="1"/>
          </p:cNvPicPr>
          <p:nvPr/>
        </p:nvPicPr>
        <p:blipFill>
          <a:blip r:embed="rId3"/>
          <a:stretch>
            <a:fillRect/>
          </a:stretch>
        </p:blipFill>
        <p:spPr>
          <a:xfrm>
            <a:off x="7364482" y="4383492"/>
            <a:ext cx="1652865" cy="2147104"/>
          </a:xfrm>
          <a:prstGeom prst="rect">
            <a:avLst/>
          </a:prstGeom>
        </p:spPr>
      </p:pic>
      <p:pic>
        <p:nvPicPr>
          <p:cNvPr id="18" name="Picture 17">
            <a:extLst>
              <a:ext uri="{FF2B5EF4-FFF2-40B4-BE49-F238E27FC236}">
                <a16:creationId xmlns:a16="http://schemas.microsoft.com/office/drawing/2014/main" id="{13AA1535-4A0C-FDB8-2EB0-3ADDD228A729}"/>
              </a:ext>
            </a:extLst>
          </p:cNvPr>
          <p:cNvPicPr>
            <a:picLocks noChangeAspect="1"/>
          </p:cNvPicPr>
          <p:nvPr/>
        </p:nvPicPr>
        <p:blipFill>
          <a:blip r:embed="rId4"/>
          <a:stretch>
            <a:fillRect/>
          </a:stretch>
        </p:blipFill>
        <p:spPr>
          <a:xfrm>
            <a:off x="5612768" y="4383492"/>
            <a:ext cx="1657495" cy="2147104"/>
          </a:xfrm>
          <a:prstGeom prst="rect">
            <a:avLst/>
          </a:prstGeom>
        </p:spPr>
      </p:pic>
      <p:sp>
        <p:nvSpPr>
          <p:cNvPr id="4" name="Slide Number Placeholder 3">
            <a:extLst>
              <a:ext uri="{FF2B5EF4-FFF2-40B4-BE49-F238E27FC236}">
                <a16:creationId xmlns:a16="http://schemas.microsoft.com/office/drawing/2014/main" id="{78B67E42-4DA3-5A4E-99B5-6A3778FF86BE}"/>
              </a:ext>
            </a:extLst>
          </p:cNvPr>
          <p:cNvSpPr>
            <a:spLocks noGrp="1"/>
          </p:cNvSpPr>
          <p:nvPr>
            <p:ph type="sldNum" sz="quarter" idx="12"/>
          </p:nvPr>
        </p:nvSpPr>
        <p:spPr/>
        <p:txBody>
          <a:bodyPr/>
          <a:lstStyle/>
          <a:p>
            <a:fld id="{893C5830-40F3-F04E-B2E3-10E6672BA8FF}" type="slidenum">
              <a:rPr lang="en-US" smtClean="0"/>
              <a:pPr/>
              <a:t>8</a:t>
            </a:fld>
            <a:endParaRPr lang="en-US" dirty="0"/>
          </a:p>
        </p:txBody>
      </p:sp>
      <p:sp>
        <p:nvSpPr>
          <p:cNvPr id="5" name="Title 4">
            <a:extLst>
              <a:ext uri="{FF2B5EF4-FFF2-40B4-BE49-F238E27FC236}">
                <a16:creationId xmlns:a16="http://schemas.microsoft.com/office/drawing/2014/main" id="{6D31A20E-9220-8148-975E-971F2D7BC390}"/>
              </a:ext>
            </a:extLst>
          </p:cNvPr>
          <p:cNvSpPr>
            <a:spLocks noGrp="1"/>
          </p:cNvSpPr>
          <p:nvPr>
            <p:ph type="title"/>
          </p:nvPr>
        </p:nvSpPr>
        <p:spPr>
          <a:xfrm>
            <a:off x="349321" y="0"/>
            <a:ext cx="8784405" cy="584669"/>
          </a:xfrm>
        </p:spPr>
        <p:txBody>
          <a:bodyPr/>
          <a:lstStyle/>
          <a:p>
            <a:r>
              <a:rPr lang="en-US" dirty="0" err="1"/>
              <a:t>NuPECC</a:t>
            </a:r>
            <a:r>
              <a:rPr lang="en-US" dirty="0"/>
              <a:t> Document Submitted </a:t>
            </a:r>
          </a:p>
        </p:txBody>
      </p:sp>
      <p:pic>
        <p:nvPicPr>
          <p:cNvPr id="12" name="Picture 11">
            <a:extLst>
              <a:ext uri="{FF2B5EF4-FFF2-40B4-BE49-F238E27FC236}">
                <a16:creationId xmlns:a16="http://schemas.microsoft.com/office/drawing/2014/main" id="{EAFAF22C-1525-7036-9772-1E997ABA448C}"/>
              </a:ext>
            </a:extLst>
          </p:cNvPr>
          <p:cNvPicPr>
            <a:picLocks noChangeAspect="1"/>
          </p:cNvPicPr>
          <p:nvPr/>
        </p:nvPicPr>
        <p:blipFill>
          <a:blip r:embed="rId5"/>
          <a:stretch>
            <a:fillRect/>
          </a:stretch>
        </p:blipFill>
        <p:spPr>
          <a:xfrm>
            <a:off x="366886" y="4389182"/>
            <a:ext cx="1652865" cy="2140159"/>
          </a:xfrm>
          <a:prstGeom prst="rect">
            <a:avLst/>
          </a:prstGeom>
        </p:spPr>
      </p:pic>
      <p:pic>
        <p:nvPicPr>
          <p:cNvPr id="14" name="Picture 13">
            <a:extLst>
              <a:ext uri="{FF2B5EF4-FFF2-40B4-BE49-F238E27FC236}">
                <a16:creationId xmlns:a16="http://schemas.microsoft.com/office/drawing/2014/main" id="{53EC45A9-9ACD-D84D-2219-129B0ACFA823}"/>
              </a:ext>
            </a:extLst>
          </p:cNvPr>
          <p:cNvPicPr>
            <a:picLocks noChangeAspect="1"/>
          </p:cNvPicPr>
          <p:nvPr/>
        </p:nvPicPr>
        <p:blipFill>
          <a:blip r:embed="rId6"/>
          <a:stretch>
            <a:fillRect/>
          </a:stretch>
        </p:blipFill>
        <p:spPr>
          <a:xfrm>
            <a:off x="2113970" y="4389182"/>
            <a:ext cx="1657495" cy="2149419"/>
          </a:xfrm>
          <a:prstGeom prst="rect">
            <a:avLst/>
          </a:prstGeom>
        </p:spPr>
      </p:pic>
      <p:pic>
        <p:nvPicPr>
          <p:cNvPr id="10" name="Picture 9">
            <a:extLst>
              <a:ext uri="{FF2B5EF4-FFF2-40B4-BE49-F238E27FC236}">
                <a16:creationId xmlns:a16="http://schemas.microsoft.com/office/drawing/2014/main" id="{CF8C2A0E-57AF-BD9B-853D-551B7F5EC4C6}"/>
              </a:ext>
            </a:extLst>
          </p:cNvPr>
          <p:cNvPicPr>
            <a:picLocks noChangeAspect="1"/>
          </p:cNvPicPr>
          <p:nvPr/>
        </p:nvPicPr>
        <p:blipFill>
          <a:blip r:embed="rId7"/>
          <a:stretch>
            <a:fillRect/>
          </a:stretch>
        </p:blipFill>
        <p:spPr>
          <a:xfrm>
            <a:off x="1" y="5690"/>
            <a:ext cx="3314989" cy="4296522"/>
          </a:xfrm>
          <a:prstGeom prst="rect">
            <a:avLst/>
          </a:prstGeom>
        </p:spPr>
      </p:pic>
      <p:pic>
        <p:nvPicPr>
          <p:cNvPr id="16" name="Picture 15">
            <a:extLst>
              <a:ext uri="{FF2B5EF4-FFF2-40B4-BE49-F238E27FC236}">
                <a16:creationId xmlns:a16="http://schemas.microsoft.com/office/drawing/2014/main" id="{0CE230CA-24C3-3291-ACE1-19B5E862F6F4}"/>
              </a:ext>
            </a:extLst>
          </p:cNvPr>
          <p:cNvPicPr>
            <a:picLocks noChangeAspect="1"/>
          </p:cNvPicPr>
          <p:nvPr/>
        </p:nvPicPr>
        <p:blipFill>
          <a:blip r:embed="rId8"/>
          <a:stretch>
            <a:fillRect/>
          </a:stretch>
        </p:blipFill>
        <p:spPr>
          <a:xfrm>
            <a:off x="3865684" y="4382335"/>
            <a:ext cx="1652865" cy="2148261"/>
          </a:xfrm>
          <a:prstGeom prst="rect">
            <a:avLst/>
          </a:prstGeom>
        </p:spPr>
      </p:pic>
      <p:sp>
        <p:nvSpPr>
          <p:cNvPr id="22" name="TextBox 21">
            <a:extLst>
              <a:ext uri="{FF2B5EF4-FFF2-40B4-BE49-F238E27FC236}">
                <a16:creationId xmlns:a16="http://schemas.microsoft.com/office/drawing/2014/main" id="{F1354B4B-13E1-76E2-C97C-9E83A652B243}"/>
              </a:ext>
            </a:extLst>
          </p:cNvPr>
          <p:cNvSpPr txBox="1"/>
          <p:nvPr/>
        </p:nvSpPr>
        <p:spPr>
          <a:xfrm>
            <a:off x="3893234" y="953622"/>
            <a:ext cx="4297680" cy="1477328"/>
          </a:xfrm>
          <a:prstGeom prst="rect">
            <a:avLst/>
          </a:prstGeom>
          <a:noFill/>
        </p:spPr>
        <p:txBody>
          <a:bodyPr wrap="square" rtlCol="0">
            <a:spAutoFit/>
          </a:bodyPr>
          <a:lstStyle/>
          <a:p>
            <a:pPr marL="285750" indent="-285750" algn="l">
              <a:buFont typeface="Arial" panose="020B0604020202020204" pitchFamily="34" charset="0"/>
              <a:buChar char="•"/>
            </a:pPr>
            <a:r>
              <a:rPr lang="en-US" dirty="0">
                <a:latin typeface="Arial" panose="020B0604020202020204" pitchFamily="34" charset="0"/>
                <a:cs typeface="Arial" panose="020B0604020202020204" pitchFamily="34" charset="0"/>
              </a:rPr>
              <a:t>In response to </a:t>
            </a:r>
            <a:r>
              <a:rPr lang="en-US" dirty="0" err="1">
                <a:latin typeface="Arial" panose="020B0604020202020204" pitchFamily="34" charset="0"/>
                <a:cs typeface="Arial" panose="020B0604020202020204" pitchFamily="34" charset="0"/>
              </a:rPr>
              <a:t>NuPECC</a:t>
            </a:r>
            <a:r>
              <a:rPr lang="en-US" dirty="0">
                <a:latin typeface="Arial" panose="020B0604020202020204" pitchFamily="34" charset="0"/>
                <a:cs typeface="Arial" panose="020B0604020202020204" pitchFamily="34" charset="0"/>
              </a:rPr>
              <a:t> LRP Call</a:t>
            </a:r>
          </a:p>
          <a:p>
            <a:pPr marL="285750" indent="-285750" algn="l">
              <a:buFont typeface="Arial" panose="020B0604020202020204" pitchFamily="34" charset="0"/>
              <a:buChar char="•"/>
            </a:pPr>
            <a:r>
              <a:rPr lang="en-US" dirty="0">
                <a:latin typeface="Arial" panose="020B0604020202020204" pitchFamily="34" charset="0"/>
                <a:cs typeface="Arial" panose="020B0604020202020204" pitchFamily="34" charset="0"/>
              </a:rPr>
              <a:t>Submitted on behalf of BNL &amp; </a:t>
            </a:r>
            <a:r>
              <a:rPr lang="en-US" dirty="0" err="1">
                <a:latin typeface="Arial" panose="020B0604020202020204" pitchFamily="34" charset="0"/>
                <a:cs typeface="Arial" panose="020B0604020202020204" pitchFamily="34" charset="0"/>
              </a:rPr>
              <a:t>JLab</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Posted on EICUG webpages</a:t>
            </a:r>
          </a:p>
          <a:p>
            <a:pPr marL="285750" indent="-285750" algn="l">
              <a:buFont typeface="Arial" panose="020B0604020202020204" pitchFamily="34" charset="0"/>
              <a:buChar char="•"/>
            </a:pPr>
            <a:r>
              <a:rPr lang="en-US" dirty="0">
                <a:latin typeface="Arial" panose="020B0604020202020204" pitchFamily="34" charset="0"/>
                <a:cs typeface="Arial" panose="020B0604020202020204" pitchFamily="34" charset="0"/>
              </a:rPr>
              <a:t>Separate document to be submitted by European EIC Users</a:t>
            </a:r>
          </a:p>
        </p:txBody>
      </p:sp>
    </p:spTree>
    <p:extLst>
      <p:ext uri="{BB962C8B-B14F-4D97-AF65-F5344CB8AC3E}">
        <p14:creationId xmlns:p14="http://schemas.microsoft.com/office/powerpoint/2010/main" val="2950348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5A49-B14B-2C43-9BCE-07D06A209AF2}"/>
              </a:ext>
            </a:extLst>
          </p:cNvPr>
          <p:cNvSpPr>
            <a:spLocks noGrp="1"/>
          </p:cNvSpPr>
          <p:nvPr>
            <p:ph type="title"/>
          </p:nvPr>
        </p:nvSpPr>
        <p:spPr/>
        <p:txBody>
          <a:bodyPr>
            <a:normAutofit fontScale="90000"/>
          </a:bodyPr>
          <a:lstStyle/>
          <a:p>
            <a:r>
              <a:rPr lang="en-US" sz="3600" dirty="0"/>
              <a:t>The Path to CD-2/3A</a:t>
            </a:r>
          </a:p>
        </p:txBody>
      </p:sp>
      <p:sp>
        <p:nvSpPr>
          <p:cNvPr id="4" name="Content Placeholder 3">
            <a:extLst>
              <a:ext uri="{FF2B5EF4-FFF2-40B4-BE49-F238E27FC236}">
                <a16:creationId xmlns:a16="http://schemas.microsoft.com/office/drawing/2014/main" id="{A2987063-4A0C-AE49-892D-E7BF93AF32E7}"/>
              </a:ext>
            </a:extLst>
          </p:cNvPr>
          <p:cNvSpPr>
            <a:spLocks noGrp="1"/>
          </p:cNvSpPr>
          <p:nvPr>
            <p:ph idx="1"/>
          </p:nvPr>
        </p:nvSpPr>
        <p:spPr>
          <a:xfrm>
            <a:off x="0" y="777399"/>
            <a:ext cx="9144000" cy="5589845"/>
          </a:xfrm>
        </p:spPr>
        <p:txBody>
          <a:bodyPr>
            <a:normAutofit/>
          </a:bodyPr>
          <a:lstStyle/>
          <a:p>
            <a:pPr>
              <a:buClr>
                <a:srgbClr val="0000FF"/>
              </a:buClr>
              <a:buFont typeface="Wingdings" pitchFamily="2" charset="2"/>
              <a:buChar char="q"/>
            </a:pPr>
            <a:r>
              <a:rPr lang="en-US" sz="2000" dirty="0"/>
              <a:t> Form collaboration and define subsystem responsibilities </a:t>
            </a:r>
          </a:p>
          <a:p>
            <a:pPr marL="457200" lvl="1" indent="0">
              <a:buClr>
                <a:srgbClr val="0000FF"/>
              </a:buClr>
              <a:buNone/>
            </a:pPr>
            <a:r>
              <a:rPr lang="en-US" sz="1800" dirty="0">
                <a:solidFill>
                  <a:srgbClr val="0000FF"/>
                </a:solidFill>
                <a:sym typeface="Wingdings" pitchFamily="2" charset="2"/>
              </a:rPr>
              <a:t></a:t>
            </a:r>
            <a:r>
              <a:rPr lang="en-US" sz="1800" dirty="0">
                <a:sym typeface="Wingdings" pitchFamily="2" charset="2"/>
              </a:rPr>
              <a:t> in-kind contributions need to be identified and agreements need to be in an advanced state (close to final)</a:t>
            </a:r>
          </a:p>
          <a:p>
            <a:pPr marL="457200" lvl="1" indent="0">
              <a:buClr>
                <a:srgbClr val="0000FF"/>
              </a:buClr>
              <a:buNone/>
            </a:pPr>
            <a:r>
              <a:rPr lang="en-US" sz="1800" dirty="0">
                <a:solidFill>
                  <a:srgbClr val="0432FF"/>
                </a:solidFill>
                <a:sym typeface="Wingdings" pitchFamily="2" charset="2"/>
              </a:rPr>
              <a:t></a:t>
            </a:r>
            <a:r>
              <a:rPr lang="en-US" sz="1800" dirty="0">
                <a:sym typeface="Wingdings" pitchFamily="2" charset="2"/>
              </a:rPr>
              <a:t> Integrate collaboration in WBS – structure of detector</a:t>
            </a:r>
            <a:endParaRPr lang="en-US" sz="1800" dirty="0"/>
          </a:p>
          <a:p>
            <a:pPr>
              <a:buClr>
                <a:srgbClr val="0000FF"/>
              </a:buClr>
              <a:buFont typeface="Wingdings" pitchFamily="2" charset="2"/>
              <a:buChar char="q"/>
            </a:pPr>
            <a:r>
              <a:rPr lang="en-US" sz="2000" dirty="0"/>
              <a:t> Finalize scope of EIC Project Detector </a:t>
            </a:r>
          </a:p>
          <a:p>
            <a:pPr lvl="1">
              <a:buClr>
                <a:srgbClr val="0000FF"/>
              </a:buClr>
              <a:buFont typeface="Wingdings" pitchFamily="2" charset="2"/>
              <a:buChar char="à"/>
            </a:pPr>
            <a:r>
              <a:rPr lang="en-US" sz="1800" dirty="0"/>
              <a:t>all subsystem technologies defined by end of CY2022</a:t>
            </a:r>
          </a:p>
          <a:p>
            <a:pPr>
              <a:buClr>
                <a:srgbClr val="0000FF"/>
              </a:buClr>
              <a:buFont typeface="Wingdings" pitchFamily="2" charset="2"/>
              <a:buChar char="q"/>
            </a:pPr>
            <a:r>
              <a:rPr lang="en-US" sz="2000" dirty="0"/>
              <a:t> Continuous refinement of subsystem requirements and interfaces</a:t>
            </a:r>
          </a:p>
          <a:p>
            <a:pPr>
              <a:buClr>
                <a:srgbClr val="0000FF"/>
              </a:buClr>
              <a:buFont typeface="Wingdings" pitchFamily="2" charset="2"/>
              <a:buChar char="q"/>
            </a:pPr>
            <a:r>
              <a:rPr lang="en-US" sz="2000" dirty="0"/>
              <a:t> Refine cost, schedule and labor needs for each subsystem </a:t>
            </a:r>
          </a:p>
          <a:p>
            <a:pPr lvl="1">
              <a:buClr>
                <a:srgbClr val="0000FF"/>
              </a:buClr>
              <a:buFont typeface="Wingdings" pitchFamily="2" charset="2"/>
              <a:buChar char="Ø"/>
            </a:pPr>
            <a:r>
              <a:rPr lang="en-US" sz="1800" dirty="0"/>
              <a:t>detailed documentation of basis – of – estimates</a:t>
            </a:r>
          </a:p>
          <a:p>
            <a:pPr lvl="1">
              <a:buClr>
                <a:srgbClr val="0000FF"/>
              </a:buClr>
              <a:buFont typeface="Wingdings" pitchFamily="2" charset="2"/>
              <a:buChar char="Ø"/>
            </a:pPr>
            <a:r>
              <a:rPr lang="en-US" sz="1800" dirty="0"/>
              <a:t>Long Lead Procurement (LLP) items of the detector will be further refined</a:t>
            </a:r>
          </a:p>
          <a:p>
            <a:pPr lvl="1">
              <a:buClr>
                <a:srgbClr val="0000FF"/>
              </a:buClr>
              <a:buFont typeface="Wingdings" pitchFamily="2" charset="2"/>
              <a:buChar char="Ø"/>
            </a:pPr>
            <a:r>
              <a:rPr lang="en-US" sz="1800" dirty="0"/>
              <a:t>define scope contingency items</a:t>
            </a:r>
          </a:p>
          <a:p>
            <a:pPr>
              <a:buClr>
                <a:srgbClr val="0000FF"/>
              </a:buClr>
              <a:buFont typeface="Wingdings" pitchFamily="2" charset="2"/>
              <a:buChar char="q"/>
            </a:pPr>
            <a:r>
              <a:rPr lang="en-US" sz="2000" dirty="0"/>
              <a:t> Bring level of design on average to 50-60% @ CD2/3A, with LLP items needing to be at final design stage (~90%)</a:t>
            </a:r>
          </a:p>
          <a:p>
            <a:pPr>
              <a:buClr>
                <a:srgbClr val="0000FF"/>
              </a:buClr>
              <a:buFont typeface="Wingdings" pitchFamily="2" charset="2"/>
              <a:buChar char="q"/>
            </a:pPr>
            <a:r>
              <a:rPr lang="en-US" sz="2000" dirty="0"/>
              <a:t> Produce pre-TDR*: 1</a:t>
            </a:r>
            <a:r>
              <a:rPr lang="en-US" sz="2000" baseline="30000" dirty="0"/>
              <a:t>st</a:t>
            </a:r>
            <a:r>
              <a:rPr lang="en-US" sz="2000" dirty="0"/>
              <a:t> version of by May 2023 </a:t>
            </a:r>
          </a:p>
          <a:p>
            <a:pPr marL="0" indent="0">
              <a:buClr>
                <a:srgbClr val="0000FF"/>
              </a:buClr>
              <a:buNone/>
            </a:pPr>
            <a:r>
              <a:rPr lang="en-US" sz="2000" dirty="0">
                <a:sym typeface="Wingdings" pitchFamily="2" charset="2"/>
              </a:rPr>
              <a:t>    </a:t>
            </a:r>
            <a:r>
              <a:rPr lang="en-US" sz="2000" dirty="0">
                <a:solidFill>
                  <a:srgbClr val="0000FF"/>
                </a:solidFill>
                <a:sym typeface="Wingdings" pitchFamily="2" charset="2"/>
              </a:rPr>
              <a:t></a:t>
            </a:r>
            <a:r>
              <a:rPr lang="en-US" sz="2000" dirty="0">
                <a:sym typeface="Wingdings" pitchFamily="2" charset="2"/>
              </a:rPr>
              <a:t> final version by October 2023</a:t>
            </a:r>
            <a:endParaRPr lang="en-US" sz="2000" dirty="0"/>
          </a:p>
        </p:txBody>
      </p:sp>
      <p:sp>
        <p:nvSpPr>
          <p:cNvPr id="3" name="Slide Number Placeholder 2">
            <a:extLst>
              <a:ext uri="{FF2B5EF4-FFF2-40B4-BE49-F238E27FC236}">
                <a16:creationId xmlns:a16="http://schemas.microsoft.com/office/drawing/2014/main" id="{8CA6663C-4CB2-FF47-8E2F-51DDC689DCCA}"/>
              </a:ext>
            </a:extLst>
          </p:cNvPr>
          <p:cNvSpPr>
            <a:spLocks noGrp="1"/>
          </p:cNvSpPr>
          <p:nvPr>
            <p:ph type="sldNum" sz="quarter" idx="12"/>
          </p:nvPr>
        </p:nvSpPr>
        <p:spPr/>
        <p:txBody>
          <a:bodyPr/>
          <a:lstStyle/>
          <a:p>
            <a:fld id="{893C5830-40F3-F04E-B2E3-10E6672BA8FF}" type="slidenum">
              <a:rPr lang="en-US" smtClean="0"/>
              <a:pPr/>
              <a:t>9</a:t>
            </a:fld>
            <a:endParaRPr lang="en-US" dirty="0"/>
          </a:p>
        </p:txBody>
      </p:sp>
      <p:sp>
        <p:nvSpPr>
          <p:cNvPr id="5" name="TextBox 4">
            <a:extLst>
              <a:ext uri="{FF2B5EF4-FFF2-40B4-BE49-F238E27FC236}">
                <a16:creationId xmlns:a16="http://schemas.microsoft.com/office/drawing/2014/main" id="{FE77581E-B80C-D547-8D0C-6647BD01473A}"/>
              </a:ext>
            </a:extLst>
          </p:cNvPr>
          <p:cNvSpPr txBox="1"/>
          <p:nvPr/>
        </p:nvSpPr>
        <p:spPr>
          <a:xfrm>
            <a:off x="6040582" y="5445929"/>
            <a:ext cx="2789382" cy="646331"/>
          </a:xfrm>
          <a:prstGeom prst="rect">
            <a:avLst/>
          </a:prstGeom>
          <a:noFill/>
          <a:ln>
            <a:solidFill>
              <a:schemeClr val="tx1"/>
            </a:solidFill>
          </a:ln>
        </p:spPr>
        <p:txBody>
          <a:bodyPr wrap="square" rtlCol="0">
            <a:spAutoFit/>
          </a:bodyPr>
          <a:lstStyle/>
          <a:p>
            <a:r>
              <a:rPr lang="en-US" dirty="0">
                <a:latin typeface="Arial" panose="020B0604020202020204" pitchFamily="34" charset="0"/>
                <a:cs typeface="Arial" panose="020B0604020202020204" pitchFamily="34" charset="0"/>
              </a:rPr>
              <a:t>*TDR is needed by CD-3, about one year later</a:t>
            </a:r>
          </a:p>
        </p:txBody>
      </p:sp>
    </p:spTree>
    <p:extLst>
      <p:ext uri="{BB962C8B-B14F-4D97-AF65-F5344CB8AC3E}">
        <p14:creationId xmlns:p14="http://schemas.microsoft.com/office/powerpoint/2010/main" val="33264640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2.xml><?xml version="1.0" encoding="utf-8"?>
<a:theme xmlns:a="http://schemas.openxmlformats.org/drawingml/2006/main" name="Presentation Page-DOE 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12169</TotalTime>
  <Words>2463</Words>
  <Application>Microsoft Macintosh PowerPoint</Application>
  <PresentationFormat>On-screen Show (4:3)</PresentationFormat>
  <Paragraphs>330</Paragraphs>
  <Slides>19</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Cambria Math</vt:lpstr>
      <vt:lpstr>Times New Roman</vt:lpstr>
      <vt:lpstr>Vrinda</vt:lpstr>
      <vt:lpstr>Wingdings</vt:lpstr>
      <vt:lpstr>Office Theme</vt:lpstr>
      <vt:lpstr>Presentation Page-DOE bottom</vt:lpstr>
      <vt:lpstr>EIC Project Update </vt:lpstr>
      <vt:lpstr>DOE Project Decision Process</vt:lpstr>
      <vt:lpstr>Pre-TDR outline</vt:lpstr>
      <vt:lpstr>Pre-TDR – more details on section on Experimental Systems </vt:lpstr>
      <vt:lpstr>High Level Reference Schedule</vt:lpstr>
      <vt:lpstr>The next big Project Review</vt:lpstr>
      <vt:lpstr>PowerPoint Presentation</vt:lpstr>
      <vt:lpstr>NuPECC Document Submitted </vt:lpstr>
      <vt:lpstr>The Path to CD-2/3A</vt:lpstr>
      <vt:lpstr>What Does a Preliminary Design mean</vt:lpstr>
      <vt:lpstr>PowerPoint Presentation</vt:lpstr>
      <vt:lpstr>PowerPoint Presentation</vt:lpstr>
      <vt:lpstr>PowerPoint Presentation</vt:lpstr>
      <vt:lpstr>Update of Geometry Data-Base</vt:lpstr>
      <vt:lpstr>Update of Geometry Data-Base</vt:lpstr>
      <vt:lpstr>PowerPoint Presentation</vt:lpstr>
      <vt:lpstr>PowerPoint Presentation</vt:lpstr>
      <vt:lpstr>Plans for Design Maturity</vt:lpstr>
      <vt:lpstr>Plans for Design Maturity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A collider to map initial and final state correlations with high precision</dc:title>
  <dc:creator>Aschenauer, Elke</dc:creator>
  <cp:lastModifiedBy>Elke-Caroline Aschenauer</cp:lastModifiedBy>
  <cp:revision>826</cp:revision>
  <dcterms:created xsi:type="dcterms:W3CDTF">2019-04-29T20:50:32Z</dcterms:created>
  <dcterms:modified xsi:type="dcterms:W3CDTF">2022-10-06T18:00:15Z</dcterms:modified>
</cp:coreProperties>
</file>