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属性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16" name="本文レベル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/>
            </a:lvl1pPr>
            <a:lvl2pPr marL="638923" indent="-12700">
              <a:spcBef>
                <a:spcPts val="0"/>
              </a:spcBef>
              <a:buSzTx/>
              <a:buNone/>
              <a:defRPr spc="-170" sz="8500"/>
            </a:lvl2pPr>
            <a:lvl3pPr marL="638923" indent="444500">
              <a:spcBef>
                <a:spcPts val="0"/>
              </a:spcBef>
              <a:buSzTx/>
              <a:buNone/>
              <a:defRPr spc="-170" sz="8500"/>
            </a:lvl3pPr>
            <a:lvl4pPr marL="638923" indent="901700">
              <a:spcBef>
                <a:spcPts val="0"/>
              </a:spcBef>
              <a:buSzTx/>
              <a:buNone/>
              <a:defRPr spc="-170" sz="8500"/>
            </a:lvl4pPr>
            <a:lvl5pPr marL="638923" indent="1358900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炒飯、ゆで卵、箸が添えられたボウル1杯のサラダ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サーモンケーキ、サラダ、フムスが入ったボウル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パセリバター、煎りヘーゼルナッツ、削ったパルメザンチーズがかかったパッパルデッレパスタ1皿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炒飯、ゆで卵、箸が添えられたボウル1杯のサラダ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作者と日付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4" name="本文レベル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サーモンケーキ、サラダ、フムスが入ったボウル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スライドのタイトル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スライドのタイトル</a:t>
            </a:r>
          </a:p>
        </p:txBody>
      </p:sp>
      <p:sp>
        <p:nvSpPr>
          <p:cNvPr id="34" name="本文レベル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のタイトル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43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44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61" name="本文レベル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パセリバター、煎りヘーゼルナッツ、削ったパルメザンチーズがかかったパッパルデッレパスタ1皿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72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8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8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議題のタイトル</a:t>
            </a:r>
          </a:p>
        </p:txBody>
      </p:sp>
      <p:sp>
        <p:nvSpPr>
          <p:cNvPr id="89" name="議題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議題のサブタイトル</a:t>
            </a:r>
          </a:p>
        </p:txBody>
      </p:sp>
      <p:sp>
        <p:nvSpPr>
          <p:cNvPr id="90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議題のトピック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スライドのタイトル</a:t>
            </a:r>
          </a:p>
        </p:txBody>
      </p:sp>
      <p:sp>
        <p:nvSpPr>
          <p:cNvPr id="3" name="本文レベル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Relationship Id="rId4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. Nukazuka(RBRC),…"/>
          <p:cNvSpPr txBox="1"/>
          <p:nvPr>
            <p:ph type="body" idx="21"/>
          </p:nvPr>
        </p:nvSpPr>
        <p:spPr>
          <a:xfrm>
            <a:off x="1201340" y="11214286"/>
            <a:ext cx="21971003" cy="12825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G. Nukazuka(RBRC),</a:t>
            </a:r>
          </a:p>
          <a:p>
            <a:pPr/>
            <a:r>
              <a:t>R. Nouicer, R. Pisani, R. Cecato(BNL)</a:t>
            </a:r>
          </a:p>
        </p:txBody>
      </p:sp>
      <p:sp>
        <p:nvSpPr>
          <p:cNvPr id="152" name="Barrel ladder test using the FELIX system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Barrel ladder test using the FELIX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arrel ladder tests with Felix system"/>
          <p:cNvSpPr txBox="1"/>
          <p:nvPr>
            <p:ph type="title"/>
          </p:nvPr>
        </p:nvSpPr>
        <p:spPr>
          <a:xfrm>
            <a:off x="1206500" y="842498"/>
            <a:ext cx="21971000" cy="167195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Barrel ladder tests with Felix system</a:t>
            </a:r>
          </a:p>
        </p:txBody>
      </p:sp>
      <p:sp>
        <p:nvSpPr>
          <p:cNvPr id="155" name="The barrel ladder tests were successfully done with the FEM/FEM-IB system.…"/>
          <p:cNvSpPr txBox="1"/>
          <p:nvPr>
            <p:ph type="body" sz="half" idx="4294967295"/>
          </p:nvPr>
        </p:nvSpPr>
        <p:spPr>
          <a:xfrm>
            <a:off x="1206500" y="2929330"/>
            <a:ext cx="9989655" cy="957518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barrel ladder tests were successfully done with the FEM/FEM-IB system.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Tests using the Felix should be performed as well.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Now the Felix system can handle everything by itself: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Char char="-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Slow control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Char char="-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BCO and start clock signals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Char char="-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high-speed data readout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 ladders were tested: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Char char="-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B1L104 south side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Char char="-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B1L105 south side: not done yet….</a:t>
            </a:r>
          </a:p>
        </p:txBody>
      </p:sp>
      <p:pic>
        <p:nvPicPr>
          <p:cNvPr id="156" name="2022-07-07 14.20.56.png" descr="2022-07-07 14.20.56.png"/>
          <p:cNvPicPr>
            <a:picLocks noChangeAspect="1"/>
          </p:cNvPicPr>
          <p:nvPr/>
        </p:nvPicPr>
        <p:blipFill>
          <a:blip r:embed="rId2">
            <a:extLst/>
          </a:blip>
          <a:srcRect l="0" t="1307" r="4476" b="1307"/>
          <a:stretch>
            <a:fillRect/>
          </a:stretch>
        </p:blipFill>
        <p:spPr>
          <a:xfrm>
            <a:off x="12236348" y="2500993"/>
            <a:ext cx="10485627" cy="1040440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線"/>
          <p:cNvSpPr/>
          <p:nvPr/>
        </p:nvSpPr>
        <p:spPr>
          <a:xfrm flipH="1" flipV="1">
            <a:off x="11370759" y="7711027"/>
            <a:ext cx="1229447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158" name="線"/>
          <p:cNvSpPr/>
          <p:nvPr/>
        </p:nvSpPr>
        <p:spPr>
          <a:xfrm flipH="1">
            <a:off x="17189064" y="7485304"/>
            <a:ext cx="663609" cy="44457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159" name="West"/>
          <p:cNvSpPr txBox="1"/>
          <p:nvPr/>
        </p:nvSpPr>
        <p:spPr>
          <a:xfrm>
            <a:off x="14533550" y="7193653"/>
            <a:ext cx="2405706" cy="10465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b="1" sz="6000"/>
            </a:lvl1pPr>
          </a:lstStyle>
          <a:p>
            <a:pPr/>
            <a:r>
              <a:t>West</a:t>
            </a:r>
          </a:p>
        </p:txBody>
      </p:sp>
      <p:sp>
        <p:nvSpPr>
          <p:cNvPr id="160" name="x…"/>
          <p:cNvSpPr txBox="1"/>
          <p:nvPr/>
        </p:nvSpPr>
        <p:spPr>
          <a:xfrm>
            <a:off x="22821447" y="7631276"/>
            <a:ext cx="2306446" cy="104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584200">
              <a:defRPr sz="2300"/>
            </a:pPr>
            <a:r>
              <a:t>x</a:t>
            </a:r>
          </a:p>
          <a:p>
            <a:pPr algn="l" defTabSz="584200">
              <a:defRPr sz="2300"/>
            </a:pPr>
            <a:r>
              <a:t>(horizontal)</a:t>
            </a:r>
          </a:p>
        </p:txBody>
      </p:sp>
      <p:sp>
        <p:nvSpPr>
          <p:cNvPr id="161" name="線"/>
          <p:cNvSpPr/>
          <p:nvPr/>
        </p:nvSpPr>
        <p:spPr>
          <a:xfrm flipH="1">
            <a:off x="17517220" y="2174288"/>
            <a:ext cx="1" cy="11071926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162" name="y (vertical)"/>
          <p:cNvSpPr txBox="1"/>
          <p:nvPr/>
        </p:nvSpPr>
        <p:spPr>
          <a:xfrm>
            <a:off x="17770264" y="1948116"/>
            <a:ext cx="1918039" cy="621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sz="3000"/>
            </a:lvl1pPr>
          </a:lstStyle>
          <a:p>
            <a:pPr/>
            <a:r>
              <a:t>y (vertical)</a:t>
            </a:r>
          </a:p>
        </p:txBody>
      </p:sp>
      <p:sp>
        <p:nvSpPr>
          <p:cNvPr id="163" name="z"/>
          <p:cNvSpPr txBox="1"/>
          <p:nvPr/>
        </p:nvSpPr>
        <p:spPr>
          <a:xfrm>
            <a:off x="17890095" y="7058176"/>
            <a:ext cx="335183" cy="621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sz="4200"/>
            </a:lvl1pPr>
          </a:lstStyle>
          <a:p>
            <a:pPr/>
            <a:r>
              <a:t>z</a:t>
            </a:r>
          </a:p>
        </p:txBody>
      </p:sp>
      <p:sp>
        <p:nvSpPr>
          <p:cNvPr id="164" name="East"/>
          <p:cNvSpPr txBox="1"/>
          <p:nvPr/>
        </p:nvSpPr>
        <p:spPr>
          <a:xfrm>
            <a:off x="18497998" y="7193653"/>
            <a:ext cx="2223657" cy="10465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584200">
              <a:defRPr b="1" sz="6000"/>
            </a:lvl1pPr>
          </a:lstStyle>
          <a:p>
            <a:pPr/>
            <a:r>
              <a:t>East</a:t>
            </a:r>
          </a:p>
        </p:txBody>
      </p:sp>
      <p:sp>
        <p:nvSpPr>
          <p:cNvPr id="165" name="B1L104"/>
          <p:cNvSpPr txBox="1"/>
          <p:nvPr/>
        </p:nvSpPr>
        <p:spPr>
          <a:xfrm>
            <a:off x="22345704" y="9755175"/>
            <a:ext cx="861882" cy="288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584200">
              <a:defRPr sz="2000">
                <a:solidFill>
                  <a:schemeClr val="accent5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104</a:t>
            </a:r>
          </a:p>
        </p:txBody>
      </p:sp>
      <p:pic>
        <p:nvPicPr>
          <p:cNvPr id="166" name="楕円 楕円" descr="楕円 楕円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7638171">
            <a:off x="20953674" y="9345998"/>
            <a:ext cx="2389789" cy="589214"/>
          </a:xfrm>
          <a:prstGeom prst="rect">
            <a:avLst/>
          </a:prstGeom>
        </p:spPr>
      </p:pic>
      <p:grpSp>
        <p:nvGrpSpPr>
          <p:cNvPr id="171" name="グループ"/>
          <p:cNvGrpSpPr/>
          <p:nvPr/>
        </p:nvGrpSpPr>
        <p:grpSpPr>
          <a:xfrm>
            <a:off x="20729579" y="14330118"/>
            <a:ext cx="2219621" cy="2078843"/>
            <a:chOff x="-71825" y="-71825"/>
            <a:chExt cx="2219620" cy="2078842"/>
          </a:xfrm>
        </p:grpSpPr>
        <p:sp>
          <p:nvSpPr>
            <p:cNvPr id="168" name="B1L105"/>
            <p:cNvSpPr txBox="1"/>
            <p:nvPr/>
          </p:nvSpPr>
          <p:spPr>
            <a:xfrm>
              <a:off x="1295515" y="1104597"/>
              <a:ext cx="852280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defTabSz="584200">
                <a:defRPr sz="2000">
                  <a:solidFill>
                    <a:schemeClr val="accent5"/>
                  </a:solidFill>
                </a:defRPr>
              </a:pPr>
              <a:r>
                <a:t>B</a:t>
              </a:r>
              <a:r>
                <a:rPr baseline="-5999"/>
                <a:t>1</a:t>
              </a:r>
              <a:r>
                <a:t>L</a:t>
              </a:r>
              <a:r>
                <a:rPr baseline="-5999"/>
                <a:t>105</a:t>
              </a:r>
            </a:p>
          </p:txBody>
        </p:sp>
        <p:pic>
          <p:nvPicPr>
            <p:cNvPr id="169" name="楕円 楕円" descr="楕円 楕円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8973315">
              <a:off x="-200148" y="672988"/>
              <a:ext cx="2389789" cy="5892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sults: B1L104S, FEM/FEM-IB"/>
          <p:cNvSpPr txBox="1"/>
          <p:nvPr>
            <p:ph type="title"/>
          </p:nvPr>
        </p:nvSpPr>
        <p:spPr>
          <a:xfrm>
            <a:off x="1206500" y="80498"/>
            <a:ext cx="21971000" cy="167195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Results: B1L104S, FEM/FEM-IB</a:t>
            </a:r>
          </a:p>
        </p:txBody>
      </p:sp>
      <p:sp>
        <p:nvSpPr>
          <p:cNvPr id="174" name="Data: fphx_raw_20220914-1830_0.dat…"/>
          <p:cNvSpPr txBox="1"/>
          <p:nvPr>
            <p:ph type="body" sz="quarter" idx="4294967295"/>
          </p:nvPr>
        </p:nvSpPr>
        <p:spPr>
          <a:xfrm>
            <a:off x="749442" y="10584553"/>
            <a:ext cx="8350657" cy="296890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Data: fphx_raw_20220914-1830_0.dat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ROC: port C3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Bias: A = 320 nA, B = 385 nA</a:t>
            </a:r>
          </a:p>
        </p:txBody>
      </p:sp>
      <p:pic>
        <p:nvPicPr>
          <p:cNvPr id="175" name="fphx_raw_20220914-1830_0_jammed.pdf" descr="fphx_raw_20220914-1830_0_jammed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39949"/>
          <a:stretch>
            <a:fillRect/>
          </a:stretch>
        </p:blipFill>
        <p:spPr>
          <a:xfrm>
            <a:off x="3302000" y="2727105"/>
            <a:ext cx="17780000" cy="754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fphx_raw_20220914-1830_0_jammed.pdf" descr="fphx_raw_20220914-1830_0_jammed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4703768" y="239628"/>
            <a:ext cx="10692004" cy="756000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alibration results of B1L104S with the FEM/FEM-IB system"/>
          <p:cNvSpPr txBox="1"/>
          <p:nvPr/>
        </p:nvSpPr>
        <p:spPr>
          <a:xfrm>
            <a:off x="6145434" y="1809159"/>
            <a:ext cx="1209313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Calibration results of B1L104S with the </a:t>
            </a:r>
            <a:r>
              <a:rPr>
                <a:solidFill>
                  <a:schemeClr val="accent5"/>
                </a:solidFill>
              </a:rPr>
              <a:t>FEM/FEM-IB system</a:t>
            </a:r>
          </a:p>
        </p:txBody>
      </p:sp>
      <p:sp>
        <p:nvSpPr>
          <p:cNvPr id="178" name="chip18 ch77 : noisy…"/>
          <p:cNvSpPr txBox="1"/>
          <p:nvPr/>
        </p:nvSpPr>
        <p:spPr>
          <a:xfrm>
            <a:off x="12257166" y="10584553"/>
            <a:ext cx="8350656" cy="2968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 algn="l">
              <a:spcBef>
                <a:spcPts val="1000"/>
              </a:spcBef>
              <a:buSzPct val="123000"/>
              <a:buChar char="•"/>
            </a:pPr>
            <a:r>
              <a:t>chip18 ch77 : noisy</a:t>
            </a:r>
          </a:p>
          <a:p>
            <a:pPr marL="609600" indent="-609600" algn="l">
              <a:spcBef>
                <a:spcPts val="1000"/>
              </a:spcBef>
              <a:buSzPct val="123000"/>
              <a:buChar char="•"/>
            </a:pPr>
            <a:r>
              <a:t>chip18 ch105: dead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alib_packv1_220927_1700_jammed.pdf" descr="calib_packv1_220927_1700_jammed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40040"/>
          <a:stretch>
            <a:fillRect/>
          </a:stretch>
        </p:blipFill>
        <p:spPr>
          <a:xfrm>
            <a:off x="3302000" y="2730500"/>
            <a:ext cx="17780000" cy="753795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esults: B1L104S, FELIX"/>
          <p:cNvSpPr txBox="1"/>
          <p:nvPr>
            <p:ph type="title"/>
          </p:nvPr>
        </p:nvSpPr>
        <p:spPr>
          <a:xfrm>
            <a:off x="1206500" y="80498"/>
            <a:ext cx="21971000" cy="167195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Results: B1L104S, FELIX</a:t>
            </a:r>
          </a:p>
        </p:txBody>
      </p:sp>
      <p:sp>
        <p:nvSpPr>
          <p:cNvPr id="182" name="Data: calib_packv1_220927_1700.dat…"/>
          <p:cNvSpPr txBox="1"/>
          <p:nvPr>
            <p:ph type="body" sz="quarter" idx="4294967295"/>
          </p:nvPr>
        </p:nvSpPr>
        <p:spPr>
          <a:xfrm>
            <a:off x="749442" y="10584553"/>
            <a:ext cx="8350657" cy="296890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Data: calib_packv1_220927_1700.dat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ROC: port C3</a:t>
            </a:r>
          </a:p>
          <a:p>
            <a:pPr>
              <a:lnSpc>
                <a:spcPct val="100000"/>
              </a:lnSpc>
              <a:spcBef>
                <a:spcPts val="1000"/>
              </a:spcBef>
              <a:defRPr sz="3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Bias: A = ? nA, B = ? nA</a:t>
            </a:r>
          </a:p>
        </p:txBody>
      </p:sp>
      <p:pic>
        <p:nvPicPr>
          <p:cNvPr id="183" name="fphx_raw_20220914-1830_0_jammed.pdf" descr="fphx_raw_20220914-1830_0_jammed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4703768" y="239628"/>
            <a:ext cx="10692004" cy="75600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alibration results of B1L104S with the FELIX system"/>
          <p:cNvSpPr txBox="1"/>
          <p:nvPr/>
        </p:nvSpPr>
        <p:spPr>
          <a:xfrm>
            <a:off x="6849300" y="1809159"/>
            <a:ext cx="1068540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Calibration results of B1L104S with the </a:t>
            </a:r>
            <a:r>
              <a:rPr>
                <a:solidFill>
                  <a:schemeClr val="accent5"/>
                </a:solidFill>
              </a:rPr>
              <a:t>FELIX system</a:t>
            </a:r>
          </a:p>
        </p:txBody>
      </p:sp>
      <p:sp>
        <p:nvSpPr>
          <p:cNvPr id="185" name="chip18 ch77 : dead…"/>
          <p:cNvSpPr txBox="1"/>
          <p:nvPr/>
        </p:nvSpPr>
        <p:spPr>
          <a:xfrm>
            <a:off x="12257166" y="10584553"/>
            <a:ext cx="8350656" cy="2968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 algn="l">
              <a:spcBef>
                <a:spcPts val="1000"/>
              </a:spcBef>
              <a:buSzPct val="123000"/>
              <a:buChar char="•"/>
            </a:pPr>
            <a:r>
              <a:t>chip18 ch77 : dead</a:t>
            </a:r>
          </a:p>
          <a:p>
            <a:pPr marL="609600" indent="-609600" algn="l">
              <a:spcBef>
                <a:spcPts val="1000"/>
              </a:spcBef>
              <a:buSzPct val="123000"/>
              <a:buChar char="•"/>
            </a:pPr>
            <a:r>
              <a:t>chip18 ch105: dead</a:t>
            </a:r>
          </a:p>
        </p:txBody>
      </p:sp>
      <p:pic>
        <p:nvPicPr>
          <p:cNvPr id="186" name="Fem_Felix_comparison_20220928（ドラッグされました）.pdf" descr="Fem_Felix_comparison_20220928（ドラッグされました）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3574" y="10279067"/>
            <a:ext cx="3579881" cy="357988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?"/>
          <p:cNvSpPr txBox="1"/>
          <p:nvPr/>
        </p:nvSpPr>
        <p:spPr>
          <a:xfrm>
            <a:off x="20722742" y="10798371"/>
            <a:ext cx="36144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sults: Comparison"/>
          <p:cNvSpPr txBox="1"/>
          <p:nvPr>
            <p:ph type="title"/>
          </p:nvPr>
        </p:nvSpPr>
        <p:spPr>
          <a:xfrm>
            <a:off x="1206500" y="80498"/>
            <a:ext cx="21971000" cy="167195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Results: Comparison</a:t>
            </a:r>
          </a:p>
        </p:txBody>
      </p:sp>
      <p:pic>
        <p:nvPicPr>
          <p:cNvPr id="190" name="fphx_raw_20220914-1830_0_jammed.pdf" descr="fphx_raw_20220914-1830_0_jammed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4703768" y="239628"/>
            <a:ext cx="10692004" cy="7560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Fem_Felix_comparison_20220928_jammed.pdf" descr="Fem_Felix_comparison_20220928_jamme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242" y="-418859"/>
            <a:ext cx="23135516" cy="1635845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Channel dist."/>
          <p:cNvSpPr txBox="1"/>
          <p:nvPr/>
        </p:nvSpPr>
        <p:spPr>
          <a:xfrm rot="16200000">
            <a:off x="-1018761" y="3960657"/>
            <a:ext cx="2724405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dist.</a:t>
            </a:r>
          </a:p>
        </p:txBody>
      </p:sp>
      <p:sp>
        <p:nvSpPr>
          <p:cNvPr id="193" name="ADC dist."/>
          <p:cNvSpPr txBox="1"/>
          <p:nvPr/>
        </p:nvSpPr>
        <p:spPr>
          <a:xfrm rot="16200000">
            <a:off x="-660494" y="7455441"/>
            <a:ext cx="2007871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ADC dist.</a:t>
            </a:r>
          </a:p>
        </p:txBody>
      </p:sp>
      <p:sp>
        <p:nvSpPr>
          <p:cNvPr id="194" name="Amplitude dist."/>
          <p:cNvSpPr txBox="1"/>
          <p:nvPr/>
        </p:nvSpPr>
        <p:spPr>
          <a:xfrm rot="16200000">
            <a:off x="-1208340" y="11139803"/>
            <a:ext cx="310356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Amplitude dist.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コールアウト"/>
          <p:cNvSpPr/>
          <p:nvPr/>
        </p:nvSpPr>
        <p:spPr>
          <a:xfrm>
            <a:off x="485973" y="8864413"/>
            <a:ext cx="23800595" cy="3883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3" y="0"/>
                </a:moveTo>
                <a:lnTo>
                  <a:pt x="926" y="2876"/>
                </a:lnTo>
                <a:lnTo>
                  <a:pt x="176" y="2876"/>
                </a:lnTo>
                <a:cubicBezTo>
                  <a:pt x="79" y="2876"/>
                  <a:pt x="0" y="3359"/>
                  <a:pt x="0" y="3954"/>
                </a:cubicBezTo>
                <a:lnTo>
                  <a:pt x="0" y="20523"/>
                </a:lnTo>
                <a:cubicBezTo>
                  <a:pt x="0" y="21117"/>
                  <a:pt x="79" y="21600"/>
                  <a:pt x="176" y="21600"/>
                </a:cubicBezTo>
                <a:lnTo>
                  <a:pt x="21425" y="21600"/>
                </a:lnTo>
                <a:cubicBezTo>
                  <a:pt x="21522" y="21600"/>
                  <a:pt x="21600" y="21117"/>
                  <a:pt x="21600" y="20523"/>
                </a:cubicBezTo>
                <a:lnTo>
                  <a:pt x="21600" y="3954"/>
                </a:lnTo>
                <a:cubicBezTo>
                  <a:pt x="21600" y="3359"/>
                  <a:pt x="21522" y="2876"/>
                  <a:pt x="21425" y="2876"/>
                </a:cubicBezTo>
                <a:lnTo>
                  <a:pt x="1240" y="2876"/>
                </a:lnTo>
                <a:lnTo>
                  <a:pt x="1083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97" name="Results: Comparison, focusing on Chip1"/>
          <p:cNvSpPr txBox="1"/>
          <p:nvPr>
            <p:ph type="title"/>
          </p:nvPr>
        </p:nvSpPr>
        <p:spPr>
          <a:xfrm>
            <a:off x="1206500" y="80498"/>
            <a:ext cx="21971000" cy="167195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Results: Comparison, focusing on Chip1</a:t>
            </a:r>
          </a:p>
        </p:txBody>
      </p:sp>
      <p:sp>
        <p:nvSpPr>
          <p:cNvPr id="198" name="Channel dist."/>
          <p:cNvSpPr txBox="1"/>
          <p:nvPr/>
        </p:nvSpPr>
        <p:spPr>
          <a:xfrm>
            <a:off x="9362983" y="8280758"/>
            <a:ext cx="2724405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dist.</a:t>
            </a:r>
          </a:p>
        </p:txBody>
      </p:sp>
      <p:sp>
        <p:nvSpPr>
          <p:cNvPr id="199" name="ADC dist."/>
          <p:cNvSpPr txBox="1"/>
          <p:nvPr/>
        </p:nvSpPr>
        <p:spPr>
          <a:xfrm>
            <a:off x="15353241" y="8211164"/>
            <a:ext cx="2007871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ADC dist.</a:t>
            </a:r>
          </a:p>
        </p:txBody>
      </p:sp>
      <p:sp>
        <p:nvSpPr>
          <p:cNvPr id="200" name="Amplitude dist."/>
          <p:cNvSpPr txBox="1"/>
          <p:nvPr/>
        </p:nvSpPr>
        <p:spPr>
          <a:xfrm>
            <a:off x="20493849" y="8211164"/>
            <a:ext cx="310356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Amplitude dist.</a:t>
            </a:r>
          </a:p>
        </p:txBody>
      </p:sp>
      <p:pic>
        <p:nvPicPr>
          <p:cNvPr id="201" name="Fem_Felix_comparison_20220928（ドラッグされました）.pdf" descr="Fem_Felix_comparison_20220928（ドラッグされました）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03864" y="-7473790"/>
            <a:ext cx="7200901" cy="720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Fem_Felix_comparison_20220928（ドラッグされました）.pdf" descr="Fem_Felix_comparison_20220928（ドラッグされました）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4625" y="2506008"/>
            <a:ext cx="5715001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Fem_Felix_comparison_20220928（ドラッグされました）.pdf" descr="Fem_Felix_comparison_20220928（ドラッグされました）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33929" y="2436413"/>
            <a:ext cx="5715001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Fem_Felix_comparison_20220928（ドラッグされました）.pdf" descr="Fem_Felix_comparison_20220928（ドラッグされました）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08709" y="2436413"/>
            <a:ext cx="5715001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2022-09-29 11.54.22.png" descr="2022-09-29 11.54.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8927" y="4778687"/>
            <a:ext cx="3175001" cy="337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2022-09-29 11.54.45.png" descr="2022-09-29 11.54.4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96874" y="4936749"/>
            <a:ext cx="3175001" cy="339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2022-09-29 11.56.57.png" descr="2022-09-29 11.56.5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8927" y="1462082"/>
            <a:ext cx="3175001" cy="340851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FEM"/>
          <p:cNvSpPr txBox="1"/>
          <p:nvPr/>
        </p:nvSpPr>
        <p:spPr>
          <a:xfrm>
            <a:off x="1018718" y="2481762"/>
            <a:ext cx="102819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FEM</a:t>
            </a:r>
          </a:p>
        </p:txBody>
      </p:sp>
      <p:sp>
        <p:nvSpPr>
          <p:cNvPr id="209" name="Felix"/>
          <p:cNvSpPr txBox="1"/>
          <p:nvPr/>
        </p:nvSpPr>
        <p:spPr>
          <a:xfrm>
            <a:off x="1009075" y="5740539"/>
            <a:ext cx="103575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Felix</a:t>
            </a:r>
          </a:p>
        </p:txBody>
      </p:sp>
      <p:sp>
        <p:nvSpPr>
          <p:cNvPr id="210" name="Amplitude vs ADC"/>
          <p:cNvSpPr txBox="1"/>
          <p:nvPr/>
        </p:nvSpPr>
        <p:spPr>
          <a:xfrm>
            <a:off x="123716" y="8280758"/>
            <a:ext cx="3745422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Amplitude vs ADC</a:t>
            </a:r>
          </a:p>
        </p:txBody>
      </p:sp>
      <p:pic>
        <p:nvPicPr>
          <p:cNvPr id="211" name="2022-09-29 11.59.56.png" descr="2022-09-29 11.59.5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96874" y="1565814"/>
            <a:ext cx="3175001" cy="340983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FEM"/>
          <p:cNvSpPr txBox="1"/>
          <p:nvPr/>
        </p:nvSpPr>
        <p:spPr>
          <a:xfrm>
            <a:off x="6255307" y="2205154"/>
            <a:ext cx="102819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FEM</a:t>
            </a:r>
          </a:p>
        </p:txBody>
      </p:sp>
      <p:sp>
        <p:nvSpPr>
          <p:cNvPr id="213" name="Felix"/>
          <p:cNvSpPr txBox="1"/>
          <p:nvPr/>
        </p:nvSpPr>
        <p:spPr>
          <a:xfrm>
            <a:off x="6245664" y="5463932"/>
            <a:ext cx="103575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Felix</a:t>
            </a:r>
          </a:p>
        </p:txBody>
      </p:sp>
      <p:sp>
        <p:nvSpPr>
          <p:cNvPr id="214" name="Channel vs Amplitude"/>
          <p:cNvSpPr txBox="1"/>
          <p:nvPr/>
        </p:nvSpPr>
        <p:spPr>
          <a:xfrm>
            <a:off x="4189944" y="8280758"/>
            <a:ext cx="4461955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Channel vs Amplitude</a:t>
            </a:r>
          </a:p>
        </p:txBody>
      </p:sp>
      <p:grpSp>
        <p:nvGrpSpPr>
          <p:cNvPr id="217" name="グループ"/>
          <p:cNvGrpSpPr/>
          <p:nvPr/>
        </p:nvGrpSpPr>
        <p:grpSpPr>
          <a:xfrm>
            <a:off x="642563" y="9786671"/>
            <a:ext cx="2540001" cy="2540001"/>
            <a:chOff x="0" y="0"/>
            <a:chExt cx="2540000" cy="2540000"/>
          </a:xfrm>
        </p:grpSpPr>
        <p:pic>
          <p:nvPicPr>
            <p:cNvPr id="215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ADC0"/>
            <p:cNvSpPr txBox="1"/>
            <p:nvPr/>
          </p:nvSpPr>
          <p:spPr>
            <a:xfrm>
              <a:off x="275001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ADC0</a:t>
              </a:r>
            </a:p>
          </p:txBody>
        </p:sp>
      </p:grpSp>
      <p:grpSp>
        <p:nvGrpSpPr>
          <p:cNvPr id="220" name="グループ"/>
          <p:cNvGrpSpPr/>
          <p:nvPr/>
        </p:nvGrpSpPr>
        <p:grpSpPr>
          <a:xfrm>
            <a:off x="3648754" y="9786671"/>
            <a:ext cx="2540001" cy="2540001"/>
            <a:chOff x="0" y="0"/>
            <a:chExt cx="2540000" cy="2540000"/>
          </a:xfrm>
        </p:grpSpPr>
        <p:pic>
          <p:nvPicPr>
            <p:cNvPr id="218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ADC1"/>
            <p:cNvSpPr txBox="1"/>
            <p:nvPr/>
          </p:nvSpPr>
          <p:spPr>
            <a:xfrm>
              <a:off x="280223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ADC1</a:t>
              </a:r>
            </a:p>
          </p:txBody>
        </p:sp>
      </p:grpSp>
      <p:grpSp>
        <p:nvGrpSpPr>
          <p:cNvPr id="223" name="グループ"/>
          <p:cNvGrpSpPr/>
          <p:nvPr/>
        </p:nvGrpSpPr>
        <p:grpSpPr>
          <a:xfrm>
            <a:off x="9661135" y="9786671"/>
            <a:ext cx="2540001" cy="2540001"/>
            <a:chOff x="0" y="0"/>
            <a:chExt cx="2540000" cy="2540000"/>
          </a:xfrm>
        </p:grpSpPr>
        <p:pic>
          <p:nvPicPr>
            <p:cNvPr id="221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ADC3"/>
            <p:cNvSpPr txBox="1"/>
            <p:nvPr/>
          </p:nvSpPr>
          <p:spPr>
            <a:xfrm>
              <a:off x="290665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ADC3</a:t>
              </a:r>
            </a:p>
          </p:txBody>
        </p:sp>
      </p:grpSp>
      <p:grpSp>
        <p:nvGrpSpPr>
          <p:cNvPr id="226" name="グループ"/>
          <p:cNvGrpSpPr/>
          <p:nvPr/>
        </p:nvGrpSpPr>
        <p:grpSpPr>
          <a:xfrm>
            <a:off x="12667326" y="9786671"/>
            <a:ext cx="2540001" cy="2540001"/>
            <a:chOff x="0" y="0"/>
            <a:chExt cx="2540000" cy="2540000"/>
          </a:xfrm>
        </p:grpSpPr>
        <p:pic>
          <p:nvPicPr>
            <p:cNvPr id="224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ADC4"/>
            <p:cNvSpPr txBox="1"/>
            <p:nvPr/>
          </p:nvSpPr>
          <p:spPr>
            <a:xfrm>
              <a:off x="295886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ADC4</a:t>
              </a:r>
            </a:p>
          </p:txBody>
        </p:sp>
      </p:grpSp>
      <p:grpSp>
        <p:nvGrpSpPr>
          <p:cNvPr id="229" name="グループ"/>
          <p:cNvGrpSpPr/>
          <p:nvPr/>
        </p:nvGrpSpPr>
        <p:grpSpPr>
          <a:xfrm>
            <a:off x="15673517" y="9786671"/>
            <a:ext cx="2540001" cy="2540001"/>
            <a:chOff x="0" y="0"/>
            <a:chExt cx="2540000" cy="2540000"/>
          </a:xfrm>
        </p:grpSpPr>
        <p:pic>
          <p:nvPicPr>
            <p:cNvPr id="227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ADC5"/>
            <p:cNvSpPr txBox="1"/>
            <p:nvPr/>
          </p:nvSpPr>
          <p:spPr>
            <a:xfrm>
              <a:off x="301107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ADC5</a:t>
              </a:r>
            </a:p>
          </p:txBody>
        </p:sp>
      </p:grpSp>
      <p:grpSp>
        <p:nvGrpSpPr>
          <p:cNvPr id="232" name="グループ"/>
          <p:cNvGrpSpPr/>
          <p:nvPr/>
        </p:nvGrpSpPr>
        <p:grpSpPr>
          <a:xfrm>
            <a:off x="18679709" y="9786671"/>
            <a:ext cx="2540001" cy="2540001"/>
            <a:chOff x="0" y="0"/>
            <a:chExt cx="2540000" cy="2540000"/>
          </a:xfrm>
        </p:grpSpPr>
        <p:pic>
          <p:nvPicPr>
            <p:cNvPr id="230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ADC6"/>
            <p:cNvSpPr txBox="1"/>
            <p:nvPr/>
          </p:nvSpPr>
          <p:spPr>
            <a:xfrm>
              <a:off x="306328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ADC6</a:t>
              </a:r>
            </a:p>
          </p:txBody>
        </p:sp>
      </p:grpSp>
      <p:grpSp>
        <p:nvGrpSpPr>
          <p:cNvPr id="235" name="グループ"/>
          <p:cNvGrpSpPr/>
          <p:nvPr/>
        </p:nvGrpSpPr>
        <p:grpSpPr>
          <a:xfrm>
            <a:off x="21685899" y="9786671"/>
            <a:ext cx="2540001" cy="2540001"/>
            <a:chOff x="0" y="0"/>
            <a:chExt cx="2540000" cy="2540000"/>
          </a:xfrm>
        </p:grpSpPr>
        <p:pic>
          <p:nvPicPr>
            <p:cNvPr id="233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ADC7"/>
            <p:cNvSpPr txBox="1"/>
            <p:nvPr/>
          </p:nvSpPr>
          <p:spPr>
            <a:xfrm>
              <a:off x="311549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ADC7</a:t>
              </a:r>
            </a:p>
          </p:txBody>
        </p:sp>
      </p:grpSp>
      <p:grpSp>
        <p:nvGrpSpPr>
          <p:cNvPr id="238" name="グループ"/>
          <p:cNvGrpSpPr/>
          <p:nvPr/>
        </p:nvGrpSpPr>
        <p:grpSpPr>
          <a:xfrm>
            <a:off x="6654944" y="9786671"/>
            <a:ext cx="2540001" cy="2540001"/>
            <a:chOff x="0" y="0"/>
            <a:chExt cx="2540000" cy="2540000"/>
          </a:xfrm>
        </p:grpSpPr>
        <p:pic>
          <p:nvPicPr>
            <p:cNvPr id="236" name="Fem_Felix_comparison_20220928（ドラッグされました）.pdf" descr="Fem_Felix_comparison_20220928（ドラッグされました）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2540000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ADC2"/>
            <p:cNvSpPr txBox="1"/>
            <p:nvPr/>
          </p:nvSpPr>
          <p:spPr>
            <a:xfrm>
              <a:off x="285444" y="266742"/>
              <a:ext cx="882524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ADC2</a:t>
              </a:r>
            </a:p>
          </p:txBody>
        </p:sp>
      </p:grpSp>
      <p:sp>
        <p:nvSpPr>
          <p:cNvPr id="239" name="Amplitude distributions with ADC selection"/>
          <p:cNvSpPr txBox="1"/>
          <p:nvPr/>
        </p:nvSpPr>
        <p:spPr>
          <a:xfrm>
            <a:off x="8089256" y="12388640"/>
            <a:ext cx="8594028" cy="609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Amplitude distributions with ADC selection</a:t>
            </a:r>
          </a:p>
        </p:txBody>
      </p:sp>
      <p:sp>
        <p:nvSpPr>
          <p:cNvPr id="240" name="FEM…"/>
          <p:cNvSpPr txBox="1"/>
          <p:nvPr/>
        </p:nvSpPr>
        <p:spPr>
          <a:xfrm>
            <a:off x="21960521" y="327762"/>
            <a:ext cx="1990758" cy="15079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50000"/>
              <a:buChar char="-"/>
              <a:defRPr sz="4500"/>
            </a:pPr>
            <a:r>
              <a:t>FEM</a:t>
            </a:r>
          </a:p>
          <a:p>
            <a:pPr marL="228600" indent="-228600" algn="l">
              <a:buSzPct val="150000"/>
              <a:buChar char="-"/>
              <a:defRPr sz="4500">
                <a:solidFill>
                  <a:schemeClr val="accent5"/>
                </a:solidFill>
              </a:defRPr>
            </a:pPr>
            <a:r>
              <a:t>FELIX</a:t>
            </a:r>
          </a:p>
        </p:txBody>
      </p:sp>
      <p:sp>
        <p:nvSpPr>
          <p:cNvPr id="241" name="The results from the FELIX system are consistent with FEM’s."/>
          <p:cNvSpPr txBox="1"/>
          <p:nvPr/>
        </p:nvSpPr>
        <p:spPr>
          <a:xfrm>
            <a:off x="11978474" y="13058244"/>
            <a:ext cx="12234038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The results from the FELIX system are consistent with FEM’s.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reparation of the 2nd Felix server"/>
          <p:cNvSpPr txBox="1"/>
          <p:nvPr>
            <p:ph type="title"/>
          </p:nvPr>
        </p:nvSpPr>
        <p:spPr>
          <a:xfrm>
            <a:off x="1206500" y="80498"/>
            <a:ext cx="21971000" cy="167195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Preparation of the 2nd Felix server</a:t>
            </a:r>
          </a:p>
        </p:txBody>
      </p:sp>
      <p:pic>
        <p:nvPicPr>
          <p:cNvPr id="244" name="PXL_20220906_162349920.MP(1).jpg" descr="PXL_20220906_162349920.MP(1).jpg"/>
          <p:cNvPicPr>
            <a:picLocks noChangeAspect="1"/>
          </p:cNvPicPr>
          <p:nvPr/>
        </p:nvPicPr>
        <p:blipFill>
          <a:blip r:embed="rId2">
            <a:extLst/>
          </a:blip>
          <a:srcRect l="15419" t="0" r="14966" b="16570"/>
          <a:stretch>
            <a:fillRect/>
          </a:stretch>
        </p:blipFill>
        <p:spPr>
          <a:xfrm>
            <a:off x="1264776" y="9106885"/>
            <a:ext cx="6614427" cy="445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Output from the FELIX…"/>
          <p:cNvSpPr/>
          <p:nvPr/>
        </p:nvSpPr>
        <p:spPr>
          <a:xfrm>
            <a:off x="10397257" y="3877650"/>
            <a:ext cx="4259589" cy="259066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200"/>
            </a:pPr>
            <a:r>
              <a:t>Output from the FELIX</a:t>
            </a:r>
          </a:p>
          <a:p>
            <a:pPr defTabSz="825500">
              <a:defRPr sz="3200"/>
            </a:pPr>
            <a:r>
              <a:t>Python dictionary</a:t>
            </a:r>
          </a:p>
        </p:txBody>
      </p:sp>
      <p:sp>
        <p:nvSpPr>
          <p:cNvPr id="246" name="ROOT file…"/>
          <p:cNvSpPr/>
          <p:nvPr/>
        </p:nvSpPr>
        <p:spPr>
          <a:xfrm>
            <a:off x="19241935" y="3877650"/>
            <a:ext cx="4864103" cy="259066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200"/>
            </a:pPr>
            <a:r>
              <a:t>ROOT file</a:t>
            </a:r>
          </a:p>
          <a:p>
            <a:pPr defTabSz="825500">
              <a:defRPr sz="3200"/>
            </a:pPr>
            <a:r>
              <a:t>TTree</a:t>
            </a:r>
          </a:p>
        </p:txBody>
      </p:sp>
      <p:sp>
        <p:nvSpPr>
          <p:cNvPr id="247" name="線"/>
          <p:cNvSpPr/>
          <p:nvPr/>
        </p:nvSpPr>
        <p:spPr>
          <a:xfrm>
            <a:off x="14675507" y="4537984"/>
            <a:ext cx="4522175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8" name="File conversion script by Python…"/>
          <p:cNvSpPr txBox="1"/>
          <p:nvPr/>
        </p:nvSpPr>
        <p:spPr>
          <a:xfrm>
            <a:off x="14683981" y="4751559"/>
            <a:ext cx="4524080" cy="167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File conversion script by Python</a:t>
            </a:r>
          </a:p>
          <a:p>
            <a:pPr>
              <a:defRPr b="1">
                <a:solidFill>
                  <a:schemeClr val="accent5"/>
                </a:solidFill>
              </a:defRPr>
            </a:pPr>
            <a:r>
              <a:t>READY</a:t>
            </a:r>
          </a:p>
        </p:txBody>
      </p:sp>
      <p:pic>
        <p:nvPicPr>
          <p:cNvPr id="249" name="2022-09-29 16.18.04.png" descr="2022-09-29 16.18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8981" y="9264646"/>
            <a:ext cx="8437957" cy="355546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線"/>
          <p:cNvSpPr/>
          <p:nvPr/>
        </p:nvSpPr>
        <p:spPr>
          <a:xfrm flipH="1">
            <a:off x="14121790" y="6631045"/>
            <a:ext cx="5030409" cy="2406968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1" name="ROOT macro for plots…"/>
          <p:cNvSpPr txBox="1"/>
          <p:nvPr/>
        </p:nvSpPr>
        <p:spPr>
          <a:xfrm>
            <a:off x="16690047" y="7951378"/>
            <a:ext cx="4524081" cy="1155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ROOT macro for plots</a:t>
            </a:r>
          </a:p>
          <a:p>
            <a:pPr>
              <a:defRPr b="1">
                <a:solidFill>
                  <a:schemeClr val="accent5"/>
                </a:solidFill>
              </a:defRPr>
            </a:pPr>
            <a:r>
              <a:t>READY</a:t>
            </a:r>
          </a:p>
        </p:txBody>
      </p:sp>
      <p:sp>
        <p:nvSpPr>
          <p:cNvPr id="252" name="線"/>
          <p:cNvSpPr/>
          <p:nvPr/>
        </p:nvSpPr>
        <p:spPr>
          <a:xfrm>
            <a:off x="5847926" y="4619768"/>
            <a:ext cx="4511668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3" name="- FELIX DAQ: READY…"/>
          <p:cNvSpPr txBox="1"/>
          <p:nvPr/>
        </p:nvSpPr>
        <p:spPr>
          <a:xfrm>
            <a:off x="5975525" y="4901956"/>
            <a:ext cx="4524081" cy="105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/>
            </a:pPr>
            <a:r>
              <a:t>- FELIX DAQ: </a:t>
            </a:r>
            <a:r>
              <a:rPr>
                <a:solidFill>
                  <a:schemeClr val="accent5"/>
                </a:solidFill>
              </a:rPr>
              <a:t>READY</a:t>
            </a:r>
          </a:p>
          <a:p>
            <a:pPr algn="l">
              <a:defRPr sz="3200"/>
            </a:pPr>
            <a:r>
              <a:t>- GUI: NOT READY</a:t>
            </a:r>
          </a:p>
        </p:txBody>
      </p:sp>
      <p:pic>
        <p:nvPicPr>
          <p:cNvPr id="254" name="PXL_20220929_202050238.MP.jpg" descr="PXL_20220929_202050238.MP.jpg"/>
          <p:cNvPicPr>
            <a:picLocks noChangeAspect="1"/>
          </p:cNvPicPr>
          <p:nvPr/>
        </p:nvPicPr>
        <p:blipFill>
          <a:blip r:embed="rId4">
            <a:extLst/>
          </a:blip>
          <a:srcRect l="0" t="32258" r="0" b="29955"/>
          <a:stretch>
            <a:fillRect/>
          </a:stretch>
        </p:blipFill>
        <p:spPr>
          <a:xfrm>
            <a:off x="1035777" y="3560084"/>
            <a:ext cx="4801770" cy="322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ow Control, BCO, Start…"/>
          <p:cNvSpPr txBox="1"/>
          <p:nvPr/>
        </p:nvSpPr>
        <p:spPr>
          <a:xfrm>
            <a:off x="1883481" y="7963855"/>
            <a:ext cx="5640733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Slow Control, BCO, Start</a:t>
            </a:r>
          </a:p>
          <a:p>
            <a:pPr algn="l"/>
            <a:r>
              <a:t>and DATA fibers</a:t>
            </a:r>
          </a:p>
        </p:txBody>
      </p:sp>
      <p:sp>
        <p:nvSpPr>
          <p:cNvPr id="256" name="2nd Felix Server…"/>
          <p:cNvSpPr txBox="1"/>
          <p:nvPr/>
        </p:nvSpPr>
        <p:spPr>
          <a:xfrm>
            <a:off x="343534" y="2485838"/>
            <a:ext cx="6614320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2nd Felix Server</a:t>
            </a:r>
          </a:p>
          <a:p>
            <a:pPr algn="l"/>
            <a:r>
              <a:t>Basic configuration was done</a:t>
            </a:r>
          </a:p>
        </p:txBody>
      </p:sp>
      <p:sp>
        <p:nvSpPr>
          <p:cNvPr id="257" name="線"/>
          <p:cNvSpPr/>
          <p:nvPr/>
        </p:nvSpPr>
        <p:spPr>
          <a:xfrm flipV="1">
            <a:off x="1788231" y="6785197"/>
            <a:ext cx="1" cy="2343269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線"/>
          <p:cNvSpPr/>
          <p:nvPr/>
        </p:nvSpPr>
        <p:spPr>
          <a:xfrm flipV="1">
            <a:off x="1407231" y="6785197"/>
            <a:ext cx="1" cy="2343269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線"/>
          <p:cNvSpPr/>
          <p:nvPr/>
        </p:nvSpPr>
        <p:spPr>
          <a:xfrm flipV="1">
            <a:off x="1534231" y="6785197"/>
            <a:ext cx="1" cy="2343269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線"/>
          <p:cNvSpPr/>
          <p:nvPr/>
        </p:nvSpPr>
        <p:spPr>
          <a:xfrm flipV="1">
            <a:off x="1661231" y="6785197"/>
            <a:ext cx="1" cy="2343269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2nd Felix server is almost ready. GUI is needed."/>
          <p:cNvSpPr txBox="1"/>
          <p:nvPr/>
        </p:nvSpPr>
        <p:spPr>
          <a:xfrm>
            <a:off x="14795757" y="13127840"/>
            <a:ext cx="9557259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2nd Felix server is almost ready. GUI is needed.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