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6" r:id="rId4"/>
    <p:sldId id="277" r:id="rId5"/>
    <p:sldId id="299" r:id="rId6"/>
    <p:sldId id="292" r:id="rId7"/>
    <p:sldId id="294" r:id="rId8"/>
    <p:sldId id="303" r:id="rId9"/>
    <p:sldId id="302" r:id="rId10"/>
    <p:sldId id="295" r:id="rId11"/>
    <p:sldId id="296" r:id="rId12"/>
    <p:sldId id="297" r:id="rId13"/>
    <p:sldId id="298" r:id="rId14"/>
    <p:sldId id="305" r:id="rId15"/>
    <p:sldId id="304" r:id="rId16"/>
    <p:sldId id="289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ersion 2" id="{B0B0DF09-178B-4D9B-BF87-80D34BDFA228}">
          <p14:sldIdLst>
            <p14:sldId id="256"/>
            <p14:sldId id="257"/>
            <p14:sldId id="276"/>
            <p14:sldId id="277"/>
            <p14:sldId id="299"/>
            <p14:sldId id="292"/>
            <p14:sldId id="294"/>
            <p14:sldId id="303"/>
            <p14:sldId id="302"/>
            <p14:sldId id="295"/>
            <p14:sldId id="296"/>
            <p14:sldId id="297"/>
            <p14:sldId id="298"/>
            <p14:sldId id="305"/>
            <p14:sldId id="304"/>
            <p14:sldId id="289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94"/>
  </p:normalViewPr>
  <p:slideViewPr>
    <p:cSldViewPr snapToGrid="0" snapToObjects="1">
      <p:cViewPr varScale="1">
        <p:scale>
          <a:sx n="163" d="100"/>
          <a:sy n="163" d="100"/>
        </p:scale>
        <p:origin x="1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taylor1\OneDrive%20-%20Brookhaven%20National%20Laboratory\Projects\dRICH\2022_0823_dRICH_ANALYSIS\2022_0823_Mesh_Study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-my.sharepoint.com/personal/ctaylor1_bnl_gov/Documents/Projects/dRICH/Raw%20Data/combined_re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'2022_0823_Mesh_Study'!$A$9:$A$33</c:f>
              <c:numCache>
                <c:formatCode>General</c:formatCode>
                <c:ptCount val="25"/>
                <c:pt idx="0">
                  <c:v>0.25</c:v>
                </c:pt>
                <c:pt idx="1">
                  <c:v>0.26041666666666602</c:v>
                </c:pt>
                <c:pt idx="2">
                  <c:v>0.27083333333333298</c:v>
                </c:pt>
                <c:pt idx="3">
                  <c:v>0.28125</c:v>
                </c:pt>
                <c:pt idx="4">
                  <c:v>0.29166666666666602</c:v>
                </c:pt>
                <c:pt idx="5">
                  <c:v>0.30208333333333298</c:v>
                </c:pt>
                <c:pt idx="6">
                  <c:v>0.3125</c:v>
                </c:pt>
                <c:pt idx="7">
                  <c:v>0.32291666666666602</c:v>
                </c:pt>
                <c:pt idx="8">
                  <c:v>0.33333333333333298</c:v>
                </c:pt>
                <c:pt idx="9">
                  <c:v>0.34375</c:v>
                </c:pt>
                <c:pt idx="10">
                  <c:v>0.35416666666666602</c:v>
                </c:pt>
                <c:pt idx="11">
                  <c:v>0.36458333333333298</c:v>
                </c:pt>
                <c:pt idx="12">
                  <c:v>0.375</c:v>
                </c:pt>
                <c:pt idx="13">
                  <c:v>0.38541666666666602</c:v>
                </c:pt>
                <c:pt idx="14">
                  <c:v>0.39583333333333298</c:v>
                </c:pt>
                <c:pt idx="15">
                  <c:v>0.40625</c:v>
                </c:pt>
                <c:pt idx="16">
                  <c:v>0.41666666666666602</c:v>
                </c:pt>
                <c:pt idx="17">
                  <c:v>0.42708333333333298</c:v>
                </c:pt>
                <c:pt idx="18">
                  <c:v>0.4375</c:v>
                </c:pt>
                <c:pt idx="19">
                  <c:v>0.44791666666666602</c:v>
                </c:pt>
                <c:pt idx="20">
                  <c:v>0.45833333333333298</c:v>
                </c:pt>
                <c:pt idx="21">
                  <c:v>0.46875</c:v>
                </c:pt>
                <c:pt idx="22">
                  <c:v>0.47916666666666602</c:v>
                </c:pt>
                <c:pt idx="23">
                  <c:v>0.48958333333333298</c:v>
                </c:pt>
                <c:pt idx="24">
                  <c:v>0.5</c:v>
                </c:pt>
              </c:numCache>
            </c:numRef>
          </c:xVal>
          <c:yVal>
            <c:numRef>
              <c:f>'2022_0823_Mesh_Study'!$B$9:$B$33</c:f>
              <c:numCache>
                <c:formatCode>General</c:formatCode>
                <c:ptCount val="25"/>
                <c:pt idx="0">
                  <c:v>145.79198233082499</c:v>
                </c:pt>
                <c:pt idx="1">
                  <c:v>144.60806507571499</c:v>
                </c:pt>
                <c:pt idx="2">
                  <c:v>143.19786734404201</c:v>
                </c:pt>
                <c:pt idx="3">
                  <c:v>141.69183798077199</c:v>
                </c:pt>
                <c:pt idx="4">
                  <c:v>140.17310544073999</c:v>
                </c:pt>
                <c:pt idx="5">
                  <c:v>138.720327129639</c:v>
                </c:pt>
                <c:pt idx="6">
                  <c:v>137.44934584218001</c:v>
                </c:pt>
                <c:pt idx="7">
                  <c:v>136.35671167512101</c:v>
                </c:pt>
                <c:pt idx="8">
                  <c:v>135.30664738846201</c:v>
                </c:pt>
                <c:pt idx="9">
                  <c:v>134.263050316337</c:v>
                </c:pt>
                <c:pt idx="10">
                  <c:v>133.24683224719101</c:v>
                </c:pt>
                <c:pt idx="11">
                  <c:v>132.34323977064599</c:v>
                </c:pt>
                <c:pt idx="12">
                  <c:v>131.71768961171199</c:v>
                </c:pt>
                <c:pt idx="13">
                  <c:v>131.57704283394199</c:v>
                </c:pt>
                <c:pt idx="14">
                  <c:v>131.82298011776999</c:v>
                </c:pt>
                <c:pt idx="15">
                  <c:v>132.22232888149099</c:v>
                </c:pt>
                <c:pt idx="16">
                  <c:v>132.603860705058</c:v>
                </c:pt>
                <c:pt idx="17">
                  <c:v>132.80103397070499</c:v>
                </c:pt>
                <c:pt idx="18">
                  <c:v>132.595303179924</c:v>
                </c:pt>
                <c:pt idx="19">
                  <c:v>131.88170347550101</c:v>
                </c:pt>
                <c:pt idx="20">
                  <c:v>130.839593490266</c:v>
                </c:pt>
                <c:pt idx="21">
                  <c:v>129.63060221516301</c:v>
                </c:pt>
                <c:pt idx="22">
                  <c:v>128.35291323805399</c:v>
                </c:pt>
                <c:pt idx="23">
                  <c:v>127.06991004419901</c:v>
                </c:pt>
                <c:pt idx="24">
                  <c:v>125.834170435209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303-418A-9EF5-58DA019FF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8950856"/>
        <c:axId val="688955448"/>
      </c:scatterChart>
      <c:valAx>
        <c:axId val="688950856"/>
        <c:scaling>
          <c:orientation val="minMax"/>
          <c:max val="0.5"/>
          <c:min val="0.2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Mesh Element Size (in)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955448"/>
        <c:crosses val="autoZero"/>
        <c:crossBetween val="midCat"/>
        <c:minorUnit val="2.5000000000000005E-2"/>
      </c:valAx>
      <c:valAx>
        <c:axId val="688955448"/>
        <c:scaling>
          <c:orientation val="minMax"/>
          <c:max val="170"/>
          <c:min val="1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Max Stress (MPa)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950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44994994916485"/>
          <c:y val="3.1475493577785063E-2"/>
          <c:w val="0.85928809195745415"/>
          <c:h val="0.85697807137608373"/>
        </c:manualLayout>
      </c:layout>
      <c:scatterChart>
        <c:scatterStyle val="lineMarker"/>
        <c:varyColors val="0"/>
        <c:ser>
          <c:idx val="1"/>
          <c:order val="1"/>
          <c:tx>
            <c:v>w/o Ribs</c:v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Sheet1!$B$11:$B$35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Sheet1!$F$11:$F$35</c:f>
              <c:numCache>
                <c:formatCode>General</c:formatCode>
                <c:ptCount val="25"/>
                <c:pt idx="0">
                  <c:v>5960.25</c:v>
                </c:pt>
                <c:pt idx="1">
                  <c:v>1490.0625</c:v>
                </c:pt>
                <c:pt idx="2">
                  <c:v>662.25000000000011</c:v>
                </c:pt>
                <c:pt idx="3">
                  <c:v>372.515625</c:v>
                </c:pt>
                <c:pt idx="4">
                  <c:v>238.41</c:v>
                </c:pt>
                <c:pt idx="5">
                  <c:v>165.56250000000003</c:v>
                </c:pt>
                <c:pt idx="6">
                  <c:v>121.63775510204081</c:v>
                </c:pt>
                <c:pt idx="7">
                  <c:v>93.12890625</c:v>
                </c:pt>
                <c:pt idx="8">
                  <c:v>73.583333333333329</c:v>
                </c:pt>
                <c:pt idx="9">
                  <c:v>59.602499999999999</c:v>
                </c:pt>
                <c:pt idx="10">
                  <c:v>49.258264462809926</c:v>
                </c:pt>
                <c:pt idx="11">
                  <c:v>41.390625000000007</c:v>
                </c:pt>
                <c:pt idx="12">
                  <c:v>35.267751479289934</c:v>
                </c:pt>
                <c:pt idx="13">
                  <c:v>30.409438775510203</c:v>
                </c:pt>
                <c:pt idx="14">
                  <c:v>26.490000000000002</c:v>
                </c:pt>
                <c:pt idx="15">
                  <c:v>23.2822265625</c:v>
                </c:pt>
                <c:pt idx="16">
                  <c:v>20.623702422145325</c:v>
                </c:pt>
                <c:pt idx="17">
                  <c:v>18.395833333333332</c:v>
                </c:pt>
                <c:pt idx="18">
                  <c:v>16.510387811634352</c:v>
                </c:pt>
                <c:pt idx="19">
                  <c:v>14.900625</c:v>
                </c:pt>
                <c:pt idx="20">
                  <c:v>13.515306122448978</c:v>
                </c:pt>
                <c:pt idx="21">
                  <c:v>12.314566115702481</c:v>
                </c:pt>
                <c:pt idx="22">
                  <c:v>11.267013232514175</c:v>
                </c:pt>
                <c:pt idx="23">
                  <c:v>10.347656250000002</c:v>
                </c:pt>
                <c:pt idx="24">
                  <c:v>9.5364000000000004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08-490B-87BD-13F97140D108}"/>
            </c:ext>
          </c:extLst>
        </c:ser>
        <c:ser>
          <c:idx val="2"/>
          <c:order val="2"/>
          <c:tx>
            <c:v>w/ Ribs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Sheet1!$AA$13:$AA$37</c:f>
              <c:numCache>
                <c:formatCode>General</c:formatCode>
                <c:ptCount val="25"/>
                <c:pt idx="0">
                  <c:v>0.5</c:v>
                </c:pt>
                <c:pt idx="1">
                  <c:v>0.6875</c:v>
                </c:pt>
                <c:pt idx="2">
                  <c:v>0.875</c:v>
                </c:pt>
                <c:pt idx="3">
                  <c:v>1.0625</c:v>
                </c:pt>
                <c:pt idx="4">
                  <c:v>1.25</c:v>
                </c:pt>
                <c:pt idx="5">
                  <c:v>1.4375</c:v>
                </c:pt>
                <c:pt idx="6">
                  <c:v>1.625</c:v>
                </c:pt>
                <c:pt idx="7">
                  <c:v>1.8125</c:v>
                </c:pt>
                <c:pt idx="8">
                  <c:v>2</c:v>
                </c:pt>
                <c:pt idx="9">
                  <c:v>2.1875</c:v>
                </c:pt>
                <c:pt idx="10">
                  <c:v>2.375</c:v>
                </c:pt>
                <c:pt idx="11">
                  <c:v>2.5625</c:v>
                </c:pt>
                <c:pt idx="12">
                  <c:v>2.75</c:v>
                </c:pt>
                <c:pt idx="13">
                  <c:v>2.9375</c:v>
                </c:pt>
                <c:pt idx="14">
                  <c:v>3.125</c:v>
                </c:pt>
                <c:pt idx="15">
                  <c:v>3.3125</c:v>
                </c:pt>
                <c:pt idx="16">
                  <c:v>3.5</c:v>
                </c:pt>
                <c:pt idx="17">
                  <c:v>3.6875</c:v>
                </c:pt>
                <c:pt idx="18">
                  <c:v>3.875</c:v>
                </c:pt>
                <c:pt idx="19">
                  <c:v>4.0625</c:v>
                </c:pt>
                <c:pt idx="20">
                  <c:v>4.25</c:v>
                </c:pt>
                <c:pt idx="21">
                  <c:v>4.4375</c:v>
                </c:pt>
                <c:pt idx="22">
                  <c:v>4.625</c:v>
                </c:pt>
                <c:pt idx="23">
                  <c:v>4.8125</c:v>
                </c:pt>
                <c:pt idx="24">
                  <c:v>5</c:v>
                </c:pt>
              </c:numCache>
            </c:numRef>
          </c:xVal>
          <c:yVal>
            <c:numRef>
              <c:f>Sheet1!$AB$13:$AB$37</c:f>
              <c:numCache>
                <c:formatCode>General</c:formatCode>
                <c:ptCount val="25"/>
                <c:pt idx="0">
                  <c:v>1933.9549950000001</c:v>
                </c:pt>
                <c:pt idx="1">
                  <c:v>1789.8415930000001</c:v>
                </c:pt>
                <c:pt idx="2">
                  <c:v>1644.8323009999999</c:v>
                </c:pt>
                <c:pt idx="3">
                  <c:v>1499.9209989999999</c:v>
                </c:pt>
                <c:pt idx="4">
                  <c:v>1356.3494109999999</c:v>
                </c:pt>
                <c:pt idx="5">
                  <c:v>1215.309798</c:v>
                </c:pt>
                <c:pt idx="6">
                  <c:v>1077.729885</c:v>
                </c:pt>
                <c:pt idx="7">
                  <c:v>944.57719399999996</c:v>
                </c:pt>
                <c:pt idx="8">
                  <c:v>816.82900410000002</c:v>
                </c:pt>
                <c:pt idx="9">
                  <c:v>695.39110749999998</c:v>
                </c:pt>
                <c:pt idx="10">
                  <c:v>581.06636060000005</c:v>
                </c:pt>
                <c:pt idx="11">
                  <c:v>474.68956050000003</c:v>
                </c:pt>
                <c:pt idx="12">
                  <c:v>380.2639509</c:v>
                </c:pt>
                <c:pt idx="13">
                  <c:v>302.4679764</c:v>
                </c:pt>
                <c:pt idx="14">
                  <c:v>237.55041460000001</c:v>
                </c:pt>
                <c:pt idx="15">
                  <c:v>182.4288804</c:v>
                </c:pt>
                <c:pt idx="16">
                  <c:v>137.16902669999999</c:v>
                </c:pt>
                <c:pt idx="17">
                  <c:v>101.83624020000001</c:v>
                </c:pt>
                <c:pt idx="18">
                  <c:v>76.322627900000001</c:v>
                </c:pt>
                <c:pt idx="19">
                  <c:v>60.377228840000001</c:v>
                </c:pt>
                <c:pt idx="20">
                  <c:v>53.613560200000002</c:v>
                </c:pt>
                <c:pt idx="21">
                  <c:v>55.418473929999998</c:v>
                </c:pt>
                <c:pt idx="22">
                  <c:v>65.036690660000005</c:v>
                </c:pt>
                <c:pt idx="23">
                  <c:v>81.729159370000005</c:v>
                </c:pt>
                <c:pt idx="24">
                  <c:v>104.69555750000001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108-490B-87BD-13F97140D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471584"/>
        <c:axId val="61138548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Endcap Center</c:v>
                </c:tx>
                <c:spPr>
                  <a:ln w="1905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Sheet1!$B$11:$B$35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Sheet1!$E$11:$E$35</c15:sqref>
                        </c15:formulaRef>
                      </c:ext>
                    </c:extLst>
                    <c:numCache>
                      <c:formatCode>0.00</c:formatCode>
                      <c:ptCount val="25"/>
                      <c:pt idx="0">
                        <c:v>3963.5662499999999</c:v>
                      </c:pt>
                      <c:pt idx="1">
                        <c:v>990.89156249999996</c:v>
                      </c:pt>
                      <c:pt idx="2">
                        <c:v>440.39624999999995</c:v>
                      </c:pt>
                      <c:pt idx="3">
                        <c:v>247.72289062499999</c:v>
                      </c:pt>
                      <c:pt idx="4">
                        <c:v>158.54264999999995</c:v>
                      </c:pt>
                      <c:pt idx="5">
                        <c:v>110.09906249999999</c:v>
                      </c:pt>
                      <c:pt idx="6">
                        <c:v>80.889107142857128</c:v>
                      </c:pt>
                      <c:pt idx="7">
                        <c:v>61.930722656249998</c:v>
                      </c:pt>
                      <c:pt idx="8">
                        <c:v>48.932916666666671</c:v>
                      </c:pt>
                      <c:pt idx="9">
                        <c:v>39.635662499999988</c:v>
                      </c:pt>
                      <c:pt idx="10">
                        <c:v>32.756745867768593</c:v>
                      </c:pt>
                      <c:pt idx="11">
                        <c:v>27.524765624999997</c:v>
                      </c:pt>
                      <c:pt idx="12">
                        <c:v>23.453054733727807</c:v>
                      </c:pt>
                      <c:pt idx="13">
                        <c:v>20.222276785714282</c:v>
                      </c:pt>
                      <c:pt idx="14">
                        <c:v>17.615849999999998</c:v>
                      </c:pt>
                      <c:pt idx="15">
                        <c:v>15.482680664062499</c:v>
                      </c:pt>
                      <c:pt idx="16">
                        <c:v>13.714762110726641</c:v>
                      </c:pt>
                      <c:pt idx="17">
                        <c:v>12.233229166666668</c:v>
                      </c:pt>
                      <c:pt idx="18">
                        <c:v>10.979407894736841</c:v>
                      </c:pt>
                      <c:pt idx="19">
                        <c:v>9.908915624999997</c:v>
                      </c:pt>
                      <c:pt idx="20">
                        <c:v>8.9876785714285727</c:v>
                      </c:pt>
                      <c:pt idx="21">
                        <c:v>8.1891864669421484</c:v>
                      </c:pt>
                      <c:pt idx="22">
                        <c:v>7.4925637996219274</c:v>
                      </c:pt>
                      <c:pt idx="23">
                        <c:v>6.8811914062499993</c:v>
                      </c:pt>
                      <c:pt idx="24">
                        <c:v>6.3417059999999994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5108-490B-87BD-13F97140D108}"/>
                  </c:ext>
                </c:extLst>
              </c15:ser>
            </c15:filteredScatterSeries>
          </c:ext>
        </c:extLst>
      </c:scatterChart>
      <c:valAx>
        <c:axId val="613471584"/>
        <c:scaling>
          <c:orientation val="minMax"/>
          <c:max val="5"/>
          <c:min val="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effectLst/>
                  </a:rPr>
                  <a:t>Endcap Thickness (cm)</a:t>
                </a:r>
                <a:endParaRPr lang="en-US" sz="14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385480"/>
        <c:crosses val="autoZero"/>
        <c:crossBetween val="midCat"/>
        <c:majorUnit val="1"/>
        <c:minorUnit val="0.25"/>
      </c:valAx>
      <c:valAx>
        <c:axId val="611385480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Stress (MPa)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471584"/>
        <c:crosses val="autoZero"/>
        <c:crossBetween val="midCat"/>
        <c:majorUnit val="100"/>
        <c:minorUnit val="2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755073204556286"/>
          <c:y val="0.28636106137105288"/>
          <c:w val="0.21114659150428172"/>
          <c:h val="0.17152278684701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AAD3A-82A2-4E8A-8A12-DF34DE79F90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E88541C-4449-44D7-A910-8779C64B5C40}">
      <dgm:prSet phldrT="[Text]" custT="1"/>
      <dgm:spPr/>
      <dgm:t>
        <a:bodyPr/>
        <a:lstStyle/>
        <a:p>
          <a:r>
            <a:rPr lang="en-US" sz="2000" b="0" dirty="0"/>
            <a:t>Technical Requirements</a:t>
          </a:r>
        </a:p>
      </dgm:t>
    </dgm:pt>
    <dgm:pt modelId="{5CA25605-F13B-4B8A-9261-75632720E6B4}" type="parTrans" cxnId="{E3A25785-6F3C-4636-8629-6EDB36FA00C0}">
      <dgm:prSet/>
      <dgm:spPr/>
      <dgm:t>
        <a:bodyPr/>
        <a:lstStyle/>
        <a:p>
          <a:endParaRPr lang="en-US" sz="1800"/>
        </a:p>
      </dgm:t>
    </dgm:pt>
    <dgm:pt modelId="{369ACE6C-CEDE-4213-989D-AF2C65C68A81}" type="sibTrans" cxnId="{E3A25785-6F3C-4636-8629-6EDB36FA00C0}">
      <dgm:prSet custT="1"/>
      <dgm:spPr/>
      <dgm:t>
        <a:bodyPr/>
        <a:lstStyle/>
        <a:p>
          <a:endParaRPr lang="en-US" sz="1800"/>
        </a:p>
      </dgm:t>
    </dgm:pt>
    <dgm:pt modelId="{F7E524E9-68C6-4099-9E03-7C4DC7792C0D}">
      <dgm:prSet custT="1"/>
      <dgm:spPr/>
      <dgm:t>
        <a:bodyPr/>
        <a:lstStyle/>
        <a:p>
          <a:r>
            <a:rPr lang="en-US" sz="2000" b="0" dirty="0"/>
            <a:t>Material Comparison</a:t>
          </a:r>
        </a:p>
      </dgm:t>
    </dgm:pt>
    <dgm:pt modelId="{223817A7-3680-485D-9D1E-5A2021BADE7E}" type="parTrans" cxnId="{27EFAAA8-7831-481A-9A9B-7EC752278FB5}">
      <dgm:prSet/>
      <dgm:spPr/>
      <dgm:t>
        <a:bodyPr/>
        <a:lstStyle/>
        <a:p>
          <a:endParaRPr lang="en-US" sz="1800"/>
        </a:p>
      </dgm:t>
    </dgm:pt>
    <dgm:pt modelId="{62F6A413-4C3F-4358-B86E-C7321AE061AE}" type="sibTrans" cxnId="{27EFAAA8-7831-481A-9A9B-7EC752278FB5}">
      <dgm:prSet custT="1"/>
      <dgm:spPr/>
      <dgm:t>
        <a:bodyPr/>
        <a:lstStyle/>
        <a:p>
          <a:endParaRPr lang="en-US" sz="1800"/>
        </a:p>
      </dgm:t>
    </dgm:pt>
    <dgm:pt modelId="{A596D2BC-A702-4F73-9BC8-0C1FDBC205E1}">
      <dgm:prSet custT="1"/>
      <dgm:spPr/>
      <dgm:t>
        <a:bodyPr/>
        <a:lstStyle/>
        <a:p>
          <a:r>
            <a:rPr lang="en-US" sz="2000" b="0" dirty="0"/>
            <a:t>Recommendations</a:t>
          </a:r>
        </a:p>
      </dgm:t>
    </dgm:pt>
    <dgm:pt modelId="{8645FCAC-6778-454A-8A91-7575093577B0}" type="parTrans" cxnId="{3263B279-8A4B-4B70-BCF8-FF9FCF2A074C}">
      <dgm:prSet/>
      <dgm:spPr/>
      <dgm:t>
        <a:bodyPr/>
        <a:lstStyle/>
        <a:p>
          <a:endParaRPr lang="en-US" sz="1800"/>
        </a:p>
      </dgm:t>
    </dgm:pt>
    <dgm:pt modelId="{3A4C79AC-96EA-41BB-A146-AE96D1B17036}" type="sibTrans" cxnId="{3263B279-8A4B-4B70-BCF8-FF9FCF2A074C}">
      <dgm:prSet/>
      <dgm:spPr/>
      <dgm:t>
        <a:bodyPr/>
        <a:lstStyle/>
        <a:p>
          <a:endParaRPr lang="en-US" sz="1800"/>
        </a:p>
      </dgm:t>
    </dgm:pt>
    <dgm:pt modelId="{88ED773C-C2C9-41B2-8F0F-EDFC5313E8E7}">
      <dgm:prSet phldrT="[Text]" custT="1"/>
      <dgm:spPr/>
      <dgm:t>
        <a:bodyPr/>
        <a:lstStyle/>
        <a:p>
          <a:r>
            <a:rPr lang="en-US" sz="2000" b="0" dirty="0"/>
            <a:t>Analysis</a:t>
          </a:r>
        </a:p>
      </dgm:t>
    </dgm:pt>
    <dgm:pt modelId="{9464E377-CEC9-413A-833F-7F247D5948D9}" type="sibTrans" cxnId="{54B390D7-3F9B-460D-93D7-D45730F2C823}">
      <dgm:prSet custT="1"/>
      <dgm:spPr/>
      <dgm:t>
        <a:bodyPr/>
        <a:lstStyle/>
        <a:p>
          <a:endParaRPr lang="en-US" sz="1800"/>
        </a:p>
      </dgm:t>
    </dgm:pt>
    <dgm:pt modelId="{1483ED27-F57E-48EA-B894-2301B9541B56}" type="parTrans" cxnId="{54B390D7-3F9B-460D-93D7-D45730F2C823}">
      <dgm:prSet/>
      <dgm:spPr/>
      <dgm:t>
        <a:bodyPr/>
        <a:lstStyle/>
        <a:p>
          <a:endParaRPr lang="en-US" sz="1800"/>
        </a:p>
      </dgm:t>
    </dgm:pt>
    <dgm:pt modelId="{6AF7C599-989E-419C-8ED6-A2C45B18C5EB}" type="pres">
      <dgm:prSet presAssocID="{D2CAAD3A-82A2-4E8A-8A12-DF34DE79F900}" presName="linearFlow" presStyleCnt="0">
        <dgm:presLayoutVars>
          <dgm:resizeHandles val="exact"/>
        </dgm:presLayoutVars>
      </dgm:prSet>
      <dgm:spPr/>
    </dgm:pt>
    <dgm:pt modelId="{45E64D9F-1824-4BE4-94F2-63E76B1A2BFF}" type="pres">
      <dgm:prSet presAssocID="{2E88541C-4449-44D7-A910-8779C64B5C40}" presName="node" presStyleLbl="node1" presStyleIdx="0" presStyleCnt="4" custScaleX="219764">
        <dgm:presLayoutVars>
          <dgm:bulletEnabled val="1"/>
        </dgm:presLayoutVars>
      </dgm:prSet>
      <dgm:spPr/>
    </dgm:pt>
    <dgm:pt modelId="{0F75D48D-0422-4C7E-A8D4-AF844B9B3FA6}" type="pres">
      <dgm:prSet presAssocID="{369ACE6C-CEDE-4213-989D-AF2C65C68A81}" presName="sibTrans" presStyleLbl="sibTrans2D1" presStyleIdx="0" presStyleCnt="3"/>
      <dgm:spPr/>
    </dgm:pt>
    <dgm:pt modelId="{0C2C712D-5B91-4706-9F68-BD94A6917A47}" type="pres">
      <dgm:prSet presAssocID="{369ACE6C-CEDE-4213-989D-AF2C65C68A81}" presName="connectorText" presStyleLbl="sibTrans2D1" presStyleIdx="0" presStyleCnt="3"/>
      <dgm:spPr/>
    </dgm:pt>
    <dgm:pt modelId="{78CFD408-76D2-45C8-A550-034C7D72055E}" type="pres">
      <dgm:prSet presAssocID="{88ED773C-C2C9-41B2-8F0F-EDFC5313E8E7}" presName="node" presStyleLbl="node1" presStyleIdx="1" presStyleCnt="4" custScaleX="219764">
        <dgm:presLayoutVars>
          <dgm:bulletEnabled val="1"/>
        </dgm:presLayoutVars>
      </dgm:prSet>
      <dgm:spPr/>
    </dgm:pt>
    <dgm:pt modelId="{6E4EB779-B1EC-4660-9CC5-0793E141512A}" type="pres">
      <dgm:prSet presAssocID="{9464E377-CEC9-413A-833F-7F247D5948D9}" presName="sibTrans" presStyleLbl="sibTrans2D1" presStyleIdx="1" presStyleCnt="3"/>
      <dgm:spPr/>
    </dgm:pt>
    <dgm:pt modelId="{543FCD40-19E7-489D-A7CF-222203701A6A}" type="pres">
      <dgm:prSet presAssocID="{9464E377-CEC9-413A-833F-7F247D5948D9}" presName="connectorText" presStyleLbl="sibTrans2D1" presStyleIdx="1" presStyleCnt="3"/>
      <dgm:spPr/>
    </dgm:pt>
    <dgm:pt modelId="{6EC09F63-3447-4208-947F-B9BA9D361911}" type="pres">
      <dgm:prSet presAssocID="{F7E524E9-68C6-4099-9E03-7C4DC7792C0D}" presName="node" presStyleLbl="node1" presStyleIdx="2" presStyleCnt="4" custScaleX="229388">
        <dgm:presLayoutVars>
          <dgm:bulletEnabled val="1"/>
        </dgm:presLayoutVars>
      </dgm:prSet>
      <dgm:spPr/>
    </dgm:pt>
    <dgm:pt modelId="{786AAF82-06AD-42BF-B36A-399AF5C948D4}" type="pres">
      <dgm:prSet presAssocID="{62F6A413-4C3F-4358-B86E-C7321AE061AE}" presName="sibTrans" presStyleLbl="sibTrans2D1" presStyleIdx="2" presStyleCnt="3"/>
      <dgm:spPr/>
    </dgm:pt>
    <dgm:pt modelId="{4EA69F27-D44B-42CC-8625-1D74C4EB2209}" type="pres">
      <dgm:prSet presAssocID="{62F6A413-4C3F-4358-B86E-C7321AE061AE}" presName="connectorText" presStyleLbl="sibTrans2D1" presStyleIdx="2" presStyleCnt="3"/>
      <dgm:spPr/>
    </dgm:pt>
    <dgm:pt modelId="{8E322133-5B4D-4AB4-9F0D-E82FF6D79856}" type="pres">
      <dgm:prSet presAssocID="{A596D2BC-A702-4F73-9BC8-0C1FDBC205E1}" presName="node" presStyleLbl="node1" presStyleIdx="3" presStyleCnt="4" custScaleX="227784" custLinFactNeighborX="0" custLinFactNeighborY="48362">
        <dgm:presLayoutVars>
          <dgm:bulletEnabled val="1"/>
        </dgm:presLayoutVars>
      </dgm:prSet>
      <dgm:spPr/>
    </dgm:pt>
  </dgm:ptLst>
  <dgm:cxnLst>
    <dgm:cxn modelId="{8AA01706-D9DE-48D1-8F79-7405789A4E59}" type="presOf" srcId="{F7E524E9-68C6-4099-9E03-7C4DC7792C0D}" destId="{6EC09F63-3447-4208-947F-B9BA9D361911}" srcOrd="0" destOrd="0" presId="urn:microsoft.com/office/officeart/2005/8/layout/process2"/>
    <dgm:cxn modelId="{F4B72B5C-B406-409A-9C1C-E7EBD5EF3517}" type="presOf" srcId="{369ACE6C-CEDE-4213-989D-AF2C65C68A81}" destId="{0F75D48D-0422-4C7E-A8D4-AF844B9B3FA6}" srcOrd="0" destOrd="0" presId="urn:microsoft.com/office/officeart/2005/8/layout/process2"/>
    <dgm:cxn modelId="{4599225E-B37A-459B-9335-EBB56A70D2B8}" type="presOf" srcId="{A596D2BC-A702-4F73-9BC8-0C1FDBC205E1}" destId="{8E322133-5B4D-4AB4-9F0D-E82FF6D79856}" srcOrd="0" destOrd="0" presId="urn:microsoft.com/office/officeart/2005/8/layout/process2"/>
    <dgm:cxn modelId="{E024AA62-05D3-421B-8E81-7BCA0928EAEB}" type="presOf" srcId="{9464E377-CEC9-413A-833F-7F247D5948D9}" destId="{543FCD40-19E7-489D-A7CF-222203701A6A}" srcOrd="1" destOrd="0" presId="urn:microsoft.com/office/officeart/2005/8/layout/process2"/>
    <dgm:cxn modelId="{554BC375-712B-49EB-91C1-1191E042A627}" type="presOf" srcId="{62F6A413-4C3F-4358-B86E-C7321AE061AE}" destId="{4EA69F27-D44B-42CC-8625-1D74C4EB2209}" srcOrd="1" destOrd="0" presId="urn:microsoft.com/office/officeart/2005/8/layout/process2"/>
    <dgm:cxn modelId="{A991FA75-9CA8-40CE-8840-F3BA623F0DCE}" type="presOf" srcId="{62F6A413-4C3F-4358-B86E-C7321AE061AE}" destId="{786AAF82-06AD-42BF-B36A-399AF5C948D4}" srcOrd="0" destOrd="0" presId="urn:microsoft.com/office/officeart/2005/8/layout/process2"/>
    <dgm:cxn modelId="{3263B279-8A4B-4B70-BCF8-FF9FCF2A074C}" srcId="{D2CAAD3A-82A2-4E8A-8A12-DF34DE79F900}" destId="{A596D2BC-A702-4F73-9BC8-0C1FDBC205E1}" srcOrd="3" destOrd="0" parTransId="{8645FCAC-6778-454A-8A91-7575093577B0}" sibTransId="{3A4C79AC-96EA-41BB-A146-AE96D1B17036}"/>
    <dgm:cxn modelId="{E3A25785-6F3C-4636-8629-6EDB36FA00C0}" srcId="{D2CAAD3A-82A2-4E8A-8A12-DF34DE79F900}" destId="{2E88541C-4449-44D7-A910-8779C64B5C40}" srcOrd="0" destOrd="0" parTransId="{5CA25605-F13B-4B8A-9261-75632720E6B4}" sibTransId="{369ACE6C-CEDE-4213-989D-AF2C65C68A81}"/>
    <dgm:cxn modelId="{C83FB495-EA18-4887-A491-CAD0BFEFBC16}" type="presOf" srcId="{2E88541C-4449-44D7-A910-8779C64B5C40}" destId="{45E64D9F-1824-4BE4-94F2-63E76B1A2BFF}" srcOrd="0" destOrd="0" presId="urn:microsoft.com/office/officeart/2005/8/layout/process2"/>
    <dgm:cxn modelId="{27EFAAA8-7831-481A-9A9B-7EC752278FB5}" srcId="{D2CAAD3A-82A2-4E8A-8A12-DF34DE79F900}" destId="{F7E524E9-68C6-4099-9E03-7C4DC7792C0D}" srcOrd="2" destOrd="0" parTransId="{223817A7-3680-485D-9D1E-5A2021BADE7E}" sibTransId="{62F6A413-4C3F-4358-B86E-C7321AE061AE}"/>
    <dgm:cxn modelId="{F9ACAEA8-A2FE-4791-A614-4BCCDCBB5084}" type="presOf" srcId="{D2CAAD3A-82A2-4E8A-8A12-DF34DE79F900}" destId="{6AF7C599-989E-419C-8ED6-A2C45B18C5EB}" srcOrd="0" destOrd="0" presId="urn:microsoft.com/office/officeart/2005/8/layout/process2"/>
    <dgm:cxn modelId="{E55D29B2-3AE4-4018-92D2-739AB230A180}" type="presOf" srcId="{369ACE6C-CEDE-4213-989D-AF2C65C68A81}" destId="{0C2C712D-5B91-4706-9F68-BD94A6917A47}" srcOrd="1" destOrd="0" presId="urn:microsoft.com/office/officeart/2005/8/layout/process2"/>
    <dgm:cxn modelId="{D0F7F2B8-69EE-4D12-A559-12ADF5009963}" type="presOf" srcId="{88ED773C-C2C9-41B2-8F0F-EDFC5313E8E7}" destId="{78CFD408-76D2-45C8-A550-034C7D72055E}" srcOrd="0" destOrd="0" presId="urn:microsoft.com/office/officeart/2005/8/layout/process2"/>
    <dgm:cxn modelId="{A6C08CD4-5AF8-41E9-B05C-E4E951EF777E}" type="presOf" srcId="{9464E377-CEC9-413A-833F-7F247D5948D9}" destId="{6E4EB779-B1EC-4660-9CC5-0793E141512A}" srcOrd="0" destOrd="0" presId="urn:microsoft.com/office/officeart/2005/8/layout/process2"/>
    <dgm:cxn modelId="{54B390D7-3F9B-460D-93D7-D45730F2C823}" srcId="{D2CAAD3A-82A2-4E8A-8A12-DF34DE79F900}" destId="{88ED773C-C2C9-41B2-8F0F-EDFC5313E8E7}" srcOrd="1" destOrd="0" parTransId="{1483ED27-F57E-48EA-B894-2301B9541B56}" sibTransId="{9464E377-CEC9-413A-833F-7F247D5948D9}"/>
    <dgm:cxn modelId="{43CBB363-DA73-45B3-8B61-9613D39A4FA6}" type="presParOf" srcId="{6AF7C599-989E-419C-8ED6-A2C45B18C5EB}" destId="{45E64D9F-1824-4BE4-94F2-63E76B1A2BFF}" srcOrd="0" destOrd="0" presId="urn:microsoft.com/office/officeart/2005/8/layout/process2"/>
    <dgm:cxn modelId="{428B537F-01BD-4792-8F35-3D13A49C7528}" type="presParOf" srcId="{6AF7C599-989E-419C-8ED6-A2C45B18C5EB}" destId="{0F75D48D-0422-4C7E-A8D4-AF844B9B3FA6}" srcOrd="1" destOrd="0" presId="urn:microsoft.com/office/officeart/2005/8/layout/process2"/>
    <dgm:cxn modelId="{3230DCAD-395D-4FAD-98E0-BE2DD2A7B947}" type="presParOf" srcId="{0F75D48D-0422-4C7E-A8D4-AF844B9B3FA6}" destId="{0C2C712D-5B91-4706-9F68-BD94A6917A47}" srcOrd="0" destOrd="0" presId="urn:microsoft.com/office/officeart/2005/8/layout/process2"/>
    <dgm:cxn modelId="{06179B4C-CAA9-456F-8DEA-3C769DDF811F}" type="presParOf" srcId="{6AF7C599-989E-419C-8ED6-A2C45B18C5EB}" destId="{78CFD408-76D2-45C8-A550-034C7D72055E}" srcOrd="2" destOrd="0" presId="urn:microsoft.com/office/officeart/2005/8/layout/process2"/>
    <dgm:cxn modelId="{EFA0BED8-8E51-480C-8FA4-9925F91658A7}" type="presParOf" srcId="{6AF7C599-989E-419C-8ED6-A2C45B18C5EB}" destId="{6E4EB779-B1EC-4660-9CC5-0793E141512A}" srcOrd="3" destOrd="0" presId="urn:microsoft.com/office/officeart/2005/8/layout/process2"/>
    <dgm:cxn modelId="{9FD39E57-6213-4059-B309-D94D724A1C64}" type="presParOf" srcId="{6E4EB779-B1EC-4660-9CC5-0793E141512A}" destId="{543FCD40-19E7-489D-A7CF-222203701A6A}" srcOrd="0" destOrd="0" presId="urn:microsoft.com/office/officeart/2005/8/layout/process2"/>
    <dgm:cxn modelId="{89C66488-0D52-4621-A2C3-3FAF0CE82B96}" type="presParOf" srcId="{6AF7C599-989E-419C-8ED6-A2C45B18C5EB}" destId="{6EC09F63-3447-4208-947F-B9BA9D361911}" srcOrd="4" destOrd="0" presId="urn:microsoft.com/office/officeart/2005/8/layout/process2"/>
    <dgm:cxn modelId="{C4F40462-B21A-4FA9-8F0D-71D58A290490}" type="presParOf" srcId="{6AF7C599-989E-419C-8ED6-A2C45B18C5EB}" destId="{786AAF82-06AD-42BF-B36A-399AF5C948D4}" srcOrd="5" destOrd="0" presId="urn:microsoft.com/office/officeart/2005/8/layout/process2"/>
    <dgm:cxn modelId="{7F570487-9D00-4EE1-8696-D9809FB8B50C}" type="presParOf" srcId="{786AAF82-06AD-42BF-B36A-399AF5C948D4}" destId="{4EA69F27-D44B-42CC-8625-1D74C4EB2209}" srcOrd="0" destOrd="0" presId="urn:microsoft.com/office/officeart/2005/8/layout/process2"/>
    <dgm:cxn modelId="{B6FE41DE-DBEF-453F-A502-1C7A968B3854}" type="presParOf" srcId="{6AF7C599-989E-419C-8ED6-A2C45B18C5EB}" destId="{8E322133-5B4D-4AB4-9F0D-E82FF6D7985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64D9F-1824-4BE4-94F2-63E76B1A2BFF}">
      <dsp:nvSpPr>
        <dsp:cNvPr id="0" name=""/>
        <dsp:cNvSpPr/>
      </dsp:nvSpPr>
      <dsp:spPr>
        <a:xfrm>
          <a:off x="1327194" y="2423"/>
          <a:ext cx="5210085" cy="901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Technical Requirements</a:t>
          </a:r>
        </a:p>
      </dsp:txBody>
      <dsp:txXfrm>
        <a:off x="1353603" y="28832"/>
        <a:ext cx="5157267" cy="848854"/>
      </dsp:txXfrm>
    </dsp:sp>
    <dsp:sp modelId="{0F75D48D-0422-4C7E-A8D4-AF844B9B3FA6}">
      <dsp:nvSpPr>
        <dsp:cNvPr id="0" name=""/>
        <dsp:cNvSpPr/>
      </dsp:nvSpPr>
      <dsp:spPr>
        <a:xfrm rot="5400000">
          <a:off x="3763173" y="926637"/>
          <a:ext cx="338127" cy="405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3810511" y="960449"/>
        <a:ext cx="243452" cy="236689"/>
      </dsp:txXfrm>
    </dsp:sp>
    <dsp:sp modelId="{78CFD408-76D2-45C8-A550-034C7D72055E}">
      <dsp:nvSpPr>
        <dsp:cNvPr id="0" name=""/>
        <dsp:cNvSpPr/>
      </dsp:nvSpPr>
      <dsp:spPr>
        <a:xfrm>
          <a:off x="1327194" y="1354932"/>
          <a:ext cx="5210085" cy="901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Analysis</a:t>
          </a:r>
        </a:p>
      </dsp:txBody>
      <dsp:txXfrm>
        <a:off x="1353603" y="1381341"/>
        <a:ext cx="5157267" cy="848854"/>
      </dsp:txXfrm>
    </dsp:sp>
    <dsp:sp modelId="{6E4EB779-B1EC-4660-9CC5-0793E141512A}">
      <dsp:nvSpPr>
        <dsp:cNvPr id="0" name=""/>
        <dsp:cNvSpPr/>
      </dsp:nvSpPr>
      <dsp:spPr>
        <a:xfrm rot="5400000">
          <a:off x="3763173" y="2279146"/>
          <a:ext cx="338127" cy="405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3810511" y="2312958"/>
        <a:ext cx="243452" cy="236689"/>
      </dsp:txXfrm>
    </dsp:sp>
    <dsp:sp modelId="{6EC09F63-3447-4208-947F-B9BA9D361911}">
      <dsp:nvSpPr>
        <dsp:cNvPr id="0" name=""/>
        <dsp:cNvSpPr/>
      </dsp:nvSpPr>
      <dsp:spPr>
        <a:xfrm>
          <a:off x="1213113" y="2707440"/>
          <a:ext cx="5438248" cy="901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Material Comparison</a:t>
          </a:r>
        </a:p>
      </dsp:txBody>
      <dsp:txXfrm>
        <a:off x="1239522" y="2733849"/>
        <a:ext cx="5385430" cy="848854"/>
      </dsp:txXfrm>
    </dsp:sp>
    <dsp:sp modelId="{786AAF82-06AD-42BF-B36A-399AF5C948D4}">
      <dsp:nvSpPr>
        <dsp:cNvPr id="0" name=""/>
        <dsp:cNvSpPr/>
      </dsp:nvSpPr>
      <dsp:spPr>
        <a:xfrm rot="5400000">
          <a:off x="3762265" y="3632866"/>
          <a:ext cx="339944" cy="405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3810512" y="3665770"/>
        <a:ext cx="243452" cy="237961"/>
      </dsp:txXfrm>
    </dsp:sp>
    <dsp:sp modelId="{8E322133-5B4D-4AB4-9F0D-E82FF6D79856}">
      <dsp:nvSpPr>
        <dsp:cNvPr id="0" name=""/>
        <dsp:cNvSpPr/>
      </dsp:nvSpPr>
      <dsp:spPr>
        <a:xfrm>
          <a:off x="1232126" y="4062372"/>
          <a:ext cx="5400221" cy="901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Recommendations</a:t>
          </a:r>
        </a:p>
      </dsp:txBody>
      <dsp:txXfrm>
        <a:off x="1258535" y="4088781"/>
        <a:ext cx="5347403" cy="848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dRICH</a:t>
            </a:r>
            <a:r>
              <a:rPr lang="en-US" dirty="0"/>
              <a:t> Vessel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Date: 25 Aug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Engineer: C. Taylor</a:t>
            </a:r>
          </a:p>
          <a:p>
            <a:r>
              <a:rPr lang="en-US" dirty="0"/>
              <a:t>Approver: P. </a:t>
            </a:r>
            <a:r>
              <a:rPr lang="en-US" dirty="0" err="1"/>
              <a:t>Orfin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672B-62E5-48FA-919F-33B9FCBA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of Thicknesses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7890B-2CC6-4D14-B04E-9070469F5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FA9EB6-D34A-421E-8C81-0F42AAF9D32B}"/>
              </a:ext>
            </a:extLst>
          </p:cNvPr>
          <p:cNvGrpSpPr/>
          <p:nvPr/>
        </p:nvGrpSpPr>
        <p:grpSpPr>
          <a:xfrm>
            <a:off x="1534585" y="1597418"/>
            <a:ext cx="8605332" cy="4217131"/>
            <a:chOff x="1534585" y="2307282"/>
            <a:chExt cx="8605332" cy="4217131"/>
          </a:xfrm>
        </p:grpSpPr>
        <p:pic>
          <p:nvPicPr>
            <p:cNvPr id="6" name="Picture 5" descr="Chart, waterfall chart&#10;&#10;Description automatically generated">
              <a:extLst>
                <a:ext uri="{FF2B5EF4-FFF2-40B4-BE49-F238E27FC236}">
                  <a16:creationId xmlns:a16="http://schemas.microsoft.com/office/drawing/2014/main" id="{7BD95648-6675-4BA9-9078-323208B56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416"/>
            <a:stretch/>
          </p:blipFill>
          <p:spPr>
            <a:xfrm>
              <a:off x="2052083" y="2526631"/>
              <a:ext cx="8087834" cy="366609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7D39F6-601F-46D0-9F7A-BB0F8E5DB00D}"/>
                </a:ext>
              </a:extLst>
            </p:cNvPr>
            <p:cNvSpPr txBox="1"/>
            <p:nvPr/>
          </p:nvSpPr>
          <p:spPr>
            <a:xfrm rot="16200000">
              <a:off x="2261217" y="2888603"/>
              <a:ext cx="1531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Endcap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7362CA-D097-4698-A4FD-1EF5F2B853E0}"/>
                </a:ext>
              </a:extLst>
            </p:cNvPr>
            <p:cNvSpPr txBox="1"/>
            <p:nvPr/>
          </p:nvSpPr>
          <p:spPr>
            <a:xfrm rot="16200000">
              <a:off x="3056048" y="2888602"/>
              <a:ext cx="1531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Wall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973C96-0516-40D6-B01E-82F2CA464AAF}"/>
                </a:ext>
              </a:extLst>
            </p:cNvPr>
            <p:cNvSpPr txBox="1"/>
            <p:nvPr/>
          </p:nvSpPr>
          <p:spPr>
            <a:xfrm rot="16200000">
              <a:off x="3846500" y="2888602"/>
              <a:ext cx="1531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Rib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EA79F-D9CD-4CA6-9B90-D741DF24F7ED}"/>
                </a:ext>
              </a:extLst>
            </p:cNvPr>
            <p:cNvSpPr txBox="1"/>
            <p:nvPr/>
          </p:nvSpPr>
          <p:spPr>
            <a:xfrm rot="16200000">
              <a:off x="4631730" y="2888601"/>
              <a:ext cx="1531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Beam Tube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CE9B67-DBFF-4FA4-AF77-740B7B3C15F2}"/>
                </a:ext>
              </a:extLst>
            </p:cNvPr>
            <p:cNvSpPr txBox="1"/>
            <p:nvPr/>
          </p:nvSpPr>
          <p:spPr>
            <a:xfrm rot="16200000">
              <a:off x="6183902" y="2888602"/>
              <a:ext cx="1531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Endcap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4C718B-BE5F-4E35-A1AB-CE42975ACC04}"/>
                </a:ext>
              </a:extLst>
            </p:cNvPr>
            <p:cNvSpPr txBox="1"/>
            <p:nvPr/>
          </p:nvSpPr>
          <p:spPr>
            <a:xfrm rot="16200000">
              <a:off x="6978733" y="2888601"/>
              <a:ext cx="1531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Wall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F81945-5FB6-469D-AD8D-967956946290}"/>
                </a:ext>
              </a:extLst>
            </p:cNvPr>
            <p:cNvSpPr txBox="1"/>
            <p:nvPr/>
          </p:nvSpPr>
          <p:spPr>
            <a:xfrm rot="16200000">
              <a:off x="7769185" y="2888601"/>
              <a:ext cx="1531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Rib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356B8F-9A58-4635-8A3E-E1CB1BFF74F0}"/>
                </a:ext>
              </a:extLst>
            </p:cNvPr>
            <p:cNvSpPr txBox="1"/>
            <p:nvPr/>
          </p:nvSpPr>
          <p:spPr>
            <a:xfrm rot="16200000">
              <a:off x="8554415" y="2888600"/>
              <a:ext cx="1531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Beam Tube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C8A3F5-12CE-40CE-A146-DFEFEF1FF94D}"/>
                </a:ext>
              </a:extLst>
            </p:cNvPr>
            <p:cNvSpPr txBox="1"/>
            <p:nvPr/>
          </p:nvSpPr>
          <p:spPr>
            <a:xfrm rot="16200000">
              <a:off x="364333" y="3477534"/>
              <a:ext cx="2709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Local Sensitivity (%)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97CF6B-920F-4F48-8B53-5D8F1010FB65}"/>
                </a:ext>
              </a:extLst>
            </p:cNvPr>
            <p:cNvSpPr txBox="1"/>
            <p:nvPr/>
          </p:nvSpPr>
          <p:spPr>
            <a:xfrm>
              <a:off x="3637365" y="6123543"/>
              <a:ext cx="1423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Max Stress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079BFE-ABBD-41A1-A05A-183C6C325676}"/>
                </a:ext>
              </a:extLst>
            </p:cNvPr>
            <p:cNvSpPr txBox="1"/>
            <p:nvPr/>
          </p:nvSpPr>
          <p:spPr>
            <a:xfrm>
              <a:off x="6890909" y="6155081"/>
              <a:ext cx="2919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Max Deformation (Z-</a:t>
              </a:r>
              <a:r>
                <a:rPr lang="en-US" b="1" dirty="0" err="1"/>
                <a:t>dir</a:t>
              </a:r>
              <a:r>
                <a:rPr lang="en-US" b="1" dirty="0"/>
                <a:t>)</a:t>
              </a:r>
            </a:p>
          </p:txBody>
        </p:sp>
      </p:grp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27150AF2-DF7D-457B-962B-A77C7852B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949" y="5948029"/>
            <a:ext cx="6254102" cy="55119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0" indent="0" algn="ctr"/>
            <a:r>
              <a:rPr lang="en-US" sz="1800" b="1" dirty="0"/>
              <a:t>The endcap thickness is the main contributor to results</a:t>
            </a:r>
          </a:p>
        </p:txBody>
      </p:sp>
    </p:spTree>
    <p:extLst>
      <p:ext uri="{BB962C8B-B14F-4D97-AF65-F5344CB8AC3E}">
        <p14:creationId xmlns:p14="http://schemas.microsoft.com/office/powerpoint/2010/main" val="5171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Endcap Thickness vs. Stress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777BF4-EF56-4DE8-A10C-DB6AEC39EE22}"/>
              </a:ext>
            </a:extLst>
          </p:cNvPr>
          <p:cNvCxnSpPr>
            <a:cxnSpLocks/>
          </p:cNvCxnSpPr>
          <p:nvPr/>
        </p:nvCxnSpPr>
        <p:spPr>
          <a:xfrm>
            <a:off x="2012547" y="5061053"/>
            <a:ext cx="647077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A0A200-B2BA-4EDE-9635-BD4666F31CF9}"/>
              </a:ext>
            </a:extLst>
          </p:cNvPr>
          <p:cNvSpPr txBox="1"/>
          <p:nvPr/>
        </p:nvSpPr>
        <p:spPr>
          <a:xfrm>
            <a:off x="8490391" y="4922553"/>
            <a:ext cx="2551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304 Stainless Steel Yield Stress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588AC3-FDE7-44D3-97F9-02E53F0D3DC1}"/>
              </a:ext>
            </a:extLst>
          </p:cNvPr>
          <p:cNvCxnSpPr>
            <a:cxnSpLocks/>
          </p:cNvCxnSpPr>
          <p:nvPr/>
        </p:nvCxnSpPr>
        <p:spPr>
          <a:xfrm>
            <a:off x="1980463" y="2097774"/>
            <a:ext cx="647077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C190E32-E344-46D3-A4A7-16875DA7DBCB}"/>
              </a:ext>
            </a:extLst>
          </p:cNvPr>
          <p:cNvSpPr txBox="1"/>
          <p:nvPr/>
        </p:nvSpPr>
        <p:spPr>
          <a:xfrm>
            <a:off x="8451235" y="1959274"/>
            <a:ext cx="3169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Titanium Ti-6Al-4V (Grade 5) Yield Stress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20F97A-2B46-4994-AF88-C6822C537160}"/>
              </a:ext>
            </a:extLst>
          </p:cNvPr>
          <p:cNvCxnSpPr>
            <a:cxnSpLocks/>
          </p:cNvCxnSpPr>
          <p:nvPr/>
        </p:nvCxnSpPr>
        <p:spPr>
          <a:xfrm>
            <a:off x="2012547" y="4259520"/>
            <a:ext cx="647077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EBCBFB5-380F-4D3B-A711-050034E7654E}"/>
              </a:ext>
            </a:extLst>
          </p:cNvPr>
          <p:cNvSpPr txBox="1"/>
          <p:nvPr/>
        </p:nvSpPr>
        <p:spPr>
          <a:xfrm>
            <a:off x="8470338" y="4121020"/>
            <a:ext cx="2591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Titanium (Grade 12) Yield Stress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0371A-D737-436C-832E-97B415037718}"/>
              </a:ext>
            </a:extLst>
          </p:cNvPr>
          <p:cNvCxnSpPr>
            <a:cxnSpLocks/>
          </p:cNvCxnSpPr>
          <p:nvPr/>
        </p:nvCxnSpPr>
        <p:spPr>
          <a:xfrm>
            <a:off x="1980463" y="4742508"/>
            <a:ext cx="647077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415C5A2-DB81-43EB-9B33-22C8CD959BA7}"/>
              </a:ext>
            </a:extLst>
          </p:cNvPr>
          <p:cNvSpPr txBox="1"/>
          <p:nvPr/>
        </p:nvSpPr>
        <p:spPr>
          <a:xfrm>
            <a:off x="8483319" y="4584493"/>
            <a:ext cx="2486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Aluminum 6061-T6 Yield Stress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5C26D0A7-2146-4328-90D5-EAF9FF3B8D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858914"/>
              </p:ext>
            </p:extLst>
          </p:nvPr>
        </p:nvGraphicFramePr>
        <p:xfrm>
          <a:off x="1101337" y="1465132"/>
          <a:ext cx="7604513" cy="5046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DC418C0-0F0D-4AC1-B659-A236208D6E60}"/>
              </a:ext>
            </a:extLst>
          </p:cNvPr>
          <p:cNvSpPr txBox="1"/>
          <p:nvPr/>
        </p:nvSpPr>
        <p:spPr>
          <a:xfrm>
            <a:off x="8125977" y="2953083"/>
            <a:ext cx="310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(see 9/10/2021 Analysis)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3E8AFFB-6F99-4942-A774-AF19686110B3}"/>
              </a:ext>
            </a:extLst>
          </p:cNvPr>
          <p:cNvSpPr/>
          <p:nvPr/>
        </p:nvSpPr>
        <p:spPr>
          <a:xfrm rot="7815893">
            <a:off x="3794561" y="3404995"/>
            <a:ext cx="542925" cy="400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176C29-1132-475D-8981-CDDCEB81200B}"/>
              </a:ext>
            </a:extLst>
          </p:cNvPr>
          <p:cNvSpPr txBox="1"/>
          <p:nvPr/>
        </p:nvSpPr>
        <p:spPr>
          <a:xfrm>
            <a:off x="7486649" y="129905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Note: The intersection of the black solid and red dash lines indicates the thickness required for a Factor of Safety of 1 on the yield strength for a given material.</a:t>
            </a:r>
          </a:p>
        </p:txBody>
      </p:sp>
    </p:spTree>
    <p:extLst>
      <p:ext uri="{BB962C8B-B14F-4D97-AF65-F5344CB8AC3E}">
        <p14:creationId xmlns:p14="http://schemas.microsoft.com/office/powerpoint/2010/main" val="235027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Structural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ED622A-4979-4E9D-9D51-4AFC3AD5BA18}"/>
              </a:ext>
            </a:extLst>
          </p:cNvPr>
          <p:cNvSpPr txBox="1"/>
          <p:nvPr/>
        </p:nvSpPr>
        <p:spPr>
          <a:xfrm>
            <a:off x="7486649" y="129905"/>
            <a:ext cx="457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Note: Results are shown for a 304 stainless steel vessel with 3 cm [1.2 in] endcaps and a 2.5 cm [1.0 in] wall thickness including an Ø21.0 I.D. x 2.5 cm thick beam tube. Weight as shown is 22,800 lbs. (1,900 x 6 sections x 2 halves).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6A8CD4-5533-44C5-AC81-69348B0E8BFA}"/>
              </a:ext>
            </a:extLst>
          </p:cNvPr>
          <p:cNvSpPr txBox="1"/>
          <p:nvPr/>
        </p:nvSpPr>
        <p:spPr>
          <a:xfrm>
            <a:off x="549653" y="5436410"/>
            <a:ext cx="554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/>
              <a:t>σ</a:t>
            </a:r>
            <a:r>
              <a:rPr lang="en-US" sz="1600" b="1" baseline="-25000" dirty="0"/>
              <a:t>max</a:t>
            </a:r>
            <a:r>
              <a:rPr lang="en-US" sz="1600" b="1" dirty="0"/>
              <a:t> = </a:t>
            </a:r>
            <a:r>
              <a:rPr lang="en-US" sz="1600" b="1" dirty="0">
                <a:solidFill>
                  <a:srgbClr val="FF0000"/>
                </a:solidFill>
              </a:rPr>
              <a:t>142 MPa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3CA6CD-B69F-4B17-8A9A-96C8B4F24CB1}"/>
              </a:ext>
            </a:extLst>
          </p:cNvPr>
          <p:cNvSpPr txBox="1"/>
          <p:nvPr/>
        </p:nvSpPr>
        <p:spPr>
          <a:xfrm>
            <a:off x="6440747" y="5436262"/>
            <a:ext cx="5429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/>
              <a:t>Δ</a:t>
            </a:r>
            <a:r>
              <a:rPr lang="en-US" sz="1600" b="1" baseline="-25000" dirty="0"/>
              <a:t>Z-</a:t>
            </a:r>
            <a:r>
              <a:rPr lang="en-US" sz="1600" b="1" baseline="-25000" dirty="0" err="1"/>
              <a:t>dir</a:t>
            </a:r>
            <a:r>
              <a:rPr lang="en-US" sz="1600" b="1" dirty="0"/>
              <a:t> = +0 / - 0.21 cm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02CBFD-EC7C-4C08-A9D6-3E2073363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803"/>
          <a:stretch/>
        </p:blipFill>
        <p:spPr>
          <a:xfrm>
            <a:off x="6992273" y="1556680"/>
            <a:ext cx="4326881" cy="38008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FE55CD-D132-4F4F-8C6F-9009B816D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178"/>
          <a:stretch/>
        </p:blipFill>
        <p:spPr>
          <a:xfrm>
            <a:off x="1148549" y="1528581"/>
            <a:ext cx="4348553" cy="38008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776D13F3-DF13-474E-B2AA-148C43E0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0821" y="5953296"/>
            <a:ext cx="6539852" cy="55119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0" indent="0" algn="ctr"/>
            <a:r>
              <a:rPr lang="en-US" sz="1800" b="1" dirty="0"/>
              <a:t>Max stress is the limiting factor for the thickness required</a:t>
            </a:r>
          </a:p>
        </p:txBody>
      </p:sp>
    </p:spTree>
    <p:extLst>
      <p:ext uri="{BB962C8B-B14F-4D97-AF65-F5344CB8AC3E}">
        <p14:creationId xmlns:p14="http://schemas.microsoft.com/office/powerpoint/2010/main" val="3202723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BE7BFB-C076-44CD-AF72-A33660CAC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545" y="247278"/>
            <a:ext cx="5195615" cy="60693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Deformation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ED622A-4979-4E9D-9D51-4AFC3AD5BA18}"/>
              </a:ext>
            </a:extLst>
          </p:cNvPr>
          <p:cNvSpPr txBox="1"/>
          <p:nvPr/>
        </p:nvSpPr>
        <p:spPr>
          <a:xfrm>
            <a:off x="523255" y="2044958"/>
            <a:ext cx="5021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The maximum radial deflection of the vessel wall is 0.02 cm when analyzing a stainless steel vessel with 3.0 cm thick endcaps and 2.5 cm thick vessel walls. </a:t>
            </a:r>
          </a:p>
          <a:p>
            <a:endParaRPr lang="en-US" sz="1600" b="1" dirty="0"/>
          </a:p>
          <a:p>
            <a:r>
              <a:rPr lang="en-US" sz="1600" b="1" dirty="0"/>
              <a:t>Deformation is measured in the X-Dir on a cylindrical coordinate system.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2245A8-78BA-4F42-A45E-C5063AF0F362}"/>
              </a:ext>
            </a:extLst>
          </p:cNvPr>
          <p:cNvCxnSpPr>
            <a:cxnSpLocks/>
          </p:cNvCxnSpPr>
          <p:nvPr/>
        </p:nvCxnSpPr>
        <p:spPr>
          <a:xfrm flipV="1">
            <a:off x="9901136" y="1285748"/>
            <a:ext cx="409927" cy="90901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9F6E714-64D8-44A4-BE06-AD39456D5572}"/>
              </a:ext>
            </a:extLst>
          </p:cNvPr>
          <p:cNvSpPr txBox="1"/>
          <p:nvPr/>
        </p:nvSpPr>
        <p:spPr>
          <a:xfrm>
            <a:off x="7114050" y="1027906"/>
            <a:ext cx="4112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C33ED3-3306-4476-B2A7-4BF209DA6AE8}"/>
              </a:ext>
            </a:extLst>
          </p:cNvPr>
          <p:cNvSpPr txBox="1"/>
          <p:nvPr/>
        </p:nvSpPr>
        <p:spPr>
          <a:xfrm>
            <a:off x="5545123" y="4670719"/>
            <a:ext cx="4112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Cylindrical CSYS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4CD70C-FBBB-4002-AD83-0CEB68C20F53}"/>
              </a:ext>
            </a:extLst>
          </p:cNvPr>
          <p:cNvCxnSpPr>
            <a:cxnSpLocks/>
          </p:cNvCxnSpPr>
          <p:nvPr/>
        </p:nvCxnSpPr>
        <p:spPr>
          <a:xfrm>
            <a:off x="8529536" y="4839996"/>
            <a:ext cx="433990" cy="1863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0BB994-E17C-46C9-8753-DAC9D8AE1842}"/>
              </a:ext>
            </a:extLst>
          </p:cNvPr>
          <p:cNvCxnSpPr>
            <a:cxnSpLocks/>
          </p:cNvCxnSpPr>
          <p:nvPr/>
        </p:nvCxnSpPr>
        <p:spPr>
          <a:xfrm flipH="1" flipV="1">
            <a:off x="8097989" y="1317042"/>
            <a:ext cx="300060" cy="90901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288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Material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Material properties were obtained from MatWeb.com</a:t>
            </a:r>
          </a:p>
        </p:txBody>
      </p:sp>
    </p:spTree>
    <p:extLst>
      <p:ext uri="{BB962C8B-B14F-4D97-AF65-F5344CB8AC3E}">
        <p14:creationId xmlns:p14="http://schemas.microsoft.com/office/powerpoint/2010/main" val="1649558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to weight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9822E6A-9D00-4272-B080-1CFD01F69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147811"/>
              </p:ext>
            </p:extLst>
          </p:nvPr>
        </p:nvGraphicFramePr>
        <p:xfrm>
          <a:off x="1478938" y="1690688"/>
          <a:ext cx="9234123" cy="4297746"/>
        </p:xfrm>
        <a:graphic>
          <a:graphicData uri="http://schemas.openxmlformats.org/drawingml/2006/table">
            <a:tbl>
              <a:tblPr/>
              <a:tblGrid>
                <a:gridCol w="2389606">
                  <a:extLst>
                    <a:ext uri="{9D8B030D-6E8A-4147-A177-3AD203B41FA5}">
                      <a16:colId xmlns:a16="http://schemas.microsoft.com/office/drawing/2014/main" val="1406893941"/>
                    </a:ext>
                  </a:extLst>
                </a:gridCol>
                <a:gridCol w="955843">
                  <a:extLst>
                    <a:ext uri="{9D8B030D-6E8A-4147-A177-3AD203B41FA5}">
                      <a16:colId xmlns:a16="http://schemas.microsoft.com/office/drawing/2014/main" val="3264164496"/>
                    </a:ext>
                  </a:extLst>
                </a:gridCol>
                <a:gridCol w="955843">
                  <a:extLst>
                    <a:ext uri="{9D8B030D-6E8A-4147-A177-3AD203B41FA5}">
                      <a16:colId xmlns:a16="http://schemas.microsoft.com/office/drawing/2014/main" val="2066334656"/>
                    </a:ext>
                  </a:extLst>
                </a:gridCol>
                <a:gridCol w="1007048">
                  <a:extLst>
                    <a:ext uri="{9D8B030D-6E8A-4147-A177-3AD203B41FA5}">
                      <a16:colId xmlns:a16="http://schemas.microsoft.com/office/drawing/2014/main" val="1173903429"/>
                    </a:ext>
                  </a:extLst>
                </a:gridCol>
                <a:gridCol w="1126529">
                  <a:extLst>
                    <a:ext uri="{9D8B030D-6E8A-4147-A177-3AD203B41FA5}">
                      <a16:colId xmlns:a16="http://schemas.microsoft.com/office/drawing/2014/main" val="4097498622"/>
                    </a:ext>
                  </a:extLst>
                </a:gridCol>
                <a:gridCol w="1041186">
                  <a:extLst>
                    <a:ext uri="{9D8B030D-6E8A-4147-A177-3AD203B41FA5}">
                      <a16:colId xmlns:a16="http://schemas.microsoft.com/office/drawing/2014/main" val="4168865920"/>
                    </a:ext>
                  </a:extLst>
                </a:gridCol>
                <a:gridCol w="631539">
                  <a:extLst>
                    <a:ext uri="{9D8B030D-6E8A-4147-A177-3AD203B41FA5}">
                      <a16:colId xmlns:a16="http://schemas.microsoft.com/office/drawing/2014/main" val="3872182321"/>
                    </a:ext>
                  </a:extLst>
                </a:gridCol>
                <a:gridCol w="1126529">
                  <a:extLst>
                    <a:ext uri="{9D8B030D-6E8A-4147-A177-3AD203B41FA5}">
                      <a16:colId xmlns:a16="http://schemas.microsoft.com/office/drawing/2014/main" val="3978819543"/>
                    </a:ext>
                  </a:extLst>
                </a:gridCol>
              </a:tblGrid>
              <a:tr h="281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58017"/>
                  </a:ext>
                </a:extLst>
              </a:tr>
              <a:tr h="281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Endplate Thickness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910716"/>
                  </a:ext>
                </a:extLst>
              </a:tr>
              <a:tr h="281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Vessel Wall Thickness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317643"/>
                  </a:ext>
                </a:extLst>
              </a:tr>
              <a:tr h="281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443053"/>
                  </a:ext>
                </a:extLst>
              </a:tr>
              <a:tr h="295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Rib Thickness (6x)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14593"/>
                  </a:ext>
                </a:extLst>
              </a:tr>
              <a:tr h="295911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782202"/>
                  </a:ext>
                </a:extLst>
              </a:tr>
              <a:tr h="295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m^3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365116"/>
                  </a:ext>
                </a:extLst>
              </a:tr>
              <a:tr h="28181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089992"/>
                  </a:ext>
                </a:extLst>
              </a:tr>
              <a:tr h="563639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 Strength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Deflection @ 3 bar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FoS @ 3 bar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Cost*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507748"/>
                  </a:ext>
                </a:extLst>
              </a:tr>
              <a:tr h="29591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(kg/m^3)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(kg)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(ton)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(MPa)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199448"/>
                  </a:ext>
                </a:extLst>
              </a:tr>
              <a:tr h="281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Aluminum 6061-T6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2698.8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4132.1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51,060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176551"/>
                  </a:ext>
                </a:extLst>
              </a:tr>
              <a:tr h="281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Titanium Ti-6Al-4V (Grade 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4428.8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882,280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303164"/>
                  </a:ext>
                </a:extLst>
              </a:tr>
              <a:tr h="281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Titanium (Grade 12)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4511.8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6908.1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882,280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265888"/>
                  </a:ext>
                </a:extLst>
              </a:tr>
              <a:tr h="295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 Stainless Steel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7999.5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12248.1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174,090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507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BBA5B68-283A-470F-AEB5-76B71E089C54}"/>
              </a:ext>
            </a:extLst>
          </p:cNvPr>
          <p:cNvSpPr txBox="1"/>
          <p:nvPr/>
        </p:nvSpPr>
        <p:spPr>
          <a:xfrm>
            <a:off x="6616013" y="1584055"/>
            <a:ext cx="4572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*Notes: </a:t>
            </a:r>
          </a:p>
          <a:p>
            <a:endParaRPr lang="en-US" sz="1200" b="1" dirty="0"/>
          </a:p>
          <a:p>
            <a:r>
              <a:rPr lang="en-US" sz="1200" b="1" dirty="0"/>
              <a:t>The material cost estimates are intended to show order of magnitude only. Actual costs will be dependent on fabrication method of the final design.</a:t>
            </a:r>
          </a:p>
          <a:p>
            <a:endParaRPr lang="en-US" sz="1200" b="1" dirty="0"/>
          </a:p>
          <a:p>
            <a:r>
              <a:rPr lang="en-US" sz="1200" b="1" dirty="0"/>
              <a:t>Costs have been estimated using quotes provided for 1x48x60 inch plates of each material. A cost per unit volume was calculated and used to determine the material cost listed below.</a:t>
            </a:r>
          </a:p>
        </p:txBody>
      </p:sp>
    </p:spTree>
    <p:extLst>
      <p:ext uri="{BB962C8B-B14F-4D97-AF65-F5344CB8AC3E}">
        <p14:creationId xmlns:p14="http://schemas.microsoft.com/office/powerpoint/2010/main" val="4112014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118483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consider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indent="-457200">
              <a:buChar char="•"/>
            </a:pPr>
            <a:r>
              <a:rPr lang="en-US" sz="2000" dirty="0"/>
              <a:t>The ribs can be optimized to remove the material not participating in the stress distribution further light weighting the design.</a:t>
            </a:r>
          </a:p>
          <a:p>
            <a:pPr marL="457200" indent="-457200">
              <a:buChar char="•"/>
            </a:pPr>
            <a:endParaRPr lang="en-US" sz="2000" dirty="0"/>
          </a:p>
          <a:p>
            <a:pPr marL="457200" indent="-457200">
              <a:buChar char="•"/>
            </a:pPr>
            <a:r>
              <a:rPr lang="en-US" sz="2000" dirty="0"/>
              <a:t>Titanium alloys provide an optimal blend of material properties for this application (i.e., strength to weight ratio). A cost vs. benefit analysis would need to be performed to justify this alternative. </a:t>
            </a:r>
          </a:p>
          <a:p>
            <a:pPr marL="457200" indent="-457200">
              <a:buChar char="•"/>
            </a:pPr>
            <a:endParaRPr lang="en-US" sz="2000" dirty="0"/>
          </a:p>
          <a:p>
            <a:pPr marL="457200" indent="-457200">
              <a:buChar char="•"/>
            </a:pPr>
            <a:r>
              <a:rPr lang="en-US" sz="2000" dirty="0"/>
              <a:t>How is this vessel supported?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E4D44F-C197-43B0-83F3-AB217B4DA141}"/>
              </a:ext>
            </a:extLst>
          </p:cNvPr>
          <p:cNvSpPr txBox="1"/>
          <p:nvPr/>
        </p:nvSpPr>
        <p:spPr>
          <a:xfrm>
            <a:off x="2590800" y="5195298"/>
            <a:ext cx="7010400" cy="648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 / Comments?</a:t>
            </a:r>
          </a:p>
        </p:txBody>
      </p:sp>
    </p:spTree>
    <p:extLst>
      <p:ext uri="{BB962C8B-B14F-4D97-AF65-F5344CB8AC3E}">
        <p14:creationId xmlns:p14="http://schemas.microsoft.com/office/powerpoint/2010/main" val="174795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BADE2DB-C18F-41CB-A911-1629FD651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059838"/>
              </p:ext>
            </p:extLst>
          </p:nvPr>
        </p:nvGraphicFramePr>
        <p:xfrm>
          <a:off x="2163762" y="1352549"/>
          <a:ext cx="7864475" cy="4964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Technical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dRICH</a:t>
            </a:r>
            <a:r>
              <a:rPr lang="en-US" dirty="0"/>
              <a:t> Vessel Analysis</a:t>
            </a:r>
          </a:p>
        </p:txBody>
      </p:sp>
    </p:spTree>
    <p:extLst>
      <p:ext uri="{BB962C8B-B14F-4D97-AF65-F5344CB8AC3E}">
        <p14:creationId xmlns:p14="http://schemas.microsoft.com/office/powerpoint/2010/main" val="108351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Source:</a:t>
            </a:r>
            <a:r>
              <a:rPr lang="en-US" dirty="0"/>
              <a:t> </a:t>
            </a:r>
            <a:r>
              <a:rPr lang="en-US" i="1" dirty="0"/>
              <a:t>S. Dalla Torre, 11 August 2021 Presentation</a:t>
            </a:r>
          </a:p>
          <a:p>
            <a:pPr marL="914400" lvl="2" indent="0">
              <a:lnSpc>
                <a:spcPct val="150000"/>
              </a:lnSpc>
            </a:pPr>
            <a:r>
              <a:rPr lang="en-US" dirty="0"/>
              <a:t> Entrance and exit walls can deform up to 1-2 cm</a:t>
            </a:r>
          </a:p>
          <a:p>
            <a:pPr marL="914400" lvl="2" indent="0">
              <a:lnSpc>
                <a:spcPct val="150000"/>
              </a:lnSpc>
            </a:pPr>
            <a:r>
              <a:rPr lang="en-US" dirty="0"/>
              <a:t> Entrance and exit wall deformation should not induce backbone deformations</a:t>
            </a:r>
          </a:p>
          <a:p>
            <a:pPr marL="914400" lvl="2" indent="0">
              <a:lnSpc>
                <a:spcPct val="150000"/>
              </a:lnSpc>
            </a:pPr>
            <a:r>
              <a:rPr lang="en-US" dirty="0"/>
              <a:t> Lateral walls can be thick and rigid (sensor – backbone interface)</a:t>
            </a:r>
          </a:p>
          <a:p>
            <a:pPr marL="914400" lvl="2" indent="0">
              <a:lnSpc>
                <a:spcPct val="150000"/>
              </a:lnSpc>
            </a:pPr>
            <a:r>
              <a:rPr lang="en-US" dirty="0"/>
              <a:t> Gas radiator pressure &lt;= 3 bar (absolute)</a:t>
            </a:r>
          </a:p>
          <a:p>
            <a:pPr marL="914400" lvl="2" indent="0">
              <a:lnSpc>
                <a:spcPct val="150000"/>
              </a:lnSpc>
            </a:pPr>
            <a:r>
              <a:rPr lang="en-US" dirty="0"/>
              <a:t> Sensor operating temperature = 30-40°C</a:t>
            </a:r>
          </a:p>
          <a:p>
            <a:pPr marL="914400" lvl="2" indent="0">
              <a:lnSpc>
                <a:spcPct val="150000"/>
              </a:lnSpc>
            </a:pPr>
            <a:r>
              <a:rPr lang="en-US" dirty="0"/>
              <a:t> Material must be nonmagnetic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1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Vessel Shape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D43D891-4E03-4979-BEDC-A4236D5C8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05320"/>
              </p:ext>
            </p:extLst>
          </p:nvPr>
        </p:nvGraphicFramePr>
        <p:xfrm>
          <a:off x="1261171" y="2540539"/>
          <a:ext cx="4042043" cy="301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369">
                  <a:extLst>
                    <a:ext uri="{9D8B030D-6E8A-4147-A177-3AD203B41FA5}">
                      <a16:colId xmlns:a16="http://schemas.microsoft.com/office/drawing/2014/main" val="2827980406"/>
                    </a:ext>
                  </a:extLst>
                </a:gridCol>
                <a:gridCol w="1474918">
                  <a:extLst>
                    <a:ext uri="{9D8B030D-6E8A-4147-A177-3AD203B41FA5}">
                      <a16:colId xmlns:a16="http://schemas.microsoft.com/office/drawing/2014/main" val="156041412"/>
                    </a:ext>
                  </a:extLst>
                </a:gridCol>
                <a:gridCol w="1926756">
                  <a:extLst>
                    <a:ext uri="{9D8B030D-6E8A-4147-A177-3AD203B41FA5}">
                      <a16:colId xmlns:a16="http://schemas.microsoft.com/office/drawing/2014/main" val="128522799"/>
                    </a:ext>
                  </a:extLst>
                </a:gridCol>
              </a:tblGrid>
              <a:tr h="457730">
                <a:tc>
                  <a:txBody>
                    <a:bodyPr/>
                    <a:lstStyle/>
                    <a:p>
                      <a:r>
                        <a:rPr lang="en-US" dirty="0"/>
                        <a:t>I.D.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90003"/>
                  </a:ext>
                </a:extLst>
              </a:tr>
              <a:tr h="3561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Overall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073935"/>
                  </a:ext>
                </a:extLst>
              </a:tr>
              <a:tr h="3561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Outer Radius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613826"/>
                  </a:ext>
                </a:extLst>
              </a:tr>
              <a:tr h="3561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Beam Tube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250272"/>
                  </a:ext>
                </a:extLst>
              </a:tr>
              <a:tr h="3561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Beam Tube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416454"/>
                  </a:ext>
                </a:extLst>
              </a:tr>
              <a:tr h="3561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Endcap </a:t>
                      </a:r>
                      <a:r>
                        <a:rPr lang="en-US" dirty="0" err="1"/>
                        <a:t>Thk</a:t>
                      </a:r>
                      <a:r>
                        <a:rPr lang="en-US" dirty="0"/>
                        <a:t>. (2x)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730793"/>
                  </a:ext>
                </a:extLst>
              </a:tr>
              <a:tr h="3561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sd5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Cylinder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073992"/>
                  </a:ext>
                </a:extLst>
              </a:tr>
              <a:tr h="3561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Rib </a:t>
                      </a:r>
                      <a:r>
                        <a:rPr lang="en-US" dirty="0" err="1"/>
                        <a:t>Thk</a:t>
                      </a:r>
                      <a:r>
                        <a:rPr lang="en-US" dirty="0"/>
                        <a:t>. (6x)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102892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A011D94-DAF5-43E1-9A84-2523D3838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959" y="176280"/>
            <a:ext cx="5653899" cy="610526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3E5F14-DB52-48A6-A903-6C441692AF9C}"/>
              </a:ext>
            </a:extLst>
          </p:cNvPr>
          <p:cNvCxnSpPr>
            <a:cxnSpLocks/>
          </p:cNvCxnSpPr>
          <p:nvPr/>
        </p:nvCxnSpPr>
        <p:spPr>
          <a:xfrm flipV="1">
            <a:off x="9637295" y="1320406"/>
            <a:ext cx="972701" cy="50521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6933F5-2B14-4227-892E-CDC8255E2ABB}"/>
              </a:ext>
            </a:extLst>
          </p:cNvPr>
          <p:cNvCxnSpPr>
            <a:cxnSpLocks/>
          </p:cNvCxnSpPr>
          <p:nvPr/>
        </p:nvCxnSpPr>
        <p:spPr>
          <a:xfrm flipV="1">
            <a:off x="7235882" y="5316978"/>
            <a:ext cx="252366" cy="2416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E84955-CB6E-4916-9AFD-35611C1EF3CF}"/>
              </a:ext>
            </a:extLst>
          </p:cNvPr>
          <p:cNvCxnSpPr>
            <a:cxnSpLocks/>
          </p:cNvCxnSpPr>
          <p:nvPr/>
        </p:nvCxnSpPr>
        <p:spPr>
          <a:xfrm flipH="1">
            <a:off x="7604552" y="5065295"/>
            <a:ext cx="179880" cy="1564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2D913A-B403-409D-9BAD-D35F06148CC5}"/>
              </a:ext>
            </a:extLst>
          </p:cNvPr>
          <p:cNvCxnSpPr>
            <a:cxnSpLocks/>
          </p:cNvCxnSpPr>
          <p:nvPr/>
        </p:nvCxnSpPr>
        <p:spPr>
          <a:xfrm>
            <a:off x="7978645" y="4470757"/>
            <a:ext cx="34609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8A0700-BC7D-46D4-B138-84669B92F5B8}"/>
              </a:ext>
            </a:extLst>
          </p:cNvPr>
          <p:cNvCxnSpPr>
            <a:cxnSpLocks/>
          </p:cNvCxnSpPr>
          <p:nvPr/>
        </p:nvCxnSpPr>
        <p:spPr>
          <a:xfrm flipH="1">
            <a:off x="8477140" y="4478776"/>
            <a:ext cx="2681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47505D-4E7E-4A5F-B3B6-BF415FBDD833}"/>
              </a:ext>
            </a:extLst>
          </p:cNvPr>
          <p:cNvCxnSpPr>
            <a:cxnSpLocks/>
          </p:cNvCxnSpPr>
          <p:nvPr/>
        </p:nvCxnSpPr>
        <p:spPr>
          <a:xfrm flipV="1">
            <a:off x="8324740" y="3343797"/>
            <a:ext cx="151287" cy="23760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13EF936-CC7F-4E7B-A076-CAC85B27A847}"/>
              </a:ext>
            </a:extLst>
          </p:cNvPr>
          <p:cNvCxnSpPr>
            <a:cxnSpLocks/>
          </p:cNvCxnSpPr>
          <p:nvPr/>
        </p:nvCxnSpPr>
        <p:spPr>
          <a:xfrm flipH="1">
            <a:off x="8495483" y="3075268"/>
            <a:ext cx="135168" cy="2376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1686965-BE0E-478F-BAD8-F562E265595C}"/>
              </a:ext>
            </a:extLst>
          </p:cNvPr>
          <p:cNvCxnSpPr>
            <a:cxnSpLocks/>
          </p:cNvCxnSpPr>
          <p:nvPr/>
        </p:nvCxnSpPr>
        <p:spPr>
          <a:xfrm flipV="1">
            <a:off x="10972800" y="3071083"/>
            <a:ext cx="431457" cy="1578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17E0741-0C0E-4861-A4A7-9804E24E8DAD}"/>
              </a:ext>
            </a:extLst>
          </p:cNvPr>
          <p:cNvCxnSpPr>
            <a:cxnSpLocks/>
          </p:cNvCxnSpPr>
          <p:nvPr/>
        </p:nvCxnSpPr>
        <p:spPr>
          <a:xfrm flipH="1">
            <a:off x="11469899" y="2935174"/>
            <a:ext cx="301201" cy="1359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9A36973-4FF8-47F5-9765-E40EDB839135}"/>
              </a:ext>
            </a:extLst>
          </p:cNvPr>
          <p:cNvCxnSpPr>
            <a:cxnSpLocks/>
          </p:cNvCxnSpPr>
          <p:nvPr/>
        </p:nvCxnSpPr>
        <p:spPr>
          <a:xfrm flipH="1" flipV="1">
            <a:off x="7235882" y="1139335"/>
            <a:ext cx="2335771" cy="462199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78FF9AB-85B3-4020-803C-8C50667876C6}"/>
              </a:ext>
            </a:extLst>
          </p:cNvPr>
          <p:cNvSpPr txBox="1"/>
          <p:nvPr/>
        </p:nvSpPr>
        <p:spPr>
          <a:xfrm rot="19822505">
            <a:off x="9720661" y="1195949"/>
            <a:ext cx="58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sd0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13CCEF-E63B-4E70-8700-225BA8E26212}"/>
              </a:ext>
            </a:extLst>
          </p:cNvPr>
          <p:cNvSpPr txBox="1"/>
          <p:nvPr/>
        </p:nvSpPr>
        <p:spPr>
          <a:xfrm>
            <a:off x="6695147" y="717878"/>
            <a:ext cx="58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sd1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47BACE-0578-4882-AC30-FFE63DA2CA97}"/>
              </a:ext>
            </a:extLst>
          </p:cNvPr>
          <p:cNvSpPr txBox="1"/>
          <p:nvPr/>
        </p:nvSpPr>
        <p:spPr>
          <a:xfrm>
            <a:off x="7796515" y="3429000"/>
            <a:ext cx="58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sd2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5D3827-4813-406E-9AF6-70D9A3574E80}"/>
              </a:ext>
            </a:extLst>
          </p:cNvPr>
          <p:cNvSpPr txBox="1"/>
          <p:nvPr/>
        </p:nvSpPr>
        <p:spPr>
          <a:xfrm rot="21225961">
            <a:off x="8548745" y="2719887"/>
            <a:ext cx="58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sd3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31BB88-5C23-4B0C-B3D8-8DBFD8ADB0CF}"/>
              </a:ext>
            </a:extLst>
          </p:cNvPr>
          <p:cNvSpPr txBox="1"/>
          <p:nvPr/>
        </p:nvSpPr>
        <p:spPr>
          <a:xfrm rot="21402345">
            <a:off x="6670687" y="5437638"/>
            <a:ext cx="58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sd5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230B42-2E80-4AE3-A59A-E02127A52938}"/>
              </a:ext>
            </a:extLst>
          </p:cNvPr>
          <p:cNvSpPr txBox="1"/>
          <p:nvPr/>
        </p:nvSpPr>
        <p:spPr>
          <a:xfrm rot="20254161">
            <a:off x="10408918" y="3159130"/>
            <a:ext cx="58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sd4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14EED5-957B-4AD3-B417-9C4BE271742F}"/>
              </a:ext>
            </a:extLst>
          </p:cNvPr>
          <p:cNvSpPr txBox="1"/>
          <p:nvPr/>
        </p:nvSpPr>
        <p:spPr>
          <a:xfrm rot="21326092">
            <a:off x="7402753" y="4273950"/>
            <a:ext cx="741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sd6</a:t>
            </a:r>
          </a:p>
        </p:txBody>
      </p:sp>
    </p:spTree>
    <p:extLst>
      <p:ext uri="{BB962C8B-B14F-4D97-AF65-F5344CB8AC3E}">
        <p14:creationId xmlns:p14="http://schemas.microsoft.com/office/powerpoint/2010/main" val="81572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Analysis v.2 </a:t>
            </a:r>
            <a:r>
              <a:rPr lang="en-US" sz="2800" dirty="0"/>
              <a:t>– 25 Aug 2022</a:t>
            </a:r>
            <a:br>
              <a:rPr lang="en-US" sz="2800" dirty="0"/>
            </a:br>
            <a:r>
              <a:rPr lang="en-US" sz="2800" dirty="0"/>
              <a:t>(Ribs Added)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Static Structural using Design of Experiments in ANSYS 2022 R2</a:t>
            </a:r>
          </a:p>
        </p:txBody>
      </p:sp>
    </p:spTree>
    <p:extLst>
      <p:ext uri="{BB962C8B-B14F-4D97-AF65-F5344CB8AC3E}">
        <p14:creationId xmlns:p14="http://schemas.microsoft.com/office/powerpoint/2010/main" val="173198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" name="Picture 2047">
            <a:extLst>
              <a:ext uri="{FF2B5EF4-FFF2-40B4-BE49-F238E27FC236}">
                <a16:creationId xmlns:a16="http://schemas.microsoft.com/office/drawing/2014/main" id="{F478D110-3B2C-4830-9041-531E3821A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60" t="5898" r="21269" b="22676"/>
          <a:stretch/>
        </p:blipFill>
        <p:spPr>
          <a:xfrm>
            <a:off x="5334330" y="695325"/>
            <a:ext cx="6264906" cy="5249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Conditions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04" y="1656347"/>
            <a:ext cx="5437022" cy="4207185"/>
          </a:xfrm>
        </p:spPr>
        <p:txBody>
          <a:bodyPr>
            <a:normAutofit/>
          </a:bodyPr>
          <a:lstStyle/>
          <a:p>
            <a:pPr lvl="1"/>
            <a:r>
              <a:rPr lang="en-US" sz="1600" b="1" dirty="0"/>
              <a:t>Analysis was performed using a 60° wedge</a:t>
            </a:r>
          </a:p>
          <a:p>
            <a:pPr lvl="1"/>
            <a:endParaRPr lang="en-US" sz="1600" b="1" dirty="0"/>
          </a:p>
          <a:p>
            <a:pPr lvl="1"/>
            <a:r>
              <a:rPr lang="en-US" sz="1600" b="1" dirty="0"/>
              <a:t>Analysis does not include gravity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4EA84D-4425-4B72-A5F8-7B4A044E69D8}"/>
              </a:ext>
            </a:extLst>
          </p:cNvPr>
          <p:cNvSpPr txBox="1"/>
          <p:nvPr/>
        </p:nvSpPr>
        <p:spPr>
          <a:xfrm>
            <a:off x="10005773" y="5087998"/>
            <a:ext cx="1398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Cyclic Region Symmetry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D4910E-A5EA-486A-9014-C751F954B441}"/>
              </a:ext>
            </a:extLst>
          </p:cNvPr>
          <p:cNvCxnSpPr>
            <a:cxnSpLocks/>
          </p:cNvCxnSpPr>
          <p:nvPr/>
        </p:nvCxnSpPr>
        <p:spPr>
          <a:xfrm flipH="1" flipV="1">
            <a:off x="9822044" y="5087998"/>
            <a:ext cx="570373" cy="3942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70E1A6-BB83-4FC5-8F76-DA36F87690C2}"/>
              </a:ext>
            </a:extLst>
          </p:cNvPr>
          <p:cNvGrpSpPr/>
          <p:nvPr/>
        </p:nvGrpSpPr>
        <p:grpSpPr>
          <a:xfrm>
            <a:off x="9358450" y="1159318"/>
            <a:ext cx="2218083" cy="562603"/>
            <a:chOff x="8125326" y="2340010"/>
            <a:chExt cx="2218083" cy="562603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AD842392-144C-450E-994A-38FBA88D7661}"/>
                </a:ext>
              </a:extLst>
            </p:cNvPr>
            <p:cNvSpPr/>
            <p:nvPr/>
          </p:nvSpPr>
          <p:spPr>
            <a:xfrm>
              <a:off x="8125326" y="2340010"/>
              <a:ext cx="1098884" cy="562603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A4DF13-527B-40F7-AB4A-CFAD387AF546}"/>
                </a:ext>
              </a:extLst>
            </p:cNvPr>
            <p:cNvSpPr txBox="1"/>
            <p:nvPr/>
          </p:nvSpPr>
          <p:spPr>
            <a:xfrm>
              <a:off x="8157411" y="2441436"/>
              <a:ext cx="2185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14.7 psi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1E7705-049D-40CE-A0D0-8ED390C6F523}"/>
              </a:ext>
            </a:extLst>
          </p:cNvPr>
          <p:cNvGrpSpPr/>
          <p:nvPr/>
        </p:nvGrpSpPr>
        <p:grpSpPr>
          <a:xfrm>
            <a:off x="8526373" y="3596027"/>
            <a:ext cx="1789324" cy="1116418"/>
            <a:chOff x="7845090" y="3886120"/>
            <a:chExt cx="2426369" cy="917293"/>
          </a:xfrm>
        </p:grpSpPr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9FA8F4D9-FBAF-4574-BD49-38B3F606D952}"/>
                </a:ext>
              </a:extLst>
            </p:cNvPr>
            <p:cNvSpPr/>
            <p:nvPr/>
          </p:nvSpPr>
          <p:spPr>
            <a:xfrm>
              <a:off x="7845090" y="3886120"/>
              <a:ext cx="2426369" cy="917293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CE396D-2A6E-41FA-ADFE-B3DA0E7AB07A}"/>
                </a:ext>
              </a:extLst>
            </p:cNvPr>
            <p:cNvSpPr txBox="1"/>
            <p:nvPr/>
          </p:nvSpPr>
          <p:spPr>
            <a:xfrm>
              <a:off x="8139602" y="4154983"/>
              <a:ext cx="18373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 bar (absolute)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C41BEED-60A4-4D15-8A4D-08BA6F8BD734}"/>
              </a:ext>
            </a:extLst>
          </p:cNvPr>
          <p:cNvSpPr txBox="1"/>
          <p:nvPr/>
        </p:nvSpPr>
        <p:spPr>
          <a:xfrm rot="16689785">
            <a:off x="5212787" y="4495628"/>
            <a:ext cx="1531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Vacuum</a:t>
            </a:r>
          </a:p>
          <a:p>
            <a:r>
              <a:rPr lang="en-US" sz="1200" b="1" dirty="0"/>
              <a:t>(Beam Tube)</a:t>
            </a:r>
          </a:p>
        </p:txBody>
      </p:sp>
      <p:pic>
        <p:nvPicPr>
          <p:cNvPr id="2050" name="Picture 2" descr="Image result for ground symbol for powerpoint">
            <a:extLst>
              <a:ext uri="{FF2B5EF4-FFF2-40B4-BE49-F238E27FC236}">
                <a16:creationId xmlns:a16="http://schemas.microsoft.com/office/drawing/2014/main" id="{4DCCFA54-3D57-46C0-ACC8-DBCD8FC8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9484">
            <a:off x="5482407" y="5609130"/>
            <a:ext cx="1014066" cy="61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819A56-64CD-40C0-853F-E49DCB47F9AE}"/>
              </a:ext>
            </a:extLst>
          </p:cNvPr>
          <p:cNvCxnSpPr>
            <a:cxnSpLocks/>
          </p:cNvCxnSpPr>
          <p:nvPr/>
        </p:nvCxnSpPr>
        <p:spPr>
          <a:xfrm flipV="1">
            <a:off x="6164483" y="4303497"/>
            <a:ext cx="183154" cy="1641031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3CBAE8-D1BA-407F-971C-2407C345C98F}"/>
              </a:ext>
            </a:extLst>
          </p:cNvPr>
          <p:cNvSpPr txBox="1"/>
          <p:nvPr/>
        </p:nvSpPr>
        <p:spPr>
          <a:xfrm>
            <a:off x="5182101" y="2209681"/>
            <a:ext cx="1398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Mirror Symmetry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0E9E81-9612-47D1-8916-D20926346E56}"/>
              </a:ext>
            </a:extLst>
          </p:cNvPr>
          <p:cNvCxnSpPr>
            <a:cxnSpLocks/>
          </p:cNvCxnSpPr>
          <p:nvPr/>
        </p:nvCxnSpPr>
        <p:spPr>
          <a:xfrm flipV="1">
            <a:off x="6580585" y="1305393"/>
            <a:ext cx="1296590" cy="11874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74110A9-8E89-455A-8FCB-F077B43E3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19" t="455" r="91185" b="84271"/>
          <a:stretch/>
        </p:blipFill>
        <p:spPr>
          <a:xfrm>
            <a:off x="5302253" y="695325"/>
            <a:ext cx="1152131" cy="1122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3810CC-1ECA-400F-B6AC-E78906B23462}"/>
              </a:ext>
            </a:extLst>
          </p:cNvPr>
          <p:cNvSpPr txBox="1"/>
          <p:nvPr/>
        </p:nvSpPr>
        <p:spPr>
          <a:xfrm rot="20407272">
            <a:off x="4276008" y="3998982"/>
            <a:ext cx="234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Update to remove vacuum condition</a:t>
            </a:r>
          </a:p>
        </p:txBody>
      </p:sp>
    </p:spTree>
    <p:extLst>
      <p:ext uri="{BB962C8B-B14F-4D97-AF65-F5344CB8AC3E}">
        <p14:creationId xmlns:p14="http://schemas.microsoft.com/office/powerpoint/2010/main" val="209290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ECE8-FFC2-42DD-A573-92E36A6F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F98BB-43BA-4780-BABB-BC45533D3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AF7028-2E70-412A-9E06-EFE82ECCA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629" y="1537046"/>
            <a:ext cx="3703371" cy="24134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7B80C6-3FEA-4E42-9F40-404D48BD0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1"/>
            <a:ext cx="6096000" cy="39504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9C6FEB-9221-402A-B4CC-14EE8862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629" y="3950479"/>
            <a:ext cx="3703371" cy="24383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B71F2F-9C7A-476A-843E-9E8A1DB28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1" y="3950480"/>
            <a:ext cx="3724174" cy="24383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0DFD10-9E55-4765-BC61-0259693FE7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25165"/>
          <a:stretch/>
        </p:blipFill>
        <p:spPr>
          <a:xfrm>
            <a:off x="487887" y="1537046"/>
            <a:ext cx="1779429" cy="46527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88531E-8971-46CD-99BC-BD1AABC6BE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4490"/>
          <a:stretch/>
        </p:blipFill>
        <p:spPr>
          <a:xfrm>
            <a:off x="10058010" y="4603750"/>
            <a:ext cx="1779429" cy="1586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81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ECE8-FFC2-42DD-A573-92E36A6F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F98BB-43BA-4780-BABB-BC45533D3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8B00A66-2562-4021-BE53-134D1F6093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649729"/>
              </p:ext>
            </p:extLst>
          </p:nvPr>
        </p:nvGraphicFramePr>
        <p:xfrm>
          <a:off x="571500" y="1676401"/>
          <a:ext cx="11049000" cy="4625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D77BA3-CEED-4852-BDB1-E59593B1B1A3}"/>
              </a:ext>
            </a:extLst>
          </p:cNvPr>
          <p:cNvCxnSpPr>
            <a:cxnSpLocks/>
          </p:cNvCxnSpPr>
          <p:nvPr/>
        </p:nvCxnSpPr>
        <p:spPr>
          <a:xfrm flipV="1">
            <a:off x="5393316" y="1847850"/>
            <a:ext cx="0" cy="376041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F7C2BE-5848-488F-BAB0-6B0907B6F01B}"/>
              </a:ext>
            </a:extLst>
          </p:cNvPr>
          <p:cNvSpPr txBox="1"/>
          <p:nvPr/>
        </p:nvSpPr>
        <p:spPr>
          <a:xfrm>
            <a:off x="6607001" y="2393292"/>
            <a:ext cx="310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Used for this study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532CC0-BE7A-421F-B935-1E9B744855D8}"/>
              </a:ext>
            </a:extLst>
          </p:cNvPr>
          <p:cNvCxnSpPr>
            <a:cxnSpLocks/>
          </p:cNvCxnSpPr>
          <p:nvPr/>
        </p:nvCxnSpPr>
        <p:spPr>
          <a:xfrm flipH="1" flipV="1">
            <a:off x="5393316" y="2393292"/>
            <a:ext cx="1213685" cy="1692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13126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18339</TotalTime>
  <Words>753</Words>
  <Application>Microsoft Office PowerPoint</Application>
  <PresentationFormat>Widescreen</PresentationFormat>
  <Paragraphs>197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BNL</vt:lpstr>
      <vt:lpstr>dRICH Vessel Analysis</vt:lpstr>
      <vt:lpstr>Outline</vt:lpstr>
      <vt:lpstr>Technical Requirements</vt:lpstr>
      <vt:lpstr>Specifications</vt:lpstr>
      <vt:lpstr>Geometry</vt:lpstr>
      <vt:lpstr>Analysis v.2 – 25 Aug 2022 (Ribs Added)</vt:lpstr>
      <vt:lpstr>Load Conditions</vt:lpstr>
      <vt:lpstr>Mesh Details</vt:lpstr>
      <vt:lpstr>Mesh Study</vt:lpstr>
      <vt:lpstr>Sensitivity of Thicknesses</vt:lpstr>
      <vt:lpstr>Endcap Thickness vs. Stress</vt:lpstr>
      <vt:lpstr>Static Structural Results</vt:lpstr>
      <vt:lpstr>Radial Deformation</vt:lpstr>
      <vt:lpstr>Material Comparison</vt:lpstr>
      <vt:lpstr>Strength to weight comparisons</vt:lpstr>
      <vt:lpstr>Recommendations</vt:lpstr>
      <vt:lpstr>Things to consider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dRICH Vessel Analysis</dc:title>
  <dc:subject/>
  <dc:creator>Taylor, Cody Shane</dc:creator>
  <cp:keywords/>
  <dc:description/>
  <cp:lastModifiedBy>Taylor, Cody Shane</cp:lastModifiedBy>
  <cp:revision>117</cp:revision>
  <dcterms:created xsi:type="dcterms:W3CDTF">2021-08-25T17:13:40Z</dcterms:created>
  <dcterms:modified xsi:type="dcterms:W3CDTF">2022-09-29T19:20:11Z</dcterms:modified>
  <cp:category/>
</cp:coreProperties>
</file>