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sldIdLst>
    <p:sldId id="256" r:id="rId2"/>
    <p:sldId id="257" r:id="rId3"/>
    <p:sldId id="258" r:id="rId4"/>
    <p:sldId id="291" r:id="rId5"/>
    <p:sldId id="287" r:id="rId6"/>
    <p:sldId id="276" r:id="rId7"/>
    <p:sldId id="277" r:id="rId8"/>
    <p:sldId id="263" r:id="rId9"/>
    <p:sldId id="275" r:id="rId10"/>
    <p:sldId id="266" r:id="rId11"/>
    <p:sldId id="267" r:id="rId12"/>
    <p:sldId id="268" r:id="rId13"/>
    <p:sldId id="272" r:id="rId14"/>
    <p:sldId id="265" r:id="rId15"/>
    <p:sldId id="262" r:id="rId16"/>
    <p:sldId id="271" r:id="rId17"/>
    <p:sldId id="270" r:id="rId18"/>
    <p:sldId id="273" r:id="rId19"/>
    <p:sldId id="274" r:id="rId20"/>
    <p:sldId id="281" r:id="rId21"/>
    <p:sldId id="284" r:id="rId22"/>
    <p:sldId id="282" r:id="rId23"/>
    <p:sldId id="283" r:id="rId24"/>
    <p:sldId id="278" r:id="rId25"/>
    <p:sldId id="279" r:id="rId26"/>
    <p:sldId id="280" r:id="rId27"/>
    <p:sldId id="286" r:id="rId28"/>
    <p:sldId id="285" r:id="rId29"/>
    <p:sldId id="289" r:id="rId30"/>
    <p:sldId id="290" r:id="rId31"/>
    <p:sldId id="292" r:id="rId32"/>
    <p:sldId id="299" r:id="rId33"/>
    <p:sldId id="294" r:id="rId34"/>
    <p:sldId id="303" r:id="rId35"/>
    <p:sldId id="302" r:id="rId36"/>
    <p:sldId id="295" r:id="rId37"/>
    <p:sldId id="296" r:id="rId38"/>
    <p:sldId id="297" r:id="rId39"/>
    <p:sldId id="298"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rsion 1" id="{B230BB6A-D6B9-440B-960B-59E1573C24BD}">
          <p14:sldIdLst>
            <p14:sldId id="256"/>
            <p14:sldId id="257"/>
            <p14:sldId id="258"/>
            <p14:sldId id="291"/>
            <p14:sldId id="287"/>
            <p14:sldId id="276"/>
            <p14:sldId id="277"/>
            <p14:sldId id="263"/>
            <p14:sldId id="275"/>
            <p14:sldId id="266"/>
            <p14:sldId id="267"/>
            <p14:sldId id="268"/>
            <p14:sldId id="272"/>
            <p14:sldId id="265"/>
            <p14:sldId id="262"/>
            <p14:sldId id="271"/>
            <p14:sldId id="270"/>
            <p14:sldId id="273"/>
            <p14:sldId id="274"/>
            <p14:sldId id="281"/>
            <p14:sldId id="284"/>
            <p14:sldId id="282"/>
            <p14:sldId id="283"/>
            <p14:sldId id="278"/>
            <p14:sldId id="279"/>
            <p14:sldId id="280"/>
            <p14:sldId id="286"/>
            <p14:sldId id="285"/>
            <p14:sldId id="289"/>
            <p14:sldId id="290"/>
          </p14:sldIdLst>
        </p14:section>
        <p14:section name="Version 2" id="{B0B0DF09-178B-4D9B-BF87-80D34BDFA228}">
          <p14:sldIdLst>
            <p14:sldId id="292"/>
            <p14:sldId id="299"/>
            <p14:sldId id="294"/>
            <p14:sldId id="303"/>
            <p14:sldId id="302"/>
            <p14:sldId id="295"/>
            <p14:sldId id="296"/>
            <p14:sldId id="297"/>
            <p14:sldId id="298"/>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94"/>
  </p:normalViewPr>
  <p:slideViewPr>
    <p:cSldViewPr snapToGrid="0" snapToObjects="1">
      <p:cViewPr>
        <p:scale>
          <a:sx n="100" d="100"/>
          <a:sy n="100" d="100"/>
        </p:scale>
        <p:origin x="2524" y="1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taylor1\OneDrive%20-%20Brookhaven%20National%20Laboratory\Projects\dRICH\2022_0823_dRICH_ANALYSIS\2022_0823_Mesh_Study.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rookhavenlab-my.sharepoint.com/personal/ctaylor1_bnl_gov/Documents/Projects/dRICH/Raw%20Data/combined_re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tx1"/>
              </a:solidFill>
              <a:round/>
            </a:ln>
            <a:effectLst/>
          </c:spPr>
          <c:marker>
            <c:symbol val="circle"/>
            <c:size val="5"/>
            <c:spPr>
              <a:solidFill>
                <a:schemeClr val="tx1"/>
              </a:solidFill>
              <a:ln w="9525">
                <a:solidFill>
                  <a:schemeClr val="tx1"/>
                </a:solidFill>
              </a:ln>
              <a:effectLst/>
            </c:spPr>
          </c:marker>
          <c:xVal>
            <c:numRef>
              <c:f>'2022_0823_Mesh_Study'!$A$9:$A$33</c:f>
              <c:numCache>
                <c:formatCode>General</c:formatCode>
                <c:ptCount val="25"/>
                <c:pt idx="0">
                  <c:v>0.25</c:v>
                </c:pt>
                <c:pt idx="1">
                  <c:v>0.26041666666666602</c:v>
                </c:pt>
                <c:pt idx="2">
                  <c:v>0.27083333333333298</c:v>
                </c:pt>
                <c:pt idx="3">
                  <c:v>0.28125</c:v>
                </c:pt>
                <c:pt idx="4">
                  <c:v>0.29166666666666602</c:v>
                </c:pt>
                <c:pt idx="5">
                  <c:v>0.30208333333333298</c:v>
                </c:pt>
                <c:pt idx="6">
                  <c:v>0.3125</c:v>
                </c:pt>
                <c:pt idx="7">
                  <c:v>0.32291666666666602</c:v>
                </c:pt>
                <c:pt idx="8">
                  <c:v>0.33333333333333298</c:v>
                </c:pt>
                <c:pt idx="9">
                  <c:v>0.34375</c:v>
                </c:pt>
                <c:pt idx="10">
                  <c:v>0.35416666666666602</c:v>
                </c:pt>
                <c:pt idx="11">
                  <c:v>0.36458333333333298</c:v>
                </c:pt>
                <c:pt idx="12">
                  <c:v>0.375</c:v>
                </c:pt>
                <c:pt idx="13">
                  <c:v>0.38541666666666602</c:v>
                </c:pt>
                <c:pt idx="14">
                  <c:v>0.39583333333333298</c:v>
                </c:pt>
                <c:pt idx="15">
                  <c:v>0.40625</c:v>
                </c:pt>
                <c:pt idx="16">
                  <c:v>0.41666666666666602</c:v>
                </c:pt>
                <c:pt idx="17">
                  <c:v>0.42708333333333298</c:v>
                </c:pt>
                <c:pt idx="18">
                  <c:v>0.4375</c:v>
                </c:pt>
                <c:pt idx="19">
                  <c:v>0.44791666666666602</c:v>
                </c:pt>
                <c:pt idx="20">
                  <c:v>0.45833333333333298</c:v>
                </c:pt>
                <c:pt idx="21">
                  <c:v>0.46875</c:v>
                </c:pt>
                <c:pt idx="22">
                  <c:v>0.47916666666666602</c:v>
                </c:pt>
                <c:pt idx="23">
                  <c:v>0.48958333333333298</c:v>
                </c:pt>
                <c:pt idx="24">
                  <c:v>0.5</c:v>
                </c:pt>
              </c:numCache>
            </c:numRef>
          </c:xVal>
          <c:yVal>
            <c:numRef>
              <c:f>'2022_0823_Mesh_Study'!$B$9:$B$33</c:f>
              <c:numCache>
                <c:formatCode>General</c:formatCode>
                <c:ptCount val="25"/>
                <c:pt idx="0">
                  <c:v>145.79198233082499</c:v>
                </c:pt>
                <c:pt idx="1">
                  <c:v>144.60806507571499</c:v>
                </c:pt>
                <c:pt idx="2">
                  <c:v>143.19786734404201</c:v>
                </c:pt>
                <c:pt idx="3">
                  <c:v>141.69183798077199</c:v>
                </c:pt>
                <c:pt idx="4">
                  <c:v>140.17310544073999</c:v>
                </c:pt>
                <c:pt idx="5">
                  <c:v>138.720327129639</c:v>
                </c:pt>
                <c:pt idx="6">
                  <c:v>137.44934584218001</c:v>
                </c:pt>
                <c:pt idx="7">
                  <c:v>136.35671167512101</c:v>
                </c:pt>
                <c:pt idx="8">
                  <c:v>135.30664738846201</c:v>
                </c:pt>
                <c:pt idx="9">
                  <c:v>134.263050316337</c:v>
                </c:pt>
                <c:pt idx="10">
                  <c:v>133.24683224719101</c:v>
                </c:pt>
                <c:pt idx="11">
                  <c:v>132.34323977064599</c:v>
                </c:pt>
                <c:pt idx="12">
                  <c:v>131.71768961171199</c:v>
                </c:pt>
                <c:pt idx="13">
                  <c:v>131.57704283394199</c:v>
                </c:pt>
                <c:pt idx="14">
                  <c:v>131.82298011776999</c:v>
                </c:pt>
                <c:pt idx="15">
                  <c:v>132.22232888149099</c:v>
                </c:pt>
                <c:pt idx="16">
                  <c:v>132.603860705058</c:v>
                </c:pt>
                <c:pt idx="17">
                  <c:v>132.80103397070499</c:v>
                </c:pt>
                <c:pt idx="18">
                  <c:v>132.595303179924</c:v>
                </c:pt>
                <c:pt idx="19">
                  <c:v>131.88170347550101</c:v>
                </c:pt>
                <c:pt idx="20">
                  <c:v>130.839593490266</c:v>
                </c:pt>
                <c:pt idx="21">
                  <c:v>129.63060221516301</c:v>
                </c:pt>
                <c:pt idx="22">
                  <c:v>128.35291323805399</c:v>
                </c:pt>
                <c:pt idx="23">
                  <c:v>127.06991004419901</c:v>
                </c:pt>
                <c:pt idx="24">
                  <c:v>125.834170435209</c:v>
                </c:pt>
              </c:numCache>
            </c:numRef>
          </c:yVal>
          <c:smooth val="1"/>
          <c:extLst>
            <c:ext xmlns:c16="http://schemas.microsoft.com/office/drawing/2014/chart" uri="{C3380CC4-5D6E-409C-BE32-E72D297353CC}">
              <c16:uniqueId val="{00000000-D303-418A-9EF5-58DA019FFFEC}"/>
            </c:ext>
          </c:extLst>
        </c:ser>
        <c:dLbls>
          <c:showLegendKey val="0"/>
          <c:showVal val="0"/>
          <c:showCatName val="0"/>
          <c:showSerName val="0"/>
          <c:showPercent val="0"/>
          <c:showBubbleSize val="0"/>
        </c:dLbls>
        <c:axId val="688950856"/>
        <c:axId val="688955448"/>
      </c:scatterChart>
      <c:valAx>
        <c:axId val="688950856"/>
        <c:scaling>
          <c:orientation val="minMax"/>
          <c:max val="0.5"/>
          <c:min val="0.25"/>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Mesh Element Size (in)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88955448"/>
        <c:crosses val="autoZero"/>
        <c:crossBetween val="midCat"/>
        <c:minorUnit val="2.5000000000000005E-2"/>
      </c:valAx>
      <c:valAx>
        <c:axId val="688955448"/>
        <c:scaling>
          <c:orientation val="minMax"/>
          <c:max val="170"/>
          <c:min val="1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Max Stress (MPa)</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889508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4994994916485"/>
          <c:y val="3.1475493577785063E-2"/>
          <c:w val="0.85928809195745415"/>
          <c:h val="0.85697807137608373"/>
        </c:manualLayout>
      </c:layout>
      <c:scatterChart>
        <c:scatterStyle val="lineMarker"/>
        <c:varyColors val="0"/>
        <c:ser>
          <c:idx val="1"/>
          <c:order val="1"/>
          <c:tx>
            <c:v>w/o Ribs</c:v>
          </c:tx>
          <c:spPr>
            <a:ln w="19050" cap="rnd">
              <a:solidFill>
                <a:schemeClr val="tx1"/>
              </a:solidFill>
              <a:prstDash val="dash"/>
              <a:round/>
            </a:ln>
            <a:effectLst/>
          </c:spPr>
          <c:marker>
            <c:symbol val="none"/>
          </c:marker>
          <c:xVal>
            <c:numRef>
              <c:f>Sheet1!$B$11:$B$35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Sheet1!$F$11:$F$35</c:f>
              <c:numCache>
                <c:formatCode>General</c:formatCode>
                <c:ptCount val="25"/>
                <c:pt idx="0">
                  <c:v>5960.25</c:v>
                </c:pt>
                <c:pt idx="1">
                  <c:v>1490.0625</c:v>
                </c:pt>
                <c:pt idx="2">
                  <c:v>662.25000000000011</c:v>
                </c:pt>
                <c:pt idx="3">
                  <c:v>372.515625</c:v>
                </c:pt>
                <c:pt idx="4">
                  <c:v>238.41</c:v>
                </c:pt>
                <c:pt idx="5">
                  <c:v>165.56250000000003</c:v>
                </c:pt>
                <c:pt idx="6">
                  <c:v>121.63775510204081</c:v>
                </c:pt>
                <c:pt idx="7">
                  <c:v>93.12890625</c:v>
                </c:pt>
                <c:pt idx="8">
                  <c:v>73.583333333333329</c:v>
                </c:pt>
                <c:pt idx="9">
                  <c:v>59.602499999999999</c:v>
                </c:pt>
                <c:pt idx="10">
                  <c:v>49.258264462809926</c:v>
                </c:pt>
                <c:pt idx="11">
                  <c:v>41.390625000000007</c:v>
                </c:pt>
                <c:pt idx="12">
                  <c:v>35.267751479289934</c:v>
                </c:pt>
                <c:pt idx="13">
                  <c:v>30.409438775510203</c:v>
                </c:pt>
                <c:pt idx="14">
                  <c:v>26.490000000000002</c:v>
                </c:pt>
                <c:pt idx="15">
                  <c:v>23.2822265625</c:v>
                </c:pt>
                <c:pt idx="16">
                  <c:v>20.623702422145325</c:v>
                </c:pt>
                <c:pt idx="17">
                  <c:v>18.395833333333332</c:v>
                </c:pt>
                <c:pt idx="18">
                  <c:v>16.510387811634352</c:v>
                </c:pt>
                <c:pt idx="19">
                  <c:v>14.900625</c:v>
                </c:pt>
                <c:pt idx="20">
                  <c:v>13.515306122448978</c:v>
                </c:pt>
                <c:pt idx="21">
                  <c:v>12.314566115702481</c:v>
                </c:pt>
                <c:pt idx="22">
                  <c:v>11.267013232514175</c:v>
                </c:pt>
                <c:pt idx="23">
                  <c:v>10.347656250000002</c:v>
                </c:pt>
                <c:pt idx="24">
                  <c:v>9.5364000000000004</c:v>
                </c:pt>
              </c:numCache>
            </c:numRef>
          </c:yVal>
          <c:smooth val="0"/>
          <c:extLst>
            <c:ext xmlns:c16="http://schemas.microsoft.com/office/drawing/2014/chart" uri="{C3380CC4-5D6E-409C-BE32-E72D297353CC}">
              <c16:uniqueId val="{00000000-5108-490B-87BD-13F97140D108}"/>
            </c:ext>
          </c:extLst>
        </c:ser>
        <c:ser>
          <c:idx val="2"/>
          <c:order val="2"/>
          <c:tx>
            <c:v>w/ Ribs</c:v>
          </c:tx>
          <c:spPr>
            <a:ln w="19050" cap="rnd">
              <a:solidFill>
                <a:schemeClr val="tx1"/>
              </a:solidFill>
              <a:round/>
            </a:ln>
            <a:effectLst/>
          </c:spPr>
          <c:marker>
            <c:symbol val="circle"/>
            <c:size val="5"/>
            <c:spPr>
              <a:solidFill>
                <a:schemeClr val="tx1"/>
              </a:solidFill>
              <a:ln w="9525">
                <a:solidFill>
                  <a:schemeClr val="tx1"/>
                </a:solidFill>
              </a:ln>
              <a:effectLst/>
            </c:spPr>
          </c:marker>
          <c:xVal>
            <c:numRef>
              <c:f>Sheet1!$AA$13:$AA$37</c:f>
              <c:numCache>
                <c:formatCode>General</c:formatCode>
                <c:ptCount val="25"/>
                <c:pt idx="0">
                  <c:v>0.5</c:v>
                </c:pt>
                <c:pt idx="1">
                  <c:v>0.6875</c:v>
                </c:pt>
                <c:pt idx="2">
                  <c:v>0.875</c:v>
                </c:pt>
                <c:pt idx="3">
                  <c:v>1.0625</c:v>
                </c:pt>
                <c:pt idx="4">
                  <c:v>1.25</c:v>
                </c:pt>
                <c:pt idx="5">
                  <c:v>1.4375</c:v>
                </c:pt>
                <c:pt idx="6">
                  <c:v>1.625</c:v>
                </c:pt>
                <c:pt idx="7">
                  <c:v>1.8125</c:v>
                </c:pt>
                <c:pt idx="8">
                  <c:v>2</c:v>
                </c:pt>
                <c:pt idx="9">
                  <c:v>2.1875</c:v>
                </c:pt>
                <c:pt idx="10">
                  <c:v>2.375</c:v>
                </c:pt>
                <c:pt idx="11">
                  <c:v>2.5625</c:v>
                </c:pt>
                <c:pt idx="12">
                  <c:v>2.75</c:v>
                </c:pt>
                <c:pt idx="13">
                  <c:v>2.9375</c:v>
                </c:pt>
                <c:pt idx="14">
                  <c:v>3.125</c:v>
                </c:pt>
                <c:pt idx="15">
                  <c:v>3.3125</c:v>
                </c:pt>
                <c:pt idx="16">
                  <c:v>3.5</c:v>
                </c:pt>
                <c:pt idx="17">
                  <c:v>3.6875</c:v>
                </c:pt>
                <c:pt idx="18">
                  <c:v>3.875</c:v>
                </c:pt>
                <c:pt idx="19">
                  <c:v>4.0625</c:v>
                </c:pt>
                <c:pt idx="20">
                  <c:v>4.25</c:v>
                </c:pt>
                <c:pt idx="21">
                  <c:v>4.4375</c:v>
                </c:pt>
                <c:pt idx="22">
                  <c:v>4.625</c:v>
                </c:pt>
                <c:pt idx="23">
                  <c:v>4.8125</c:v>
                </c:pt>
                <c:pt idx="24">
                  <c:v>5</c:v>
                </c:pt>
              </c:numCache>
            </c:numRef>
          </c:xVal>
          <c:yVal>
            <c:numRef>
              <c:f>Sheet1!$AB$13:$AB$37</c:f>
              <c:numCache>
                <c:formatCode>General</c:formatCode>
                <c:ptCount val="25"/>
                <c:pt idx="0">
                  <c:v>1933.9549950000001</c:v>
                </c:pt>
                <c:pt idx="1">
                  <c:v>1789.8415930000001</c:v>
                </c:pt>
                <c:pt idx="2">
                  <c:v>1644.8323009999999</c:v>
                </c:pt>
                <c:pt idx="3">
                  <c:v>1499.9209989999999</c:v>
                </c:pt>
                <c:pt idx="4">
                  <c:v>1356.3494109999999</c:v>
                </c:pt>
                <c:pt idx="5">
                  <c:v>1215.309798</c:v>
                </c:pt>
                <c:pt idx="6">
                  <c:v>1077.729885</c:v>
                </c:pt>
                <c:pt idx="7">
                  <c:v>944.57719399999996</c:v>
                </c:pt>
                <c:pt idx="8">
                  <c:v>816.82900410000002</c:v>
                </c:pt>
                <c:pt idx="9">
                  <c:v>695.39110749999998</c:v>
                </c:pt>
                <c:pt idx="10">
                  <c:v>581.06636060000005</c:v>
                </c:pt>
                <c:pt idx="11">
                  <c:v>474.68956050000003</c:v>
                </c:pt>
                <c:pt idx="12">
                  <c:v>380.2639509</c:v>
                </c:pt>
                <c:pt idx="13">
                  <c:v>302.4679764</c:v>
                </c:pt>
                <c:pt idx="14">
                  <c:v>237.55041460000001</c:v>
                </c:pt>
                <c:pt idx="15">
                  <c:v>182.4288804</c:v>
                </c:pt>
                <c:pt idx="16">
                  <c:v>137.16902669999999</c:v>
                </c:pt>
                <c:pt idx="17">
                  <c:v>101.83624020000001</c:v>
                </c:pt>
                <c:pt idx="18">
                  <c:v>76.322627900000001</c:v>
                </c:pt>
                <c:pt idx="19">
                  <c:v>60.377228840000001</c:v>
                </c:pt>
                <c:pt idx="20">
                  <c:v>53.613560200000002</c:v>
                </c:pt>
                <c:pt idx="21">
                  <c:v>55.418473929999998</c:v>
                </c:pt>
                <c:pt idx="22">
                  <c:v>65.036690660000005</c:v>
                </c:pt>
                <c:pt idx="23">
                  <c:v>81.729159370000005</c:v>
                </c:pt>
                <c:pt idx="24">
                  <c:v>104.69555750000001</c:v>
                </c:pt>
              </c:numCache>
            </c:numRef>
          </c:yVal>
          <c:smooth val="0"/>
          <c:extLst>
            <c:ext xmlns:c16="http://schemas.microsoft.com/office/drawing/2014/chart" uri="{C3380CC4-5D6E-409C-BE32-E72D297353CC}">
              <c16:uniqueId val="{00000001-5108-490B-87BD-13F97140D108}"/>
            </c:ext>
          </c:extLst>
        </c:ser>
        <c:dLbls>
          <c:showLegendKey val="0"/>
          <c:showVal val="0"/>
          <c:showCatName val="0"/>
          <c:showSerName val="0"/>
          <c:showPercent val="0"/>
          <c:showBubbleSize val="0"/>
        </c:dLbls>
        <c:axId val="613471584"/>
        <c:axId val="611385480"/>
        <c:extLst>
          <c:ext xmlns:c15="http://schemas.microsoft.com/office/drawing/2012/chart" uri="{02D57815-91ED-43cb-92C2-25804820EDAC}">
            <c15:filteredScatterSeries>
              <c15:ser>
                <c:idx val="0"/>
                <c:order val="0"/>
                <c:tx>
                  <c:v>Endcap Center</c:v>
                </c:tx>
                <c:spPr>
                  <a:ln w="19050" cap="rnd">
                    <a:solidFill>
                      <a:schemeClr val="tx1"/>
                    </a:solidFill>
                    <a:round/>
                  </a:ln>
                  <a:effectLst/>
                </c:spPr>
                <c:marker>
                  <c:symbol val="circle"/>
                  <c:size val="7"/>
                  <c:spPr>
                    <a:solidFill>
                      <a:schemeClr val="tx1"/>
                    </a:solidFill>
                    <a:ln w="9525">
                      <a:solidFill>
                        <a:schemeClr val="tx1"/>
                      </a:solidFill>
                    </a:ln>
                    <a:effectLst/>
                  </c:spPr>
                </c:marker>
                <c:xVal>
                  <c:numRef>
                    <c:extLst>
                      <c:ext uri="{02D57815-91ED-43cb-92C2-25804820EDAC}">
                        <c15:formulaRef>
                          <c15:sqref>Sheet1!$B$11:$B$35</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extLst>
                      <c:ext uri="{02D57815-91ED-43cb-92C2-25804820EDAC}">
                        <c15:formulaRef>
                          <c15:sqref>Sheet1!$E$11:$E$35</c15:sqref>
                        </c15:formulaRef>
                      </c:ext>
                    </c:extLst>
                    <c:numCache>
                      <c:formatCode>0.00</c:formatCode>
                      <c:ptCount val="25"/>
                      <c:pt idx="0">
                        <c:v>3963.5662499999999</c:v>
                      </c:pt>
                      <c:pt idx="1">
                        <c:v>990.89156249999996</c:v>
                      </c:pt>
                      <c:pt idx="2">
                        <c:v>440.39624999999995</c:v>
                      </c:pt>
                      <c:pt idx="3">
                        <c:v>247.72289062499999</c:v>
                      </c:pt>
                      <c:pt idx="4">
                        <c:v>158.54264999999995</c:v>
                      </c:pt>
                      <c:pt idx="5">
                        <c:v>110.09906249999999</c:v>
                      </c:pt>
                      <c:pt idx="6">
                        <c:v>80.889107142857128</c:v>
                      </c:pt>
                      <c:pt idx="7">
                        <c:v>61.930722656249998</c:v>
                      </c:pt>
                      <c:pt idx="8">
                        <c:v>48.932916666666671</c:v>
                      </c:pt>
                      <c:pt idx="9">
                        <c:v>39.635662499999988</c:v>
                      </c:pt>
                      <c:pt idx="10">
                        <c:v>32.756745867768593</c:v>
                      </c:pt>
                      <c:pt idx="11">
                        <c:v>27.524765624999997</c:v>
                      </c:pt>
                      <c:pt idx="12">
                        <c:v>23.453054733727807</c:v>
                      </c:pt>
                      <c:pt idx="13">
                        <c:v>20.222276785714282</c:v>
                      </c:pt>
                      <c:pt idx="14">
                        <c:v>17.615849999999998</c:v>
                      </c:pt>
                      <c:pt idx="15">
                        <c:v>15.482680664062499</c:v>
                      </c:pt>
                      <c:pt idx="16">
                        <c:v>13.714762110726641</c:v>
                      </c:pt>
                      <c:pt idx="17">
                        <c:v>12.233229166666668</c:v>
                      </c:pt>
                      <c:pt idx="18">
                        <c:v>10.979407894736841</c:v>
                      </c:pt>
                      <c:pt idx="19">
                        <c:v>9.908915624999997</c:v>
                      </c:pt>
                      <c:pt idx="20">
                        <c:v>8.9876785714285727</c:v>
                      </c:pt>
                      <c:pt idx="21">
                        <c:v>8.1891864669421484</c:v>
                      </c:pt>
                      <c:pt idx="22">
                        <c:v>7.4925637996219274</c:v>
                      </c:pt>
                      <c:pt idx="23">
                        <c:v>6.8811914062499993</c:v>
                      </c:pt>
                      <c:pt idx="24">
                        <c:v>6.3417059999999994</c:v>
                      </c:pt>
                    </c:numCache>
                  </c:numRef>
                </c:yVal>
                <c:smooth val="0"/>
                <c:extLst>
                  <c:ext xmlns:c16="http://schemas.microsoft.com/office/drawing/2014/chart" uri="{C3380CC4-5D6E-409C-BE32-E72D297353CC}">
                    <c16:uniqueId val="{00000002-5108-490B-87BD-13F97140D108}"/>
                  </c:ext>
                </c:extLst>
              </c15:ser>
            </c15:filteredScatterSeries>
          </c:ext>
        </c:extLst>
      </c:scatterChart>
      <c:valAx>
        <c:axId val="613471584"/>
        <c:scaling>
          <c:orientation val="minMax"/>
          <c:max val="5"/>
          <c:min val="2"/>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i="0" baseline="0">
                    <a:effectLst/>
                  </a:rPr>
                  <a:t>Endcap Thickness (cm)</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1385480"/>
        <c:crosses val="autoZero"/>
        <c:crossBetween val="midCat"/>
        <c:majorUnit val="1"/>
        <c:minorUnit val="0.25"/>
      </c:valAx>
      <c:valAx>
        <c:axId val="611385480"/>
        <c:scaling>
          <c:orientation val="minMax"/>
          <c:max val="1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Stress (MPa)</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3471584"/>
        <c:crosses val="autoZero"/>
        <c:crossBetween val="midCat"/>
        <c:majorUnit val="100"/>
        <c:minorUnit val="25"/>
      </c:valAx>
      <c:spPr>
        <a:noFill/>
        <a:ln>
          <a:noFill/>
        </a:ln>
        <a:effectLst/>
      </c:spPr>
    </c:plotArea>
    <c:legend>
      <c:legendPos val="r"/>
      <c:layout>
        <c:manualLayout>
          <c:xMode val="edge"/>
          <c:yMode val="edge"/>
          <c:x val="0.72755073204556286"/>
          <c:y val="0.28636106137105288"/>
          <c:w val="0.21114659150428172"/>
          <c:h val="0.1715227868470135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AAD3A-82A2-4E8A-8A12-DF34DE79F900}" type="doc">
      <dgm:prSet loTypeId="urn:microsoft.com/office/officeart/2005/8/layout/process2" loCatId="process" qsTypeId="urn:microsoft.com/office/officeart/2005/8/quickstyle/simple1" qsCatId="simple" csTypeId="urn:microsoft.com/office/officeart/2005/8/colors/accent1_2" csCatId="accent1" phldr="1"/>
      <dgm:spPr/>
    </dgm:pt>
    <dgm:pt modelId="{7211B579-30C6-435A-A8EF-BC8B237458C7}">
      <dgm:prSet phldrT="[Text]" custT="1"/>
      <dgm:spPr/>
      <dgm:t>
        <a:bodyPr/>
        <a:lstStyle/>
        <a:p>
          <a:r>
            <a:rPr lang="en-US" sz="2000" b="0" dirty="0"/>
            <a:t>Summary</a:t>
          </a:r>
        </a:p>
      </dgm:t>
    </dgm:pt>
    <dgm:pt modelId="{E9009663-1C7A-442C-B77F-DD5E9244559D}" type="parTrans" cxnId="{AB425291-065C-424C-9628-80F095A3C3EB}">
      <dgm:prSet/>
      <dgm:spPr/>
      <dgm:t>
        <a:bodyPr/>
        <a:lstStyle/>
        <a:p>
          <a:endParaRPr lang="en-US" sz="1800"/>
        </a:p>
      </dgm:t>
    </dgm:pt>
    <dgm:pt modelId="{3EEFCA47-533F-448C-9224-E2F7C3D32B8A}" type="sibTrans" cxnId="{AB425291-065C-424C-9628-80F095A3C3EB}">
      <dgm:prSet custT="1"/>
      <dgm:spPr/>
      <dgm:t>
        <a:bodyPr/>
        <a:lstStyle/>
        <a:p>
          <a:endParaRPr lang="en-US" sz="1800"/>
        </a:p>
      </dgm:t>
    </dgm:pt>
    <dgm:pt modelId="{2E88541C-4449-44D7-A910-8779C64B5C40}">
      <dgm:prSet phldrT="[Text]" custT="1"/>
      <dgm:spPr/>
      <dgm:t>
        <a:bodyPr/>
        <a:lstStyle/>
        <a:p>
          <a:r>
            <a:rPr lang="en-US" sz="2000" b="0" dirty="0"/>
            <a:t>Technical Requirements</a:t>
          </a:r>
        </a:p>
      </dgm:t>
    </dgm:pt>
    <dgm:pt modelId="{5CA25605-F13B-4B8A-9261-75632720E6B4}" type="parTrans" cxnId="{E3A25785-6F3C-4636-8629-6EDB36FA00C0}">
      <dgm:prSet/>
      <dgm:spPr/>
      <dgm:t>
        <a:bodyPr/>
        <a:lstStyle/>
        <a:p>
          <a:endParaRPr lang="en-US" sz="1800"/>
        </a:p>
      </dgm:t>
    </dgm:pt>
    <dgm:pt modelId="{369ACE6C-CEDE-4213-989D-AF2C65C68A81}" type="sibTrans" cxnId="{E3A25785-6F3C-4636-8629-6EDB36FA00C0}">
      <dgm:prSet custT="1"/>
      <dgm:spPr/>
      <dgm:t>
        <a:bodyPr/>
        <a:lstStyle/>
        <a:p>
          <a:endParaRPr lang="en-US" sz="1800"/>
        </a:p>
      </dgm:t>
    </dgm:pt>
    <dgm:pt modelId="{88ED773C-C2C9-41B2-8F0F-EDFC5313E8E7}">
      <dgm:prSet phldrT="[Text]" custT="1"/>
      <dgm:spPr/>
      <dgm:t>
        <a:bodyPr/>
        <a:lstStyle/>
        <a:p>
          <a:r>
            <a:rPr lang="en-US" sz="2000" b="0" dirty="0"/>
            <a:t>Analysis</a:t>
          </a:r>
        </a:p>
      </dgm:t>
    </dgm:pt>
    <dgm:pt modelId="{1483ED27-F57E-48EA-B894-2301B9541B56}" type="parTrans" cxnId="{54B390D7-3F9B-460D-93D7-D45730F2C823}">
      <dgm:prSet/>
      <dgm:spPr/>
      <dgm:t>
        <a:bodyPr/>
        <a:lstStyle/>
        <a:p>
          <a:endParaRPr lang="en-US" sz="1800"/>
        </a:p>
      </dgm:t>
    </dgm:pt>
    <dgm:pt modelId="{9464E377-CEC9-413A-833F-7F247D5948D9}" type="sibTrans" cxnId="{54B390D7-3F9B-460D-93D7-D45730F2C823}">
      <dgm:prSet custT="1"/>
      <dgm:spPr/>
      <dgm:t>
        <a:bodyPr/>
        <a:lstStyle/>
        <a:p>
          <a:endParaRPr lang="en-US" sz="1800"/>
        </a:p>
      </dgm:t>
    </dgm:pt>
    <dgm:pt modelId="{3DF92AFE-1BC7-41E7-A614-15639443D723}">
      <dgm:prSet custT="1"/>
      <dgm:spPr/>
      <dgm:t>
        <a:bodyPr/>
        <a:lstStyle/>
        <a:p>
          <a:r>
            <a:rPr lang="en-US" sz="2000" b="0" dirty="0"/>
            <a:t>Closed Form Calculation</a:t>
          </a:r>
        </a:p>
      </dgm:t>
    </dgm:pt>
    <dgm:pt modelId="{F594A62E-7817-4AEB-9ADA-A2E1744B7503}" type="parTrans" cxnId="{AD000AC9-1BD5-4935-8330-3480B0ECFC7B}">
      <dgm:prSet/>
      <dgm:spPr/>
      <dgm:t>
        <a:bodyPr/>
        <a:lstStyle/>
        <a:p>
          <a:endParaRPr lang="en-US" sz="1800"/>
        </a:p>
      </dgm:t>
    </dgm:pt>
    <dgm:pt modelId="{1A95DB1C-BC90-487B-A86B-16F2670A79A1}" type="sibTrans" cxnId="{AD000AC9-1BD5-4935-8330-3480B0ECFC7B}">
      <dgm:prSet custT="1"/>
      <dgm:spPr/>
      <dgm:t>
        <a:bodyPr/>
        <a:lstStyle/>
        <a:p>
          <a:endParaRPr lang="en-US" sz="1800"/>
        </a:p>
      </dgm:t>
    </dgm:pt>
    <dgm:pt modelId="{F7E524E9-68C6-4099-9E03-7C4DC7792C0D}">
      <dgm:prSet custT="1"/>
      <dgm:spPr/>
      <dgm:t>
        <a:bodyPr/>
        <a:lstStyle/>
        <a:p>
          <a:r>
            <a:rPr lang="en-US" sz="2000" b="0" dirty="0"/>
            <a:t>Material Comparison</a:t>
          </a:r>
        </a:p>
      </dgm:t>
    </dgm:pt>
    <dgm:pt modelId="{223817A7-3680-485D-9D1E-5A2021BADE7E}" type="parTrans" cxnId="{27EFAAA8-7831-481A-9A9B-7EC752278FB5}">
      <dgm:prSet/>
      <dgm:spPr/>
      <dgm:t>
        <a:bodyPr/>
        <a:lstStyle/>
        <a:p>
          <a:endParaRPr lang="en-US" sz="1800"/>
        </a:p>
      </dgm:t>
    </dgm:pt>
    <dgm:pt modelId="{62F6A413-4C3F-4358-B86E-C7321AE061AE}" type="sibTrans" cxnId="{27EFAAA8-7831-481A-9A9B-7EC752278FB5}">
      <dgm:prSet custT="1"/>
      <dgm:spPr/>
      <dgm:t>
        <a:bodyPr/>
        <a:lstStyle/>
        <a:p>
          <a:endParaRPr lang="en-US" sz="1800"/>
        </a:p>
      </dgm:t>
    </dgm:pt>
    <dgm:pt modelId="{AC7D0311-3917-49A1-AFE2-711CD1A6A6C2}">
      <dgm:prSet custT="1"/>
      <dgm:spPr/>
      <dgm:t>
        <a:bodyPr/>
        <a:lstStyle/>
        <a:p>
          <a:r>
            <a:rPr lang="en-US" sz="2000" b="0" dirty="0"/>
            <a:t>Analysis w/ Beam Tube</a:t>
          </a:r>
        </a:p>
      </dgm:t>
    </dgm:pt>
    <dgm:pt modelId="{8D1AF54B-0A6B-46A4-8762-CAC1B004418E}" type="parTrans" cxnId="{65A66976-EA65-44AE-B8A9-5DD48CE76759}">
      <dgm:prSet/>
      <dgm:spPr/>
      <dgm:t>
        <a:bodyPr/>
        <a:lstStyle/>
        <a:p>
          <a:endParaRPr lang="en-US" sz="1800"/>
        </a:p>
      </dgm:t>
    </dgm:pt>
    <dgm:pt modelId="{53F6718D-EECB-4BAD-BF08-49D2A240F955}" type="sibTrans" cxnId="{65A66976-EA65-44AE-B8A9-5DD48CE76759}">
      <dgm:prSet custT="1"/>
      <dgm:spPr/>
      <dgm:t>
        <a:bodyPr/>
        <a:lstStyle/>
        <a:p>
          <a:endParaRPr lang="en-US" sz="1800"/>
        </a:p>
      </dgm:t>
    </dgm:pt>
    <dgm:pt modelId="{C65E135C-45FA-4E51-992D-C86465E0884E}">
      <dgm:prSet custT="1"/>
      <dgm:spPr/>
      <dgm:t>
        <a:bodyPr/>
        <a:lstStyle/>
        <a:p>
          <a:r>
            <a:rPr lang="en-US" sz="2000" b="0" dirty="0"/>
            <a:t>Division 1 PV Code</a:t>
          </a:r>
        </a:p>
      </dgm:t>
    </dgm:pt>
    <dgm:pt modelId="{AA6FF48E-6E66-4E36-8C1D-77864B4016FF}" type="parTrans" cxnId="{51391697-77C4-439E-95A4-D8CCE959ED0A}">
      <dgm:prSet/>
      <dgm:spPr/>
      <dgm:t>
        <a:bodyPr/>
        <a:lstStyle/>
        <a:p>
          <a:endParaRPr lang="en-US" sz="1800"/>
        </a:p>
      </dgm:t>
    </dgm:pt>
    <dgm:pt modelId="{6FCF40DF-1AC2-4B69-BD42-1746E8F7D447}" type="sibTrans" cxnId="{51391697-77C4-439E-95A4-D8CCE959ED0A}">
      <dgm:prSet custT="1"/>
      <dgm:spPr/>
      <dgm:t>
        <a:bodyPr/>
        <a:lstStyle/>
        <a:p>
          <a:endParaRPr lang="en-US" sz="1800"/>
        </a:p>
      </dgm:t>
    </dgm:pt>
    <dgm:pt modelId="{6830F2E2-51C0-450D-A151-F8E790F8DF59}">
      <dgm:prSet custT="1"/>
      <dgm:spPr/>
      <dgm:t>
        <a:bodyPr/>
        <a:lstStyle/>
        <a:p>
          <a:r>
            <a:rPr lang="en-US" sz="2000" b="0" dirty="0"/>
            <a:t>Analysis w/ Div. 1 Geometry</a:t>
          </a:r>
        </a:p>
      </dgm:t>
    </dgm:pt>
    <dgm:pt modelId="{FAC9AD8D-5C47-43B2-8057-FEBFD8CEC3F5}" type="parTrans" cxnId="{186E58B1-76FA-43AB-95FE-59998A28C326}">
      <dgm:prSet/>
      <dgm:spPr/>
      <dgm:t>
        <a:bodyPr/>
        <a:lstStyle/>
        <a:p>
          <a:endParaRPr lang="en-US" sz="1800"/>
        </a:p>
      </dgm:t>
    </dgm:pt>
    <dgm:pt modelId="{55455324-06EA-4FCC-A606-14DD64DDCF83}" type="sibTrans" cxnId="{186E58B1-76FA-43AB-95FE-59998A28C326}">
      <dgm:prSet custT="1"/>
      <dgm:spPr/>
      <dgm:t>
        <a:bodyPr/>
        <a:lstStyle/>
        <a:p>
          <a:endParaRPr lang="en-US" sz="1800"/>
        </a:p>
      </dgm:t>
    </dgm:pt>
    <dgm:pt modelId="{A596D2BC-A702-4F73-9BC8-0C1FDBC205E1}">
      <dgm:prSet custT="1"/>
      <dgm:spPr/>
      <dgm:t>
        <a:bodyPr/>
        <a:lstStyle/>
        <a:p>
          <a:r>
            <a:rPr lang="en-US" sz="2000" b="0" dirty="0"/>
            <a:t>Recommendations</a:t>
          </a:r>
        </a:p>
      </dgm:t>
    </dgm:pt>
    <dgm:pt modelId="{8645FCAC-6778-454A-8A91-7575093577B0}" type="parTrans" cxnId="{3263B279-8A4B-4B70-BCF8-FF9FCF2A074C}">
      <dgm:prSet/>
      <dgm:spPr/>
      <dgm:t>
        <a:bodyPr/>
        <a:lstStyle/>
        <a:p>
          <a:endParaRPr lang="en-US" sz="1800"/>
        </a:p>
      </dgm:t>
    </dgm:pt>
    <dgm:pt modelId="{3A4C79AC-96EA-41BB-A146-AE96D1B17036}" type="sibTrans" cxnId="{3263B279-8A4B-4B70-BCF8-FF9FCF2A074C}">
      <dgm:prSet/>
      <dgm:spPr/>
      <dgm:t>
        <a:bodyPr/>
        <a:lstStyle/>
        <a:p>
          <a:endParaRPr lang="en-US" sz="1800"/>
        </a:p>
      </dgm:t>
    </dgm:pt>
    <dgm:pt modelId="{6AF7C599-989E-419C-8ED6-A2C45B18C5EB}" type="pres">
      <dgm:prSet presAssocID="{D2CAAD3A-82A2-4E8A-8A12-DF34DE79F900}" presName="linearFlow" presStyleCnt="0">
        <dgm:presLayoutVars>
          <dgm:resizeHandles val="exact"/>
        </dgm:presLayoutVars>
      </dgm:prSet>
      <dgm:spPr/>
    </dgm:pt>
    <dgm:pt modelId="{96F96CCE-686B-4FAC-9FE8-492DB3A5BF73}" type="pres">
      <dgm:prSet presAssocID="{7211B579-30C6-435A-A8EF-BC8B237458C7}" presName="node" presStyleLbl="node1" presStyleIdx="0" presStyleCnt="9" custScaleX="221367">
        <dgm:presLayoutVars>
          <dgm:bulletEnabled val="1"/>
        </dgm:presLayoutVars>
      </dgm:prSet>
      <dgm:spPr/>
    </dgm:pt>
    <dgm:pt modelId="{C76BFFB2-A3B1-44CE-8400-BC67ED0FA1B9}" type="pres">
      <dgm:prSet presAssocID="{3EEFCA47-533F-448C-9224-E2F7C3D32B8A}" presName="sibTrans" presStyleLbl="sibTrans2D1" presStyleIdx="0" presStyleCnt="8"/>
      <dgm:spPr/>
    </dgm:pt>
    <dgm:pt modelId="{6EBC06F8-B39E-4A2E-BF1F-1EBB49C9F72A}" type="pres">
      <dgm:prSet presAssocID="{3EEFCA47-533F-448C-9224-E2F7C3D32B8A}" presName="connectorText" presStyleLbl="sibTrans2D1" presStyleIdx="0" presStyleCnt="8"/>
      <dgm:spPr/>
    </dgm:pt>
    <dgm:pt modelId="{45E64D9F-1824-4BE4-94F2-63E76B1A2BFF}" type="pres">
      <dgm:prSet presAssocID="{2E88541C-4449-44D7-A910-8779C64B5C40}" presName="node" presStyleLbl="node1" presStyleIdx="1" presStyleCnt="9" custScaleX="219764">
        <dgm:presLayoutVars>
          <dgm:bulletEnabled val="1"/>
        </dgm:presLayoutVars>
      </dgm:prSet>
      <dgm:spPr/>
    </dgm:pt>
    <dgm:pt modelId="{0F75D48D-0422-4C7E-A8D4-AF844B9B3FA6}" type="pres">
      <dgm:prSet presAssocID="{369ACE6C-CEDE-4213-989D-AF2C65C68A81}" presName="sibTrans" presStyleLbl="sibTrans2D1" presStyleIdx="1" presStyleCnt="8"/>
      <dgm:spPr/>
    </dgm:pt>
    <dgm:pt modelId="{0C2C712D-5B91-4706-9F68-BD94A6917A47}" type="pres">
      <dgm:prSet presAssocID="{369ACE6C-CEDE-4213-989D-AF2C65C68A81}" presName="connectorText" presStyleLbl="sibTrans2D1" presStyleIdx="1" presStyleCnt="8"/>
      <dgm:spPr/>
    </dgm:pt>
    <dgm:pt modelId="{78CFD408-76D2-45C8-A550-034C7D72055E}" type="pres">
      <dgm:prSet presAssocID="{88ED773C-C2C9-41B2-8F0F-EDFC5313E8E7}" presName="node" presStyleLbl="node1" presStyleIdx="2" presStyleCnt="9" custScaleX="219764">
        <dgm:presLayoutVars>
          <dgm:bulletEnabled val="1"/>
        </dgm:presLayoutVars>
      </dgm:prSet>
      <dgm:spPr/>
    </dgm:pt>
    <dgm:pt modelId="{6E4EB779-B1EC-4660-9CC5-0793E141512A}" type="pres">
      <dgm:prSet presAssocID="{9464E377-CEC9-413A-833F-7F247D5948D9}" presName="sibTrans" presStyleLbl="sibTrans2D1" presStyleIdx="2" presStyleCnt="8"/>
      <dgm:spPr/>
    </dgm:pt>
    <dgm:pt modelId="{543FCD40-19E7-489D-A7CF-222203701A6A}" type="pres">
      <dgm:prSet presAssocID="{9464E377-CEC9-413A-833F-7F247D5948D9}" presName="connectorText" presStyleLbl="sibTrans2D1" presStyleIdx="2" presStyleCnt="8"/>
      <dgm:spPr/>
    </dgm:pt>
    <dgm:pt modelId="{729F2C60-4350-4F5D-BD08-CB31D2F8A8C6}" type="pres">
      <dgm:prSet presAssocID="{3DF92AFE-1BC7-41E7-A614-15639443D723}" presName="node" presStyleLbl="node1" presStyleIdx="3" presStyleCnt="9" custScaleX="224576">
        <dgm:presLayoutVars>
          <dgm:bulletEnabled val="1"/>
        </dgm:presLayoutVars>
      </dgm:prSet>
      <dgm:spPr/>
    </dgm:pt>
    <dgm:pt modelId="{1B0FA2B3-450B-4C3D-9041-74680B3722FE}" type="pres">
      <dgm:prSet presAssocID="{1A95DB1C-BC90-487B-A86B-16F2670A79A1}" presName="sibTrans" presStyleLbl="sibTrans2D1" presStyleIdx="3" presStyleCnt="8"/>
      <dgm:spPr/>
    </dgm:pt>
    <dgm:pt modelId="{D89EF628-B89C-4A87-A084-D101AF4B0251}" type="pres">
      <dgm:prSet presAssocID="{1A95DB1C-BC90-487B-A86B-16F2670A79A1}" presName="connectorText" presStyleLbl="sibTrans2D1" presStyleIdx="3" presStyleCnt="8"/>
      <dgm:spPr/>
    </dgm:pt>
    <dgm:pt modelId="{6EC09F63-3447-4208-947F-B9BA9D361911}" type="pres">
      <dgm:prSet presAssocID="{F7E524E9-68C6-4099-9E03-7C4DC7792C0D}" presName="node" presStyleLbl="node1" presStyleIdx="4" presStyleCnt="9" custScaleX="229388">
        <dgm:presLayoutVars>
          <dgm:bulletEnabled val="1"/>
        </dgm:presLayoutVars>
      </dgm:prSet>
      <dgm:spPr/>
    </dgm:pt>
    <dgm:pt modelId="{786AAF82-06AD-42BF-B36A-399AF5C948D4}" type="pres">
      <dgm:prSet presAssocID="{62F6A413-4C3F-4358-B86E-C7321AE061AE}" presName="sibTrans" presStyleLbl="sibTrans2D1" presStyleIdx="4" presStyleCnt="8"/>
      <dgm:spPr/>
    </dgm:pt>
    <dgm:pt modelId="{4EA69F27-D44B-42CC-8625-1D74C4EB2209}" type="pres">
      <dgm:prSet presAssocID="{62F6A413-4C3F-4358-B86E-C7321AE061AE}" presName="connectorText" presStyleLbl="sibTrans2D1" presStyleIdx="4" presStyleCnt="8"/>
      <dgm:spPr/>
    </dgm:pt>
    <dgm:pt modelId="{DFC78AB5-1599-4792-B589-80770CA4BA2B}" type="pres">
      <dgm:prSet presAssocID="{AC7D0311-3917-49A1-AFE2-711CD1A6A6C2}" presName="node" presStyleLbl="node1" presStyleIdx="5" presStyleCnt="9" custScaleX="227784">
        <dgm:presLayoutVars>
          <dgm:bulletEnabled val="1"/>
        </dgm:presLayoutVars>
      </dgm:prSet>
      <dgm:spPr/>
    </dgm:pt>
    <dgm:pt modelId="{832AB0AF-05A3-45EE-906C-A1608C6AAA32}" type="pres">
      <dgm:prSet presAssocID="{53F6718D-EECB-4BAD-BF08-49D2A240F955}" presName="sibTrans" presStyleLbl="sibTrans2D1" presStyleIdx="5" presStyleCnt="8"/>
      <dgm:spPr/>
    </dgm:pt>
    <dgm:pt modelId="{ADC6D1BD-D0CA-4D39-9497-8BA046D3D1E8}" type="pres">
      <dgm:prSet presAssocID="{53F6718D-EECB-4BAD-BF08-49D2A240F955}" presName="connectorText" presStyleLbl="sibTrans2D1" presStyleIdx="5" presStyleCnt="8"/>
      <dgm:spPr/>
    </dgm:pt>
    <dgm:pt modelId="{24523AAE-E01C-424A-9996-6B2766E53683}" type="pres">
      <dgm:prSet presAssocID="{C65E135C-45FA-4E51-992D-C86465E0884E}" presName="node" presStyleLbl="node1" presStyleIdx="6" presStyleCnt="9" custScaleX="227784">
        <dgm:presLayoutVars>
          <dgm:bulletEnabled val="1"/>
        </dgm:presLayoutVars>
      </dgm:prSet>
      <dgm:spPr/>
    </dgm:pt>
    <dgm:pt modelId="{9CD79661-CCB8-4219-9BD6-B6451D5AB155}" type="pres">
      <dgm:prSet presAssocID="{6FCF40DF-1AC2-4B69-BD42-1746E8F7D447}" presName="sibTrans" presStyleLbl="sibTrans2D1" presStyleIdx="6" presStyleCnt="8"/>
      <dgm:spPr/>
    </dgm:pt>
    <dgm:pt modelId="{C8B880F7-6022-40DD-9B3A-222AE6993791}" type="pres">
      <dgm:prSet presAssocID="{6FCF40DF-1AC2-4B69-BD42-1746E8F7D447}" presName="connectorText" presStyleLbl="sibTrans2D1" presStyleIdx="6" presStyleCnt="8"/>
      <dgm:spPr/>
    </dgm:pt>
    <dgm:pt modelId="{8FA414BC-87F3-42A3-A7B7-B8AEDDED58E9}" type="pres">
      <dgm:prSet presAssocID="{6830F2E2-51C0-450D-A151-F8E790F8DF59}" presName="node" presStyleLbl="node1" presStyleIdx="7" presStyleCnt="9" custScaleX="227784">
        <dgm:presLayoutVars>
          <dgm:bulletEnabled val="1"/>
        </dgm:presLayoutVars>
      </dgm:prSet>
      <dgm:spPr/>
    </dgm:pt>
    <dgm:pt modelId="{88BEA951-691B-436B-B35B-3DA1633B1F47}" type="pres">
      <dgm:prSet presAssocID="{55455324-06EA-4FCC-A606-14DD64DDCF83}" presName="sibTrans" presStyleLbl="sibTrans2D1" presStyleIdx="7" presStyleCnt="8"/>
      <dgm:spPr/>
    </dgm:pt>
    <dgm:pt modelId="{14E059B5-8CD5-4C94-BE96-3610E5FFE15C}" type="pres">
      <dgm:prSet presAssocID="{55455324-06EA-4FCC-A606-14DD64DDCF83}" presName="connectorText" presStyleLbl="sibTrans2D1" presStyleIdx="7" presStyleCnt="8"/>
      <dgm:spPr/>
    </dgm:pt>
    <dgm:pt modelId="{8E322133-5B4D-4AB4-9F0D-E82FF6D79856}" type="pres">
      <dgm:prSet presAssocID="{A596D2BC-A702-4F73-9BC8-0C1FDBC205E1}" presName="node" presStyleLbl="node1" presStyleIdx="8" presStyleCnt="9" custScaleX="227784" custLinFactNeighborX="0" custLinFactNeighborY="48362">
        <dgm:presLayoutVars>
          <dgm:bulletEnabled val="1"/>
        </dgm:presLayoutVars>
      </dgm:prSet>
      <dgm:spPr/>
    </dgm:pt>
  </dgm:ptLst>
  <dgm:cxnLst>
    <dgm:cxn modelId="{8AA01706-D9DE-48D1-8F79-7405789A4E59}" type="presOf" srcId="{F7E524E9-68C6-4099-9E03-7C4DC7792C0D}" destId="{6EC09F63-3447-4208-947F-B9BA9D361911}" srcOrd="0" destOrd="0" presId="urn:microsoft.com/office/officeart/2005/8/layout/process2"/>
    <dgm:cxn modelId="{69EE7F16-9F0D-445A-A949-B2F40540412E}" type="presOf" srcId="{3EEFCA47-533F-448C-9224-E2F7C3D32B8A}" destId="{C76BFFB2-A3B1-44CE-8400-BC67ED0FA1B9}" srcOrd="0" destOrd="0" presId="urn:microsoft.com/office/officeart/2005/8/layout/process2"/>
    <dgm:cxn modelId="{1CD3641D-750B-4726-9ADC-40DBB1F5F963}" type="presOf" srcId="{C65E135C-45FA-4E51-992D-C86465E0884E}" destId="{24523AAE-E01C-424A-9996-6B2766E53683}" srcOrd="0" destOrd="0" presId="urn:microsoft.com/office/officeart/2005/8/layout/process2"/>
    <dgm:cxn modelId="{97A6B522-D364-47BF-AA1F-3706A0073B28}" type="presOf" srcId="{3DF92AFE-1BC7-41E7-A614-15639443D723}" destId="{729F2C60-4350-4F5D-BD08-CB31D2F8A8C6}" srcOrd="0" destOrd="0" presId="urn:microsoft.com/office/officeart/2005/8/layout/process2"/>
    <dgm:cxn modelId="{AFEAAF27-EF61-4EEF-8269-A4102BFAB30A}" type="presOf" srcId="{55455324-06EA-4FCC-A606-14DD64DDCF83}" destId="{14E059B5-8CD5-4C94-BE96-3610E5FFE15C}" srcOrd="1" destOrd="0" presId="urn:microsoft.com/office/officeart/2005/8/layout/process2"/>
    <dgm:cxn modelId="{9CB4C23C-9DDF-4EE0-A233-A11DD3D22B82}" type="presOf" srcId="{AC7D0311-3917-49A1-AFE2-711CD1A6A6C2}" destId="{DFC78AB5-1599-4792-B589-80770CA4BA2B}" srcOrd="0" destOrd="0" presId="urn:microsoft.com/office/officeart/2005/8/layout/process2"/>
    <dgm:cxn modelId="{2F2EB33E-AF3D-4986-8412-6BDF90AF84BE}" type="presOf" srcId="{53F6718D-EECB-4BAD-BF08-49D2A240F955}" destId="{ADC6D1BD-D0CA-4D39-9497-8BA046D3D1E8}" srcOrd="1" destOrd="0" presId="urn:microsoft.com/office/officeart/2005/8/layout/process2"/>
    <dgm:cxn modelId="{7B2FA840-4F6A-4519-B121-8E316606B842}" type="presOf" srcId="{6FCF40DF-1AC2-4B69-BD42-1746E8F7D447}" destId="{9CD79661-CCB8-4219-9BD6-B6451D5AB155}" srcOrd="0" destOrd="0" presId="urn:microsoft.com/office/officeart/2005/8/layout/process2"/>
    <dgm:cxn modelId="{F4B72B5C-B406-409A-9C1C-E7EBD5EF3517}" type="presOf" srcId="{369ACE6C-CEDE-4213-989D-AF2C65C68A81}" destId="{0F75D48D-0422-4C7E-A8D4-AF844B9B3FA6}" srcOrd="0" destOrd="0" presId="urn:microsoft.com/office/officeart/2005/8/layout/process2"/>
    <dgm:cxn modelId="{4599225E-B37A-459B-9335-EBB56A70D2B8}" type="presOf" srcId="{A596D2BC-A702-4F73-9BC8-0C1FDBC205E1}" destId="{8E322133-5B4D-4AB4-9F0D-E82FF6D79856}" srcOrd="0" destOrd="0" presId="urn:microsoft.com/office/officeart/2005/8/layout/process2"/>
    <dgm:cxn modelId="{E024AA62-05D3-421B-8E81-7BCA0928EAEB}" type="presOf" srcId="{9464E377-CEC9-413A-833F-7F247D5948D9}" destId="{543FCD40-19E7-489D-A7CF-222203701A6A}" srcOrd="1" destOrd="0" presId="urn:microsoft.com/office/officeart/2005/8/layout/process2"/>
    <dgm:cxn modelId="{4E0A2C45-32DE-48C9-9E1F-F2E1FA0FF8CB}" type="presOf" srcId="{55455324-06EA-4FCC-A606-14DD64DDCF83}" destId="{88BEA951-691B-436B-B35B-3DA1633B1F47}" srcOrd="0" destOrd="0" presId="urn:microsoft.com/office/officeart/2005/8/layout/process2"/>
    <dgm:cxn modelId="{6E3FFD67-079B-46AB-975D-64EE9656417B}" type="presOf" srcId="{1A95DB1C-BC90-487B-A86B-16F2670A79A1}" destId="{1B0FA2B3-450B-4C3D-9041-74680B3722FE}" srcOrd="0" destOrd="0" presId="urn:microsoft.com/office/officeart/2005/8/layout/process2"/>
    <dgm:cxn modelId="{554BC375-712B-49EB-91C1-1191E042A627}" type="presOf" srcId="{62F6A413-4C3F-4358-B86E-C7321AE061AE}" destId="{4EA69F27-D44B-42CC-8625-1D74C4EB2209}" srcOrd="1" destOrd="0" presId="urn:microsoft.com/office/officeart/2005/8/layout/process2"/>
    <dgm:cxn modelId="{A991FA75-9CA8-40CE-8840-F3BA623F0DCE}" type="presOf" srcId="{62F6A413-4C3F-4358-B86E-C7321AE061AE}" destId="{786AAF82-06AD-42BF-B36A-399AF5C948D4}" srcOrd="0" destOrd="0" presId="urn:microsoft.com/office/officeart/2005/8/layout/process2"/>
    <dgm:cxn modelId="{65A66976-EA65-44AE-B8A9-5DD48CE76759}" srcId="{D2CAAD3A-82A2-4E8A-8A12-DF34DE79F900}" destId="{AC7D0311-3917-49A1-AFE2-711CD1A6A6C2}" srcOrd="5" destOrd="0" parTransId="{8D1AF54B-0A6B-46A4-8762-CAC1B004418E}" sibTransId="{53F6718D-EECB-4BAD-BF08-49D2A240F955}"/>
    <dgm:cxn modelId="{3263B279-8A4B-4B70-BCF8-FF9FCF2A074C}" srcId="{D2CAAD3A-82A2-4E8A-8A12-DF34DE79F900}" destId="{A596D2BC-A702-4F73-9BC8-0C1FDBC205E1}" srcOrd="8" destOrd="0" parTransId="{8645FCAC-6778-454A-8A91-7575093577B0}" sibTransId="{3A4C79AC-96EA-41BB-A146-AE96D1B17036}"/>
    <dgm:cxn modelId="{1745077F-470E-41B3-9101-251EDE227FC4}" type="presOf" srcId="{3EEFCA47-533F-448C-9224-E2F7C3D32B8A}" destId="{6EBC06F8-B39E-4A2E-BF1F-1EBB49C9F72A}" srcOrd="1" destOrd="0" presId="urn:microsoft.com/office/officeart/2005/8/layout/process2"/>
    <dgm:cxn modelId="{E3A25785-6F3C-4636-8629-6EDB36FA00C0}" srcId="{D2CAAD3A-82A2-4E8A-8A12-DF34DE79F900}" destId="{2E88541C-4449-44D7-A910-8779C64B5C40}" srcOrd="1" destOrd="0" parTransId="{5CA25605-F13B-4B8A-9261-75632720E6B4}" sibTransId="{369ACE6C-CEDE-4213-989D-AF2C65C68A81}"/>
    <dgm:cxn modelId="{AB425291-065C-424C-9628-80F095A3C3EB}" srcId="{D2CAAD3A-82A2-4E8A-8A12-DF34DE79F900}" destId="{7211B579-30C6-435A-A8EF-BC8B237458C7}" srcOrd="0" destOrd="0" parTransId="{E9009663-1C7A-442C-B77F-DD5E9244559D}" sibTransId="{3EEFCA47-533F-448C-9224-E2F7C3D32B8A}"/>
    <dgm:cxn modelId="{C83FB495-EA18-4887-A491-CAD0BFEFBC16}" type="presOf" srcId="{2E88541C-4449-44D7-A910-8779C64B5C40}" destId="{45E64D9F-1824-4BE4-94F2-63E76B1A2BFF}" srcOrd="0" destOrd="0" presId="urn:microsoft.com/office/officeart/2005/8/layout/process2"/>
    <dgm:cxn modelId="{C3A15496-2D57-4BC0-A2D8-79773A2932BA}" type="presOf" srcId="{1A95DB1C-BC90-487B-A86B-16F2670A79A1}" destId="{D89EF628-B89C-4A87-A084-D101AF4B0251}" srcOrd="1" destOrd="0" presId="urn:microsoft.com/office/officeart/2005/8/layout/process2"/>
    <dgm:cxn modelId="{51391697-77C4-439E-95A4-D8CCE959ED0A}" srcId="{D2CAAD3A-82A2-4E8A-8A12-DF34DE79F900}" destId="{C65E135C-45FA-4E51-992D-C86465E0884E}" srcOrd="6" destOrd="0" parTransId="{AA6FF48E-6E66-4E36-8C1D-77864B4016FF}" sibTransId="{6FCF40DF-1AC2-4B69-BD42-1746E8F7D447}"/>
    <dgm:cxn modelId="{BBEEF797-C811-4BDB-8517-2F2D351077BA}" type="presOf" srcId="{6FCF40DF-1AC2-4B69-BD42-1746E8F7D447}" destId="{C8B880F7-6022-40DD-9B3A-222AE6993791}" srcOrd="1" destOrd="0" presId="urn:microsoft.com/office/officeart/2005/8/layout/process2"/>
    <dgm:cxn modelId="{D0D971A4-C4DF-42DF-A120-3AEC800617F8}" type="presOf" srcId="{6830F2E2-51C0-450D-A151-F8E790F8DF59}" destId="{8FA414BC-87F3-42A3-A7B7-B8AEDDED58E9}" srcOrd="0" destOrd="0" presId="urn:microsoft.com/office/officeart/2005/8/layout/process2"/>
    <dgm:cxn modelId="{D14604A8-413C-4E7B-BA43-A8F8AE62AC22}" type="presOf" srcId="{53F6718D-EECB-4BAD-BF08-49D2A240F955}" destId="{832AB0AF-05A3-45EE-906C-A1608C6AAA32}" srcOrd="0" destOrd="0" presId="urn:microsoft.com/office/officeart/2005/8/layout/process2"/>
    <dgm:cxn modelId="{27EFAAA8-7831-481A-9A9B-7EC752278FB5}" srcId="{D2CAAD3A-82A2-4E8A-8A12-DF34DE79F900}" destId="{F7E524E9-68C6-4099-9E03-7C4DC7792C0D}" srcOrd="4" destOrd="0" parTransId="{223817A7-3680-485D-9D1E-5A2021BADE7E}" sibTransId="{62F6A413-4C3F-4358-B86E-C7321AE061AE}"/>
    <dgm:cxn modelId="{F9ACAEA8-A2FE-4791-A614-4BCCDCBB5084}" type="presOf" srcId="{D2CAAD3A-82A2-4E8A-8A12-DF34DE79F900}" destId="{6AF7C599-989E-419C-8ED6-A2C45B18C5EB}" srcOrd="0" destOrd="0" presId="urn:microsoft.com/office/officeart/2005/8/layout/process2"/>
    <dgm:cxn modelId="{186E58B1-76FA-43AB-95FE-59998A28C326}" srcId="{D2CAAD3A-82A2-4E8A-8A12-DF34DE79F900}" destId="{6830F2E2-51C0-450D-A151-F8E790F8DF59}" srcOrd="7" destOrd="0" parTransId="{FAC9AD8D-5C47-43B2-8057-FEBFD8CEC3F5}" sibTransId="{55455324-06EA-4FCC-A606-14DD64DDCF83}"/>
    <dgm:cxn modelId="{E55D29B2-3AE4-4018-92D2-739AB230A180}" type="presOf" srcId="{369ACE6C-CEDE-4213-989D-AF2C65C68A81}" destId="{0C2C712D-5B91-4706-9F68-BD94A6917A47}" srcOrd="1" destOrd="0" presId="urn:microsoft.com/office/officeart/2005/8/layout/process2"/>
    <dgm:cxn modelId="{D0F7F2B8-69EE-4D12-A559-12ADF5009963}" type="presOf" srcId="{88ED773C-C2C9-41B2-8F0F-EDFC5313E8E7}" destId="{78CFD408-76D2-45C8-A550-034C7D72055E}" srcOrd="0" destOrd="0" presId="urn:microsoft.com/office/officeart/2005/8/layout/process2"/>
    <dgm:cxn modelId="{AD000AC9-1BD5-4935-8330-3480B0ECFC7B}" srcId="{D2CAAD3A-82A2-4E8A-8A12-DF34DE79F900}" destId="{3DF92AFE-1BC7-41E7-A614-15639443D723}" srcOrd="3" destOrd="0" parTransId="{F594A62E-7817-4AEB-9ADA-A2E1744B7503}" sibTransId="{1A95DB1C-BC90-487B-A86B-16F2670A79A1}"/>
    <dgm:cxn modelId="{A6C08CD4-5AF8-41E9-B05C-E4E951EF777E}" type="presOf" srcId="{9464E377-CEC9-413A-833F-7F247D5948D9}" destId="{6E4EB779-B1EC-4660-9CC5-0793E141512A}" srcOrd="0" destOrd="0" presId="urn:microsoft.com/office/officeart/2005/8/layout/process2"/>
    <dgm:cxn modelId="{54B390D7-3F9B-460D-93D7-D45730F2C823}" srcId="{D2CAAD3A-82A2-4E8A-8A12-DF34DE79F900}" destId="{88ED773C-C2C9-41B2-8F0F-EDFC5313E8E7}" srcOrd="2" destOrd="0" parTransId="{1483ED27-F57E-48EA-B894-2301B9541B56}" sibTransId="{9464E377-CEC9-413A-833F-7F247D5948D9}"/>
    <dgm:cxn modelId="{20D273EB-3A85-43D5-B833-189CEA43C8DF}" type="presOf" srcId="{7211B579-30C6-435A-A8EF-BC8B237458C7}" destId="{96F96CCE-686B-4FAC-9FE8-492DB3A5BF73}" srcOrd="0" destOrd="0" presId="urn:microsoft.com/office/officeart/2005/8/layout/process2"/>
    <dgm:cxn modelId="{B67B22D3-07ED-45C8-9393-A9C945653C33}" type="presParOf" srcId="{6AF7C599-989E-419C-8ED6-A2C45B18C5EB}" destId="{96F96CCE-686B-4FAC-9FE8-492DB3A5BF73}" srcOrd="0" destOrd="0" presId="urn:microsoft.com/office/officeart/2005/8/layout/process2"/>
    <dgm:cxn modelId="{4142C8BA-8D4A-476F-9060-0B9091F7B9DF}" type="presParOf" srcId="{6AF7C599-989E-419C-8ED6-A2C45B18C5EB}" destId="{C76BFFB2-A3B1-44CE-8400-BC67ED0FA1B9}" srcOrd="1" destOrd="0" presId="urn:microsoft.com/office/officeart/2005/8/layout/process2"/>
    <dgm:cxn modelId="{F857C318-2349-4CED-B379-CAE88DC72DF8}" type="presParOf" srcId="{C76BFFB2-A3B1-44CE-8400-BC67ED0FA1B9}" destId="{6EBC06F8-B39E-4A2E-BF1F-1EBB49C9F72A}" srcOrd="0" destOrd="0" presId="urn:microsoft.com/office/officeart/2005/8/layout/process2"/>
    <dgm:cxn modelId="{43CBB363-DA73-45B3-8B61-9613D39A4FA6}" type="presParOf" srcId="{6AF7C599-989E-419C-8ED6-A2C45B18C5EB}" destId="{45E64D9F-1824-4BE4-94F2-63E76B1A2BFF}" srcOrd="2" destOrd="0" presId="urn:microsoft.com/office/officeart/2005/8/layout/process2"/>
    <dgm:cxn modelId="{428B537F-01BD-4792-8F35-3D13A49C7528}" type="presParOf" srcId="{6AF7C599-989E-419C-8ED6-A2C45B18C5EB}" destId="{0F75D48D-0422-4C7E-A8D4-AF844B9B3FA6}" srcOrd="3" destOrd="0" presId="urn:microsoft.com/office/officeart/2005/8/layout/process2"/>
    <dgm:cxn modelId="{3230DCAD-395D-4FAD-98E0-BE2DD2A7B947}" type="presParOf" srcId="{0F75D48D-0422-4C7E-A8D4-AF844B9B3FA6}" destId="{0C2C712D-5B91-4706-9F68-BD94A6917A47}" srcOrd="0" destOrd="0" presId="urn:microsoft.com/office/officeart/2005/8/layout/process2"/>
    <dgm:cxn modelId="{06179B4C-CAA9-456F-8DEA-3C769DDF811F}" type="presParOf" srcId="{6AF7C599-989E-419C-8ED6-A2C45B18C5EB}" destId="{78CFD408-76D2-45C8-A550-034C7D72055E}" srcOrd="4" destOrd="0" presId="urn:microsoft.com/office/officeart/2005/8/layout/process2"/>
    <dgm:cxn modelId="{EFA0BED8-8E51-480C-8FA4-9925F91658A7}" type="presParOf" srcId="{6AF7C599-989E-419C-8ED6-A2C45B18C5EB}" destId="{6E4EB779-B1EC-4660-9CC5-0793E141512A}" srcOrd="5" destOrd="0" presId="urn:microsoft.com/office/officeart/2005/8/layout/process2"/>
    <dgm:cxn modelId="{9FD39E57-6213-4059-B309-D94D724A1C64}" type="presParOf" srcId="{6E4EB779-B1EC-4660-9CC5-0793E141512A}" destId="{543FCD40-19E7-489D-A7CF-222203701A6A}" srcOrd="0" destOrd="0" presId="urn:microsoft.com/office/officeart/2005/8/layout/process2"/>
    <dgm:cxn modelId="{39063F04-9396-4945-9091-F556298350AC}" type="presParOf" srcId="{6AF7C599-989E-419C-8ED6-A2C45B18C5EB}" destId="{729F2C60-4350-4F5D-BD08-CB31D2F8A8C6}" srcOrd="6" destOrd="0" presId="urn:microsoft.com/office/officeart/2005/8/layout/process2"/>
    <dgm:cxn modelId="{031B5189-7AD8-4475-86C2-1DB75EDD7CC8}" type="presParOf" srcId="{6AF7C599-989E-419C-8ED6-A2C45B18C5EB}" destId="{1B0FA2B3-450B-4C3D-9041-74680B3722FE}" srcOrd="7" destOrd="0" presId="urn:microsoft.com/office/officeart/2005/8/layout/process2"/>
    <dgm:cxn modelId="{D1AF0DC2-5363-41F1-BC92-5E1E45E38E09}" type="presParOf" srcId="{1B0FA2B3-450B-4C3D-9041-74680B3722FE}" destId="{D89EF628-B89C-4A87-A084-D101AF4B0251}" srcOrd="0" destOrd="0" presId="urn:microsoft.com/office/officeart/2005/8/layout/process2"/>
    <dgm:cxn modelId="{89C66488-0D52-4621-A2C3-3FAF0CE82B96}" type="presParOf" srcId="{6AF7C599-989E-419C-8ED6-A2C45B18C5EB}" destId="{6EC09F63-3447-4208-947F-B9BA9D361911}" srcOrd="8" destOrd="0" presId="urn:microsoft.com/office/officeart/2005/8/layout/process2"/>
    <dgm:cxn modelId="{C4F40462-B21A-4FA9-8F0D-71D58A290490}" type="presParOf" srcId="{6AF7C599-989E-419C-8ED6-A2C45B18C5EB}" destId="{786AAF82-06AD-42BF-B36A-399AF5C948D4}" srcOrd="9" destOrd="0" presId="urn:microsoft.com/office/officeart/2005/8/layout/process2"/>
    <dgm:cxn modelId="{7F570487-9D00-4EE1-8696-D9809FB8B50C}" type="presParOf" srcId="{786AAF82-06AD-42BF-B36A-399AF5C948D4}" destId="{4EA69F27-D44B-42CC-8625-1D74C4EB2209}" srcOrd="0" destOrd="0" presId="urn:microsoft.com/office/officeart/2005/8/layout/process2"/>
    <dgm:cxn modelId="{65E92227-37A8-471F-91C9-5F427BEF8A93}" type="presParOf" srcId="{6AF7C599-989E-419C-8ED6-A2C45B18C5EB}" destId="{DFC78AB5-1599-4792-B589-80770CA4BA2B}" srcOrd="10" destOrd="0" presId="urn:microsoft.com/office/officeart/2005/8/layout/process2"/>
    <dgm:cxn modelId="{024DF6CD-4E56-4FB4-AF65-F3C4AB5BB388}" type="presParOf" srcId="{6AF7C599-989E-419C-8ED6-A2C45B18C5EB}" destId="{832AB0AF-05A3-45EE-906C-A1608C6AAA32}" srcOrd="11" destOrd="0" presId="urn:microsoft.com/office/officeart/2005/8/layout/process2"/>
    <dgm:cxn modelId="{2E9D2D94-A114-458A-9840-2896B6BAA19F}" type="presParOf" srcId="{832AB0AF-05A3-45EE-906C-A1608C6AAA32}" destId="{ADC6D1BD-D0CA-4D39-9497-8BA046D3D1E8}" srcOrd="0" destOrd="0" presId="urn:microsoft.com/office/officeart/2005/8/layout/process2"/>
    <dgm:cxn modelId="{A3A9664C-B8FD-4BD7-88C1-4B36A9829C41}" type="presParOf" srcId="{6AF7C599-989E-419C-8ED6-A2C45B18C5EB}" destId="{24523AAE-E01C-424A-9996-6B2766E53683}" srcOrd="12" destOrd="0" presId="urn:microsoft.com/office/officeart/2005/8/layout/process2"/>
    <dgm:cxn modelId="{3B8AF8BC-2A4F-48FF-9A86-3A8E792A096E}" type="presParOf" srcId="{6AF7C599-989E-419C-8ED6-A2C45B18C5EB}" destId="{9CD79661-CCB8-4219-9BD6-B6451D5AB155}" srcOrd="13" destOrd="0" presId="urn:microsoft.com/office/officeart/2005/8/layout/process2"/>
    <dgm:cxn modelId="{6139CB9C-3AA6-4905-B110-3B5358BFDEC8}" type="presParOf" srcId="{9CD79661-CCB8-4219-9BD6-B6451D5AB155}" destId="{C8B880F7-6022-40DD-9B3A-222AE6993791}" srcOrd="0" destOrd="0" presId="urn:microsoft.com/office/officeart/2005/8/layout/process2"/>
    <dgm:cxn modelId="{1EFE652C-8B9D-43FE-BCBD-3079564DA3D1}" type="presParOf" srcId="{6AF7C599-989E-419C-8ED6-A2C45B18C5EB}" destId="{8FA414BC-87F3-42A3-A7B7-B8AEDDED58E9}" srcOrd="14" destOrd="0" presId="urn:microsoft.com/office/officeart/2005/8/layout/process2"/>
    <dgm:cxn modelId="{CAB1F7F9-B674-474F-9433-7F370FF90183}" type="presParOf" srcId="{6AF7C599-989E-419C-8ED6-A2C45B18C5EB}" destId="{88BEA951-691B-436B-B35B-3DA1633B1F47}" srcOrd="15" destOrd="0" presId="urn:microsoft.com/office/officeart/2005/8/layout/process2"/>
    <dgm:cxn modelId="{CC80F29A-879F-4948-B16F-645726CEA219}" type="presParOf" srcId="{88BEA951-691B-436B-B35B-3DA1633B1F47}" destId="{14E059B5-8CD5-4C94-BE96-3610E5FFE15C}" srcOrd="0" destOrd="0" presId="urn:microsoft.com/office/officeart/2005/8/layout/process2"/>
    <dgm:cxn modelId="{B6FE41DE-DBEF-453F-A502-1C7A968B3854}" type="presParOf" srcId="{6AF7C599-989E-419C-8ED6-A2C45B18C5EB}" destId="{8E322133-5B4D-4AB4-9F0D-E82FF6D79856}" srcOrd="1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96CCE-686B-4FAC-9FE8-492DB3A5BF73}">
      <dsp:nvSpPr>
        <dsp:cNvPr id="0" name=""/>
        <dsp:cNvSpPr/>
      </dsp:nvSpPr>
      <dsp:spPr>
        <a:xfrm>
          <a:off x="2243722" y="3029"/>
          <a:ext cx="3377029"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Summary</a:t>
          </a:r>
        </a:p>
      </dsp:txBody>
      <dsp:txXfrm>
        <a:off x="2254892" y="14199"/>
        <a:ext cx="3354689" cy="359043"/>
      </dsp:txXfrm>
    </dsp:sp>
    <dsp:sp modelId="{C76BFFB2-A3B1-44CE-8400-BC67ED0FA1B9}">
      <dsp:nvSpPr>
        <dsp:cNvPr id="0" name=""/>
        <dsp:cNvSpPr/>
      </dsp:nvSpPr>
      <dsp:spPr>
        <a:xfrm rot="5400000">
          <a:off x="3860728" y="393947"/>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408249"/>
        <a:ext cx="102974" cy="100113"/>
      </dsp:txXfrm>
    </dsp:sp>
    <dsp:sp modelId="{45E64D9F-1824-4BE4-94F2-63E76B1A2BFF}">
      <dsp:nvSpPr>
        <dsp:cNvPr id="0" name=""/>
        <dsp:cNvSpPr/>
      </dsp:nvSpPr>
      <dsp:spPr>
        <a:xfrm>
          <a:off x="2255949" y="575104"/>
          <a:ext cx="3352575"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Technical Requirements</a:t>
          </a:r>
        </a:p>
      </dsp:txBody>
      <dsp:txXfrm>
        <a:off x="2267119" y="586274"/>
        <a:ext cx="3330235" cy="359043"/>
      </dsp:txXfrm>
    </dsp:sp>
    <dsp:sp modelId="{0F75D48D-0422-4C7E-A8D4-AF844B9B3FA6}">
      <dsp:nvSpPr>
        <dsp:cNvPr id="0" name=""/>
        <dsp:cNvSpPr/>
      </dsp:nvSpPr>
      <dsp:spPr>
        <a:xfrm rot="5400000">
          <a:off x="3860728" y="966022"/>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980324"/>
        <a:ext cx="102974" cy="100113"/>
      </dsp:txXfrm>
    </dsp:sp>
    <dsp:sp modelId="{78CFD408-76D2-45C8-A550-034C7D72055E}">
      <dsp:nvSpPr>
        <dsp:cNvPr id="0" name=""/>
        <dsp:cNvSpPr/>
      </dsp:nvSpPr>
      <dsp:spPr>
        <a:xfrm>
          <a:off x="2255949" y="1147179"/>
          <a:ext cx="3352575"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Analysis</a:t>
          </a:r>
        </a:p>
      </dsp:txBody>
      <dsp:txXfrm>
        <a:off x="2267119" y="1158349"/>
        <a:ext cx="3330235" cy="359043"/>
      </dsp:txXfrm>
    </dsp:sp>
    <dsp:sp modelId="{6E4EB779-B1EC-4660-9CC5-0793E141512A}">
      <dsp:nvSpPr>
        <dsp:cNvPr id="0" name=""/>
        <dsp:cNvSpPr/>
      </dsp:nvSpPr>
      <dsp:spPr>
        <a:xfrm rot="5400000">
          <a:off x="3860728" y="1538098"/>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1552400"/>
        <a:ext cx="102974" cy="100113"/>
      </dsp:txXfrm>
    </dsp:sp>
    <dsp:sp modelId="{729F2C60-4350-4F5D-BD08-CB31D2F8A8C6}">
      <dsp:nvSpPr>
        <dsp:cNvPr id="0" name=""/>
        <dsp:cNvSpPr/>
      </dsp:nvSpPr>
      <dsp:spPr>
        <a:xfrm>
          <a:off x="2219245" y="1719255"/>
          <a:ext cx="3425983"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Closed Form Calculation</a:t>
          </a:r>
        </a:p>
      </dsp:txBody>
      <dsp:txXfrm>
        <a:off x="2230415" y="1730425"/>
        <a:ext cx="3403643" cy="359043"/>
      </dsp:txXfrm>
    </dsp:sp>
    <dsp:sp modelId="{1B0FA2B3-450B-4C3D-9041-74680B3722FE}">
      <dsp:nvSpPr>
        <dsp:cNvPr id="0" name=""/>
        <dsp:cNvSpPr/>
      </dsp:nvSpPr>
      <dsp:spPr>
        <a:xfrm rot="5400000">
          <a:off x="3860728" y="2110173"/>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2124475"/>
        <a:ext cx="102974" cy="100113"/>
      </dsp:txXfrm>
    </dsp:sp>
    <dsp:sp modelId="{6EC09F63-3447-4208-947F-B9BA9D361911}">
      <dsp:nvSpPr>
        <dsp:cNvPr id="0" name=""/>
        <dsp:cNvSpPr/>
      </dsp:nvSpPr>
      <dsp:spPr>
        <a:xfrm>
          <a:off x="2182541" y="2291330"/>
          <a:ext cx="3499392"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Material Comparison</a:t>
          </a:r>
        </a:p>
      </dsp:txBody>
      <dsp:txXfrm>
        <a:off x="2193711" y="2302500"/>
        <a:ext cx="3477052" cy="359043"/>
      </dsp:txXfrm>
    </dsp:sp>
    <dsp:sp modelId="{786AAF82-06AD-42BF-B36A-399AF5C948D4}">
      <dsp:nvSpPr>
        <dsp:cNvPr id="0" name=""/>
        <dsp:cNvSpPr/>
      </dsp:nvSpPr>
      <dsp:spPr>
        <a:xfrm rot="5400000">
          <a:off x="3860728" y="2682248"/>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2696550"/>
        <a:ext cx="102974" cy="100113"/>
      </dsp:txXfrm>
    </dsp:sp>
    <dsp:sp modelId="{DFC78AB5-1599-4792-B589-80770CA4BA2B}">
      <dsp:nvSpPr>
        <dsp:cNvPr id="0" name=""/>
        <dsp:cNvSpPr/>
      </dsp:nvSpPr>
      <dsp:spPr>
        <a:xfrm>
          <a:off x="2194775" y="2863406"/>
          <a:ext cx="3474923"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Analysis w/ Beam Tube</a:t>
          </a:r>
        </a:p>
      </dsp:txBody>
      <dsp:txXfrm>
        <a:off x="2205945" y="2874576"/>
        <a:ext cx="3452583" cy="359043"/>
      </dsp:txXfrm>
    </dsp:sp>
    <dsp:sp modelId="{832AB0AF-05A3-45EE-906C-A1608C6AAA32}">
      <dsp:nvSpPr>
        <dsp:cNvPr id="0" name=""/>
        <dsp:cNvSpPr/>
      </dsp:nvSpPr>
      <dsp:spPr>
        <a:xfrm rot="5400000">
          <a:off x="3860728" y="3254324"/>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3268626"/>
        <a:ext cx="102974" cy="100113"/>
      </dsp:txXfrm>
    </dsp:sp>
    <dsp:sp modelId="{24523AAE-E01C-424A-9996-6B2766E53683}">
      <dsp:nvSpPr>
        <dsp:cNvPr id="0" name=""/>
        <dsp:cNvSpPr/>
      </dsp:nvSpPr>
      <dsp:spPr>
        <a:xfrm>
          <a:off x="2194775" y="3435481"/>
          <a:ext cx="3474923"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Division 1 PV Code</a:t>
          </a:r>
        </a:p>
      </dsp:txBody>
      <dsp:txXfrm>
        <a:off x="2205945" y="3446651"/>
        <a:ext cx="3452583" cy="359043"/>
      </dsp:txXfrm>
    </dsp:sp>
    <dsp:sp modelId="{9CD79661-CCB8-4219-9BD6-B6451D5AB155}">
      <dsp:nvSpPr>
        <dsp:cNvPr id="0" name=""/>
        <dsp:cNvSpPr/>
      </dsp:nvSpPr>
      <dsp:spPr>
        <a:xfrm rot="5400000">
          <a:off x="3860728" y="3826399"/>
          <a:ext cx="143018"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3840701"/>
        <a:ext cx="102974" cy="100113"/>
      </dsp:txXfrm>
    </dsp:sp>
    <dsp:sp modelId="{8FA414BC-87F3-42A3-A7B7-B8AEDDED58E9}">
      <dsp:nvSpPr>
        <dsp:cNvPr id="0" name=""/>
        <dsp:cNvSpPr/>
      </dsp:nvSpPr>
      <dsp:spPr>
        <a:xfrm>
          <a:off x="2194775" y="4007556"/>
          <a:ext cx="3474923"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Analysis w/ Div. 1 Geometry</a:t>
          </a:r>
        </a:p>
      </dsp:txBody>
      <dsp:txXfrm>
        <a:off x="2205945" y="4018726"/>
        <a:ext cx="3452583" cy="359043"/>
      </dsp:txXfrm>
    </dsp:sp>
    <dsp:sp modelId="{88BEA951-691B-436B-B35B-3DA1633B1F47}">
      <dsp:nvSpPr>
        <dsp:cNvPr id="0" name=""/>
        <dsp:cNvSpPr/>
      </dsp:nvSpPr>
      <dsp:spPr>
        <a:xfrm rot="5400000">
          <a:off x="3859592" y="4399989"/>
          <a:ext cx="145290" cy="171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880751" y="4413155"/>
        <a:ext cx="102974" cy="101703"/>
      </dsp:txXfrm>
    </dsp:sp>
    <dsp:sp modelId="{8E322133-5B4D-4AB4-9F0D-E82FF6D79856}">
      <dsp:nvSpPr>
        <dsp:cNvPr id="0" name=""/>
        <dsp:cNvSpPr/>
      </dsp:nvSpPr>
      <dsp:spPr>
        <a:xfrm>
          <a:off x="2194775" y="4582661"/>
          <a:ext cx="3474923" cy="38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Recommendations</a:t>
          </a:r>
        </a:p>
      </dsp:txBody>
      <dsp:txXfrm>
        <a:off x="2205945" y="4593831"/>
        <a:ext cx="3452583" cy="3590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err="1"/>
              <a:t>dRICH</a:t>
            </a:r>
            <a:r>
              <a:rPr lang="en-US" dirty="0"/>
              <a:t> Vessel Analysis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Date: 25 Aug 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Engineer: C. Taylor</a:t>
            </a:r>
          </a:p>
          <a:p>
            <a:r>
              <a:rPr lang="en-US" dirty="0"/>
              <a:t>Approver: P. </a:t>
            </a:r>
            <a:r>
              <a:rPr lang="en-US" dirty="0" err="1"/>
              <a:t>Orfin</a:t>
            </a:r>
            <a:endParaRPr lang="en-US"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365B5F-8D8A-422C-A0C3-9DA84F20BED4}"/>
              </a:ext>
            </a:extLst>
          </p:cNvPr>
          <p:cNvPicPr>
            <a:picLocks noChangeAspect="1"/>
          </p:cNvPicPr>
          <p:nvPr/>
        </p:nvPicPr>
        <p:blipFill>
          <a:blip r:embed="rId2"/>
          <a:stretch>
            <a:fillRect/>
          </a:stretch>
        </p:blipFill>
        <p:spPr>
          <a:xfrm>
            <a:off x="6096000" y="2269341"/>
            <a:ext cx="5524500" cy="3706960"/>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Load Conditions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97504" y="1656347"/>
            <a:ext cx="5437022" cy="4207185"/>
          </a:xfrm>
        </p:spPr>
        <p:txBody>
          <a:bodyPr>
            <a:normAutofit/>
          </a:bodyPr>
          <a:lstStyle/>
          <a:p>
            <a:pPr lvl="1"/>
            <a:r>
              <a:rPr lang="en-US" sz="1600" b="1" dirty="0"/>
              <a:t>Analysis was performed using a 5° wedge divided into 3 sections such that the endcap and vessel wall could be analyzed individually</a:t>
            </a:r>
          </a:p>
          <a:p>
            <a:pPr lvl="1"/>
            <a:endParaRPr lang="en-US" sz="1600" b="1" dirty="0"/>
          </a:p>
          <a:p>
            <a:pPr lvl="1"/>
            <a:r>
              <a:rPr lang="en-US" sz="1600" b="1" dirty="0"/>
              <a:t>Weak springs were allowed for this analysis</a:t>
            </a:r>
          </a:p>
          <a:p>
            <a:pPr lvl="1"/>
            <a:endParaRPr lang="en-US" sz="1600" b="1" dirty="0"/>
          </a:p>
          <a:p>
            <a:pPr lvl="1"/>
            <a:r>
              <a:rPr lang="en-US" sz="1600" b="1" dirty="0"/>
              <a:t>3 elements through the wall thickness were maintained as dimensions were varied</a:t>
            </a:r>
          </a:p>
          <a:p>
            <a:pPr lvl="1"/>
            <a:endParaRPr lang="en-US" sz="1600" b="1" dirty="0"/>
          </a:p>
          <a:p>
            <a:pPr lvl="1"/>
            <a:r>
              <a:rPr lang="en-US" sz="1600" b="1" dirty="0"/>
              <a:t>Analysis does not include gravity</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10</a:t>
            </a:fld>
            <a:endParaRPr lang="en-US" dirty="0"/>
          </a:p>
        </p:txBody>
      </p:sp>
      <p:pic>
        <p:nvPicPr>
          <p:cNvPr id="14" name="Picture 13">
            <a:extLst>
              <a:ext uri="{FF2B5EF4-FFF2-40B4-BE49-F238E27FC236}">
                <a16:creationId xmlns:a16="http://schemas.microsoft.com/office/drawing/2014/main" id="{990F33C2-1061-469A-B146-F3EAE8BFE172}"/>
              </a:ext>
            </a:extLst>
          </p:cNvPr>
          <p:cNvPicPr>
            <a:picLocks noChangeAspect="1"/>
          </p:cNvPicPr>
          <p:nvPr/>
        </p:nvPicPr>
        <p:blipFill>
          <a:blip r:embed="rId3"/>
          <a:stretch>
            <a:fillRect/>
          </a:stretch>
        </p:blipFill>
        <p:spPr>
          <a:xfrm>
            <a:off x="6096000" y="545288"/>
            <a:ext cx="5524500" cy="1422001"/>
          </a:xfrm>
          <a:prstGeom prst="rect">
            <a:avLst/>
          </a:prstGeom>
          <a:ln>
            <a:solidFill>
              <a:schemeClr val="tx1"/>
            </a:solidFill>
          </a:ln>
        </p:spPr>
      </p:pic>
      <p:sp>
        <p:nvSpPr>
          <p:cNvPr id="15" name="TextBox 14">
            <a:extLst>
              <a:ext uri="{FF2B5EF4-FFF2-40B4-BE49-F238E27FC236}">
                <a16:creationId xmlns:a16="http://schemas.microsoft.com/office/drawing/2014/main" id="{154EA84D-4425-4B72-A5F8-7B4A044E69D8}"/>
              </a:ext>
            </a:extLst>
          </p:cNvPr>
          <p:cNvSpPr txBox="1"/>
          <p:nvPr/>
        </p:nvSpPr>
        <p:spPr>
          <a:xfrm>
            <a:off x="6371222" y="1480612"/>
            <a:ext cx="2687053" cy="338554"/>
          </a:xfrm>
          <a:prstGeom prst="rect">
            <a:avLst/>
          </a:prstGeom>
          <a:noFill/>
        </p:spPr>
        <p:txBody>
          <a:bodyPr wrap="square" rtlCol="0">
            <a:spAutoFit/>
          </a:bodyPr>
          <a:lstStyle/>
          <a:p>
            <a:pPr algn="r"/>
            <a:r>
              <a:rPr lang="en-US" sz="1600" b="1" dirty="0"/>
              <a:t>Cyclic Region Symmetry</a:t>
            </a:r>
          </a:p>
        </p:txBody>
      </p:sp>
      <p:cxnSp>
        <p:nvCxnSpPr>
          <p:cNvPr id="17" name="Straight Arrow Connector 16">
            <a:extLst>
              <a:ext uri="{FF2B5EF4-FFF2-40B4-BE49-F238E27FC236}">
                <a16:creationId xmlns:a16="http://schemas.microsoft.com/office/drawing/2014/main" id="{3FD4910E-A5EA-486A-9014-C751F954B441}"/>
              </a:ext>
            </a:extLst>
          </p:cNvPr>
          <p:cNvCxnSpPr>
            <a:cxnSpLocks/>
            <a:stCxn id="15" idx="3"/>
          </p:cNvCxnSpPr>
          <p:nvPr/>
        </p:nvCxnSpPr>
        <p:spPr>
          <a:xfrm flipV="1">
            <a:off x="9058275" y="1392613"/>
            <a:ext cx="310314" cy="2572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F8D2EB-A1C8-478B-ADA3-DE5772B745D7}"/>
              </a:ext>
            </a:extLst>
          </p:cNvPr>
          <p:cNvCxnSpPr>
            <a:cxnSpLocks/>
          </p:cNvCxnSpPr>
          <p:nvPr/>
        </p:nvCxnSpPr>
        <p:spPr>
          <a:xfrm>
            <a:off x="7339263" y="3112169"/>
            <a:ext cx="0" cy="1892968"/>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970E1A6-BB83-4FC5-8F76-DA36F87690C2}"/>
              </a:ext>
            </a:extLst>
          </p:cNvPr>
          <p:cNvGrpSpPr/>
          <p:nvPr/>
        </p:nvGrpSpPr>
        <p:grpSpPr>
          <a:xfrm>
            <a:off x="9224210" y="2281642"/>
            <a:ext cx="2218083" cy="562603"/>
            <a:chOff x="8125326" y="2340010"/>
            <a:chExt cx="2218083" cy="562603"/>
          </a:xfrm>
        </p:grpSpPr>
        <p:sp>
          <p:nvSpPr>
            <p:cNvPr id="13" name="Cloud 12">
              <a:extLst>
                <a:ext uri="{FF2B5EF4-FFF2-40B4-BE49-F238E27FC236}">
                  <a16:creationId xmlns:a16="http://schemas.microsoft.com/office/drawing/2014/main" id="{AD842392-144C-450E-994A-38FBA88D7661}"/>
                </a:ext>
              </a:extLst>
            </p:cNvPr>
            <p:cNvSpPr/>
            <p:nvPr/>
          </p:nvSpPr>
          <p:spPr>
            <a:xfrm>
              <a:off x="8125326" y="2340010"/>
              <a:ext cx="1098884" cy="56260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BA4DF13-527B-40F7-AB4A-CFAD387AF546}"/>
                </a:ext>
              </a:extLst>
            </p:cNvPr>
            <p:cNvSpPr txBox="1"/>
            <p:nvPr/>
          </p:nvSpPr>
          <p:spPr>
            <a:xfrm>
              <a:off x="8157411" y="2441436"/>
              <a:ext cx="2185998" cy="338554"/>
            </a:xfrm>
            <a:prstGeom prst="rect">
              <a:avLst/>
            </a:prstGeom>
            <a:noFill/>
          </p:spPr>
          <p:txBody>
            <a:bodyPr wrap="square" rtlCol="0">
              <a:spAutoFit/>
            </a:bodyPr>
            <a:lstStyle/>
            <a:p>
              <a:r>
                <a:rPr lang="en-US" sz="1600" b="1" dirty="0"/>
                <a:t>14.7 psi</a:t>
              </a:r>
            </a:p>
          </p:txBody>
        </p:sp>
      </p:grpSp>
      <p:grpSp>
        <p:nvGrpSpPr>
          <p:cNvPr id="19" name="Group 18">
            <a:extLst>
              <a:ext uri="{FF2B5EF4-FFF2-40B4-BE49-F238E27FC236}">
                <a16:creationId xmlns:a16="http://schemas.microsoft.com/office/drawing/2014/main" id="{9A1E7705-049D-40CE-A0D0-8ED390C6F523}"/>
              </a:ext>
            </a:extLst>
          </p:cNvPr>
          <p:cNvGrpSpPr/>
          <p:nvPr/>
        </p:nvGrpSpPr>
        <p:grpSpPr>
          <a:xfrm>
            <a:off x="7766623" y="3594515"/>
            <a:ext cx="2426369" cy="917293"/>
            <a:chOff x="7766623" y="3594515"/>
            <a:chExt cx="2426369" cy="917293"/>
          </a:xfrm>
        </p:grpSpPr>
        <p:sp>
          <p:nvSpPr>
            <p:cNvPr id="21" name="Cloud 20">
              <a:extLst>
                <a:ext uri="{FF2B5EF4-FFF2-40B4-BE49-F238E27FC236}">
                  <a16:creationId xmlns:a16="http://schemas.microsoft.com/office/drawing/2014/main" id="{9FA8F4D9-FBAF-4574-BD49-38B3F606D952}"/>
                </a:ext>
              </a:extLst>
            </p:cNvPr>
            <p:cNvSpPr/>
            <p:nvPr/>
          </p:nvSpPr>
          <p:spPr>
            <a:xfrm>
              <a:off x="7766623" y="3594515"/>
              <a:ext cx="2426369" cy="91729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9CE396D-2A6E-41FA-ADFE-B3DA0E7AB07A}"/>
                </a:ext>
              </a:extLst>
            </p:cNvPr>
            <p:cNvSpPr txBox="1"/>
            <p:nvPr/>
          </p:nvSpPr>
          <p:spPr>
            <a:xfrm>
              <a:off x="8061135" y="3863378"/>
              <a:ext cx="1837343" cy="338554"/>
            </a:xfrm>
            <a:prstGeom prst="rect">
              <a:avLst/>
            </a:prstGeom>
            <a:noFill/>
          </p:spPr>
          <p:txBody>
            <a:bodyPr wrap="square" rtlCol="0">
              <a:spAutoFit/>
            </a:bodyPr>
            <a:lstStyle/>
            <a:p>
              <a:r>
                <a:rPr lang="en-US" sz="1600" b="1" dirty="0"/>
                <a:t>3 bar (absolute)</a:t>
              </a:r>
            </a:p>
          </p:txBody>
        </p:sp>
      </p:grpSp>
      <p:sp>
        <p:nvSpPr>
          <p:cNvPr id="20" name="Arrow: Left-Right 19">
            <a:extLst>
              <a:ext uri="{FF2B5EF4-FFF2-40B4-BE49-F238E27FC236}">
                <a16:creationId xmlns:a16="http://schemas.microsoft.com/office/drawing/2014/main" id="{E114123D-6415-4216-942C-D7462DD88296}"/>
              </a:ext>
            </a:extLst>
          </p:cNvPr>
          <p:cNvSpPr/>
          <p:nvPr/>
        </p:nvSpPr>
        <p:spPr>
          <a:xfrm rot="16200000">
            <a:off x="6482013" y="3900761"/>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364098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3E6E0C-033C-47F3-9C5D-FB0D80EBE7CD}"/>
              </a:ext>
            </a:extLst>
          </p:cNvPr>
          <p:cNvPicPr>
            <a:picLocks noChangeAspect="1"/>
          </p:cNvPicPr>
          <p:nvPr/>
        </p:nvPicPr>
        <p:blipFill>
          <a:blip r:embed="rId2"/>
          <a:stretch>
            <a:fillRect/>
          </a:stretch>
        </p:blipFill>
        <p:spPr>
          <a:xfrm>
            <a:off x="6440747" y="1524002"/>
            <a:ext cx="5303379" cy="3642880"/>
          </a:xfrm>
          <a:prstGeom prst="rect">
            <a:avLst/>
          </a:prstGeom>
          <a:ln>
            <a:solidFill>
              <a:schemeClr val="tx1"/>
            </a:solidFill>
          </a:ln>
        </p:spPr>
      </p:pic>
      <p:pic>
        <p:nvPicPr>
          <p:cNvPr id="5" name="Picture 4">
            <a:extLst>
              <a:ext uri="{FF2B5EF4-FFF2-40B4-BE49-F238E27FC236}">
                <a16:creationId xmlns:a16="http://schemas.microsoft.com/office/drawing/2014/main" id="{6FECC2DB-DA69-41D5-9A9E-B7661308574E}"/>
              </a:ext>
            </a:extLst>
          </p:cNvPr>
          <p:cNvPicPr>
            <a:picLocks noChangeAspect="1"/>
          </p:cNvPicPr>
          <p:nvPr/>
        </p:nvPicPr>
        <p:blipFill>
          <a:blip r:embed="rId3"/>
          <a:stretch>
            <a:fillRect/>
          </a:stretch>
        </p:blipFill>
        <p:spPr>
          <a:xfrm>
            <a:off x="695126" y="1524002"/>
            <a:ext cx="5299096" cy="3650376"/>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Static Structural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11</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549653" y="5853560"/>
            <a:ext cx="11393694" cy="307777"/>
          </a:xfrm>
          <a:prstGeom prst="rect">
            <a:avLst/>
          </a:prstGeom>
          <a:noFill/>
        </p:spPr>
        <p:txBody>
          <a:bodyPr wrap="square" rtlCol="0">
            <a:spAutoFit/>
          </a:bodyPr>
          <a:lstStyle/>
          <a:p>
            <a:r>
              <a:rPr lang="en-US" sz="1400" b="1" dirty="0"/>
              <a:t>Note: Results are shown for a 11.1 ton Aluminum 6061-T6 vessel with 9.5 cm [3.74 in] endcaps and a 10.0 cm [3.94 in] wall thickness</a:t>
            </a:r>
          </a:p>
        </p:txBody>
      </p:sp>
      <p:sp>
        <p:nvSpPr>
          <p:cNvPr id="26" name="TextBox 25">
            <a:extLst>
              <a:ext uri="{FF2B5EF4-FFF2-40B4-BE49-F238E27FC236}">
                <a16:creationId xmlns:a16="http://schemas.microsoft.com/office/drawing/2014/main" id="{226A8CD4-5533-44C5-AC81-69348B0E8BFA}"/>
              </a:ext>
            </a:extLst>
          </p:cNvPr>
          <p:cNvSpPr txBox="1"/>
          <p:nvPr/>
        </p:nvSpPr>
        <p:spPr>
          <a:xfrm>
            <a:off x="571501" y="5332065"/>
            <a:ext cx="5546346" cy="338554"/>
          </a:xfrm>
          <a:prstGeom prst="rect">
            <a:avLst/>
          </a:prstGeom>
          <a:noFill/>
        </p:spPr>
        <p:txBody>
          <a:bodyPr wrap="square" rtlCol="0">
            <a:spAutoFit/>
          </a:bodyPr>
          <a:lstStyle/>
          <a:p>
            <a:pPr algn="ctr"/>
            <a:r>
              <a:rPr lang="el-GR" sz="1600" b="1" dirty="0"/>
              <a:t>σ</a:t>
            </a:r>
            <a:r>
              <a:rPr lang="en-US" sz="1600" b="1" baseline="-25000" dirty="0"/>
              <a:t>max</a:t>
            </a:r>
            <a:r>
              <a:rPr lang="en-US" sz="1600" b="1" dirty="0"/>
              <a:t> = 64.0 MPa , </a:t>
            </a:r>
            <a:r>
              <a:rPr lang="el-GR" sz="1600" b="1" dirty="0"/>
              <a:t>σ</a:t>
            </a:r>
            <a:r>
              <a:rPr lang="en-US" sz="1600" b="1" baseline="-25000" dirty="0"/>
              <a:t>center</a:t>
            </a:r>
            <a:r>
              <a:rPr lang="en-US" sz="1600" b="1" dirty="0"/>
              <a:t> = 50.3 MPa </a:t>
            </a:r>
          </a:p>
        </p:txBody>
      </p:sp>
      <p:sp>
        <p:nvSpPr>
          <p:cNvPr id="27" name="TextBox 26">
            <a:extLst>
              <a:ext uri="{FF2B5EF4-FFF2-40B4-BE49-F238E27FC236}">
                <a16:creationId xmlns:a16="http://schemas.microsoft.com/office/drawing/2014/main" id="{DD3CA6CD-B69F-4B17-8A9A-96C8B4F24CB1}"/>
              </a:ext>
            </a:extLst>
          </p:cNvPr>
          <p:cNvSpPr txBox="1"/>
          <p:nvPr/>
        </p:nvSpPr>
        <p:spPr>
          <a:xfrm>
            <a:off x="6440747" y="5339821"/>
            <a:ext cx="5429934" cy="338554"/>
          </a:xfrm>
          <a:prstGeom prst="rect">
            <a:avLst/>
          </a:prstGeom>
          <a:noFill/>
        </p:spPr>
        <p:txBody>
          <a:bodyPr wrap="square" rtlCol="0">
            <a:spAutoFit/>
          </a:bodyPr>
          <a:lstStyle/>
          <a:p>
            <a:pPr algn="ctr"/>
            <a:r>
              <a:rPr lang="el-GR" sz="1600" b="1" dirty="0"/>
              <a:t>Δ</a:t>
            </a:r>
            <a:r>
              <a:rPr lang="en-US" sz="1600" b="1" baseline="-25000" dirty="0"/>
              <a:t>Z-</a:t>
            </a:r>
            <a:r>
              <a:rPr lang="en-US" sz="1600" b="1" baseline="-25000" dirty="0" err="1"/>
              <a:t>dir</a:t>
            </a:r>
            <a:r>
              <a:rPr lang="en-US" sz="1600" b="1" dirty="0"/>
              <a:t> = +/- 1.0 cm</a:t>
            </a:r>
          </a:p>
        </p:txBody>
      </p:sp>
      <p:cxnSp>
        <p:nvCxnSpPr>
          <p:cNvPr id="28" name="Straight Connector 27">
            <a:extLst>
              <a:ext uri="{FF2B5EF4-FFF2-40B4-BE49-F238E27FC236}">
                <a16:creationId xmlns:a16="http://schemas.microsoft.com/office/drawing/2014/main" id="{AF4CDF9E-7A20-424E-9E86-D1DADC9BCFFC}"/>
              </a:ext>
            </a:extLst>
          </p:cNvPr>
          <p:cNvCxnSpPr>
            <a:cxnSpLocks/>
          </p:cNvCxnSpPr>
          <p:nvPr/>
        </p:nvCxnSpPr>
        <p:spPr>
          <a:xfrm>
            <a:off x="6701773" y="1957137"/>
            <a:ext cx="0" cy="2318084"/>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33E9FC-9A03-4018-BD02-B1CA8F344FFD}"/>
              </a:ext>
            </a:extLst>
          </p:cNvPr>
          <p:cNvCxnSpPr>
            <a:cxnSpLocks/>
          </p:cNvCxnSpPr>
          <p:nvPr/>
        </p:nvCxnSpPr>
        <p:spPr>
          <a:xfrm>
            <a:off x="1020513" y="2005263"/>
            <a:ext cx="0" cy="2269958"/>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 name="Arrow: Left-Right 10">
            <a:extLst>
              <a:ext uri="{FF2B5EF4-FFF2-40B4-BE49-F238E27FC236}">
                <a16:creationId xmlns:a16="http://schemas.microsoft.com/office/drawing/2014/main" id="{34D20C87-16A8-4C9C-ADE0-9CDFF477AF2D}"/>
              </a:ext>
            </a:extLst>
          </p:cNvPr>
          <p:cNvSpPr/>
          <p:nvPr/>
        </p:nvSpPr>
        <p:spPr>
          <a:xfrm rot="16200000">
            <a:off x="163263" y="3082216"/>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
        <p:nvSpPr>
          <p:cNvPr id="12" name="Arrow: Left-Right 11">
            <a:extLst>
              <a:ext uri="{FF2B5EF4-FFF2-40B4-BE49-F238E27FC236}">
                <a16:creationId xmlns:a16="http://schemas.microsoft.com/office/drawing/2014/main" id="{F0D07CD6-CB60-4794-B45A-2E27A6078F12}"/>
              </a:ext>
            </a:extLst>
          </p:cNvPr>
          <p:cNvSpPr/>
          <p:nvPr/>
        </p:nvSpPr>
        <p:spPr>
          <a:xfrm rot="16200000">
            <a:off x="5844523" y="2987842"/>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121101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C2521A-BC3B-4C81-94DA-8B26051795C4}"/>
              </a:ext>
            </a:extLst>
          </p:cNvPr>
          <p:cNvPicPr>
            <a:picLocks noChangeAspect="1"/>
          </p:cNvPicPr>
          <p:nvPr/>
        </p:nvPicPr>
        <p:blipFill>
          <a:blip r:embed="rId2"/>
          <a:stretch>
            <a:fillRect/>
          </a:stretch>
        </p:blipFill>
        <p:spPr>
          <a:xfrm>
            <a:off x="5593368" y="1756840"/>
            <a:ext cx="6075377" cy="4387434"/>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Radial Deformation</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12</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523255" y="2044958"/>
            <a:ext cx="5021868" cy="2062103"/>
          </a:xfrm>
          <a:prstGeom prst="rect">
            <a:avLst/>
          </a:prstGeom>
          <a:noFill/>
        </p:spPr>
        <p:txBody>
          <a:bodyPr wrap="square" rtlCol="0">
            <a:spAutoFit/>
          </a:bodyPr>
          <a:lstStyle/>
          <a:p>
            <a:r>
              <a:rPr lang="en-US" sz="1600" b="1" dirty="0"/>
              <a:t>The maximum radial deflection of the vessel wall is .039 cm when analyzing an aluminum vessel with 9.5 cm thick endcaps and 10.0 cm thick vessel walls. This will need to be considered when designing the backbone support.</a:t>
            </a:r>
          </a:p>
          <a:p>
            <a:endParaRPr lang="en-US" sz="1600" b="1" dirty="0"/>
          </a:p>
          <a:p>
            <a:r>
              <a:rPr lang="en-US" sz="1600" b="1" dirty="0"/>
              <a:t>Deformation is measured in the X-Dir on a cylindrical coordinate system.</a:t>
            </a:r>
          </a:p>
        </p:txBody>
      </p:sp>
      <p:cxnSp>
        <p:nvCxnSpPr>
          <p:cNvPr id="11" name="Straight Connector 10">
            <a:extLst>
              <a:ext uri="{FF2B5EF4-FFF2-40B4-BE49-F238E27FC236}">
                <a16:creationId xmlns:a16="http://schemas.microsoft.com/office/drawing/2014/main" id="{A1A0435C-3C11-48A5-A1ED-A893E2F1DD9D}"/>
              </a:ext>
            </a:extLst>
          </p:cNvPr>
          <p:cNvCxnSpPr>
            <a:cxnSpLocks/>
          </p:cNvCxnSpPr>
          <p:nvPr/>
        </p:nvCxnSpPr>
        <p:spPr>
          <a:xfrm>
            <a:off x="6296895" y="2749345"/>
            <a:ext cx="0" cy="2554742"/>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72245A8-78BA-4F42-A45E-C5063AF0F362}"/>
              </a:ext>
            </a:extLst>
          </p:cNvPr>
          <p:cNvCxnSpPr/>
          <p:nvPr/>
        </p:nvCxnSpPr>
        <p:spPr>
          <a:xfrm>
            <a:off x="7267957" y="4026716"/>
            <a:ext cx="19043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9F6E714-64D8-44A4-BE06-AD39456D5572}"/>
              </a:ext>
            </a:extLst>
          </p:cNvPr>
          <p:cNvSpPr txBox="1"/>
          <p:nvPr/>
        </p:nvSpPr>
        <p:spPr>
          <a:xfrm>
            <a:off x="6163805" y="3612003"/>
            <a:ext cx="4112603" cy="338554"/>
          </a:xfrm>
          <a:prstGeom prst="rect">
            <a:avLst/>
          </a:prstGeom>
          <a:noFill/>
        </p:spPr>
        <p:txBody>
          <a:bodyPr wrap="square" rtlCol="0">
            <a:spAutoFit/>
          </a:bodyPr>
          <a:lstStyle/>
          <a:p>
            <a:pPr algn="ctr"/>
            <a:r>
              <a:rPr lang="en-US" sz="1600" b="1" dirty="0"/>
              <a:t>Deformation</a:t>
            </a:r>
          </a:p>
        </p:txBody>
      </p:sp>
      <p:sp>
        <p:nvSpPr>
          <p:cNvPr id="18" name="TextBox 17">
            <a:extLst>
              <a:ext uri="{FF2B5EF4-FFF2-40B4-BE49-F238E27FC236}">
                <a16:creationId xmlns:a16="http://schemas.microsoft.com/office/drawing/2014/main" id="{C0C33ED3-3306-4476-B2A7-4BF209DA6AE8}"/>
              </a:ext>
            </a:extLst>
          </p:cNvPr>
          <p:cNvSpPr txBox="1"/>
          <p:nvPr/>
        </p:nvSpPr>
        <p:spPr>
          <a:xfrm>
            <a:off x="5593368" y="1779256"/>
            <a:ext cx="4112603" cy="338554"/>
          </a:xfrm>
          <a:prstGeom prst="rect">
            <a:avLst/>
          </a:prstGeom>
          <a:noFill/>
        </p:spPr>
        <p:txBody>
          <a:bodyPr wrap="square" rtlCol="0">
            <a:spAutoFit/>
          </a:bodyPr>
          <a:lstStyle/>
          <a:p>
            <a:pPr algn="ctr"/>
            <a:r>
              <a:rPr lang="en-US" sz="1600" b="1" dirty="0"/>
              <a:t>Cylindrical CSYS</a:t>
            </a:r>
          </a:p>
        </p:txBody>
      </p:sp>
      <p:cxnSp>
        <p:nvCxnSpPr>
          <p:cNvPr id="19" name="Straight Arrow Connector 18">
            <a:extLst>
              <a:ext uri="{FF2B5EF4-FFF2-40B4-BE49-F238E27FC236}">
                <a16:creationId xmlns:a16="http://schemas.microsoft.com/office/drawing/2014/main" id="{CF4CD70C-FBBB-4002-AD83-0CEB68C20F53}"/>
              </a:ext>
            </a:extLst>
          </p:cNvPr>
          <p:cNvCxnSpPr>
            <a:cxnSpLocks/>
          </p:cNvCxnSpPr>
          <p:nvPr/>
        </p:nvCxnSpPr>
        <p:spPr>
          <a:xfrm flipH="1">
            <a:off x="6328746" y="1948533"/>
            <a:ext cx="391040" cy="4821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Arrow: Left-Right 11">
            <a:extLst>
              <a:ext uri="{FF2B5EF4-FFF2-40B4-BE49-F238E27FC236}">
                <a16:creationId xmlns:a16="http://schemas.microsoft.com/office/drawing/2014/main" id="{726949ED-4F2C-4BCE-BB22-DA7D3855A1B8}"/>
              </a:ext>
            </a:extLst>
          </p:cNvPr>
          <p:cNvSpPr/>
          <p:nvPr/>
        </p:nvSpPr>
        <p:spPr>
          <a:xfrm rot="16200000">
            <a:off x="5439645" y="3780859"/>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185105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92987-99C7-4196-AB75-22F6DC595213}"/>
              </a:ext>
            </a:extLst>
          </p:cNvPr>
          <p:cNvPicPr>
            <a:picLocks noChangeAspect="1"/>
          </p:cNvPicPr>
          <p:nvPr/>
        </p:nvPicPr>
        <p:blipFill>
          <a:blip r:embed="rId2"/>
          <a:stretch>
            <a:fillRect/>
          </a:stretch>
        </p:blipFill>
        <p:spPr>
          <a:xfrm>
            <a:off x="2059072" y="1274980"/>
            <a:ext cx="7690170" cy="5406740"/>
          </a:xfrm>
          <a:prstGeom prst="rect">
            <a:avLst/>
          </a:prstGeom>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Radial Deformation vs. Wall Thickness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13</a:t>
            </a:fld>
            <a:endParaRPr lang="en-US" dirty="0"/>
          </a:p>
        </p:txBody>
      </p:sp>
      <p:cxnSp>
        <p:nvCxnSpPr>
          <p:cNvPr id="6" name="Straight Connector 5">
            <a:extLst>
              <a:ext uri="{FF2B5EF4-FFF2-40B4-BE49-F238E27FC236}">
                <a16:creationId xmlns:a16="http://schemas.microsoft.com/office/drawing/2014/main" id="{CF4CEC7B-835A-4271-9B25-004D589FF752}"/>
              </a:ext>
            </a:extLst>
          </p:cNvPr>
          <p:cNvCxnSpPr/>
          <p:nvPr/>
        </p:nvCxnSpPr>
        <p:spPr>
          <a:xfrm flipV="1">
            <a:off x="5174241" y="1378737"/>
            <a:ext cx="0" cy="468944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42F1E8-181D-4918-B4A3-1A6B40DBD8E9}"/>
              </a:ext>
            </a:extLst>
          </p:cNvPr>
          <p:cNvSpPr txBox="1"/>
          <p:nvPr/>
        </p:nvSpPr>
        <p:spPr>
          <a:xfrm>
            <a:off x="6491538" y="4777264"/>
            <a:ext cx="3109662" cy="830997"/>
          </a:xfrm>
          <a:prstGeom prst="rect">
            <a:avLst/>
          </a:prstGeom>
          <a:noFill/>
        </p:spPr>
        <p:txBody>
          <a:bodyPr wrap="square" rtlCol="0">
            <a:spAutoFit/>
          </a:bodyPr>
          <a:lstStyle/>
          <a:p>
            <a:r>
              <a:rPr lang="en-US" sz="1600" b="1" dirty="0"/>
              <a:t>A 10 cm thick aluminum vessel wall was selected as a baseline for comparison</a:t>
            </a:r>
          </a:p>
        </p:txBody>
      </p:sp>
      <p:cxnSp>
        <p:nvCxnSpPr>
          <p:cNvPr id="9" name="Straight Arrow Connector 8">
            <a:extLst>
              <a:ext uri="{FF2B5EF4-FFF2-40B4-BE49-F238E27FC236}">
                <a16:creationId xmlns:a16="http://schemas.microsoft.com/office/drawing/2014/main" id="{F7C47666-AF95-417A-A0C5-EDE96034A377}"/>
              </a:ext>
            </a:extLst>
          </p:cNvPr>
          <p:cNvCxnSpPr>
            <a:cxnSpLocks/>
          </p:cNvCxnSpPr>
          <p:nvPr/>
        </p:nvCxnSpPr>
        <p:spPr>
          <a:xfrm flipH="1" flipV="1">
            <a:off x="5277853" y="4777264"/>
            <a:ext cx="1213685" cy="1692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3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14</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Closed Form Calculation</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ANSYS results are verified using Mathcad</a:t>
            </a:r>
          </a:p>
        </p:txBody>
      </p:sp>
    </p:spTree>
    <p:extLst>
      <p:ext uri="{BB962C8B-B14F-4D97-AF65-F5344CB8AC3E}">
        <p14:creationId xmlns:p14="http://schemas.microsoft.com/office/powerpoint/2010/main" val="405381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Calculations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15</a:t>
            </a:fld>
            <a:endParaRPr lang="en-US" dirty="0"/>
          </a:p>
        </p:txBody>
      </p:sp>
      <p:graphicFrame>
        <p:nvGraphicFramePr>
          <p:cNvPr id="16" name="Table 16">
            <a:extLst>
              <a:ext uri="{FF2B5EF4-FFF2-40B4-BE49-F238E27FC236}">
                <a16:creationId xmlns:a16="http://schemas.microsoft.com/office/drawing/2014/main" id="{208CB91F-BB57-4C89-8ED0-A5AEBD8719F8}"/>
              </a:ext>
            </a:extLst>
          </p:cNvPr>
          <p:cNvGraphicFramePr>
            <a:graphicFrameLocks noGrp="1"/>
          </p:cNvGraphicFramePr>
          <p:nvPr>
            <p:extLst>
              <p:ext uri="{D42A27DB-BD31-4B8C-83A1-F6EECF244321}">
                <p14:modId xmlns:p14="http://schemas.microsoft.com/office/powerpoint/2010/main" val="172930181"/>
              </p:ext>
            </p:extLst>
          </p:nvPr>
        </p:nvGraphicFramePr>
        <p:xfrm>
          <a:off x="489031" y="3237541"/>
          <a:ext cx="4850828" cy="1403976"/>
        </p:xfrm>
        <a:graphic>
          <a:graphicData uri="http://schemas.openxmlformats.org/drawingml/2006/table">
            <a:tbl>
              <a:tblPr firstRow="1" bandRow="1">
                <a:tableStyleId>{5C22544A-7EE6-4342-B048-85BDC9FD1C3A}</a:tableStyleId>
              </a:tblPr>
              <a:tblGrid>
                <a:gridCol w="2213293">
                  <a:extLst>
                    <a:ext uri="{9D8B030D-6E8A-4147-A177-3AD203B41FA5}">
                      <a16:colId xmlns:a16="http://schemas.microsoft.com/office/drawing/2014/main" val="3069979837"/>
                    </a:ext>
                  </a:extLst>
                </a:gridCol>
                <a:gridCol w="846455">
                  <a:extLst>
                    <a:ext uri="{9D8B030D-6E8A-4147-A177-3AD203B41FA5}">
                      <a16:colId xmlns:a16="http://schemas.microsoft.com/office/drawing/2014/main" val="2870936319"/>
                    </a:ext>
                  </a:extLst>
                </a:gridCol>
                <a:gridCol w="979805">
                  <a:extLst>
                    <a:ext uri="{9D8B030D-6E8A-4147-A177-3AD203B41FA5}">
                      <a16:colId xmlns:a16="http://schemas.microsoft.com/office/drawing/2014/main" val="4125579397"/>
                    </a:ext>
                  </a:extLst>
                </a:gridCol>
                <a:gridCol w="811275">
                  <a:extLst>
                    <a:ext uri="{9D8B030D-6E8A-4147-A177-3AD203B41FA5}">
                      <a16:colId xmlns:a16="http://schemas.microsoft.com/office/drawing/2014/main" val="3784883281"/>
                    </a:ext>
                  </a:extLst>
                </a:gridCol>
              </a:tblGrid>
              <a:tr h="350994">
                <a:tc>
                  <a:txBody>
                    <a:bodyPr/>
                    <a:lstStyle/>
                    <a:p>
                      <a:endParaRPr lang="en-US" sz="1400" dirty="0"/>
                    </a:p>
                  </a:txBody>
                  <a:tcPr/>
                </a:tc>
                <a:tc>
                  <a:txBody>
                    <a:bodyPr/>
                    <a:lstStyle/>
                    <a:p>
                      <a:r>
                        <a:rPr lang="en-US" sz="1400" dirty="0"/>
                        <a:t>ANSYS</a:t>
                      </a:r>
                    </a:p>
                  </a:txBody>
                  <a:tcPr/>
                </a:tc>
                <a:tc>
                  <a:txBody>
                    <a:bodyPr/>
                    <a:lstStyle/>
                    <a:p>
                      <a:r>
                        <a:rPr lang="en-US" sz="1400" dirty="0"/>
                        <a:t>Mathcad</a:t>
                      </a:r>
                    </a:p>
                  </a:txBody>
                  <a:tcPr/>
                </a:tc>
                <a:tc>
                  <a:txBody>
                    <a:bodyPr/>
                    <a:lstStyle/>
                    <a:p>
                      <a:r>
                        <a:rPr lang="en-US" sz="1400" dirty="0"/>
                        <a:t>%Diff</a:t>
                      </a:r>
                    </a:p>
                  </a:txBody>
                  <a:tcPr/>
                </a:tc>
                <a:extLst>
                  <a:ext uri="{0D108BD9-81ED-4DB2-BD59-A6C34878D82A}">
                    <a16:rowId xmlns:a16="http://schemas.microsoft.com/office/drawing/2014/main" val="3889535605"/>
                  </a:ext>
                </a:extLst>
              </a:tr>
              <a:tr h="350994">
                <a:tc>
                  <a:txBody>
                    <a:bodyPr/>
                    <a:lstStyle/>
                    <a:p>
                      <a:r>
                        <a:rPr lang="en-US" sz="1400" dirty="0"/>
                        <a:t>Deflection (cm)</a:t>
                      </a:r>
                    </a:p>
                  </a:txBody>
                  <a:tcPr/>
                </a:tc>
                <a:tc>
                  <a:txBody>
                    <a:bodyPr/>
                    <a:lstStyle/>
                    <a:p>
                      <a:pPr algn="ctr"/>
                      <a:r>
                        <a:rPr lang="en-US" sz="1400" b="1" dirty="0"/>
                        <a:t>1.00</a:t>
                      </a:r>
                    </a:p>
                  </a:txBody>
                  <a:tcPr/>
                </a:tc>
                <a:tc>
                  <a:txBody>
                    <a:bodyPr/>
                    <a:lstStyle/>
                    <a:p>
                      <a:pPr algn="ctr"/>
                      <a:r>
                        <a:rPr lang="en-US" sz="1400" b="1" dirty="0"/>
                        <a:t>0.90</a:t>
                      </a:r>
                    </a:p>
                  </a:txBody>
                  <a:tcPr/>
                </a:tc>
                <a:tc>
                  <a:txBody>
                    <a:bodyPr/>
                    <a:lstStyle/>
                    <a:p>
                      <a:pPr algn="ctr"/>
                      <a:r>
                        <a:rPr lang="en-US" sz="1400" b="1" dirty="0"/>
                        <a:t>10%</a:t>
                      </a:r>
                    </a:p>
                  </a:txBody>
                  <a:tcPr/>
                </a:tc>
                <a:extLst>
                  <a:ext uri="{0D108BD9-81ED-4DB2-BD59-A6C34878D82A}">
                    <a16:rowId xmlns:a16="http://schemas.microsoft.com/office/drawing/2014/main" val="2596624345"/>
                  </a:ext>
                </a:extLst>
              </a:tr>
              <a:tr h="350994">
                <a:tc>
                  <a:txBody>
                    <a:bodyPr/>
                    <a:lstStyle/>
                    <a:p>
                      <a:r>
                        <a:rPr lang="en-US" sz="1400" dirty="0"/>
                        <a:t>Center Stress (MPa)</a:t>
                      </a:r>
                    </a:p>
                  </a:txBody>
                  <a:tcPr/>
                </a:tc>
                <a:tc>
                  <a:txBody>
                    <a:bodyPr/>
                    <a:lstStyle/>
                    <a:p>
                      <a:pPr algn="ctr"/>
                      <a:r>
                        <a:rPr lang="en-US" sz="1400" b="1" dirty="0"/>
                        <a:t>50.3</a:t>
                      </a:r>
                    </a:p>
                  </a:txBody>
                  <a:tcPr/>
                </a:tc>
                <a:tc>
                  <a:txBody>
                    <a:bodyPr/>
                    <a:lstStyle/>
                    <a:p>
                      <a:pPr algn="ctr"/>
                      <a:r>
                        <a:rPr lang="en-US" sz="1400" b="1" dirty="0"/>
                        <a:t>43.9</a:t>
                      </a:r>
                    </a:p>
                  </a:txBody>
                  <a:tcPr/>
                </a:tc>
                <a:tc>
                  <a:txBody>
                    <a:bodyPr/>
                    <a:lstStyle/>
                    <a:p>
                      <a:pPr algn="ctr"/>
                      <a:r>
                        <a:rPr lang="en-US" sz="1400" b="1" dirty="0"/>
                        <a:t>13%</a:t>
                      </a:r>
                    </a:p>
                  </a:txBody>
                  <a:tcPr/>
                </a:tc>
                <a:extLst>
                  <a:ext uri="{0D108BD9-81ED-4DB2-BD59-A6C34878D82A}">
                    <a16:rowId xmlns:a16="http://schemas.microsoft.com/office/drawing/2014/main" val="4123030449"/>
                  </a:ext>
                </a:extLst>
              </a:tr>
              <a:tr h="350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Fixed Edge Stress (MPa)</a:t>
                      </a:r>
                    </a:p>
                  </a:txBody>
                  <a:tcPr/>
                </a:tc>
                <a:tc>
                  <a:txBody>
                    <a:bodyPr/>
                    <a:lstStyle/>
                    <a:p>
                      <a:pPr algn="ctr"/>
                      <a:r>
                        <a:rPr lang="en-US" sz="1400" b="1" dirty="0"/>
                        <a:t>64.0</a:t>
                      </a:r>
                    </a:p>
                  </a:txBody>
                  <a:tcPr/>
                </a:tc>
                <a:tc>
                  <a:txBody>
                    <a:bodyPr/>
                    <a:lstStyle/>
                    <a:p>
                      <a:pPr algn="ctr"/>
                      <a:r>
                        <a:rPr lang="en-US" sz="1400" b="1" dirty="0"/>
                        <a:t>66.0</a:t>
                      </a:r>
                    </a:p>
                  </a:txBody>
                  <a:tcPr/>
                </a:tc>
                <a:tc>
                  <a:txBody>
                    <a:bodyPr/>
                    <a:lstStyle/>
                    <a:p>
                      <a:pPr algn="ctr"/>
                      <a:r>
                        <a:rPr lang="en-US" sz="1400" b="1" dirty="0"/>
                        <a:t>-3%</a:t>
                      </a:r>
                    </a:p>
                  </a:txBody>
                  <a:tcPr/>
                </a:tc>
                <a:extLst>
                  <a:ext uri="{0D108BD9-81ED-4DB2-BD59-A6C34878D82A}">
                    <a16:rowId xmlns:a16="http://schemas.microsoft.com/office/drawing/2014/main" val="2218355643"/>
                  </a:ext>
                </a:extLst>
              </a:tr>
            </a:tbl>
          </a:graphicData>
        </a:graphic>
      </p:graphicFrame>
      <p:sp>
        <p:nvSpPr>
          <p:cNvPr id="19" name="TextBox 18">
            <a:extLst>
              <a:ext uri="{FF2B5EF4-FFF2-40B4-BE49-F238E27FC236}">
                <a16:creationId xmlns:a16="http://schemas.microsoft.com/office/drawing/2014/main" id="{EC779C8A-1661-49BA-800E-49CBCD91971A}"/>
              </a:ext>
            </a:extLst>
          </p:cNvPr>
          <p:cNvSpPr txBox="1"/>
          <p:nvPr/>
        </p:nvSpPr>
        <p:spPr>
          <a:xfrm>
            <a:off x="428344" y="1771617"/>
            <a:ext cx="4972202" cy="1384995"/>
          </a:xfrm>
          <a:prstGeom prst="rect">
            <a:avLst/>
          </a:prstGeom>
          <a:noFill/>
        </p:spPr>
        <p:txBody>
          <a:bodyPr wrap="square" rtlCol="0">
            <a:spAutoFit/>
          </a:bodyPr>
          <a:lstStyle/>
          <a:p>
            <a:r>
              <a:rPr lang="en-US" sz="1400" b="1" dirty="0"/>
              <a:t>ANSYS results agree with closed form calculations bounded by 2 different sets of boundary conditions, fixed edge and simply supported. Results align more closely with fixed edge as expected suggesting a factor of safety of ~ 3 for an aluminum endcap 9.5 cm thick.</a:t>
            </a:r>
          </a:p>
          <a:p>
            <a:endParaRPr lang="en-US" sz="1400" b="1" dirty="0"/>
          </a:p>
        </p:txBody>
      </p:sp>
      <p:pic>
        <p:nvPicPr>
          <p:cNvPr id="7" name="Picture 6">
            <a:extLst>
              <a:ext uri="{FF2B5EF4-FFF2-40B4-BE49-F238E27FC236}">
                <a16:creationId xmlns:a16="http://schemas.microsoft.com/office/drawing/2014/main" id="{DDF501AD-9C51-42BA-91DB-0059BBF73732}"/>
              </a:ext>
            </a:extLst>
          </p:cNvPr>
          <p:cNvPicPr>
            <a:picLocks noChangeAspect="1"/>
          </p:cNvPicPr>
          <p:nvPr/>
        </p:nvPicPr>
        <p:blipFill>
          <a:blip r:embed="rId2">
            <a:clrChange>
              <a:clrFrom>
                <a:srgbClr val="F6FAF6"/>
              </a:clrFrom>
              <a:clrTo>
                <a:srgbClr val="F6FAF6">
                  <a:alpha val="0"/>
                </a:srgbClr>
              </a:clrTo>
            </a:clrChange>
          </a:blip>
          <a:stretch>
            <a:fillRect/>
          </a:stretch>
        </p:blipFill>
        <p:spPr>
          <a:xfrm>
            <a:off x="5705756" y="328612"/>
            <a:ext cx="6057900" cy="6200775"/>
          </a:xfrm>
          <a:prstGeom prst="rect">
            <a:avLst/>
          </a:prstGeom>
        </p:spPr>
      </p:pic>
    </p:spTree>
    <p:extLst>
      <p:ext uri="{BB962C8B-B14F-4D97-AF65-F5344CB8AC3E}">
        <p14:creationId xmlns:p14="http://schemas.microsoft.com/office/powerpoint/2010/main" val="393482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Endcap thickness vs. Deformation</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16</a:t>
            </a:fld>
            <a:endParaRPr lang="en-US" dirty="0"/>
          </a:p>
        </p:txBody>
      </p:sp>
      <p:sp>
        <p:nvSpPr>
          <p:cNvPr id="10" name="Rectangle 9">
            <a:extLst>
              <a:ext uri="{FF2B5EF4-FFF2-40B4-BE49-F238E27FC236}">
                <a16:creationId xmlns:a16="http://schemas.microsoft.com/office/drawing/2014/main" id="{F7A109BB-E916-497F-97E4-4F94C45C6F3B}"/>
              </a:ext>
            </a:extLst>
          </p:cNvPr>
          <p:cNvSpPr/>
          <p:nvPr/>
        </p:nvSpPr>
        <p:spPr>
          <a:xfrm>
            <a:off x="1339513" y="3642523"/>
            <a:ext cx="9666538" cy="9856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51E72DB-EBD5-49A7-83D6-59F87FE7FD80}"/>
              </a:ext>
            </a:extLst>
          </p:cNvPr>
          <p:cNvSpPr txBox="1"/>
          <p:nvPr/>
        </p:nvSpPr>
        <p:spPr>
          <a:xfrm>
            <a:off x="9092845" y="3680616"/>
            <a:ext cx="1937269" cy="523220"/>
          </a:xfrm>
          <a:prstGeom prst="rect">
            <a:avLst/>
          </a:prstGeom>
          <a:noFill/>
        </p:spPr>
        <p:txBody>
          <a:bodyPr wrap="square" rtlCol="0">
            <a:spAutoFit/>
          </a:bodyPr>
          <a:lstStyle/>
          <a:p>
            <a:r>
              <a:rPr lang="en-US" sz="1400" b="1" dirty="0"/>
              <a:t>Specified allowance</a:t>
            </a:r>
          </a:p>
          <a:p>
            <a:endParaRPr lang="en-US" sz="1400" b="1" dirty="0"/>
          </a:p>
        </p:txBody>
      </p:sp>
      <p:pic>
        <p:nvPicPr>
          <p:cNvPr id="5" name="Picture 4">
            <a:extLst>
              <a:ext uri="{FF2B5EF4-FFF2-40B4-BE49-F238E27FC236}">
                <a16:creationId xmlns:a16="http://schemas.microsoft.com/office/drawing/2014/main" id="{C569CDA9-8314-4EE5-97C1-D393849D874B}"/>
              </a:ext>
            </a:extLst>
          </p:cNvPr>
          <p:cNvPicPr>
            <a:picLocks noChangeAspect="1"/>
          </p:cNvPicPr>
          <p:nvPr/>
        </p:nvPicPr>
        <p:blipFill>
          <a:blip r:embed="rId2"/>
          <a:stretch>
            <a:fillRect/>
          </a:stretch>
        </p:blipFill>
        <p:spPr>
          <a:xfrm>
            <a:off x="529387" y="1550228"/>
            <a:ext cx="11855116" cy="4619052"/>
          </a:xfrm>
          <a:prstGeom prst="rect">
            <a:avLst/>
          </a:prstGeom>
        </p:spPr>
      </p:pic>
    </p:spTree>
    <p:extLst>
      <p:ext uri="{BB962C8B-B14F-4D97-AF65-F5344CB8AC3E}">
        <p14:creationId xmlns:p14="http://schemas.microsoft.com/office/powerpoint/2010/main" val="29130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Endcap Thickness vs. Stress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17</a:t>
            </a:fld>
            <a:endParaRPr lang="en-US" dirty="0"/>
          </a:p>
        </p:txBody>
      </p:sp>
      <p:grpSp>
        <p:nvGrpSpPr>
          <p:cNvPr id="14" name="Group 13">
            <a:extLst>
              <a:ext uri="{FF2B5EF4-FFF2-40B4-BE49-F238E27FC236}">
                <a16:creationId xmlns:a16="http://schemas.microsoft.com/office/drawing/2014/main" id="{3A9024FF-8503-4009-80FA-E2C455B634C3}"/>
              </a:ext>
            </a:extLst>
          </p:cNvPr>
          <p:cNvGrpSpPr/>
          <p:nvPr/>
        </p:nvGrpSpPr>
        <p:grpSpPr>
          <a:xfrm>
            <a:off x="1175401" y="1260884"/>
            <a:ext cx="10445099" cy="5300521"/>
            <a:chOff x="2325366" y="1381199"/>
            <a:chExt cx="10445099" cy="5300521"/>
          </a:xfrm>
        </p:grpSpPr>
        <p:pic>
          <p:nvPicPr>
            <p:cNvPr id="8" name="Picture 7">
              <a:extLst>
                <a:ext uri="{FF2B5EF4-FFF2-40B4-BE49-F238E27FC236}">
                  <a16:creationId xmlns:a16="http://schemas.microsoft.com/office/drawing/2014/main" id="{7C4F372C-922A-4411-AD1C-839E384D629B}"/>
                </a:ext>
              </a:extLst>
            </p:cNvPr>
            <p:cNvPicPr>
              <a:picLocks noChangeAspect="1"/>
            </p:cNvPicPr>
            <p:nvPr/>
          </p:nvPicPr>
          <p:blipFill>
            <a:blip r:embed="rId2"/>
            <a:stretch>
              <a:fillRect/>
            </a:stretch>
          </p:blipFill>
          <p:spPr>
            <a:xfrm>
              <a:off x="2325366" y="1381199"/>
              <a:ext cx="7541267" cy="5300521"/>
            </a:xfrm>
            <a:prstGeom prst="rect">
              <a:avLst/>
            </a:prstGeom>
          </p:spPr>
        </p:pic>
        <p:cxnSp>
          <p:nvCxnSpPr>
            <p:cNvPr id="9" name="Straight Connector 8">
              <a:extLst>
                <a:ext uri="{FF2B5EF4-FFF2-40B4-BE49-F238E27FC236}">
                  <a16:creationId xmlns:a16="http://schemas.microsoft.com/office/drawing/2014/main" id="{A8777BF4-EF56-4DE8-A10C-DB6AEC39EE22}"/>
                </a:ext>
              </a:extLst>
            </p:cNvPr>
            <p:cNvCxnSpPr>
              <a:cxnSpLocks/>
            </p:cNvCxnSpPr>
            <p:nvPr/>
          </p:nvCxnSpPr>
          <p:spPr>
            <a:xfrm>
              <a:off x="3162512" y="5143268"/>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A0A200-B2BA-4EDE-9635-BD4666F31CF9}"/>
                </a:ext>
              </a:extLst>
            </p:cNvPr>
            <p:cNvSpPr txBox="1"/>
            <p:nvPr/>
          </p:nvSpPr>
          <p:spPr>
            <a:xfrm>
              <a:off x="9640356" y="5004768"/>
              <a:ext cx="2551644" cy="276999"/>
            </a:xfrm>
            <a:prstGeom prst="rect">
              <a:avLst/>
            </a:prstGeom>
            <a:noFill/>
          </p:spPr>
          <p:txBody>
            <a:bodyPr wrap="square" rtlCol="0">
              <a:spAutoFit/>
            </a:bodyPr>
            <a:lstStyle/>
            <a:p>
              <a:r>
                <a:rPr lang="en-US" sz="1200" b="1" dirty="0">
                  <a:solidFill>
                    <a:srgbClr val="FF0000"/>
                  </a:solidFill>
                </a:rPr>
                <a:t>304 Stainless Steel Yield Stress</a:t>
              </a:r>
            </a:p>
          </p:txBody>
        </p:sp>
        <p:cxnSp>
          <p:nvCxnSpPr>
            <p:cNvPr id="15" name="Straight Connector 14">
              <a:extLst>
                <a:ext uri="{FF2B5EF4-FFF2-40B4-BE49-F238E27FC236}">
                  <a16:creationId xmlns:a16="http://schemas.microsoft.com/office/drawing/2014/main" id="{59588AC3-FDE7-44D3-97F9-02E53F0D3DC1}"/>
                </a:ext>
              </a:extLst>
            </p:cNvPr>
            <p:cNvCxnSpPr>
              <a:cxnSpLocks/>
            </p:cNvCxnSpPr>
            <p:nvPr/>
          </p:nvCxnSpPr>
          <p:spPr>
            <a:xfrm>
              <a:off x="3130428" y="2075214"/>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190E32-E344-46D3-A4A7-16875DA7DBCB}"/>
                </a:ext>
              </a:extLst>
            </p:cNvPr>
            <p:cNvSpPr txBox="1"/>
            <p:nvPr/>
          </p:nvSpPr>
          <p:spPr>
            <a:xfrm>
              <a:off x="9601200" y="1936714"/>
              <a:ext cx="3169265" cy="276999"/>
            </a:xfrm>
            <a:prstGeom prst="rect">
              <a:avLst/>
            </a:prstGeom>
            <a:noFill/>
          </p:spPr>
          <p:txBody>
            <a:bodyPr wrap="square" rtlCol="0">
              <a:spAutoFit/>
            </a:bodyPr>
            <a:lstStyle/>
            <a:p>
              <a:r>
                <a:rPr lang="en-US" sz="1200" b="1" dirty="0">
                  <a:solidFill>
                    <a:srgbClr val="FF0000"/>
                  </a:solidFill>
                </a:rPr>
                <a:t>Titanium Ti-6Al-4V (Grade 5) Yield Stress</a:t>
              </a:r>
            </a:p>
          </p:txBody>
        </p:sp>
        <p:cxnSp>
          <p:nvCxnSpPr>
            <p:cNvPr id="17" name="Straight Connector 16">
              <a:extLst>
                <a:ext uri="{FF2B5EF4-FFF2-40B4-BE49-F238E27FC236}">
                  <a16:creationId xmlns:a16="http://schemas.microsoft.com/office/drawing/2014/main" id="{D520F97A-2B46-4994-AF88-C6822C537160}"/>
                </a:ext>
              </a:extLst>
            </p:cNvPr>
            <p:cNvCxnSpPr>
              <a:cxnSpLocks/>
            </p:cNvCxnSpPr>
            <p:nvPr/>
          </p:nvCxnSpPr>
          <p:spPr>
            <a:xfrm>
              <a:off x="3162512" y="4332210"/>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BCBFB5-380F-4D3B-A711-050034E7654E}"/>
                </a:ext>
              </a:extLst>
            </p:cNvPr>
            <p:cNvSpPr txBox="1"/>
            <p:nvPr/>
          </p:nvSpPr>
          <p:spPr>
            <a:xfrm>
              <a:off x="9620303" y="4193710"/>
              <a:ext cx="2591750" cy="276999"/>
            </a:xfrm>
            <a:prstGeom prst="rect">
              <a:avLst/>
            </a:prstGeom>
            <a:noFill/>
          </p:spPr>
          <p:txBody>
            <a:bodyPr wrap="square" rtlCol="0">
              <a:spAutoFit/>
            </a:bodyPr>
            <a:lstStyle/>
            <a:p>
              <a:r>
                <a:rPr lang="en-US" sz="1200" b="1" dirty="0">
                  <a:solidFill>
                    <a:srgbClr val="FF0000"/>
                  </a:solidFill>
                </a:rPr>
                <a:t>Titanium (Grade 12) Yield Stress</a:t>
              </a:r>
            </a:p>
          </p:txBody>
        </p:sp>
        <p:cxnSp>
          <p:nvCxnSpPr>
            <p:cNvPr id="20" name="Straight Connector 19">
              <a:extLst>
                <a:ext uri="{FF2B5EF4-FFF2-40B4-BE49-F238E27FC236}">
                  <a16:creationId xmlns:a16="http://schemas.microsoft.com/office/drawing/2014/main" id="{0470371A-D737-436C-832E-97B415037718}"/>
                </a:ext>
              </a:extLst>
            </p:cNvPr>
            <p:cNvCxnSpPr>
              <a:cxnSpLocks/>
            </p:cNvCxnSpPr>
            <p:nvPr/>
          </p:nvCxnSpPr>
          <p:spPr>
            <a:xfrm>
              <a:off x="3130428" y="4843773"/>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15C5A2-DB81-43EB-9B33-22C8CD959BA7}"/>
                </a:ext>
              </a:extLst>
            </p:cNvPr>
            <p:cNvSpPr txBox="1"/>
            <p:nvPr/>
          </p:nvSpPr>
          <p:spPr>
            <a:xfrm>
              <a:off x="9633284" y="4685758"/>
              <a:ext cx="2486526" cy="276999"/>
            </a:xfrm>
            <a:prstGeom prst="rect">
              <a:avLst/>
            </a:prstGeom>
            <a:noFill/>
          </p:spPr>
          <p:txBody>
            <a:bodyPr wrap="square" rtlCol="0">
              <a:spAutoFit/>
            </a:bodyPr>
            <a:lstStyle/>
            <a:p>
              <a:r>
                <a:rPr lang="en-US" sz="1200" b="1" dirty="0">
                  <a:solidFill>
                    <a:srgbClr val="FF0000"/>
                  </a:solidFill>
                </a:rPr>
                <a:t>Aluminum 6061-T6 Yield Stress</a:t>
              </a:r>
            </a:p>
          </p:txBody>
        </p:sp>
      </p:grpSp>
    </p:spTree>
    <p:extLst>
      <p:ext uri="{BB962C8B-B14F-4D97-AF65-F5344CB8AC3E}">
        <p14:creationId xmlns:p14="http://schemas.microsoft.com/office/powerpoint/2010/main" val="332350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18</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Material Comparison</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Material properties were obtained from MatWeb.com</a:t>
            </a:r>
          </a:p>
        </p:txBody>
      </p:sp>
    </p:spTree>
    <p:extLst>
      <p:ext uri="{BB962C8B-B14F-4D97-AF65-F5344CB8AC3E}">
        <p14:creationId xmlns:p14="http://schemas.microsoft.com/office/powerpoint/2010/main" val="153958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Strength to weight comparisons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19</a:t>
            </a:fld>
            <a:endParaRPr lang="en-US" dirty="0"/>
          </a:p>
        </p:txBody>
      </p:sp>
      <p:graphicFrame>
        <p:nvGraphicFramePr>
          <p:cNvPr id="13" name="Table 12">
            <a:extLst>
              <a:ext uri="{FF2B5EF4-FFF2-40B4-BE49-F238E27FC236}">
                <a16:creationId xmlns:a16="http://schemas.microsoft.com/office/drawing/2014/main" id="{AA1A0A08-AB56-4CE8-BEEA-B36EECF10E5D}"/>
              </a:ext>
            </a:extLst>
          </p:cNvPr>
          <p:cNvGraphicFramePr>
            <a:graphicFrameLocks noGrp="1"/>
          </p:cNvGraphicFramePr>
          <p:nvPr>
            <p:extLst>
              <p:ext uri="{D42A27DB-BD31-4B8C-83A1-F6EECF244321}">
                <p14:modId xmlns:p14="http://schemas.microsoft.com/office/powerpoint/2010/main" val="481204009"/>
              </p:ext>
            </p:extLst>
          </p:nvPr>
        </p:nvGraphicFramePr>
        <p:xfrm>
          <a:off x="3702050" y="2435392"/>
          <a:ext cx="4787900" cy="2714625"/>
        </p:xfrm>
        <a:graphic>
          <a:graphicData uri="http://schemas.openxmlformats.org/drawingml/2006/table">
            <a:tbl>
              <a:tblPr/>
              <a:tblGrid>
                <a:gridCol w="1778000">
                  <a:extLst>
                    <a:ext uri="{9D8B030D-6E8A-4147-A177-3AD203B41FA5}">
                      <a16:colId xmlns:a16="http://schemas.microsoft.com/office/drawing/2014/main" val="463875897"/>
                    </a:ext>
                  </a:extLst>
                </a:gridCol>
                <a:gridCol w="711200">
                  <a:extLst>
                    <a:ext uri="{9D8B030D-6E8A-4147-A177-3AD203B41FA5}">
                      <a16:colId xmlns:a16="http://schemas.microsoft.com/office/drawing/2014/main" val="3093269372"/>
                    </a:ext>
                  </a:extLst>
                </a:gridCol>
                <a:gridCol w="711200">
                  <a:extLst>
                    <a:ext uri="{9D8B030D-6E8A-4147-A177-3AD203B41FA5}">
                      <a16:colId xmlns:a16="http://schemas.microsoft.com/office/drawing/2014/main" val="87143191"/>
                    </a:ext>
                  </a:extLst>
                </a:gridCol>
                <a:gridCol w="749300">
                  <a:extLst>
                    <a:ext uri="{9D8B030D-6E8A-4147-A177-3AD203B41FA5}">
                      <a16:colId xmlns:a16="http://schemas.microsoft.com/office/drawing/2014/main" val="3787731637"/>
                    </a:ext>
                  </a:extLst>
                </a:gridCol>
                <a:gridCol w="838200">
                  <a:extLst>
                    <a:ext uri="{9D8B030D-6E8A-4147-A177-3AD203B41FA5}">
                      <a16:colId xmlns:a16="http://schemas.microsoft.com/office/drawing/2014/main" val="3406810964"/>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Radius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cm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13813477"/>
                  </a:ext>
                </a:extLst>
              </a:tr>
              <a:tr h="190500">
                <a:tc>
                  <a:txBody>
                    <a:bodyPr/>
                    <a:lstStyle/>
                    <a:p>
                      <a:pPr algn="l" fontAlgn="b"/>
                      <a:r>
                        <a:rPr lang="en-US" sz="1100" b="1" i="0" u="none" strike="noStrike">
                          <a:solidFill>
                            <a:srgbClr val="000000"/>
                          </a:solidFill>
                          <a:effectLst/>
                          <a:latin typeface="Calibri" panose="020F0502020204030204" pitchFamily="34" charset="0"/>
                        </a:rPr>
                        <a:t>Endplate Thickness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cm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70139742"/>
                  </a:ext>
                </a:extLst>
              </a:tr>
              <a:tr h="190500">
                <a:tc>
                  <a:txBody>
                    <a:bodyPr/>
                    <a:lstStyle/>
                    <a:p>
                      <a:pPr algn="l" fontAlgn="b"/>
                      <a:r>
                        <a:rPr lang="en-US" sz="1100" b="1" i="0" u="none" strike="noStrike">
                          <a:solidFill>
                            <a:srgbClr val="000000"/>
                          </a:solidFill>
                          <a:effectLst/>
                          <a:latin typeface="Calibri" panose="020F0502020204030204" pitchFamily="34" charset="0"/>
                        </a:rPr>
                        <a:t>Vessel Wall Thickness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cm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53708092"/>
                  </a:ext>
                </a:extLst>
              </a:tr>
              <a:tr h="200025">
                <a:tc>
                  <a:txBody>
                    <a:bodyPr/>
                    <a:lstStyle/>
                    <a:p>
                      <a:pPr algn="l" fontAlgn="b"/>
                      <a:r>
                        <a:rPr lang="en-US" sz="1100" b="1" i="0" u="none" strike="noStrike">
                          <a:solidFill>
                            <a:srgbClr val="000000"/>
                          </a:solidFill>
                          <a:effectLst/>
                          <a:latin typeface="Calibri" panose="020F0502020204030204" pitchFamily="34" charset="0"/>
                        </a:rPr>
                        <a:t>Length</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cm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46718450"/>
                  </a:ext>
                </a:extLst>
              </a:tr>
              <a:tr h="200025">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62189377"/>
                  </a:ext>
                </a:extLst>
              </a:tr>
              <a:tr h="200025">
                <a:tc>
                  <a:txBody>
                    <a:bodyPr/>
                    <a:lstStyle/>
                    <a:p>
                      <a:pPr algn="l" fontAlgn="b"/>
                      <a:r>
                        <a:rPr lang="en-US" sz="1100" b="1" i="0" u="none" strike="noStrike">
                          <a:solidFill>
                            <a:srgbClr val="000000"/>
                          </a:solidFill>
                          <a:effectLst/>
                          <a:latin typeface="Calibri" panose="020F0502020204030204" pitchFamily="34" charset="0"/>
                        </a:rPr>
                        <a:t>Volume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m^3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0251202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5556439"/>
                  </a:ext>
                </a:extLst>
              </a:tr>
              <a:tr h="38100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Density</a:t>
                      </a:r>
                    </a:p>
                  </a:txBody>
                  <a:tcPr marL="9525" marR="9525" marT="9525" marB="0" anchor="b">
                    <a:lnL>
                      <a:noFill/>
                    </a:lnL>
                    <a:lnR>
                      <a:noFill/>
                    </a:lnR>
                    <a:lnT>
                      <a:noFill/>
                    </a:lnT>
                    <a:lnB>
                      <a:noFill/>
                    </a:lnB>
                  </a:tcPr>
                </a:tc>
                <a:tc gridSpan="2">
                  <a:txBody>
                    <a:bodyPr/>
                    <a:lstStyle/>
                    <a:p>
                      <a:pPr algn="ctr" fontAlgn="b"/>
                      <a:r>
                        <a:rPr lang="en-US" sz="1100" b="1" i="0" u="none" strike="noStrike">
                          <a:solidFill>
                            <a:srgbClr val="000000"/>
                          </a:solidFill>
                          <a:effectLst/>
                          <a:latin typeface="Calibri" panose="020F0502020204030204" pitchFamily="34" charset="0"/>
                        </a:rPr>
                        <a:t>Weight </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1100" b="1" i="0" u="none" strike="noStrike">
                          <a:solidFill>
                            <a:srgbClr val="000000"/>
                          </a:solidFill>
                          <a:effectLst/>
                          <a:latin typeface="Calibri" panose="020F0502020204030204" pitchFamily="34" charset="0"/>
                        </a:rPr>
                        <a:t>Yield Strength</a:t>
                      </a:r>
                    </a:p>
                  </a:txBody>
                  <a:tcPr marL="9525" marR="9525" marT="9525" marB="0" anchor="b">
                    <a:lnL>
                      <a:noFill/>
                    </a:lnL>
                    <a:lnR>
                      <a:noFill/>
                    </a:lnR>
                    <a:lnT>
                      <a:noFill/>
                    </a:lnT>
                    <a:lnB>
                      <a:noFill/>
                    </a:lnB>
                  </a:tcPr>
                </a:tc>
                <a:extLst>
                  <a:ext uri="{0D108BD9-81ED-4DB2-BD59-A6C34878D82A}">
                    <a16:rowId xmlns:a16="http://schemas.microsoft.com/office/drawing/2014/main" val="3305806117"/>
                  </a:ext>
                </a:extLst>
              </a:tr>
              <a:tr h="200025">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(kg/m^3)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(kg)</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(sh.tn.)</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(MPa)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072562"/>
                  </a:ext>
                </a:extLst>
              </a:tr>
              <a:tr h="190500">
                <a:tc>
                  <a:txBody>
                    <a:bodyPr/>
                    <a:lstStyle/>
                    <a:p>
                      <a:pPr algn="l" fontAlgn="b"/>
                      <a:r>
                        <a:rPr lang="en-US" sz="1100" b="1" i="0" u="none" strike="noStrike">
                          <a:solidFill>
                            <a:srgbClr val="000000"/>
                          </a:solidFill>
                          <a:effectLst/>
                          <a:latin typeface="Calibri" panose="020F0502020204030204" pitchFamily="34" charset="0"/>
                        </a:rPr>
                        <a:t>Aluminum 6061-T6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2698.8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10114.0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350056"/>
                  </a:ext>
                </a:extLst>
              </a:tr>
              <a:tr h="190500">
                <a:tc>
                  <a:txBody>
                    <a:bodyPr/>
                    <a:lstStyle/>
                    <a:p>
                      <a:pPr algn="l" fontAlgn="b"/>
                      <a:r>
                        <a:rPr lang="en-US" sz="1100" b="1" i="0" u="none" strike="noStrike">
                          <a:solidFill>
                            <a:srgbClr val="000000"/>
                          </a:solidFill>
                          <a:effectLst/>
                          <a:latin typeface="Calibri" panose="020F0502020204030204" pitchFamily="34" charset="0"/>
                        </a:rPr>
                        <a:t>Titanium Ti-6Al-4V (Grade 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4428.8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16597.3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880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80572"/>
                  </a:ext>
                </a:extLst>
              </a:tr>
              <a:tr h="190500">
                <a:tc>
                  <a:txBody>
                    <a:bodyPr/>
                    <a:lstStyle/>
                    <a:p>
                      <a:pPr algn="l" fontAlgn="b"/>
                      <a:r>
                        <a:rPr lang="en-US" sz="1100" b="1" i="0" u="none" strike="noStrike">
                          <a:solidFill>
                            <a:srgbClr val="000000"/>
                          </a:solidFill>
                          <a:effectLst/>
                          <a:latin typeface="Calibri" panose="020F0502020204030204" pitchFamily="34" charset="0"/>
                        </a:rPr>
                        <a:t>Titanium (Grade 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4511.8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16908.5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0825"/>
                  </a:ext>
                </a:extLst>
              </a:tr>
              <a:tr h="200025">
                <a:tc>
                  <a:txBody>
                    <a:bodyPr/>
                    <a:lstStyle/>
                    <a:p>
                      <a:pPr algn="l" fontAlgn="b"/>
                      <a:r>
                        <a:rPr lang="en-US" sz="1100" b="1" i="0" u="none" strike="noStrike">
                          <a:solidFill>
                            <a:srgbClr val="000000"/>
                          </a:solidFill>
                          <a:effectLst/>
                          <a:latin typeface="Calibri" panose="020F0502020204030204" pitchFamily="34" charset="0"/>
                        </a:rPr>
                        <a:t>304 Stainless Steel</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7999.5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29978.9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dirty="0">
                          <a:solidFill>
                            <a:srgbClr val="000000"/>
                          </a:solidFill>
                          <a:effectLst/>
                          <a:latin typeface="Calibri" panose="020F0502020204030204" pitchFamily="34" charset="0"/>
                        </a:rPr>
                        <a:t>215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871699"/>
                  </a:ext>
                </a:extLst>
              </a:tr>
            </a:tbl>
          </a:graphicData>
        </a:graphic>
      </p:graphicFrame>
    </p:spTree>
    <p:extLst>
      <p:ext uri="{BB962C8B-B14F-4D97-AF65-F5344CB8AC3E}">
        <p14:creationId xmlns:p14="http://schemas.microsoft.com/office/powerpoint/2010/main" val="344979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graphicFrame>
        <p:nvGraphicFramePr>
          <p:cNvPr id="6" name="Diagram 5">
            <a:extLst>
              <a:ext uri="{FF2B5EF4-FFF2-40B4-BE49-F238E27FC236}">
                <a16:creationId xmlns:a16="http://schemas.microsoft.com/office/drawing/2014/main" id="{4BADE2DB-C18F-41CB-A911-1629FD651654}"/>
              </a:ext>
            </a:extLst>
          </p:cNvPr>
          <p:cNvGraphicFramePr/>
          <p:nvPr>
            <p:extLst>
              <p:ext uri="{D42A27DB-BD31-4B8C-83A1-F6EECF244321}">
                <p14:modId xmlns:p14="http://schemas.microsoft.com/office/powerpoint/2010/main" val="2170141761"/>
              </p:ext>
            </p:extLst>
          </p:nvPr>
        </p:nvGraphicFramePr>
        <p:xfrm>
          <a:off x="2163762" y="1352549"/>
          <a:ext cx="7864475" cy="496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3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20</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Analysis w/ Beam Tube</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Static structural analysis repeated with Ø8.00 x 1.00 thick beam tube included using Ansys 2021 R2</a:t>
            </a:r>
          </a:p>
        </p:txBody>
      </p:sp>
    </p:spTree>
    <p:extLst>
      <p:ext uri="{BB962C8B-B14F-4D97-AF65-F5344CB8AC3E}">
        <p14:creationId xmlns:p14="http://schemas.microsoft.com/office/powerpoint/2010/main" val="78202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D3272-2049-4BB7-802E-947D9DF4E328}"/>
              </a:ext>
            </a:extLst>
          </p:cNvPr>
          <p:cNvPicPr>
            <a:picLocks noChangeAspect="1"/>
          </p:cNvPicPr>
          <p:nvPr/>
        </p:nvPicPr>
        <p:blipFill>
          <a:blip r:embed="rId2"/>
          <a:stretch>
            <a:fillRect/>
          </a:stretch>
        </p:blipFill>
        <p:spPr>
          <a:xfrm>
            <a:off x="6096000" y="2147452"/>
            <a:ext cx="5176880" cy="4345423"/>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Load Conditions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97504" y="1656347"/>
            <a:ext cx="5437022" cy="4207185"/>
          </a:xfrm>
        </p:spPr>
        <p:txBody>
          <a:bodyPr>
            <a:normAutofit/>
          </a:bodyPr>
          <a:lstStyle/>
          <a:p>
            <a:pPr lvl="1"/>
            <a:r>
              <a:rPr lang="en-US" sz="1600" b="1" dirty="0"/>
              <a:t>Analysis was performed using a 5° wedge divided into 3 sections such that the endcap and vessel wall could be analyzed individually</a:t>
            </a:r>
          </a:p>
          <a:p>
            <a:pPr lvl="1"/>
            <a:endParaRPr lang="en-US" sz="1600" b="1" dirty="0"/>
          </a:p>
          <a:p>
            <a:pPr lvl="1"/>
            <a:r>
              <a:rPr lang="en-US" sz="1600" b="1" dirty="0"/>
              <a:t>Weak springs were allowed for this analysis</a:t>
            </a:r>
          </a:p>
          <a:p>
            <a:pPr lvl="1"/>
            <a:endParaRPr lang="en-US" sz="1600" b="1" dirty="0"/>
          </a:p>
          <a:p>
            <a:pPr lvl="1"/>
            <a:r>
              <a:rPr lang="en-US" sz="1600" b="1" dirty="0"/>
              <a:t>3 elements through the wall thickness were maintained as dimensions were varied</a:t>
            </a:r>
          </a:p>
          <a:p>
            <a:pPr lvl="1"/>
            <a:endParaRPr lang="en-US" sz="1600" b="1" dirty="0"/>
          </a:p>
          <a:p>
            <a:pPr lvl="1"/>
            <a:r>
              <a:rPr lang="en-US" sz="1600" b="1" dirty="0"/>
              <a:t>Analysis does not include gravity</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21</a:t>
            </a:fld>
            <a:endParaRPr lang="en-US" dirty="0"/>
          </a:p>
        </p:txBody>
      </p:sp>
      <p:pic>
        <p:nvPicPr>
          <p:cNvPr id="14" name="Picture 13">
            <a:extLst>
              <a:ext uri="{FF2B5EF4-FFF2-40B4-BE49-F238E27FC236}">
                <a16:creationId xmlns:a16="http://schemas.microsoft.com/office/drawing/2014/main" id="{990F33C2-1061-469A-B146-F3EAE8BFE172}"/>
              </a:ext>
            </a:extLst>
          </p:cNvPr>
          <p:cNvPicPr>
            <a:picLocks noChangeAspect="1"/>
          </p:cNvPicPr>
          <p:nvPr/>
        </p:nvPicPr>
        <p:blipFill>
          <a:blip r:embed="rId3"/>
          <a:stretch>
            <a:fillRect/>
          </a:stretch>
        </p:blipFill>
        <p:spPr>
          <a:xfrm>
            <a:off x="6096000" y="545288"/>
            <a:ext cx="5176880" cy="1422001"/>
          </a:xfrm>
          <a:prstGeom prst="rect">
            <a:avLst/>
          </a:prstGeom>
          <a:ln>
            <a:solidFill>
              <a:schemeClr val="tx1"/>
            </a:solidFill>
          </a:ln>
        </p:spPr>
      </p:pic>
      <p:sp>
        <p:nvSpPr>
          <p:cNvPr id="15" name="TextBox 14">
            <a:extLst>
              <a:ext uri="{FF2B5EF4-FFF2-40B4-BE49-F238E27FC236}">
                <a16:creationId xmlns:a16="http://schemas.microsoft.com/office/drawing/2014/main" id="{154EA84D-4425-4B72-A5F8-7B4A044E69D8}"/>
              </a:ext>
            </a:extLst>
          </p:cNvPr>
          <p:cNvSpPr txBox="1"/>
          <p:nvPr/>
        </p:nvSpPr>
        <p:spPr>
          <a:xfrm>
            <a:off x="6371222" y="1480612"/>
            <a:ext cx="2687053" cy="338554"/>
          </a:xfrm>
          <a:prstGeom prst="rect">
            <a:avLst/>
          </a:prstGeom>
          <a:noFill/>
        </p:spPr>
        <p:txBody>
          <a:bodyPr wrap="square" rtlCol="0">
            <a:spAutoFit/>
          </a:bodyPr>
          <a:lstStyle/>
          <a:p>
            <a:pPr algn="r"/>
            <a:r>
              <a:rPr lang="en-US" sz="1600" b="1" dirty="0"/>
              <a:t>Cyclic Region Symmetry</a:t>
            </a:r>
          </a:p>
        </p:txBody>
      </p:sp>
      <p:cxnSp>
        <p:nvCxnSpPr>
          <p:cNvPr id="17" name="Straight Arrow Connector 16">
            <a:extLst>
              <a:ext uri="{FF2B5EF4-FFF2-40B4-BE49-F238E27FC236}">
                <a16:creationId xmlns:a16="http://schemas.microsoft.com/office/drawing/2014/main" id="{3FD4910E-A5EA-486A-9014-C751F954B441}"/>
              </a:ext>
            </a:extLst>
          </p:cNvPr>
          <p:cNvCxnSpPr>
            <a:cxnSpLocks/>
            <a:stCxn id="15" idx="3"/>
          </p:cNvCxnSpPr>
          <p:nvPr/>
        </p:nvCxnSpPr>
        <p:spPr>
          <a:xfrm flipV="1">
            <a:off x="9058275" y="1392613"/>
            <a:ext cx="310314" cy="2572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970E1A6-BB83-4FC5-8F76-DA36F87690C2}"/>
              </a:ext>
            </a:extLst>
          </p:cNvPr>
          <p:cNvGrpSpPr/>
          <p:nvPr/>
        </p:nvGrpSpPr>
        <p:grpSpPr>
          <a:xfrm>
            <a:off x="8366960" y="2382595"/>
            <a:ext cx="2218083" cy="562603"/>
            <a:chOff x="8125326" y="2340010"/>
            <a:chExt cx="2218083" cy="562603"/>
          </a:xfrm>
        </p:grpSpPr>
        <p:sp>
          <p:nvSpPr>
            <p:cNvPr id="13" name="Cloud 12">
              <a:extLst>
                <a:ext uri="{FF2B5EF4-FFF2-40B4-BE49-F238E27FC236}">
                  <a16:creationId xmlns:a16="http://schemas.microsoft.com/office/drawing/2014/main" id="{AD842392-144C-450E-994A-38FBA88D7661}"/>
                </a:ext>
              </a:extLst>
            </p:cNvPr>
            <p:cNvSpPr/>
            <p:nvPr/>
          </p:nvSpPr>
          <p:spPr>
            <a:xfrm>
              <a:off x="8125326" y="2340010"/>
              <a:ext cx="1098884" cy="56260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BA4DF13-527B-40F7-AB4A-CFAD387AF546}"/>
                </a:ext>
              </a:extLst>
            </p:cNvPr>
            <p:cNvSpPr txBox="1"/>
            <p:nvPr/>
          </p:nvSpPr>
          <p:spPr>
            <a:xfrm>
              <a:off x="8157411" y="2441436"/>
              <a:ext cx="2185998" cy="338554"/>
            </a:xfrm>
            <a:prstGeom prst="rect">
              <a:avLst/>
            </a:prstGeom>
            <a:noFill/>
          </p:spPr>
          <p:txBody>
            <a:bodyPr wrap="square" rtlCol="0">
              <a:spAutoFit/>
            </a:bodyPr>
            <a:lstStyle/>
            <a:p>
              <a:r>
                <a:rPr lang="en-US" sz="1600" b="1" dirty="0"/>
                <a:t>14.7 psi</a:t>
              </a:r>
            </a:p>
          </p:txBody>
        </p:sp>
      </p:grpSp>
      <p:grpSp>
        <p:nvGrpSpPr>
          <p:cNvPr id="19" name="Group 18">
            <a:extLst>
              <a:ext uri="{FF2B5EF4-FFF2-40B4-BE49-F238E27FC236}">
                <a16:creationId xmlns:a16="http://schemas.microsoft.com/office/drawing/2014/main" id="{9A1E7705-049D-40CE-A0D0-8ED390C6F523}"/>
              </a:ext>
            </a:extLst>
          </p:cNvPr>
          <p:cNvGrpSpPr/>
          <p:nvPr/>
        </p:nvGrpSpPr>
        <p:grpSpPr>
          <a:xfrm>
            <a:off x="7845090" y="3886120"/>
            <a:ext cx="2426369" cy="917293"/>
            <a:chOff x="7845090" y="3886120"/>
            <a:chExt cx="2426369" cy="917293"/>
          </a:xfrm>
        </p:grpSpPr>
        <p:sp>
          <p:nvSpPr>
            <p:cNvPr id="21" name="Cloud 20">
              <a:extLst>
                <a:ext uri="{FF2B5EF4-FFF2-40B4-BE49-F238E27FC236}">
                  <a16:creationId xmlns:a16="http://schemas.microsoft.com/office/drawing/2014/main" id="{9FA8F4D9-FBAF-4574-BD49-38B3F606D952}"/>
                </a:ext>
              </a:extLst>
            </p:cNvPr>
            <p:cNvSpPr/>
            <p:nvPr/>
          </p:nvSpPr>
          <p:spPr>
            <a:xfrm>
              <a:off x="7845090" y="3886120"/>
              <a:ext cx="2426369" cy="91729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9CE396D-2A6E-41FA-ADFE-B3DA0E7AB07A}"/>
                </a:ext>
              </a:extLst>
            </p:cNvPr>
            <p:cNvSpPr txBox="1"/>
            <p:nvPr/>
          </p:nvSpPr>
          <p:spPr>
            <a:xfrm>
              <a:off x="8139602" y="4154983"/>
              <a:ext cx="1837343" cy="338554"/>
            </a:xfrm>
            <a:prstGeom prst="rect">
              <a:avLst/>
            </a:prstGeom>
            <a:noFill/>
          </p:spPr>
          <p:txBody>
            <a:bodyPr wrap="square" rtlCol="0">
              <a:spAutoFit/>
            </a:bodyPr>
            <a:lstStyle/>
            <a:p>
              <a:r>
                <a:rPr lang="en-US" sz="1600" b="1" dirty="0"/>
                <a:t>3 bar (absolute)</a:t>
              </a:r>
            </a:p>
          </p:txBody>
        </p:sp>
      </p:grpSp>
      <p:sp>
        <p:nvSpPr>
          <p:cNvPr id="25" name="TextBox 24">
            <a:extLst>
              <a:ext uri="{FF2B5EF4-FFF2-40B4-BE49-F238E27FC236}">
                <a16:creationId xmlns:a16="http://schemas.microsoft.com/office/drawing/2014/main" id="{2C41BEED-60A4-4D15-8A4D-08BA6F8BD734}"/>
              </a:ext>
            </a:extLst>
          </p:cNvPr>
          <p:cNvSpPr txBox="1"/>
          <p:nvPr/>
        </p:nvSpPr>
        <p:spPr>
          <a:xfrm rot="16200000">
            <a:off x="6288300" y="4440420"/>
            <a:ext cx="2185998" cy="338554"/>
          </a:xfrm>
          <a:prstGeom prst="rect">
            <a:avLst/>
          </a:prstGeom>
          <a:noFill/>
        </p:spPr>
        <p:txBody>
          <a:bodyPr wrap="square" rtlCol="0">
            <a:spAutoFit/>
          </a:bodyPr>
          <a:lstStyle/>
          <a:p>
            <a:r>
              <a:rPr lang="en-US" sz="1600" b="1" dirty="0"/>
              <a:t>Ultra-High Vacuum</a:t>
            </a:r>
          </a:p>
        </p:txBody>
      </p:sp>
      <p:pic>
        <p:nvPicPr>
          <p:cNvPr id="2050" name="Picture 2" descr="Image result for ground symbol for powerpoint">
            <a:extLst>
              <a:ext uri="{FF2B5EF4-FFF2-40B4-BE49-F238E27FC236}">
                <a16:creationId xmlns:a16="http://schemas.microsoft.com/office/drawing/2014/main" id="{4DCCFA54-3D57-46C0-ACC8-DBCD8FC83B24}"/>
              </a:ext>
            </a:extLst>
          </p:cNvPr>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02840" y="2196363"/>
            <a:ext cx="1014066" cy="6166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5819A56-64CD-40C0-853F-E49DCB47F9AE}"/>
              </a:ext>
            </a:extLst>
          </p:cNvPr>
          <p:cNvCxnSpPr/>
          <p:nvPr/>
        </p:nvCxnSpPr>
        <p:spPr>
          <a:xfrm>
            <a:off x="7409873" y="2336516"/>
            <a:ext cx="3299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16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Static Structural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22</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2162175" y="5853560"/>
            <a:ext cx="9458325" cy="523220"/>
          </a:xfrm>
          <a:prstGeom prst="rect">
            <a:avLst/>
          </a:prstGeom>
          <a:noFill/>
        </p:spPr>
        <p:txBody>
          <a:bodyPr wrap="square" rtlCol="0">
            <a:spAutoFit/>
          </a:bodyPr>
          <a:lstStyle/>
          <a:p>
            <a:r>
              <a:rPr lang="en-US" sz="1400" b="1" dirty="0"/>
              <a:t>Note: Results are shown for an aluminum 6061-T6 vessel with 9.5 cm [3.74 in] endcaps and a 10.0 cm [3.94 in] wall thickness including an Ø8.00 x 1.00 thick 304 stainless steel beam tube</a:t>
            </a:r>
          </a:p>
        </p:txBody>
      </p:sp>
      <p:sp>
        <p:nvSpPr>
          <p:cNvPr id="26" name="TextBox 25">
            <a:extLst>
              <a:ext uri="{FF2B5EF4-FFF2-40B4-BE49-F238E27FC236}">
                <a16:creationId xmlns:a16="http://schemas.microsoft.com/office/drawing/2014/main" id="{226A8CD4-5533-44C5-AC81-69348B0E8BFA}"/>
              </a:ext>
            </a:extLst>
          </p:cNvPr>
          <p:cNvSpPr txBox="1"/>
          <p:nvPr/>
        </p:nvSpPr>
        <p:spPr>
          <a:xfrm>
            <a:off x="549653" y="5436410"/>
            <a:ext cx="5546346" cy="338554"/>
          </a:xfrm>
          <a:prstGeom prst="rect">
            <a:avLst/>
          </a:prstGeom>
          <a:noFill/>
        </p:spPr>
        <p:txBody>
          <a:bodyPr wrap="square" rtlCol="0">
            <a:spAutoFit/>
          </a:bodyPr>
          <a:lstStyle/>
          <a:p>
            <a:pPr algn="ctr"/>
            <a:r>
              <a:rPr lang="el-GR" sz="1600" b="1" dirty="0"/>
              <a:t>σ</a:t>
            </a:r>
            <a:r>
              <a:rPr lang="en-US" sz="1600" b="1" baseline="-25000" dirty="0"/>
              <a:t>max</a:t>
            </a:r>
            <a:r>
              <a:rPr lang="en-US" sz="1600" b="1" dirty="0"/>
              <a:t> = </a:t>
            </a:r>
            <a:r>
              <a:rPr lang="en-US" sz="1600" b="1" dirty="0">
                <a:solidFill>
                  <a:srgbClr val="FF0000"/>
                </a:solidFill>
              </a:rPr>
              <a:t>215 MPa</a:t>
            </a:r>
          </a:p>
        </p:txBody>
      </p:sp>
      <p:sp>
        <p:nvSpPr>
          <p:cNvPr id="27" name="TextBox 26">
            <a:extLst>
              <a:ext uri="{FF2B5EF4-FFF2-40B4-BE49-F238E27FC236}">
                <a16:creationId xmlns:a16="http://schemas.microsoft.com/office/drawing/2014/main" id="{DD3CA6CD-B69F-4B17-8A9A-96C8B4F24CB1}"/>
              </a:ext>
            </a:extLst>
          </p:cNvPr>
          <p:cNvSpPr txBox="1"/>
          <p:nvPr/>
        </p:nvSpPr>
        <p:spPr>
          <a:xfrm>
            <a:off x="6440747" y="5436262"/>
            <a:ext cx="5429934" cy="338554"/>
          </a:xfrm>
          <a:prstGeom prst="rect">
            <a:avLst/>
          </a:prstGeom>
          <a:noFill/>
        </p:spPr>
        <p:txBody>
          <a:bodyPr wrap="square" rtlCol="0">
            <a:spAutoFit/>
          </a:bodyPr>
          <a:lstStyle/>
          <a:p>
            <a:pPr algn="ctr"/>
            <a:r>
              <a:rPr lang="el-GR" sz="1600" b="1" dirty="0"/>
              <a:t>Δ</a:t>
            </a:r>
            <a:r>
              <a:rPr lang="en-US" sz="1600" b="1" baseline="-25000" dirty="0"/>
              <a:t>Z-</a:t>
            </a:r>
            <a:r>
              <a:rPr lang="en-US" sz="1600" b="1" baseline="-25000" dirty="0" err="1"/>
              <a:t>dir</a:t>
            </a:r>
            <a:r>
              <a:rPr lang="en-US" sz="1600" b="1" dirty="0"/>
              <a:t> = +/- 0.13 cm</a:t>
            </a:r>
          </a:p>
        </p:txBody>
      </p:sp>
      <p:pic>
        <p:nvPicPr>
          <p:cNvPr id="13" name="Picture 12">
            <a:extLst>
              <a:ext uri="{FF2B5EF4-FFF2-40B4-BE49-F238E27FC236}">
                <a16:creationId xmlns:a16="http://schemas.microsoft.com/office/drawing/2014/main" id="{A7F21668-DB95-478C-B5D9-8C06D4C4C23C}"/>
              </a:ext>
            </a:extLst>
          </p:cNvPr>
          <p:cNvPicPr>
            <a:picLocks noChangeAspect="1"/>
          </p:cNvPicPr>
          <p:nvPr/>
        </p:nvPicPr>
        <p:blipFill>
          <a:blip r:embed="rId2"/>
          <a:stretch>
            <a:fillRect/>
          </a:stretch>
        </p:blipFill>
        <p:spPr>
          <a:xfrm>
            <a:off x="1301361" y="1513154"/>
            <a:ext cx="4042929" cy="3855509"/>
          </a:xfrm>
          <a:prstGeom prst="rect">
            <a:avLst/>
          </a:prstGeom>
          <a:ln>
            <a:solidFill>
              <a:schemeClr val="tx1"/>
            </a:solidFill>
          </a:ln>
        </p:spPr>
      </p:pic>
      <p:pic>
        <p:nvPicPr>
          <p:cNvPr id="15" name="Picture 14">
            <a:extLst>
              <a:ext uri="{FF2B5EF4-FFF2-40B4-BE49-F238E27FC236}">
                <a16:creationId xmlns:a16="http://schemas.microsoft.com/office/drawing/2014/main" id="{FA37EE9A-DED8-49CD-AC34-37FFE9027B24}"/>
              </a:ext>
            </a:extLst>
          </p:cNvPr>
          <p:cNvPicPr>
            <a:picLocks noChangeAspect="1"/>
          </p:cNvPicPr>
          <p:nvPr/>
        </p:nvPicPr>
        <p:blipFill>
          <a:blip r:embed="rId3"/>
          <a:stretch>
            <a:fillRect/>
          </a:stretch>
        </p:blipFill>
        <p:spPr>
          <a:xfrm>
            <a:off x="7128737" y="1501245"/>
            <a:ext cx="4059277" cy="3855509"/>
          </a:xfrm>
          <a:prstGeom prst="rect">
            <a:avLst/>
          </a:prstGeom>
          <a:ln>
            <a:solidFill>
              <a:schemeClr val="tx1"/>
            </a:solidFill>
          </a:ln>
        </p:spPr>
      </p:pic>
      <p:sp>
        <p:nvSpPr>
          <p:cNvPr id="9" name="Arrow: Left-Right 8">
            <a:extLst>
              <a:ext uri="{FF2B5EF4-FFF2-40B4-BE49-F238E27FC236}">
                <a16:creationId xmlns:a16="http://schemas.microsoft.com/office/drawing/2014/main" id="{C737A6E7-9C34-4577-A8E6-DC136B3D5B64}"/>
              </a:ext>
            </a:extLst>
          </p:cNvPr>
          <p:cNvSpPr/>
          <p:nvPr/>
        </p:nvSpPr>
        <p:spPr>
          <a:xfrm rot="16200000">
            <a:off x="1304925" y="3101783"/>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
        <p:nvSpPr>
          <p:cNvPr id="10" name="Arrow: Left-Right 9">
            <a:extLst>
              <a:ext uri="{FF2B5EF4-FFF2-40B4-BE49-F238E27FC236}">
                <a16:creationId xmlns:a16="http://schemas.microsoft.com/office/drawing/2014/main" id="{3FACE3D3-8571-4475-A8AB-CE2EA0F56F7E}"/>
              </a:ext>
            </a:extLst>
          </p:cNvPr>
          <p:cNvSpPr/>
          <p:nvPr/>
        </p:nvSpPr>
        <p:spPr>
          <a:xfrm rot="16200000">
            <a:off x="7343776" y="3095625"/>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342171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46299-0019-4CAE-95CC-6AE829E9204D}"/>
              </a:ext>
            </a:extLst>
          </p:cNvPr>
          <p:cNvPicPr>
            <a:picLocks noChangeAspect="1"/>
          </p:cNvPicPr>
          <p:nvPr/>
        </p:nvPicPr>
        <p:blipFill>
          <a:blip r:embed="rId2"/>
          <a:stretch>
            <a:fillRect/>
          </a:stretch>
        </p:blipFill>
        <p:spPr>
          <a:xfrm>
            <a:off x="6374079" y="1207773"/>
            <a:ext cx="5321648" cy="5061197"/>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Radial Deformation</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23</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523255" y="2044958"/>
            <a:ext cx="5021868" cy="2062103"/>
          </a:xfrm>
          <a:prstGeom prst="rect">
            <a:avLst/>
          </a:prstGeom>
          <a:noFill/>
        </p:spPr>
        <p:txBody>
          <a:bodyPr wrap="square" rtlCol="0">
            <a:spAutoFit/>
          </a:bodyPr>
          <a:lstStyle/>
          <a:p>
            <a:r>
              <a:rPr lang="en-US" sz="1600" b="1" dirty="0"/>
              <a:t>The maximum radial deflection of the vessel wall is .012 cm when analyzing an aluminum vessel with 9.5 cm thick endcaps and 10.0 cm thick vessel walls. This will need to be considered when designing the backbone support.</a:t>
            </a:r>
          </a:p>
          <a:p>
            <a:endParaRPr lang="en-US" sz="1600" b="1" dirty="0"/>
          </a:p>
          <a:p>
            <a:r>
              <a:rPr lang="en-US" sz="1600" b="1" dirty="0"/>
              <a:t>Deformation is measured in the X-Dir on a cylindrical coordinate system.</a:t>
            </a:r>
          </a:p>
        </p:txBody>
      </p:sp>
      <p:cxnSp>
        <p:nvCxnSpPr>
          <p:cNvPr id="9" name="Straight Arrow Connector 8">
            <a:extLst>
              <a:ext uri="{FF2B5EF4-FFF2-40B4-BE49-F238E27FC236}">
                <a16:creationId xmlns:a16="http://schemas.microsoft.com/office/drawing/2014/main" id="{A72245A8-78BA-4F42-A45E-C5063AF0F362}"/>
              </a:ext>
            </a:extLst>
          </p:cNvPr>
          <p:cNvCxnSpPr/>
          <p:nvPr/>
        </p:nvCxnSpPr>
        <p:spPr>
          <a:xfrm>
            <a:off x="8529536" y="3676278"/>
            <a:ext cx="19043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9F6E714-64D8-44A4-BE06-AD39456D5572}"/>
              </a:ext>
            </a:extLst>
          </p:cNvPr>
          <p:cNvSpPr txBox="1"/>
          <p:nvPr/>
        </p:nvSpPr>
        <p:spPr>
          <a:xfrm>
            <a:off x="7425384" y="3261565"/>
            <a:ext cx="4112603" cy="338554"/>
          </a:xfrm>
          <a:prstGeom prst="rect">
            <a:avLst/>
          </a:prstGeom>
          <a:noFill/>
        </p:spPr>
        <p:txBody>
          <a:bodyPr wrap="square" rtlCol="0">
            <a:spAutoFit/>
          </a:bodyPr>
          <a:lstStyle/>
          <a:p>
            <a:pPr algn="ctr"/>
            <a:r>
              <a:rPr lang="en-US" sz="1600" b="1" dirty="0"/>
              <a:t>Deformation</a:t>
            </a:r>
          </a:p>
        </p:txBody>
      </p:sp>
      <p:sp>
        <p:nvSpPr>
          <p:cNvPr id="18" name="TextBox 17">
            <a:extLst>
              <a:ext uri="{FF2B5EF4-FFF2-40B4-BE49-F238E27FC236}">
                <a16:creationId xmlns:a16="http://schemas.microsoft.com/office/drawing/2014/main" id="{C0C33ED3-3306-4476-B2A7-4BF209DA6AE8}"/>
              </a:ext>
            </a:extLst>
          </p:cNvPr>
          <p:cNvSpPr txBox="1"/>
          <p:nvPr/>
        </p:nvSpPr>
        <p:spPr>
          <a:xfrm>
            <a:off x="7403118" y="1779256"/>
            <a:ext cx="4112603" cy="338554"/>
          </a:xfrm>
          <a:prstGeom prst="rect">
            <a:avLst/>
          </a:prstGeom>
          <a:noFill/>
        </p:spPr>
        <p:txBody>
          <a:bodyPr wrap="square" rtlCol="0">
            <a:spAutoFit/>
          </a:bodyPr>
          <a:lstStyle/>
          <a:p>
            <a:pPr algn="ctr"/>
            <a:r>
              <a:rPr lang="en-US" sz="1600" b="1" dirty="0"/>
              <a:t>Cylindrical CSYS</a:t>
            </a:r>
          </a:p>
        </p:txBody>
      </p:sp>
      <p:cxnSp>
        <p:nvCxnSpPr>
          <p:cNvPr id="19" name="Straight Arrow Connector 18">
            <a:extLst>
              <a:ext uri="{FF2B5EF4-FFF2-40B4-BE49-F238E27FC236}">
                <a16:creationId xmlns:a16="http://schemas.microsoft.com/office/drawing/2014/main" id="{CF4CD70C-FBBB-4002-AD83-0CEB68C20F53}"/>
              </a:ext>
            </a:extLst>
          </p:cNvPr>
          <p:cNvCxnSpPr>
            <a:cxnSpLocks/>
          </p:cNvCxnSpPr>
          <p:nvPr/>
        </p:nvCxnSpPr>
        <p:spPr>
          <a:xfrm flipH="1">
            <a:off x="8138496" y="1948533"/>
            <a:ext cx="391040" cy="4821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Arrow: Left-Right 9">
            <a:extLst>
              <a:ext uri="{FF2B5EF4-FFF2-40B4-BE49-F238E27FC236}">
                <a16:creationId xmlns:a16="http://schemas.microsoft.com/office/drawing/2014/main" id="{8562FE23-6A9D-4BD5-A0FC-275F42E802A8}"/>
              </a:ext>
            </a:extLst>
          </p:cNvPr>
          <p:cNvSpPr/>
          <p:nvPr/>
        </p:nvSpPr>
        <p:spPr>
          <a:xfrm rot="16200000">
            <a:off x="6889461" y="3585971"/>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62087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24</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Division 1 PV Code </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Minimum material thickness was determined using PV Elite per Division 1 pressure vessel code requirements</a:t>
            </a:r>
          </a:p>
        </p:txBody>
      </p:sp>
    </p:spTree>
    <p:extLst>
      <p:ext uri="{BB962C8B-B14F-4D97-AF65-F5344CB8AC3E}">
        <p14:creationId xmlns:p14="http://schemas.microsoft.com/office/powerpoint/2010/main" val="233990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Welded Flat End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25</a:t>
            </a:fld>
            <a:endParaRPr lang="en-US" dirty="0"/>
          </a:p>
        </p:txBody>
      </p:sp>
      <p:grpSp>
        <p:nvGrpSpPr>
          <p:cNvPr id="7" name="Group 6">
            <a:extLst>
              <a:ext uri="{FF2B5EF4-FFF2-40B4-BE49-F238E27FC236}">
                <a16:creationId xmlns:a16="http://schemas.microsoft.com/office/drawing/2014/main" id="{7546432D-9D89-4DCA-A610-D15FABA7E0B5}"/>
              </a:ext>
            </a:extLst>
          </p:cNvPr>
          <p:cNvGrpSpPr/>
          <p:nvPr/>
        </p:nvGrpSpPr>
        <p:grpSpPr>
          <a:xfrm>
            <a:off x="4549089" y="1690689"/>
            <a:ext cx="6638925" cy="4305300"/>
            <a:chOff x="2776537" y="1690688"/>
            <a:chExt cx="6638925" cy="4305300"/>
          </a:xfrm>
        </p:grpSpPr>
        <p:pic>
          <p:nvPicPr>
            <p:cNvPr id="5" name="Picture 4">
              <a:extLst>
                <a:ext uri="{FF2B5EF4-FFF2-40B4-BE49-F238E27FC236}">
                  <a16:creationId xmlns:a16="http://schemas.microsoft.com/office/drawing/2014/main" id="{AA3936CA-579E-4CB8-AE6A-937CB33BF781}"/>
                </a:ext>
              </a:extLst>
            </p:cNvPr>
            <p:cNvPicPr>
              <a:picLocks noChangeAspect="1"/>
            </p:cNvPicPr>
            <p:nvPr/>
          </p:nvPicPr>
          <p:blipFill>
            <a:blip r:embed="rId2"/>
            <a:stretch>
              <a:fillRect/>
            </a:stretch>
          </p:blipFill>
          <p:spPr>
            <a:xfrm>
              <a:off x="2776537" y="1690688"/>
              <a:ext cx="6638925" cy="4305300"/>
            </a:xfrm>
            <a:prstGeom prst="rect">
              <a:avLst/>
            </a:prstGeom>
          </p:spPr>
        </p:pic>
        <p:sp>
          <p:nvSpPr>
            <p:cNvPr id="6" name="Rectangle 5">
              <a:extLst>
                <a:ext uri="{FF2B5EF4-FFF2-40B4-BE49-F238E27FC236}">
                  <a16:creationId xmlns:a16="http://schemas.microsoft.com/office/drawing/2014/main" id="{1D8090EB-4ED6-41CC-8771-4EEDF0CB9D2E}"/>
                </a:ext>
              </a:extLst>
            </p:cNvPr>
            <p:cNvSpPr/>
            <p:nvPr/>
          </p:nvSpPr>
          <p:spPr>
            <a:xfrm>
              <a:off x="6833937" y="5189621"/>
              <a:ext cx="497305" cy="1524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34FB32-7323-48C4-8E60-4DE670C2403A}"/>
                </a:ext>
              </a:extLst>
            </p:cNvPr>
            <p:cNvSpPr/>
            <p:nvPr/>
          </p:nvSpPr>
          <p:spPr>
            <a:xfrm>
              <a:off x="6833937" y="5470358"/>
              <a:ext cx="497305" cy="1524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E85896-F873-4400-9FD5-AE77571BD883}"/>
                </a:ext>
              </a:extLst>
            </p:cNvPr>
            <p:cNvSpPr/>
            <p:nvPr/>
          </p:nvSpPr>
          <p:spPr>
            <a:xfrm>
              <a:off x="7547184" y="5325979"/>
              <a:ext cx="497305" cy="1524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64443-4760-464D-951A-7903D0AB37C5}"/>
                </a:ext>
              </a:extLst>
            </p:cNvPr>
            <p:cNvSpPr/>
            <p:nvPr/>
          </p:nvSpPr>
          <p:spPr>
            <a:xfrm>
              <a:off x="6585284" y="5843588"/>
              <a:ext cx="961900" cy="1524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51DBC3-D29A-4306-AF50-449E36A02BDA}"/>
                </a:ext>
              </a:extLst>
            </p:cNvPr>
            <p:cNvSpPr/>
            <p:nvPr/>
          </p:nvSpPr>
          <p:spPr>
            <a:xfrm>
              <a:off x="4243137" y="2258178"/>
              <a:ext cx="778042" cy="33262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F2B2E97-3373-46EA-BF4B-05F9F3330881}"/>
              </a:ext>
            </a:extLst>
          </p:cNvPr>
          <p:cNvPicPr>
            <a:picLocks noChangeAspect="1"/>
          </p:cNvPicPr>
          <p:nvPr/>
        </p:nvPicPr>
        <p:blipFill rotWithShape="1">
          <a:blip r:embed="rId3"/>
          <a:srcRect b="1962"/>
          <a:stretch/>
        </p:blipFill>
        <p:spPr>
          <a:xfrm>
            <a:off x="1549981" y="1690689"/>
            <a:ext cx="1861493" cy="4220827"/>
          </a:xfrm>
          <a:prstGeom prst="rect">
            <a:avLst/>
          </a:prstGeom>
        </p:spPr>
      </p:pic>
      <p:sp>
        <p:nvSpPr>
          <p:cNvPr id="12" name="Arrow: Left-Right 11">
            <a:extLst>
              <a:ext uri="{FF2B5EF4-FFF2-40B4-BE49-F238E27FC236}">
                <a16:creationId xmlns:a16="http://schemas.microsoft.com/office/drawing/2014/main" id="{691B388E-B58C-4B67-8A79-8648D25C4130}"/>
              </a:ext>
            </a:extLst>
          </p:cNvPr>
          <p:cNvSpPr/>
          <p:nvPr/>
        </p:nvSpPr>
        <p:spPr>
          <a:xfrm>
            <a:off x="1408532" y="3690939"/>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317504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A089ECA-E8F7-4AD0-8127-03050E17B853}"/>
              </a:ext>
            </a:extLst>
          </p:cNvPr>
          <p:cNvPicPr>
            <a:picLocks noChangeAspect="1"/>
          </p:cNvPicPr>
          <p:nvPr/>
        </p:nvPicPr>
        <p:blipFill>
          <a:blip r:embed="rId2"/>
          <a:stretch>
            <a:fillRect/>
          </a:stretch>
        </p:blipFill>
        <p:spPr>
          <a:xfrm>
            <a:off x="1455762" y="1657462"/>
            <a:ext cx="1903831" cy="4299284"/>
          </a:xfrm>
          <a:prstGeom prst="rect">
            <a:avLst/>
          </a:prstGeom>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Welded Flat &amp; </a:t>
            </a:r>
            <a:r>
              <a:rPr lang="en-US" dirty="0" err="1"/>
              <a:t>Torispherical</a:t>
            </a:r>
            <a:r>
              <a:rPr lang="en-US" dirty="0"/>
              <a:t> End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26</a:t>
            </a:fld>
            <a:endParaRPr lang="en-US" dirty="0"/>
          </a:p>
        </p:txBody>
      </p:sp>
      <p:pic>
        <p:nvPicPr>
          <p:cNvPr id="15" name="Picture 14">
            <a:extLst>
              <a:ext uri="{FF2B5EF4-FFF2-40B4-BE49-F238E27FC236}">
                <a16:creationId xmlns:a16="http://schemas.microsoft.com/office/drawing/2014/main" id="{4417C617-EB74-4667-A4A6-C46FBE0F476C}"/>
              </a:ext>
            </a:extLst>
          </p:cNvPr>
          <p:cNvPicPr>
            <a:picLocks noChangeAspect="1"/>
          </p:cNvPicPr>
          <p:nvPr/>
        </p:nvPicPr>
        <p:blipFill>
          <a:blip r:embed="rId3"/>
          <a:stretch>
            <a:fillRect/>
          </a:stretch>
        </p:blipFill>
        <p:spPr>
          <a:xfrm>
            <a:off x="4764831" y="1690689"/>
            <a:ext cx="6423183" cy="4232831"/>
          </a:xfrm>
          <a:prstGeom prst="rect">
            <a:avLst/>
          </a:prstGeom>
        </p:spPr>
      </p:pic>
      <p:sp>
        <p:nvSpPr>
          <p:cNvPr id="16" name="TextBox 15">
            <a:extLst>
              <a:ext uri="{FF2B5EF4-FFF2-40B4-BE49-F238E27FC236}">
                <a16:creationId xmlns:a16="http://schemas.microsoft.com/office/drawing/2014/main" id="{3A1F65DD-724C-4F14-93CA-710CE4E7469F}"/>
              </a:ext>
            </a:extLst>
          </p:cNvPr>
          <p:cNvSpPr txBox="1"/>
          <p:nvPr/>
        </p:nvSpPr>
        <p:spPr>
          <a:xfrm>
            <a:off x="2768462" y="1548671"/>
            <a:ext cx="1073622" cy="338554"/>
          </a:xfrm>
          <a:prstGeom prst="rect">
            <a:avLst/>
          </a:prstGeom>
          <a:noFill/>
        </p:spPr>
        <p:txBody>
          <a:bodyPr wrap="square" rtlCol="0">
            <a:spAutoFit/>
          </a:bodyPr>
          <a:lstStyle/>
          <a:p>
            <a:r>
              <a:rPr lang="en-US" sz="1600" b="1" dirty="0"/>
              <a:t>r = 0.1*D</a:t>
            </a:r>
          </a:p>
        </p:txBody>
      </p:sp>
      <p:cxnSp>
        <p:nvCxnSpPr>
          <p:cNvPr id="17" name="Straight Arrow Connector 16">
            <a:extLst>
              <a:ext uri="{FF2B5EF4-FFF2-40B4-BE49-F238E27FC236}">
                <a16:creationId xmlns:a16="http://schemas.microsoft.com/office/drawing/2014/main" id="{446C6D14-85A8-47CE-9FF8-76B0F5E9811B}"/>
              </a:ext>
            </a:extLst>
          </p:cNvPr>
          <p:cNvCxnSpPr>
            <a:cxnSpLocks/>
          </p:cNvCxnSpPr>
          <p:nvPr/>
        </p:nvCxnSpPr>
        <p:spPr>
          <a:xfrm flipH="1">
            <a:off x="2262812" y="1813832"/>
            <a:ext cx="481262" cy="29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B25528-D37B-44F2-A2C8-A308B1E6EA09}"/>
              </a:ext>
            </a:extLst>
          </p:cNvPr>
          <p:cNvSpPr txBox="1"/>
          <p:nvPr/>
        </p:nvSpPr>
        <p:spPr>
          <a:xfrm>
            <a:off x="3073262" y="2089377"/>
            <a:ext cx="1073622" cy="338554"/>
          </a:xfrm>
          <a:prstGeom prst="rect">
            <a:avLst/>
          </a:prstGeom>
          <a:noFill/>
        </p:spPr>
        <p:txBody>
          <a:bodyPr wrap="square" rtlCol="0">
            <a:spAutoFit/>
          </a:bodyPr>
          <a:lstStyle/>
          <a:p>
            <a:r>
              <a:rPr lang="en-US" sz="1600" b="1" dirty="0"/>
              <a:t>R = 0.9*D</a:t>
            </a:r>
          </a:p>
        </p:txBody>
      </p:sp>
      <p:cxnSp>
        <p:nvCxnSpPr>
          <p:cNvPr id="20" name="Straight Arrow Connector 19">
            <a:extLst>
              <a:ext uri="{FF2B5EF4-FFF2-40B4-BE49-F238E27FC236}">
                <a16:creationId xmlns:a16="http://schemas.microsoft.com/office/drawing/2014/main" id="{6614EB31-75E5-4311-ADEE-DCA050ABEDB0}"/>
              </a:ext>
            </a:extLst>
          </p:cNvPr>
          <p:cNvCxnSpPr>
            <a:cxnSpLocks/>
          </p:cNvCxnSpPr>
          <p:nvPr/>
        </p:nvCxnSpPr>
        <p:spPr>
          <a:xfrm flipH="1">
            <a:off x="2567612" y="2354538"/>
            <a:ext cx="481262" cy="292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8783088-63AA-47D5-8127-049EEA4FD1E6}"/>
              </a:ext>
            </a:extLst>
          </p:cNvPr>
          <p:cNvSpPr/>
          <p:nvPr/>
        </p:nvSpPr>
        <p:spPr>
          <a:xfrm>
            <a:off x="6096000" y="2188226"/>
            <a:ext cx="778042" cy="45873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E4BBD6-2288-4083-9ECE-0F1EC2EC8B6E}"/>
              </a:ext>
            </a:extLst>
          </p:cNvPr>
          <p:cNvSpPr/>
          <p:nvPr/>
        </p:nvSpPr>
        <p:spPr>
          <a:xfrm>
            <a:off x="8638674" y="5167310"/>
            <a:ext cx="481263" cy="13460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090487-E330-490E-9163-C16F1455299E}"/>
              </a:ext>
            </a:extLst>
          </p:cNvPr>
          <p:cNvSpPr/>
          <p:nvPr/>
        </p:nvSpPr>
        <p:spPr>
          <a:xfrm>
            <a:off x="9336505" y="5252407"/>
            <a:ext cx="481263" cy="30618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AF28E2-B3D6-477B-8BAB-D5E9C1ECCC18}"/>
              </a:ext>
            </a:extLst>
          </p:cNvPr>
          <p:cNvSpPr/>
          <p:nvPr/>
        </p:nvSpPr>
        <p:spPr>
          <a:xfrm>
            <a:off x="8438147" y="5751095"/>
            <a:ext cx="898358" cy="17242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32E9EDD-BC7F-4D3D-8648-FFA7988F9246}"/>
              </a:ext>
            </a:extLst>
          </p:cNvPr>
          <p:cNvSpPr txBox="1"/>
          <p:nvPr/>
        </p:nvSpPr>
        <p:spPr>
          <a:xfrm>
            <a:off x="7636555" y="5950364"/>
            <a:ext cx="2964770" cy="276999"/>
          </a:xfrm>
          <a:prstGeom prst="rect">
            <a:avLst/>
          </a:prstGeom>
          <a:noFill/>
        </p:spPr>
        <p:txBody>
          <a:bodyPr wrap="square" rtlCol="0">
            <a:spAutoFit/>
          </a:bodyPr>
          <a:lstStyle/>
          <a:p>
            <a:r>
              <a:rPr lang="en-US" sz="1200" b="1" dirty="0"/>
              <a:t>W</a:t>
            </a:r>
            <a:r>
              <a:rPr lang="en-US" sz="1200" b="1" baseline="-25000" dirty="0"/>
              <a:t>titanium</a:t>
            </a:r>
            <a:r>
              <a:rPr lang="en-US" sz="1200" b="1" dirty="0"/>
              <a:t> = 15,097.0 </a:t>
            </a:r>
            <a:r>
              <a:rPr lang="en-US" sz="1200" b="1" dirty="0" err="1"/>
              <a:t>lbm</a:t>
            </a:r>
            <a:r>
              <a:rPr lang="en-US" sz="1200" b="1" dirty="0"/>
              <a:t>    [ 7.6 tons] </a:t>
            </a:r>
          </a:p>
        </p:txBody>
      </p:sp>
      <p:sp>
        <p:nvSpPr>
          <p:cNvPr id="18" name="TextBox 17">
            <a:extLst>
              <a:ext uri="{FF2B5EF4-FFF2-40B4-BE49-F238E27FC236}">
                <a16:creationId xmlns:a16="http://schemas.microsoft.com/office/drawing/2014/main" id="{F1F2D990-B50F-49A7-A981-B5FE116190F6}"/>
              </a:ext>
            </a:extLst>
          </p:cNvPr>
          <p:cNvSpPr txBox="1"/>
          <p:nvPr/>
        </p:nvSpPr>
        <p:spPr>
          <a:xfrm>
            <a:off x="7636554" y="5708180"/>
            <a:ext cx="1195855" cy="276999"/>
          </a:xfrm>
          <a:prstGeom prst="rect">
            <a:avLst/>
          </a:prstGeom>
          <a:noFill/>
        </p:spPr>
        <p:txBody>
          <a:bodyPr wrap="square">
            <a:spAutoFit/>
          </a:bodyPr>
          <a:lstStyle/>
          <a:p>
            <a:r>
              <a:rPr lang="en-US" sz="1200" b="1" dirty="0"/>
              <a:t>W</a:t>
            </a:r>
            <a:r>
              <a:rPr lang="en-US" sz="1200" b="1" baseline="-25000" dirty="0"/>
              <a:t>316 SST </a:t>
            </a:r>
            <a:r>
              <a:rPr lang="en-US" sz="1200" b="1" dirty="0"/>
              <a:t>=</a:t>
            </a:r>
            <a:endParaRPr lang="en-US" sz="1200" dirty="0"/>
          </a:p>
        </p:txBody>
      </p:sp>
      <p:sp>
        <p:nvSpPr>
          <p:cNvPr id="25" name="TextBox 24">
            <a:extLst>
              <a:ext uri="{FF2B5EF4-FFF2-40B4-BE49-F238E27FC236}">
                <a16:creationId xmlns:a16="http://schemas.microsoft.com/office/drawing/2014/main" id="{E157EC59-EE15-4812-AB5F-09735B8E6EA2}"/>
              </a:ext>
            </a:extLst>
          </p:cNvPr>
          <p:cNvSpPr txBox="1"/>
          <p:nvPr/>
        </p:nvSpPr>
        <p:spPr>
          <a:xfrm>
            <a:off x="2262812" y="6377365"/>
            <a:ext cx="6717857" cy="276999"/>
          </a:xfrm>
          <a:prstGeom prst="rect">
            <a:avLst/>
          </a:prstGeom>
          <a:noFill/>
        </p:spPr>
        <p:txBody>
          <a:bodyPr wrap="square" rtlCol="0">
            <a:spAutoFit/>
          </a:bodyPr>
          <a:lstStyle/>
          <a:p>
            <a:r>
              <a:rPr lang="en-US" sz="1200" b="1" dirty="0"/>
              <a:t>Note: Aluminum is not advised to </a:t>
            </a:r>
            <a:r>
              <a:rPr lang="en-US" sz="1200" b="1" dirty="0" err="1"/>
              <a:t>to</a:t>
            </a:r>
            <a:r>
              <a:rPr lang="en-US" sz="1200" b="1" dirty="0"/>
              <a:t> deformations being 3x greater than that of SST</a:t>
            </a:r>
          </a:p>
        </p:txBody>
      </p:sp>
      <p:sp>
        <p:nvSpPr>
          <p:cNvPr id="27" name="TextBox 26">
            <a:extLst>
              <a:ext uri="{FF2B5EF4-FFF2-40B4-BE49-F238E27FC236}">
                <a16:creationId xmlns:a16="http://schemas.microsoft.com/office/drawing/2014/main" id="{2533816A-77BA-47EA-BA67-BF294A6B5A19}"/>
              </a:ext>
            </a:extLst>
          </p:cNvPr>
          <p:cNvSpPr txBox="1"/>
          <p:nvPr/>
        </p:nvSpPr>
        <p:spPr>
          <a:xfrm>
            <a:off x="9338648" y="5679747"/>
            <a:ext cx="1062651" cy="276999"/>
          </a:xfrm>
          <a:prstGeom prst="rect">
            <a:avLst/>
          </a:prstGeom>
          <a:noFill/>
        </p:spPr>
        <p:txBody>
          <a:bodyPr wrap="square">
            <a:spAutoFit/>
          </a:bodyPr>
          <a:lstStyle/>
          <a:p>
            <a:r>
              <a:rPr lang="en-US" sz="1200" b="1" dirty="0"/>
              <a:t>[ 13.4 tons]</a:t>
            </a:r>
            <a:endParaRPr lang="en-US" sz="1200" dirty="0"/>
          </a:p>
        </p:txBody>
      </p:sp>
      <p:sp>
        <p:nvSpPr>
          <p:cNvPr id="28" name="Arrow: Left-Right 27">
            <a:extLst>
              <a:ext uri="{FF2B5EF4-FFF2-40B4-BE49-F238E27FC236}">
                <a16:creationId xmlns:a16="http://schemas.microsoft.com/office/drawing/2014/main" id="{EEC42E33-A416-4FEE-824B-5F3E67E3F98B}"/>
              </a:ext>
            </a:extLst>
          </p:cNvPr>
          <p:cNvSpPr/>
          <p:nvPr/>
        </p:nvSpPr>
        <p:spPr>
          <a:xfrm>
            <a:off x="1334374" y="3726700"/>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353456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27</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Analysis w/ Div. 1 Geometry</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Static structural analysis repeated with geometry determined by PV Elite using Ansys 2021 R2</a:t>
            </a:r>
          </a:p>
        </p:txBody>
      </p:sp>
    </p:spTree>
    <p:extLst>
      <p:ext uri="{BB962C8B-B14F-4D97-AF65-F5344CB8AC3E}">
        <p14:creationId xmlns:p14="http://schemas.microsoft.com/office/powerpoint/2010/main" val="2431405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Welded Flat &amp; </a:t>
            </a:r>
            <a:r>
              <a:rPr lang="en-US" dirty="0" err="1"/>
              <a:t>Torispherical</a:t>
            </a:r>
            <a:r>
              <a:rPr lang="en-US" dirty="0"/>
              <a:t> End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28</a:t>
            </a:fld>
            <a:endParaRPr lang="en-US" dirty="0"/>
          </a:p>
        </p:txBody>
      </p:sp>
      <p:pic>
        <p:nvPicPr>
          <p:cNvPr id="5" name="Picture 4">
            <a:extLst>
              <a:ext uri="{FF2B5EF4-FFF2-40B4-BE49-F238E27FC236}">
                <a16:creationId xmlns:a16="http://schemas.microsoft.com/office/drawing/2014/main" id="{2BD338FF-5A31-4CE7-92AE-F045412F5D46}"/>
              </a:ext>
            </a:extLst>
          </p:cNvPr>
          <p:cNvPicPr>
            <a:picLocks noChangeAspect="1"/>
          </p:cNvPicPr>
          <p:nvPr/>
        </p:nvPicPr>
        <p:blipFill>
          <a:blip r:embed="rId2"/>
          <a:stretch>
            <a:fillRect/>
          </a:stretch>
        </p:blipFill>
        <p:spPr>
          <a:xfrm>
            <a:off x="1234977" y="1690687"/>
            <a:ext cx="4202233" cy="3629990"/>
          </a:xfrm>
          <a:prstGeom prst="rect">
            <a:avLst/>
          </a:prstGeom>
          <a:ln>
            <a:solidFill>
              <a:schemeClr val="tx1"/>
            </a:solidFill>
          </a:ln>
        </p:spPr>
      </p:pic>
      <p:pic>
        <p:nvPicPr>
          <p:cNvPr id="7" name="Picture 6">
            <a:extLst>
              <a:ext uri="{FF2B5EF4-FFF2-40B4-BE49-F238E27FC236}">
                <a16:creationId xmlns:a16="http://schemas.microsoft.com/office/drawing/2014/main" id="{22870D34-CF03-4984-8103-8FBBFE10E762}"/>
              </a:ext>
            </a:extLst>
          </p:cNvPr>
          <p:cNvPicPr>
            <a:picLocks noChangeAspect="1"/>
          </p:cNvPicPr>
          <p:nvPr/>
        </p:nvPicPr>
        <p:blipFill>
          <a:blip r:embed="rId3"/>
          <a:stretch>
            <a:fillRect/>
          </a:stretch>
        </p:blipFill>
        <p:spPr>
          <a:xfrm>
            <a:off x="6974117" y="1690687"/>
            <a:ext cx="3982906" cy="3629990"/>
          </a:xfrm>
          <a:prstGeom prst="rect">
            <a:avLst/>
          </a:prstGeom>
          <a:ln>
            <a:solidFill>
              <a:schemeClr val="tx1"/>
            </a:solidFill>
          </a:ln>
        </p:spPr>
      </p:pic>
      <p:sp>
        <p:nvSpPr>
          <p:cNvPr id="18" name="TextBox 17">
            <a:extLst>
              <a:ext uri="{FF2B5EF4-FFF2-40B4-BE49-F238E27FC236}">
                <a16:creationId xmlns:a16="http://schemas.microsoft.com/office/drawing/2014/main" id="{B6B65965-5C94-4D02-88DE-2239A9C0FF8C}"/>
              </a:ext>
            </a:extLst>
          </p:cNvPr>
          <p:cNvSpPr txBox="1"/>
          <p:nvPr/>
        </p:nvSpPr>
        <p:spPr>
          <a:xfrm>
            <a:off x="549653" y="5436410"/>
            <a:ext cx="5546346" cy="338554"/>
          </a:xfrm>
          <a:prstGeom prst="rect">
            <a:avLst/>
          </a:prstGeom>
          <a:noFill/>
        </p:spPr>
        <p:txBody>
          <a:bodyPr wrap="square" rtlCol="0">
            <a:spAutoFit/>
          </a:bodyPr>
          <a:lstStyle/>
          <a:p>
            <a:pPr algn="ctr"/>
            <a:r>
              <a:rPr lang="el-GR" sz="1600" b="1" dirty="0"/>
              <a:t>σ</a:t>
            </a:r>
            <a:r>
              <a:rPr lang="en-US" sz="1600" b="1" baseline="-25000" dirty="0"/>
              <a:t>max</a:t>
            </a:r>
            <a:r>
              <a:rPr lang="en-US" sz="1600" b="1" dirty="0"/>
              <a:t> = </a:t>
            </a:r>
            <a:r>
              <a:rPr lang="en-US" sz="1600" b="1" dirty="0">
                <a:solidFill>
                  <a:srgbClr val="FF0000"/>
                </a:solidFill>
              </a:rPr>
              <a:t>273 MPa</a:t>
            </a:r>
          </a:p>
        </p:txBody>
      </p:sp>
      <p:sp>
        <p:nvSpPr>
          <p:cNvPr id="25" name="TextBox 24">
            <a:extLst>
              <a:ext uri="{FF2B5EF4-FFF2-40B4-BE49-F238E27FC236}">
                <a16:creationId xmlns:a16="http://schemas.microsoft.com/office/drawing/2014/main" id="{D7FC6958-F3F8-4238-B0BA-79AC33594287}"/>
              </a:ext>
            </a:extLst>
          </p:cNvPr>
          <p:cNvSpPr txBox="1"/>
          <p:nvPr/>
        </p:nvSpPr>
        <p:spPr>
          <a:xfrm>
            <a:off x="6440747" y="5436262"/>
            <a:ext cx="5429934" cy="338554"/>
          </a:xfrm>
          <a:prstGeom prst="rect">
            <a:avLst/>
          </a:prstGeom>
          <a:noFill/>
        </p:spPr>
        <p:txBody>
          <a:bodyPr wrap="square" rtlCol="0">
            <a:spAutoFit/>
          </a:bodyPr>
          <a:lstStyle/>
          <a:p>
            <a:pPr algn="ctr"/>
            <a:r>
              <a:rPr lang="el-GR" sz="1600" b="1" dirty="0"/>
              <a:t>Δ</a:t>
            </a:r>
            <a:r>
              <a:rPr lang="en-US" sz="1600" b="1" baseline="-25000" dirty="0"/>
              <a:t>Z-</a:t>
            </a:r>
            <a:r>
              <a:rPr lang="en-US" sz="1600" b="1" baseline="-25000" dirty="0" err="1"/>
              <a:t>dir</a:t>
            </a:r>
            <a:r>
              <a:rPr lang="en-US" sz="1600" b="1" dirty="0"/>
              <a:t> = +1.13 / -0.25 cm</a:t>
            </a:r>
          </a:p>
        </p:txBody>
      </p:sp>
      <p:sp>
        <p:nvSpPr>
          <p:cNvPr id="27" name="TextBox 26">
            <a:extLst>
              <a:ext uri="{FF2B5EF4-FFF2-40B4-BE49-F238E27FC236}">
                <a16:creationId xmlns:a16="http://schemas.microsoft.com/office/drawing/2014/main" id="{5D0764D0-7F79-40B8-B752-7AE3D63C4245}"/>
              </a:ext>
            </a:extLst>
          </p:cNvPr>
          <p:cNvSpPr txBox="1"/>
          <p:nvPr/>
        </p:nvSpPr>
        <p:spPr>
          <a:xfrm>
            <a:off x="2162175" y="6007448"/>
            <a:ext cx="9458325" cy="523220"/>
          </a:xfrm>
          <a:prstGeom prst="rect">
            <a:avLst/>
          </a:prstGeom>
          <a:noFill/>
        </p:spPr>
        <p:txBody>
          <a:bodyPr wrap="square" rtlCol="0">
            <a:spAutoFit/>
          </a:bodyPr>
          <a:lstStyle/>
          <a:p>
            <a:r>
              <a:rPr lang="en-US" sz="1400" b="1" dirty="0"/>
              <a:t>Note: Results are shown for a 316 stainless steel vessel. Actual maximum stress will be lower due to welds distributing the stress more evenly at the vessel wall and flat plate transition.</a:t>
            </a:r>
          </a:p>
        </p:txBody>
      </p:sp>
      <p:sp>
        <p:nvSpPr>
          <p:cNvPr id="3" name="Arrow: Left-Right 2">
            <a:extLst>
              <a:ext uri="{FF2B5EF4-FFF2-40B4-BE49-F238E27FC236}">
                <a16:creationId xmlns:a16="http://schemas.microsoft.com/office/drawing/2014/main" id="{0BC2EF67-EA53-4FED-9840-0F1973499146}"/>
              </a:ext>
            </a:extLst>
          </p:cNvPr>
          <p:cNvSpPr/>
          <p:nvPr/>
        </p:nvSpPr>
        <p:spPr>
          <a:xfrm>
            <a:off x="2009776" y="4657725"/>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
        <p:nvSpPr>
          <p:cNvPr id="10" name="Arrow: Left-Right 9">
            <a:extLst>
              <a:ext uri="{FF2B5EF4-FFF2-40B4-BE49-F238E27FC236}">
                <a16:creationId xmlns:a16="http://schemas.microsoft.com/office/drawing/2014/main" id="{9612E67D-9F83-4DA0-8E97-D77AFB15CEC7}"/>
              </a:ext>
            </a:extLst>
          </p:cNvPr>
          <p:cNvSpPr/>
          <p:nvPr/>
        </p:nvSpPr>
        <p:spPr>
          <a:xfrm>
            <a:off x="7896226" y="4589683"/>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88299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29</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Recommendations</a:t>
            </a:r>
          </a:p>
        </p:txBody>
      </p:sp>
    </p:spTree>
    <p:extLst>
      <p:ext uri="{BB962C8B-B14F-4D97-AF65-F5344CB8AC3E}">
        <p14:creationId xmlns:p14="http://schemas.microsoft.com/office/powerpoint/2010/main" val="411848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3</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Summary</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err="1"/>
              <a:t>dRICH</a:t>
            </a:r>
            <a:r>
              <a:rPr lang="en-US" dirty="0"/>
              <a:t> Vessel Analysis</a:t>
            </a:r>
          </a:p>
        </p:txBody>
      </p:sp>
    </p:spTree>
    <p:extLst>
      <p:ext uri="{BB962C8B-B14F-4D97-AF65-F5344CB8AC3E}">
        <p14:creationId xmlns:p14="http://schemas.microsoft.com/office/powerpoint/2010/main" val="121570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Things to consider</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vert="horz" lIns="91440" tIns="45720" rIns="91440" bIns="45720" rtlCol="0">
            <a:normAutofit/>
          </a:bodyPr>
          <a:lstStyle/>
          <a:p>
            <a:pPr marL="457200" indent="-457200">
              <a:buChar char="•"/>
            </a:pPr>
            <a:r>
              <a:rPr lang="en-US" sz="2000" dirty="0"/>
              <a:t>Incorporating two </a:t>
            </a:r>
            <a:r>
              <a:rPr lang="en-US" sz="2000" dirty="0" err="1"/>
              <a:t>torispherical</a:t>
            </a:r>
            <a:r>
              <a:rPr lang="en-US" sz="2000" dirty="0"/>
              <a:t> ends would greatly reduce the material requirement however, this would require an increase in the existing space envelope. Further investigation would be necessary to determine the exact amount needed.</a:t>
            </a:r>
          </a:p>
          <a:p>
            <a:pPr marL="457200" indent="-457200">
              <a:buChar char="•"/>
            </a:pPr>
            <a:r>
              <a:rPr lang="en-US" sz="2000" dirty="0"/>
              <a:t>Internal structural supports such as ribs would decrease the deformation significantly resulting in a lighter, more optimized vessel. One possible alternative could be strategically integrating the mirror support frame as part of an internal vessel support structure. </a:t>
            </a:r>
          </a:p>
          <a:p>
            <a:pPr marL="457200" indent="-457200">
              <a:buChar char="•"/>
            </a:pPr>
            <a:r>
              <a:rPr lang="en-US" sz="2000" dirty="0"/>
              <a:t>Titanium alloys provide an optimal blend of material properties for this application (i.e., strength to weight ratio). A cost vs. benefit analysis would need to be performed to justify this alternative. </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30</a:t>
            </a:fld>
            <a:endParaRPr lang="en-US" dirty="0"/>
          </a:p>
        </p:txBody>
      </p:sp>
      <p:sp>
        <p:nvSpPr>
          <p:cNvPr id="6" name="TextBox 5">
            <a:extLst>
              <a:ext uri="{FF2B5EF4-FFF2-40B4-BE49-F238E27FC236}">
                <a16:creationId xmlns:a16="http://schemas.microsoft.com/office/drawing/2014/main" id="{FBE4D44F-C197-43B0-83F3-AB217B4DA141}"/>
              </a:ext>
            </a:extLst>
          </p:cNvPr>
          <p:cNvSpPr txBox="1"/>
          <p:nvPr/>
        </p:nvSpPr>
        <p:spPr>
          <a:xfrm>
            <a:off x="2590800" y="5195298"/>
            <a:ext cx="7010400" cy="648910"/>
          </a:xfrm>
          <a:prstGeom prst="rect">
            <a:avLst/>
          </a:prstGeom>
        </p:spPr>
        <p:txBody>
          <a:bodyPr vert="horz" lIns="91440" tIns="45720" rIns="91440" bIns="45720" rtlCol="0" anchor="ctr">
            <a:normAutofit lnSpcReduction="10000"/>
          </a:bodyPr>
          <a:lstStyle>
            <a:lvl1pPr>
              <a:lnSpc>
                <a:spcPct val="90000"/>
              </a:lnSpc>
              <a:spcBef>
                <a:spcPct val="0"/>
              </a:spcBef>
              <a:buNone/>
              <a:defRPr sz="4400" b="1">
                <a:ea typeface="+mj-ea"/>
                <a:cs typeface="+mj-cs"/>
              </a:defRPr>
            </a:lvl1pPr>
          </a:lstStyle>
          <a:p>
            <a:pPr algn="ctr"/>
            <a:r>
              <a:rPr lang="en-US" dirty="0"/>
              <a:t>Questions / Comments?</a:t>
            </a:r>
          </a:p>
        </p:txBody>
      </p:sp>
    </p:spTree>
    <p:extLst>
      <p:ext uri="{BB962C8B-B14F-4D97-AF65-F5344CB8AC3E}">
        <p14:creationId xmlns:p14="http://schemas.microsoft.com/office/powerpoint/2010/main" val="160716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31</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Analysis v.2 </a:t>
            </a:r>
            <a:r>
              <a:rPr lang="en-US" sz="2800" dirty="0"/>
              <a:t>– 25 Aug 2022</a:t>
            </a:r>
            <a:br>
              <a:rPr lang="en-US" sz="2800" dirty="0"/>
            </a:br>
            <a:r>
              <a:rPr lang="en-US" sz="2800" dirty="0"/>
              <a:t>(Ribs Added)</a:t>
            </a:r>
            <a:endParaRPr lang="en-US" dirty="0"/>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Static Structural using Design of Experiments in ANSYS 2022 R2</a:t>
            </a:r>
          </a:p>
        </p:txBody>
      </p:sp>
    </p:spTree>
    <p:extLst>
      <p:ext uri="{BB962C8B-B14F-4D97-AF65-F5344CB8AC3E}">
        <p14:creationId xmlns:p14="http://schemas.microsoft.com/office/powerpoint/2010/main" val="1731981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Geometry</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r>
              <a:rPr lang="en-US" dirty="0"/>
              <a:t>Vessel Shape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32</a:t>
            </a:fld>
            <a:endParaRPr lang="en-US" dirty="0"/>
          </a:p>
        </p:txBody>
      </p:sp>
      <p:graphicFrame>
        <p:nvGraphicFramePr>
          <p:cNvPr id="6" name="Table 7">
            <a:extLst>
              <a:ext uri="{FF2B5EF4-FFF2-40B4-BE49-F238E27FC236}">
                <a16:creationId xmlns:a16="http://schemas.microsoft.com/office/drawing/2014/main" id="{ED43D891-4E03-4979-BEDC-A4236D5C8E84}"/>
              </a:ext>
            </a:extLst>
          </p:cNvPr>
          <p:cNvGraphicFramePr>
            <a:graphicFrameLocks noGrp="1"/>
          </p:cNvGraphicFramePr>
          <p:nvPr>
            <p:extLst>
              <p:ext uri="{D42A27DB-BD31-4B8C-83A1-F6EECF244321}">
                <p14:modId xmlns:p14="http://schemas.microsoft.com/office/powerpoint/2010/main" val="2637800829"/>
              </p:ext>
            </p:extLst>
          </p:nvPr>
        </p:nvGraphicFramePr>
        <p:xfrm>
          <a:off x="1261171" y="2540539"/>
          <a:ext cx="4042043" cy="3018050"/>
        </p:xfrm>
        <a:graphic>
          <a:graphicData uri="http://schemas.openxmlformats.org/drawingml/2006/table">
            <a:tbl>
              <a:tblPr firstRow="1" bandRow="1">
                <a:tableStyleId>{5C22544A-7EE6-4342-B048-85BDC9FD1C3A}</a:tableStyleId>
              </a:tblPr>
              <a:tblGrid>
                <a:gridCol w="640369">
                  <a:extLst>
                    <a:ext uri="{9D8B030D-6E8A-4147-A177-3AD203B41FA5}">
                      <a16:colId xmlns:a16="http://schemas.microsoft.com/office/drawing/2014/main" val="2827980406"/>
                    </a:ext>
                  </a:extLst>
                </a:gridCol>
                <a:gridCol w="1474918">
                  <a:extLst>
                    <a:ext uri="{9D8B030D-6E8A-4147-A177-3AD203B41FA5}">
                      <a16:colId xmlns:a16="http://schemas.microsoft.com/office/drawing/2014/main" val="156041412"/>
                    </a:ext>
                  </a:extLst>
                </a:gridCol>
                <a:gridCol w="1926756">
                  <a:extLst>
                    <a:ext uri="{9D8B030D-6E8A-4147-A177-3AD203B41FA5}">
                      <a16:colId xmlns:a16="http://schemas.microsoft.com/office/drawing/2014/main" val="128522799"/>
                    </a:ext>
                  </a:extLst>
                </a:gridCol>
              </a:tblGrid>
              <a:tr h="457730">
                <a:tc>
                  <a:txBody>
                    <a:bodyPr/>
                    <a:lstStyle/>
                    <a:p>
                      <a:r>
                        <a:rPr lang="en-US" dirty="0"/>
                        <a:t>I.D.</a:t>
                      </a:r>
                    </a:p>
                  </a:txBody>
                  <a:tcPr/>
                </a:tc>
                <a:tc>
                  <a:txBody>
                    <a:bodyPr/>
                    <a:lstStyle/>
                    <a:p>
                      <a:r>
                        <a:rPr lang="en-US" dirty="0"/>
                        <a:t>Value (cm)</a:t>
                      </a:r>
                    </a:p>
                  </a:txBody>
                  <a:tcPr/>
                </a:tc>
                <a:tc>
                  <a:txBody>
                    <a:bodyPr/>
                    <a:lstStyle/>
                    <a:p>
                      <a:r>
                        <a:rPr lang="en-US" dirty="0"/>
                        <a:t>Description</a:t>
                      </a:r>
                    </a:p>
                  </a:txBody>
                  <a:tcPr/>
                </a:tc>
                <a:extLst>
                  <a:ext uri="{0D108BD9-81ED-4DB2-BD59-A6C34878D82A}">
                    <a16:rowId xmlns:a16="http://schemas.microsoft.com/office/drawing/2014/main" val="2874090003"/>
                  </a:ext>
                </a:extLst>
              </a:tr>
              <a:tr h="356175">
                <a:tc>
                  <a:txBody>
                    <a:bodyPr/>
                    <a:lstStyle/>
                    <a:p>
                      <a:pPr algn="ctr"/>
                      <a:r>
                        <a:rPr lang="en-US" dirty="0"/>
                        <a:t>sd0</a:t>
                      </a:r>
                    </a:p>
                  </a:txBody>
                  <a:tcPr/>
                </a:tc>
                <a:tc>
                  <a:txBody>
                    <a:bodyPr/>
                    <a:lstStyle/>
                    <a:p>
                      <a:pPr algn="ctr"/>
                      <a:r>
                        <a:rPr lang="en-US" dirty="0"/>
                        <a:t>130</a:t>
                      </a:r>
                    </a:p>
                  </a:txBody>
                  <a:tcPr/>
                </a:tc>
                <a:tc>
                  <a:txBody>
                    <a:bodyPr/>
                    <a:lstStyle/>
                    <a:p>
                      <a:r>
                        <a:rPr lang="en-US" dirty="0"/>
                        <a:t>Length</a:t>
                      </a:r>
                    </a:p>
                  </a:txBody>
                  <a:tcPr/>
                </a:tc>
                <a:extLst>
                  <a:ext uri="{0D108BD9-81ED-4DB2-BD59-A6C34878D82A}">
                    <a16:rowId xmlns:a16="http://schemas.microsoft.com/office/drawing/2014/main" val="1152073935"/>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sd1</a:t>
                      </a:r>
                    </a:p>
                  </a:txBody>
                  <a:tcPr/>
                </a:tc>
                <a:tc>
                  <a:txBody>
                    <a:bodyPr/>
                    <a:lstStyle/>
                    <a:p>
                      <a:pPr algn="ctr"/>
                      <a:r>
                        <a:rPr lang="en-US" dirty="0"/>
                        <a:t>200</a:t>
                      </a:r>
                    </a:p>
                  </a:txBody>
                  <a:tcPr/>
                </a:tc>
                <a:tc>
                  <a:txBody>
                    <a:bodyPr/>
                    <a:lstStyle/>
                    <a:p>
                      <a:r>
                        <a:rPr lang="en-US" dirty="0"/>
                        <a:t>Radius</a:t>
                      </a:r>
                    </a:p>
                  </a:txBody>
                  <a:tcPr/>
                </a:tc>
                <a:extLst>
                  <a:ext uri="{0D108BD9-81ED-4DB2-BD59-A6C34878D82A}">
                    <a16:rowId xmlns:a16="http://schemas.microsoft.com/office/drawing/2014/main" val="2414613826"/>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sd2</a:t>
                      </a:r>
                    </a:p>
                  </a:txBody>
                  <a:tcPr/>
                </a:tc>
                <a:tc>
                  <a:txBody>
                    <a:bodyPr/>
                    <a:lstStyle/>
                    <a:p>
                      <a:pPr algn="ctr"/>
                      <a:r>
                        <a:rPr lang="en-US" dirty="0"/>
                        <a:t>10.5</a:t>
                      </a:r>
                    </a:p>
                  </a:txBody>
                  <a:tcPr/>
                </a:tc>
                <a:tc>
                  <a:txBody>
                    <a:bodyPr/>
                    <a:lstStyle/>
                    <a:p>
                      <a:r>
                        <a:rPr lang="en-US" dirty="0"/>
                        <a:t>Beam Tube ID</a:t>
                      </a:r>
                    </a:p>
                  </a:txBody>
                  <a:tcPr/>
                </a:tc>
                <a:extLst>
                  <a:ext uri="{0D108BD9-81ED-4DB2-BD59-A6C34878D82A}">
                    <a16:rowId xmlns:a16="http://schemas.microsoft.com/office/drawing/2014/main" val="2939250272"/>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sd3</a:t>
                      </a:r>
                    </a:p>
                  </a:txBody>
                  <a:tcPr/>
                </a:tc>
                <a:tc>
                  <a:txBody>
                    <a:bodyPr/>
                    <a:lstStyle/>
                    <a:p>
                      <a:pPr algn="ctr"/>
                      <a:r>
                        <a:rPr lang="en-US" dirty="0"/>
                        <a:t>Varied</a:t>
                      </a:r>
                    </a:p>
                  </a:txBody>
                  <a:tcPr/>
                </a:tc>
                <a:tc>
                  <a:txBody>
                    <a:bodyPr/>
                    <a:lstStyle/>
                    <a:p>
                      <a:r>
                        <a:rPr lang="en-US" dirty="0"/>
                        <a:t>Beam Tube Wall</a:t>
                      </a:r>
                    </a:p>
                  </a:txBody>
                  <a:tcPr/>
                </a:tc>
                <a:extLst>
                  <a:ext uri="{0D108BD9-81ED-4DB2-BD59-A6C34878D82A}">
                    <a16:rowId xmlns:a16="http://schemas.microsoft.com/office/drawing/2014/main" val="1720416454"/>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sd4</a:t>
                      </a:r>
                    </a:p>
                  </a:txBody>
                  <a:tcPr/>
                </a:tc>
                <a:tc>
                  <a:txBody>
                    <a:bodyPr/>
                    <a:lstStyle/>
                    <a:p>
                      <a:pPr algn="ctr"/>
                      <a:r>
                        <a:rPr lang="en-US" dirty="0"/>
                        <a:t>Varied</a:t>
                      </a:r>
                    </a:p>
                  </a:txBody>
                  <a:tcPr/>
                </a:tc>
                <a:tc>
                  <a:txBody>
                    <a:bodyPr/>
                    <a:lstStyle/>
                    <a:p>
                      <a:r>
                        <a:rPr lang="en-US" dirty="0"/>
                        <a:t>Endcap</a:t>
                      </a:r>
                    </a:p>
                  </a:txBody>
                  <a:tcPr/>
                </a:tc>
                <a:extLst>
                  <a:ext uri="{0D108BD9-81ED-4DB2-BD59-A6C34878D82A}">
                    <a16:rowId xmlns:a16="http://schemas.microsoft.com/office/drawing/2014/main" val="2497730793"/>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sd5</a:t>
                      </a:r>
                    </a:p>
                  </a:txBody>
                  <a:tcPr/>
                </a:tc>
                <a:tc>
                  <a:txBody>
                    <a:bodyPr/>
                    <a:lstStyle/>
                    <a:p>
                      <a:pPr algn="ctr"/>
                      <a:r>
                        <a:rPr lang="en-US" dirty="0"/>
                        <a:t>Varied</a:t>
                      </a:r>
                    </a:p>
                  </a:txBody>
                  <a:tcPr/>
                </a:tc>
                <a:tc>
                  <a:txBody>
                    <a:bodyPr/>
                    <a:lstStyle/>
                    <a:p>
                      <a:r>
                        <a:rPr lang="en-US" dirty="0"/>
                        <a:t>Wall</a:t>
                      </a:r>
                    </a:p>
                  </a:txBody>
                  <a:tcPr/>
                </a:tc>
                <a:extLst>
                  <a:ext uri="{0D108BD9-81ED-4DB2-BD59-A6C34878D82A}">
                    <a16:rowId xmlns:a16="http://schemas.microsoft.com/office/drawing/2014/main" val="464073992"/>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sd6</a:t>
                      </a:r>
                    </a:p>
                  </a:txBody>
                  <a:tcPr/>
                </a:tc>
                <a:tc>
                  <a:txBody>
                    <a:bodyPr/>
                    <a:lstStyle/>
                    <a:p>
                      <a:pPr algn="ctr"/>
                      <a:r>
                        <a:rPr lang="en-US" dirty="0"/>
                        <a:t>Varied</a:t>
                      </a:r>
                    </a:p>
                  </a:txBody>
                  <a:tcPr/>
                </a:tc>
                <a:tc>
                  <a:txBody>
                    <a:bodyPr/>
                    <a:lstStyle/>
                    <a:p>
                      <a:r>
                        <a:rPr lang="en-US" dirty="0"/>
                        <a:t>Rib</a:t>
                      </a:r>
                    </a:p>
                  </a:txBody>
                  <a:tcPr/>
                </a:tc>
                <a:extLst>
                  <a:ext uri="{0D108BD9-81ED-4DB2-BD59-A6C34878D82A}">
                    <a16:rowId xmlns:a16="http://schemas.microsoft.com/office/drawing/2014/main" val="3268102892"/>
                  </a:ext>
                </a:extLst>
              </a:tr>
            </a:tbl>
          </a:graphicData>
        </a:graphic>
      </p:graphicFrame>
      <p:pic>
        <p:nvPicPr>
          <p:cNvPr id="11" name="Picture 10">
            <a:extLst>
              <a:ext uri="{FF2B5EF4-FFF2-40B4-BE49-F238E27FC236}">
                <a16:creationId xmlns:a16="http://schemas.microsoft.com/office/drawing/2014/main" id="{3A011D94-DAF5-43E1-9A84-2523D3838BFE}"/>
              </a:ext>
            </a:extLst>
          </p:cNvPr>
          <p:cNvPicPr>
            <a:picLocks noChangeAspect="1"/>
          </p:cNvPicPr>
          <p:nvPr/>
        </p:nvPicPr>
        <p:blipFill>
          <a:blip r:embed="rId2"/>
          <a:stretch>
            <a:fillRect/>
          </a:stretch>
        </p:blipFill>
        <p:spPr>
          <a:xfrm>
            <a:off x="6203959" y="176280"/>
            <a:ext cx="5653899" cy="6105260"/>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573E5F14-DB52-48A6-A903-6C441692AF9C}"/>
              </a:ext>
            </a:extLst>
          </p:cNvPr>
          <p:cNvCxnSpPr>
            <a:cxnSpLocks/>
          </p:cNvCxnSpPr>
          <p:nvPr/>
        </p:nvCxnSpPr>
        <p:spPr>
          <a:xfrm flipV="1">
            <a:off x="9637295" y="1320406"/>
            <a:ext cx="972701" cy="505219"/>
          </a:xfrm>
          <a:prstGeom prst="straightConnector1">
            <a:avLst/>
          </a:prstGeom>
          <a:ln w="28575">
            <a:solidFill>
              <a:schemeClr val="tx1"/>
            </a:solidFill>
            <a:headEnd type="triangle"/>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6933F5-2B14-4227-892E-CDC8255E2ABB}"/>
              </a:ext>
            </a:extLst>
          </p:cNvPr>
          <p:cNvCxnSpPr>
            <a:cxnSpLocks/>
          </p:cNvCxnSpPr>
          <p:nvPr/>
        </p:nvCxnSpPr>
        <p:spPr>
          <a:xfrm flipV="1">
            <a:off x="7235882" y="5316978"/>
            <a:ext cx="252366" cy="241611"/>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E84955-CB6E-4916-9AFD-35611C1EF3CF}"/>
              </a:ext>
            </a:extLst>
          </p:cNvPr>
          <p:cNvCxnSpPr>
            <a:cxnSpLocks/>
          </p:cNvCxnSpPr>
          <p:nvPr/>
        </p:nvCxnSpPr>
        <p:spPr>
          <a:xfrm flipH="1">
            <a:off x="7604552" y="5065295"/>
            <a:ext cx="179880" cy="156409"/>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2D913A-B403-409D-9BAD-D35F06148CC5}"/>
              </a:ext>
            </a:extLst>
          </p:cNvPr>
          <p:cNvCxnSpPr>
            <a:cxnSpLocks/>
          </p:cNvCxnSpPr>
          <p:nvPr/>
        </p:nvCxnSpPr>
        <p:spPr>
          <a:xfrm>
            <a:off x="7978645" y="4470757"/>
            <a:ext cx="346095" cy="0"/>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8A0700-BC7D-46D4-B138-84669B92F5B8}"/>
              </a:ext>
            </a:extLst>
          </p:cNvPr>
          <p:cNvCxnSpPr>
            <a:cxnSpLocks/>
          </p:cNvCxnSpPr>
          <p:nvPr/>
        </p:nvCxnSpPr>
        <p:spPr>
          <a:xfrm flipH="1">
            <a:off x="8477140" y="4478776"/>
            <a:ext cx="268111" cy="0"/>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247505D-4E7E-4A5F-B3B6-BF415FBDD833}"/>
              </a:ext>
            </a:extLst>
          </p:cNvPr>
          <p:cNvCxnSpPr>
            <a:cxnSpLocks/>
          </p:cNvCxnSpPr>
          <p:nvPr/>
        </p:nvCxnSpPr>
        <p:spPr>
          <a:xfrm flipV="1">
            <a:off x="8324740" y="3343797"/>
            <a:ext cx="151287" cy="237601"/>
          </a:xfrm>
          <a:prstGeom prst="straightConnector1">
            <a:avLst/>
          </a:prstGeom>
          <a:ln w="28575">
            <a:solidFill>
              <a:schemeClr val="tx1"/>
            </a:solidFill>
            <a:headEnd type="triangle"/>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13EF936-CC7F-4E7B-A076-CAC85B27A847}"/>
              </a:ext>
            </a:extLst>
          </p:cNvPr>
          <p:cNvCxnSpPr>
            <a:cxnSpLocks/>
          </p:cNvCxnSpPr>
          <p:nvPr/>
        </p:nvCxnSpPr>
        <p:spPr>
          <a:xfrm flipH="1">
            <a:off x="8495483" y="3075268"/>
            <a:ext cx="135168" cy="237659"/>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1686965-BE0E-478F-BAD8-F562E265595C}"/>
              </a:ext>
            </a:extLst>
          </p:cNvPr>
          <p:cNvCxnSpPr>
            <a:cxnSpLocks/>
          </p:cNvCxnSpPr>
          <p:nvPr/>
        </p:nvCxnSpPr>
        <p:spPr>
          <a:xfrm flipV="1">
            <a:off x="10972800" y="3071083"/>
            <a:ext cx="431457" cy="157827"/>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17E0741-0C0E-4861-A4A7-9804E24E8DAD}"/>
              </a:ext>
            </a:extLst>
          </p:cNvPr>
          <p:cNvCxnSpPr>
            <a:cxnSpLocks/>
          </p:cNvCxnSpPr>
          <p:nvPr/>
        </p:nvCxnSpPr>
        <p:spPr>
          <a:xfrm flipH="1">
            <a:off x="11469899" y="2935174"/>
            <a:ext cx="301201" cy="135909"/>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9A36973-4FF8-47F5-9765-E40EDB839135}"/>
              </a:ext>
            </a:extLst>
          </p:cNvPr>
          <p:cNvCxnSpPr>
            <a:cxnSpLocks/>
          </p:cNvCxnSpPr>
          <p:nvPr/>
        </p:nvCxnSpPr>
        <p:spPr>
          <a:xfrm flipH="1" flipV="1">
            <a:off x="7235882" y="1139335"/>
            <a:ext cx="2335771" cy="4621990"/>
          </a:xfrm>
          <a:prstGeom prst="straightConnector1">
            <a:avLst/>
          </a:prstGeom>
          <a:ln w="28575">
            <a:solidFill>
              <a:schemeClr val="tx1"/>
            </a:solidFill>
            <a:headEnd type="triangle"/>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78FF9AB-85B3-4020-803C-8C50667876C6}"/>
              </a:ext>
            </a:extLst>
          </p:cNvPr>
          <p:cNvSpPr txBox="1"/>
          <p:nvPr/>
        </p:nvSpPr>
        <p:spPr>
          <a:xfrm rot="19822505">
            <a:off x="9720661" y="1195949"/>
            <a:ext cx="581733" cy="369332"/>
          </a:xfrm>
          <a:prstGeom prst="rect">
            <a:avLst/>
          </a:prstGeom>
          <a:noFill/>
        </p:spPr>
        <p:txBody>
          <a:bodyPr wrap="square">
            <a:spAutoFit/>
          </a:bodyPr>
          <a:lstStyle/>
          <a:p>
            <a:r>
              <a:rPr lang="en-US" dirty="0"/>
              <a:t>sd0</a:t>
            </a:r>
          </a:p>
        </p:txBody>
      </p:sp>
      <p:sp>
        <p:nvSpPr>
          <p:cNvPr id="50" name="TextBox 49">
            <a:extLst>
              <a:ext uri="{FF2B5EF4-FFF2-40B4-BE49-F238E27FC236}">
                <a16:creationId xmlns:a16="http://schemas.microsoft.com/office/drawing/2014/main" id="{E113CCEF-E63B-4E70-8700-225BA8E26212}"/>
              </a:ext>
            </a:extLst>
          </p:cNvPr>
          <p:cNvSpPr txBox="1"/>
          <p:nvPr/>
        </p:nvSpPr>
        <p:spPr>
          <a:xfrm>
            <a:off x="6695147" y="717878"/>
            <a:ext cx="581733" cy="369332"/>
          </a:xfrm>
          <a:prstGeom prst="rect">
            <a:avLst/>
          </a:prstGeom>
          <a:noFill/>
        </p:spPr>
        <p:txBody>
          <a:bodyPr wrap="square">
            <a:spAutoFit/>
          </a:bodyPr>
          <a:lstStyle/>
          <a:p>
            <a:r>
              <a:rPr lang="en-US" dirty="0"/>
              <a:t>sd1</a:t>
            </a:r>
          </a:p>
        </p:txBody>
      </p:sp>
      <p:sp>
        <p:nvSpPr>
          <p:cNvPr id="51" name="TextBox 50">
            <a:extLst>
              <a:ext uri="{FF2B5EF4-FFF2-40B4-BE49-F238E27FC236}">
                <a16:creationId xmlns:a16="http://schemas.microsoft.com/office/drawing/2014/main" id="{5647BACE-0578-4882-AC30-FFE63DA2CA97}"/>
              </a:ext>
            </a:extLst>
          </p:cNvPr>
          <p:cNvSpPr txBox="1"/>
          <p:nvPr/>
        </p:nvSpPr>
        <p:spPr>
          <a:xfrm>
            <a:off x="7796515" y="3429000"/>
            <a:ext cx="581733" cy="369332"/>
          </a:xfrm>
          <a:prstGeom prst="rect">
            <a:avLst/>
          </a:prstGeom>
          <a:noFill/>
        </p:spPr>
        <p:txBody>
          <a:bodyPr wrap="square">
            <a:spAutoFit/>
          </a:bodyPr>
          <a:lstStyle/>
          <a:p>
            <a:r>
              <a:rPr lang="en-US" dirty="0"/>
              <a:t>sd2</a:t>
            </a:r>
          </a:p>
        </p:txBody>
      </p:sp>
      <p:sp>
        <p:nvSpPr>
          <p:cNvPr id="52" name="TextBox 51">
            <a:extLst>
              <a:ext uri="{FF2B5EF4-FFF2-40B4-BE49-F238E27FC236}">
                <a16:creationId xmlns:a16="http://schemas.microsoft.com/office/drawing/2014/main" id="{DB5D3827-4813-406E-9AF6-70D9A3574E80}"/>
              </a:ext>
            </a:extLst>
          </p:cNvPr>
          <p:cNvSpPr txBox="1"/>
          <p:nvPr/>
        </p:nvSpPr>
        <p:spPr>
          <a:xfrm rot="21225961">
            <a:off x="8548745" y="2719887"/>
            <a:ext cx="581733" cy="369332"/>
          </a:xfrm>
          <a:prstGeom prst="rect">
            <a:avLst/>
          </a:prstGeom>
          <a:noFill/>
        </p:spPr>
        <p:txBody>
          <a:bodyPr wrap="square">
            <a:spAutoFit/>
          </a:bodyPr>
          <a:lstStyle/>
          <a:p>
            <a:r>
              <a:rPr lang="en-US" dirty="0"/>
              <a:t>sd3</a:t>
            </a:r>
          </a:p>
        </p:txBody>
      </p:sp>
      <p:sp>
        <p:nvSpPr>
          <p:cNvPr id="53" name="TextBox 52">
            <a:extLst>
              <a:ext uri="{FF2B5EF4-FFF2-40B4-BE49-F238E27FC236}">
                <a16:creationId xmlns:a16="http://schemas.microsoft.com/office/drawing/2014/main" id="{9531BB88-5C23-4B0C-B3D8-8DBFD8ADB0CF}"/>
              </a:ext>
            </a:extLst>
          </p:cNvPr>
          <p:cNvSpPr txBox="1"/>
          <p:nvPr/>
        </p:nvSpPr>
        <p:spPr>
          <a:xfrm rot="21402345">
            <a:off x="6670687" y="5437638"/>
            <a:ext cx="581733" cy="369332"/>
          </a:xfrm>
          <a:prstGeom prst="rect">
            <a:avLst/>
          </a:prstGeom>
          <a:noFill/>
        </p:spPr>
        <p:txBody>
          <a:bodyPr wrap="square">
            <a:spAutoFit/>
          </a:bodyPr>
          <a:lstStyle/>
          <a:p>
            <a:r>
              <a:rPr lang="en-US" dirty="0"/>
              <a:t>sd5</a:t>
            </a:r>
          </a:p>
        </p:txBody>
      </p:sp>
      <p:sp>
        <p:nvSpPr>
          <p:cNvPr id="54" name="TextBox 53">
            <a:extLst>
              <a:ext uri="{FF2B5EF4-FFF2-40B4-BE49-F238E27FC236}">
                <a16:creationId xmlns:a16="http://schemas.microsoft.com/office/drawing/2014/main" id="{30230B42-2E80-4AE3-A59A-E02127A52938}"/>
              </a:ext>
            </a:extLst>
          </p:cNvPr>
          <p:cNvSpPr txBox="1"/>
          <p:nvPr/>
        </p:nvSpPr>
        <p:spPr>
          <a:xfrm rot="20254161">
            <a:off x="10408918" y="3159130"/>
            <a:ext cx="581733" cy="369332"/>
          </a:xfrm>
          <a:prstGeom prst="rect">
            <a:avLst/>
          </a:prstGeom>
          <a:noFill/>
        </p:spPr>
        <p:txBody>
          <a:bodyPr wrap="square">
            <a:spAutoFit/>
          </a:bodyPr>
          <a:lstStyle/>
          <a:p>
            <a:r>
              <a:rPr lang="en-US" dirty="0"/>
              <a:t>sd4</a:t>
            </a:r>
          </a:p>
        </p:txBody>
      </p:sp>
      <p:sp>
        <p:nvSpPr>
          <p:cNvPr id="55" name="TextBox 54">
            <a:extLst>
              <a:ext uri="{FF2B5EF4-FFF2-40B4-BE49-F238E27FC236}">
                <a16:creationId xmlns:a16="http://schemas.microsoft.com/office/drawing/2014/main" id="{4C14EED5-957B-4AD3-B417-9C4BE271742F}"/>
              </a:ext>
            </a:extLst>
          </p:cNvPr>
          <p:cNvSpPr txBox="1"/>
          <p:nvPr/>
        </p:nvSpPr>
        <p:spPr>
          <a:xfrm rot="21326092">
            <a:off x="7402753" y="4273950"/>
            <a:ext cx="741439" cy="369332"/>
          </a:xfrm>
          <a:prstGeom prst="rect">
            <a:avLst/>
          </a:prstGeom>
          <a:noFill/>
        </p:spPr>
        <p:txBody>
          <a:bodyPr wrap="square">
            <a:spAutoFit/>
          </a:bodyPr>
          <a:lstStyle/>
          <a:p>
            <a:r>
              <a:rPr lang="en-US" dirty="0"/>
              <a:t>sd6</a:t>
            </a:r>
          </a:p>
        </p:txBody>
      </p:sp>
    </p:spTree>
    <p:extLst>
      <p:ext uri="{BB962C8B-B14F-4D97-AF65-F5344CB8AC3E}">
        <p14:creationId xmlns:p14="http://schemas.microsoft.com/office/powerpoint/2010/main" val="815721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F478D110-3B2C-4830-9041-531E3821A92B}"/>
              </a:ext>
            </a:extLst>
          </p:cNvPr>
          <p:cNvPicPr>
            <a:picLocks noChangeAspect="1"/>
          </p:cNvPicPr>
          <p:nvPr/>
        </p:nvPicPr>
        <p:blipFill rotWithShape="1">
          <a:blip r:embed="rId2"/>
          <a:srcRect l="32536" t="8867" r="21270" b="22675"/>
          <a:stretch/>
        </p:blipFill>
        <p:spPr>
          <a:xfrm>
            <a:off x="5772826" y="913472"/>
            <a:ext cx="5826409" cy="5031056"/>
          </a:xfrm>
          <a:prstGeom prst="rect">
            <a:avLst/>
          </a:prstGeom>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Load Conditions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97504" y="1656347"/>
            <a:ext cx="5437022" cy="4207185"/>
          </a:xfrm>
        </p:spPr>
        <p:txBody>
          <a:bodyPr>
            <a:normAutofit/>
          </a:bodyPr>
          <a:lstStyle/>
          <a:p>
            <a:pPr lvl="1"/>
            <a:r>
              <a:rPr lang="en-US" sz="1600" b="1" dirty="0"/>
              <a:t>Analysis was performed using a 60° wedge</a:t>
            </a:r>
          </a:p>
          <a:p>
            <a:pPr lvl="1"/>
            <a:endParaRPr lang="en-US" sz="1600" b="1" dirty="0"/>
          </a:p>
          <a:p>
            <a:pPr lvl="1"/>
            <a:r>
              <a:rPr lang="en-US" sz="1600" b="1" dirty="0"/>
              <a:t>Analysis does not include gravity</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33</a:t>
            </a:fld>
            <a:endParaRPr lang="en-US" dirty="0"/>
          </a:p>
        </p:txBody>
      </p:sp>
      <p:sp>
        <p:nvSpPr>
          <p:cNvPr id="15" name="TextBox 14">
            <a:extLst>
              <a:ext uri="{FF2B5EF4-FFF2-40B4-BE49-F238E27FC236}">
                <a16:creationId xmlns:a16="http://schemas.microsoft.com/office/drawing/2014/main" id="{154EA84D-4425-4B72-A5F8-7B4A044E69D8}"/>
              </a:ext>
            </a:extLst>
          </p:cNvPr>
          <p:cNvSpPr txBox="1"/>
          <p:nvPr/>
        </p:nvSpPr>
        <p:spPr>
          <a:xfrm>
            <a:off x="10005773" y="5087998"/>
            <a:ext cx="1398484" cy="830997"/>
          </a:xfrm>
          <a:prstGeom prst="rect">
            <a:avLst/>
          </a:prstGeom>
          <a:noFill/>
        </p:spPr>
        <p:txBody>
          <a:bodyPr wrap="square" rtlCol="0">
            <a:spAutoFit/>
          </a:bodyPr>
          <a:lstStyle/>
          <a:p>
            <a:pPr algn="r"/>
            <a:r>
              <a:rPr lang="en-US" sz="1600" b="1" dirty="0"/>
              <a:t>Cyclic Region Symmetry</a:t>
            </a:r>
          </a:p>
        </p:txBody>
      </p:sp>
      <p:cxnSp>
        <p:nvCxnSpPr>
          <p:cNvPr id="17" name="Straight Arrow Connector 16">
            <a:extLst>
              <a:ext uri="{FF2B5EF4-FFF2-40B4-BE49-F238E27FC236}">
                <a16:creationId xmlns:a16="http://schemas.microsoft.com/office/drawing/2014/main" id="{3FD4910E-A5EA-486A-9014-C751F954B441}"/>
              </a:ext>
            </a:extLst>
          </p:cNvPr>
          <p:cNvCxnSpPr>
            <a:cxnSpLocks/>
          </p:cNvCxnSpPr>
          <p:nvPr/>
        </p:nvCxnSpPr>
        <p:spPr>
          <a:xfrm flipH="1" flipV="1">
            <a:off x="9822044" y="5087998"/>
            <a:ext cx="570373" cy="394242"/>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970E1A6-BB83-4FC5-8F76-DA36F87690C2}"/>
              </a:ext>
            </a:extLst>
          </p:cNvPr>
          <p:cNvGrpSpPr/>
          <p:nvPr/>
        </p:nvGrpSpPr>
        <p:grpSpPr>
          <a:xfrm>
            <a:off x="9358450" y="1159318"/>
            <a:ext cx="2218083" cy="562603"/>
            <a:chOff x="8125326" y="2340010"/>
            <a:chExt cx="2218083" cy="562603"/>
          </a:xfrm>
        </p:grpSpPr>
        <p:sp>
          <p:nvSpPr>
            <p:cNvPr id="13" name="Cloud 12">
              <a:extLst>
                <a:ext uri="{FF2B5EF4-FFF2-40B4-BE49-F238E27FC236}">
                  <a16:creationId xmlns:a16="http://schemas.microsoft.com/office/drawing/2014/main" id="{AD842392-144C-450E-994A-38FBA88D7661}"/>
                </a:ext>
              </a:extLst>
            </p:cNvPr>
            <p:cNvSpPr/>
            <p:nvPr/>
          </p:nvSpPr>
          <p:spPr>
            <a:xfrm>
              <a:off x="8125326" y="2340010"/>
              <a:ext cx="1098884" cy="56260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BA4DF13-527B-40F7-AB4A-CFAD387AF546}"/>
                </a:ext>
              </a:extLst>
            </p:cNvPr>
            <p:cNvSpPr txBox="1"/>
            <p:nvPr/>
          </p:nvSpPr>
          <p:spPr>
            <a:xfrm>
              <a:off x="8157411" y="2441436"/>
              <a:ext cx="2185998" cy="338554"/>
            </a:xfrm>
            <a:prstGeom prst="rect">
              <a:avLst/>
            </a:prstGeom>
            <a:noFill/>
          </p:spPr>
          <p:txBody>
            <a:bodyPr wrap="square" rtlCol="0">
              <a:spAutoFit/>
            </a:bodyPr>
            <a:lstStyle/>
            <a:p>
              <a:r>
                <a:rPr lang="en-US" sz="1600" b="1" dirty="0"/>
                <a:t>14.7 psi</a:t>
              </a:r>
            </a:p>
          </p:txBody>
        </p:sp>
      </p:grpSp>
      <p:grpSp>
        <p:nvGrpSpPr>
          <p:cNvPr id="19" name="Group 18">
            <a:extLst>
              <a:ext uri="{FF2B5EF4-FFF2-40B4-BE49-F238E27FC236}">
                <a16:creationId xmlns:a16="http://schemas.microsoft.com/office/drawing/2014/main" id="{9A1E7705-049D-40CE-A0D0-8ED390C6F523}"/>
              </a:ext>
            </a:extLst>
          </p:cNvPr>
          <p:cNvGrpSpPr/>
          <p:nvPr/>
        </p:nvGrpSpPr>
        <p:grpSpPr>
          <a:xfrm>
            <a:off x="8526373" y="3596027"/>
            <a:ext cx="1789324" cy="1116418"/>
            <a:chOff x="7845090" y="3886120"/>
            <a:chExt cx="2426369" cy="917293"/>
          </a:xfrm>
        </p:grpSpPr>
        <p:sp>
          <p:nvSpPr>
            <p:cNvPr id="21" name="Cloud 20">
              <a:extLst>
                <a:ext uri="{FF2B5EF4-FFF2-40B4-BE49-F238E27FC236}">
                  <a16:creationId xmlns:a16="http://schemas.microsoft.com/office/drawing/2014/main" id="{9FA8F4D9-FBAF-4574-BD49-38B3F606D952}"/>
                </a:ext>
              </a:extLst>
            </p:cNvPr>
            <p:cNvSpPr/>
            <p:nvPr/>
          </p:nvSpPr>
          <p:spPr>
            <a:xfrm>
              <a:off x="7845090" y="3886120"/>
              <a:ext cx="2426369" cy="91729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9CE396D-2A6E-41FA-ADFE-B3DA0E7AB07A}"/>
                </a:ext>
              </a:extLst>
            </p:cNvPr>
            <p:cNvSpPr txBox="1"/>
            <p:nvPr/>
          </p:nvSpPr>
          <p:spPr>
            <a:xfrm>
              <a:off x="8139602" y="4154983"/>
              <a:ext cx="1837343" cy="338554"/>
            </a:xfrm>
            <a:prstGeom prst="rect">
              <a:avLst/>
            </a:prstGeom>
            <a:noFill/>
          </p:spPr>
          <p:txBody>
            <a:bodyPr wrap="square" rtlCol="0">
              <a:spAutoFit/>
            </a:bodyPr>
            <a:lstStyle/>
            <a:p>
              <a:r>
                <a:rPr lang="en-US" sz="1600" b="1" dirty="0"/>
                <a:t>3 bar (absolute)</a:t>
              </a:r>
            </a:p>
          </p:txBody>
        </p:sp>
      </p:grpSp>
      <p:sp>
        <p:nvSpPr>
          <p:cNvPr id="25" name="TextBox 24">
            <a:extLst>
              <a:ext uri="{FF2B5EF4-FFF2-40B4-BE49-F238E27FC236}">
                <a16:creationId xmlns:a16="http://schemas.microsoft.com/office/drawing/2014/main" id="{2C41BEED-60A4-4D15-8A4D-08BA6F8BD734}"/>
              </a:ext>
            </a:extLst>
          </p:cNvPr>
          <p:cNvSpPr txBox="1"/>
          <p:nvPr/>
        </p:nvSpPr>
        <p:spPr>
          <a:xfrm rot="16689785">
            <a:off x="5212787" y="4495628"/>
            <a:ext cx="1531967" cy="523220"/>
          </a:xfrm>
          <a:prstGeom prst="rect">
            <a:avLst/>
          </a:prstGeom>
          <a:noFill/>
        </p:spPr>
        <p:txBody>
          <a:bodyPr wrap="square" rtlCol="0">
            <a:spAutoFit/>
          </a:bodyPr>
          <a:lstStyle/>
          <a:p>
            <a:r>
              <a:rPr lang="en-US" sz="1600" b="1" dirty="0"/>
              <a:t>Vacuum</a:t>
            </a:r>
          </a:p>
          <a:p>
            <a:r>
              <a:rPr lang="en-US" sz="1200" b="1" dirty="0"/>
              <a:t>(Beam Tube)</a:t>
            </a:r>
          </a:p>
        </p:txBody>
      </p:sp>
      <p:pic>
        <p:nvPicPr>
          <p:cNvPr id="2050" name="Picture 2" descr="Image result for ground symbol for powerpoint">
            <a:extLst>
              <a:ext uri="{FF2B5EF4-FFF2-40B4-BE49-F238E27FC236}">
                <a16:creationId xmlns:a16="http://schemas.microsoft.com/office/drawing/2014/main" id="{4DCCFA54-3D57-46C0-ACC8-DBCD8FC83B24}"/>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5749484">
            <a:off x="5482407" y="5609130"/>
            <a:ext cx="1014066" cy="6166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5819A56-64CD-40C0-853F-E49DCB47F9AE}"/>
              </a:ext>
            </a:extLst>
          </p:cNvPr>
          <p:cNvCxnSpPr>
            <a:cxnSpLocks/>
          </p:cNvCxnSpPr>
          <p:nvPr/>
        </p:nvCxnSpPr>
        <p:spPr>
          <a:xfrm flipV="1">
            <a:off x="6164483" y="4303497"/>
            <a:ext cx="183154" cy="1641031"/>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3CBAE8-D1BA-407F-971C-2407C345C98F}"/>
              </a:ext>
            </a:extLst>
          </p:cNvPr>
          <p:cNvSpPr txBox="1"/>
          <p:nvPr/>
        </p:nvSpPr>
        <p:spPr>
          <a:xfrm>
            <a:off x="5534526" y="1192947"/>
            <a:ext cx="1398484" cy="584775"/>
          </a:xfrm>
          <a:prstGeom prst="rect">
            <a:avLst/>
          </a:prstGeom>
          <a:noFill/>
        </p:spPr>
        <p:txBody>
          <a:bodyPr wrap="square" rtlCol="0">
            <a:spAutoFit/>
          </a:bodyPr>
          <a:lstStyle/>
          <a:p>
            <a:pPr algn="r"/>
            <a:r>
              <a:rPr lang="en-US" sz="1600" b="1" dirty="0"/>
              <a:t>Mirror Symmetry</a:t>
            </a:r>
          </a:p>
        </p:txBody>
      </p:sp>
      <p:cxnSp>
        <p:nvCxnSpPr>
          <p:cNvPr id="36" name="Straight Arrow Connector 35">
            <a:extLst>
              <a:ext uri="{FF2B5EF4-FFF2-40B4-BE49-F238E27FC236}">
                <a16:creationId xmlns:a16="http://schemas.microsoft.com/office/drawing/2014/main" id="{C30E9E81-9612-47D1-8916-D20926346E56}"/>
              </a:ext>
            </a:extLst>
          </p:cNvPr>
          <p:cNvCxnSpPr>
            <a:cxnSpLocks/>
          </p:cNvCxnSpPr>
          <p:nvPr/>
        </p:nvCxnSpPr>
        <p:spPr>
          <a:xfrm flipV="1">
            <a:off x="6933010" y="1252026"/>
            <a:ext cx="608933" cy="224049"/>
          </a:xfrm>
          <a:prstGeom prst="straightConnector1">
            <a:avLst/>
          </a:prstGeom>
          <a:ln w="28575">
            <a:solidFill>
              <a:schemeClr val="tx1"/>
            </a:solidFill>
            <a:tailEnd type="triangle"/>
          </a:ln>
          <a:effectLst>
            <a:glow rad="1270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0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ECE8-FFC2-42DD-A573-92E36A6F5270}"/>
              </a:ext>
            </a:extLst>
          </p:cNvPr>
          <p:cNvSpPr>
            <a:spLocks noGrp="1"/>
          </p:cNvSpPr>
          <p:nvPr>
            <p:ph type="title"/>
          </p:nvPr>
        </p:nvSpPr>
        <p:spPr/>
        <p:txBody>
          <a:bodyPr/>
          <a:lstStyle/>
          <a:p>
            <a:r>
              <a:rPr lang="en-US" dirty="0"/>
              <a:t>Mesh Details</a:t>
            </a:r>
          </a:p>
        </p:txBody>
      </p:sp>
      <p:sp>
        <p:nvSpPr>
          <p:cNvPr id="4" name="Slide Number Placeholder 3">
            <a:extLst>
              <a:ext uri="{FF2B5EF4-FFF2-40B4-BE49-F238E27FC236}">
                <a16:creationId xmlns:a16="http://schemas.microsoft.com/office/drawing/2014/main" id="{E99F98BB-43BA-4780-BABB-BC45533D308E}"/>
              </a:ext>
            </a:extLst>
          </p:cNvPr>
          <p:cNvSpPr>
            <a:spLocks noGrp="1"/>
          </p:cNvSpPr>
          <p:nvPr>
            <p:ph type="sldNum" sz="quarter" idx="4"/>
          </p:nvPr>
        </p:nvSpPr>
        <p:spPr/>
        <p:txBody>
          <a:bodyPr/>
          <a:lstStyle/>
          <a:p>
            <a:fld id="{933A556B-7C63-244D-9B7C-B0EA8042B330}" type="slidenum">
              <a:rPr lang="en-US" smtClean="0"/>
              <a:pPr/>
              <a:t>34</a:t>
            </a:fld>
            <a:endParaRPr lang="en-US" sz="1000" dirty="0"/>
          </a:p>
        </p:txBody>
      </p:sp>
      <p:pic>
        <p:nvPicPr>
          <p:cNvPr id="12" name="Picture 11">
            <a:extLst>
              <a:ext uri="{FF2B5EF4-FFF2-40B4-BE49-F238E27FC236}">
                <a16:creationId xmlns:a16="http://schemas.microsoft.com/office/drawing/2014/main" id="{A3AF7028-2E70-412A-9E06-EFE82ECCAC30}"/>
              </a:ext>
            </a:extLst>
          </p:cNvPr>
          <p:cNvPicPr>
            <a:picLocks noChangeAspect="1"/>
          </p:cNvPicPr>
          <p:nvPr/>
        </p:nvPicPr>
        <p:blipFill>
          <a:blip r:embed="rId2"/>
          <a:stretch>
            <a:fillRect/>
          </a:stretch>
        </p:blipFill>
        <p:spPr>
          <a:xfrm>
            <a:off x="2392629" y="1537046"/>
            <a:ext cx="3703371" cy="2413433"/>
          </a:xfrm>
          <a:prstGeom prst="rect">
            <a:avLst/>
          </a:prstGeom>
        </p:spPr>
      </p:pic>
      <p:pic>
        <p:nvPicPr>
          <p:cNvPr id="14" name="Picture 13">
            <a:extLst>
              <a:ext uri="{FF2B5EF4-FFF2-40B4-BE49-F238E27FC236}">
                <a16:creationId xmlns:a16="http://schemas.microsoft.com/office/drawing/2014/main" id="{1E7B80C6-3FEA-4E42-9F40-404D48BD0432}"/>
              </a:ext>
            </a:extLst>
          </p:cNvPr>
          <p:cNvPicPr>
            <a:picLocks noChangeAspect="1"/>
          </p:cNvPicPr>
          <p:nvPr/>
        </p:nvPicPr>
        <p:blipFill>
          <a:blip r:embed="rId3"/>
          <a:stretch>
            <a:fillRect/>
          </a:stretch>
        </p:blipFill>
        <p:spPr>
          <a:xfrm>
            <a:off x="6096000" y="-1"/>
            <a:ext cx="6096000" cy="3950481"/>
          </a:xfrm>
          <a:prstGeom prst="rect">
            <a:avLst/>
          </a:prstGeom>
        </p:spPr>
      </p:pic>
      <p:pic>
        <p:nvPicPr>
          <p:cNvPr id="16" name="Picture 15">
            <a:extLst>
              <a:ext uri="{FF2B5EF4-FFF2-40B4-BE49-F238E27FC236}">
                <a16:creationId xmlns:a16="http://schemas.microsoft.com/office/drawing/2014/main" id="{209C6FEB-9221-402A-B4CC-14EE886258DE}"/>
              </a:ext>
            </a:extLst>
          </p:cNvPr>
          <p:cNvPicPr>
            <a:picLocks noChangeAspect="1"/>
          </p:cNvPicPr>
          <p:nvPr/>
        </p:nvPicPr>
        <p:blipFill>
          <a:blip r:embed="rId4"/>
          <a:stretch>
            <a:fillRect/>
          </a:stretch>
        </p:blipFill>
        <p:spPr>
          <a:xfrm>
            <a:off x="2392629" y="3950479"/>
            <a:ext cx="3703371" cy="2438399"/>
          </a:xfrm>
          <a:prstGeom prst="rect">
            <a:avLst/>
          </a:prstGeom>
        </p:spPr>
      </p:pic>
      <p:pic>
        <p:nvPicPr>
          <p:cNvPr id="18" name="Picture 17">
            <a:extLst>
              <a:ext uri="{FF2B5EF4-FFF2-40B4-BE49-F238E27FC236}">
                <a16:creationId xmlns:a16="http://schemas.microsoft.com/office/drawing/2014/main" id="{CCB71F2F-9C7A-476A-843E-9E8A1DB2865A}"/>
              </a:ext>
            </a:extLst>
          </p:cNvPr>
          <p:cNvPicPr>
            <a:picLocks noChangeAspect="1"/>
          </p:cNvPicPr>
          <p:nvPr/>
        </p:nvPicPr>
        <p:blipFill>
          <a:blip r:embed="rId5"/>
          <a:stretch>
            <a:fillRect/>
          </a:stretch>
        </p:blipFill>
        <p:spPr>
          <a:xfrm>
            <a:off x="6096001" y="3950480"/>
            <a:ext cx="3724174" cy="2438398"/>
          </a:xfrm>
          <a:prstGeom prst="rect">
            <a:avLst/>
          </a:prstGeom>
        </p:spPr>
      </p:pic>
      <p:pic>
        <p:nvPicPr>
          <p:cNvPr id="19" name="Picture 18">
            <a:extLst>
              <a:ext uri="{FF2B5EF4-FFF2-40B4-BE49-F238E27FC236}">
                <a16:creationId xmlns:a16="http://schemas.microsoft.com/office/drawing/2014/main" id="{500DFD10-9E55-4765-BC61-0259693FE77E}"/>
              </a:ext>
            </a:extLst>
          </p:cNvPr>
          <p:cNvPicPr>
            <a:picLocks noChangeAspect="1"/>
          </p:cNvPicPr>
          <p:nvPr/>
        </p:nvPicPr>
        <p:blipFill rotWithShape="1">
          <a:blip r:embed="rId6"/>
          <a:srcRect t="-1" b="25165"/>
          <a:stretch/>
        </p:blipFill>
        <p:spPr>
          <a:xfrm>
            <a:off x="487887" y="1537046"/>
            <a:ext cx="1779429" cy="4652744"/>
          </a:xfrm>
          <a:prstGeom prst="rect">
            <a:avLst/>
          </a:prstGeom>
          <a:ln>
            <a:solidFill>
              <a:schemeClr val="tx1"/>
            </a:solidFill>
          </a:ln>
        </p:spPr>
      </p:pic>
      <p:pic>
        <p:nvPicPr>
          <p:cNvPr id="20" name="Picture 19">
            <a:extLst>
              <a:ext uri="{FF2B5EF4-FFF2-40B4-BE49-F238E27FC236}">
                <a16:creationId xmlns:a16="http://schemas.microsoft.com/office/drawing/2014/main" id="{5288531E-8971-46CD-99BC-BD1AABC6BE65}"/>
              </a:ext>
            </a:extLst>
          </p:cNvPr>
          <p:cNvPicPr>
            <a:picLocks noChangeAspect="1"/>
          </p:cNvPicPr>
          <p:nvPr/>
        </p:nvPicPr>
        <p:blipFill rotWithShape="1">
          <a:blip r:embed="rId6"/>
          <a:srcRect t="74490"/>
          <a:stretch/>
        </p:blipFill>
        <p:spPr>
          <a:xfrm>
            <a:off x="10058010" y="4603750"/>
            <a:ext cx="1779429" cy="1586040"/>
          </a:xfrm>
          <a:prstGeom prst="rect">
            <a:avLst/>
          </a:prstGeom>
          <a:ln>
            <a:solidFill>
              <a:schemeClr val="tx1"/>
            </a:solidFill>
          </a:ln>
        </p:spPr>
      </p:pic>
    </p:spTree>
    <p:extLst>
      <p:ext uri="{BB962C8B-B14F-4D97-AF65-F5344CB8AC3E}">
        <p14:creationId xmlns:p14="http://schemas.microsoft.com/office/powerpoint/2010/main" val="21881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ECE8-FFC2-42DD-A573-92E36A6F5270}"/>
              </a:ext>
            </a:extLst>
          </p:cNvPr>
          <p:cNvSpPr>
            <a:spLocks noGrp="1"/>
          </p:cNvSpPr>
          <p:nvPr>
            <p:ph type="title"/>
          </p:nvPr>
        </p:nvSpPr>
        <p:spPr/>
        <p:txBody>
          <a:bodyPr/>
          <a:lstStyle/>
          <a:p>
            <a:r>
              <a:rPr lang="en-US" dirty="0"/>
              <a:t>Mesh Study</a:t>
            </a:r>
          </a:p>
        </p:txBody>
      </p:sp>
      <p:sp>
        <p:nvSpPr>
          <p:cNvPr id="4" name="Slide Number Placeholder 3">
            <a:extLst>
              <a:ext uri="{FF2B5EF4-FFF2-40B4-BE49-F238E27FC236}">
                <a16:creationId xmlns:a16="http://schemas.microsoft.com/office/drawing/2014/main" id="{E99F98BB-43BA-4780-BABB-BC45533D308E}"/>
              </a:ext>
            </a:extLst>
          </p:cNvPr>
          <p:cNvSpPr>
            <a:spLocks noGrp="1"/>
          </p:cNvSpPr>
          <p:nvPr>
            <p:ph type="sldNum" sz="quarter" idx="4"/>
          </p:nvPr>
        </p:nvSpPr>
        <p:spPr/>
        <p:txBody>
          <a:bodyPr/>
          <a:lstStyle/>
          <a:p>
            <a:fld id="{933A556B-7C63-244D-9B7C-B0EA8042B330}" type="slidenum">
              <a:rPr lang="en-US" smtClean="0"/>
              <a:pPr/>
              <a:t>35</a:t>
            </a:fld>
            <a:endParaRPr lang="en-US" sz="1000" dirty="0"/>
          </a:p>
        </p:txBody>
      </p:sp>
      <p:graphicFrame>
        <p:nvGraphicFramePr>
          <p:cNvPr id="7" name="Chart 6">
            <a:extLst>
              <a:ext uri="{FF2B5EF4-FFF2-40B4-BE49-F238E27FC236}">
                <a16:creationId xmlns:a16="http://schemas.microsoft.com/office/drawing/2014/main" id="{08B00A66-2562-4021-BE53-134D1F60933F}"/>
              </a:ext>
            </a:extLst>
          </p:cNvPr>
          <p:cNvGraphicFramePr>
            <a:graphicFrameLocks/>
          </p:cNvGraphicFramePr>
          <p:nvPr>
            <p:extLst>
              <p:ext uri="{D42A27DB-BD31-4B8C-83A1-F6EECF244321}">
                <p14:modId xmlns:p14="http://schemas.microsoft.com/office/powerpoint/2010/main" val="2293649729"/>
              </p:ext>
            </p:extLst>
          </p:nvPr>
        </p:nvGraphicFramePr>
        <p:xfrm>
          <a:off x="571500" y="1676401"/>
          <a:ext cx="11049000" cy="462590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1BD77BA3-CEED-4852-BDB1-E59593B1B1A3}"/>
              </a:ext>
            </a:extLst>
          </p:cNvPr>
          <p:cNvCxnSpPr>
            <a:cxnSpLocks/>
          </p:cNvCxnSpPr>
          <p:nvPr/>
        </p:nvCxnSpPr>
        <p:spPr>
          <a:xfrm flipV="1">
            <a:off x="5393316" y="1847850"/>
            <a:ext cx="0" cy="376041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9F7C2BE-5848-488F-BAB0-6B0907B6F01B}"/>
              </a:ext>
            </a:extLst>
          </p:cNvPr>
          <p:cNvSpPr txBox="1"/>
          <p:nvPr/>
        </p:nvSpPr>
        <p:spPr>
          <a:xfrm>
            <a:off x="6607001" y="2393292"/>
            <a:ext cx="3109662" cy="338554"/>
          </a:xfrm>
          <a:prstGeom prst="rect">
            <a:avLst/>
          </a:prstGeom>
          <a:noFill/>
        </p:spPr>
        <p:txBody>
          <a:bodyPr wrap="square" rtlCol="0">
            <a:spAutoFit/>
          </a:bodyPr>
          <a:lstStyle/>
          <a:p>
            <a:r>
              <a:rPr lang="en-US" sz="1600" b="1" dirty="0"/>
              <a:t>Used for this study</a:t>
            </a:r>
          </a:p>
        </p:txBody>
      </p:sp>
      <p:cxnSp>
        <p:nvCxnSpPr>
          <p:cNvPr id="12" name="Straight Arrow Connector 11">
            <a:extLst>
              <a:ext uri="{FF2B5EF4-FFF2-40B4-BE49-F238E27FC236}">
                <a16:creationId xmlns:a16="http://schemas.microsoft.com/office/drawing/2014/main" id="{96532CC0-BE7A-421F-B935-1E9B744855D8}"/>
              </a:ext>
            </a:extLst>
          </p:cNvPr>
          <p:cNvCxnSpPr>
            <a:cxnSpLocks/>
          </p:cNvCxnSpPr>
          <p:nvPr/>
        </p:nvCxnSpPr>
        <p:spPr>
          <a:xfrm flipH="1" flipV="1">
            <a:off x="5393316" y="2393292"/>
            <a:ext cx="1213685" cy="1692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13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672B-62E5-48FA-919F-33B9FCBAF4AB}"/>
              </a:ext>
            </a:extLst>
          </p:cNvPr>
          <p:cNvSpPr>
            <a:spLocks noGrp="1"/>
          </p:cNvSpPr>
          <p:nvPr>
            <p:ph type="title"/>
          </p:nvPr>
        </p:nvSpPr>
        <p:spPr/>
        <p:txBody>
          <a:bodyPr/>
          <a:lstStyle/>
          <a:p>
            <a:r>
              <a:rPr lang="en-US" dirty="0"/>
              <a:t>Sensitivity of Thicknesses</a:t>
            </a:r>
          </a:p>
        </p:txBody>
      </p:sp>
      <p:sp>
        <p:nvSpPr>
          <p:cNvPr id="4" name="Slide Number Placeholder 3">
            <a:extLst>
              <a:ext uri="{FF2B5EF4-FFF2-40B4-BE49-F238E27FC236}">
                <a16:creationId xmlns:a16="http://schemas.microsoft.com/office/drawing/2014/main" id="{E3F7890B-2CC6-4D14-B04E-9070469F5792}"/>
              </a:ext>
            </a:extLst>
          </p:cNvPr>
          <p:cNvSpPr>
            <a:spLocks noGrp="1"/>
          </p:cNvSpPr>
          <p:nvPr>
            <p:ph type="sldNum" sz="quarter" idx="4"/>
          </p:nvPr>
        </p:nvSpPr>
        <p:spPr/>
        <p:txBody>
          <a:bodyPr/>
          <a:lstStyle/>
          <a:p>
            <a:fld id="{933A556B-7C63-244D-9B7C-B0EA8042B330}" type="slidenum">
              <a:rPr lang="en-US" smtClean="0"/>
              <a:pPr/>
              <a:t>36</a:t>
            </a:fld>
            <a:endParaRPr lang="en-US" sz="1000" dirty="0"/>
          </a:p>
        </p:txBody>
      </p:sp>
      <p:grpSp>
        <p:nvGrpSpPr>
          <p:cNvPr id="19" name="Group 18">
            <a:extLst>
              <a:ext uri="{FF2B5EF4-FFF2-40B4-BE49-F238E27FC236}">
                <a16:creationId xmlns:a16="http://schemas.microsoft.com/office/drawing/2014/main" id="{83FA9EB6-D34A-421E-8C81-0F42AAF9D32B}"/>
              </a:ext>
            </a:extLst>
          </p:cNvPr>
          <p:cNvGrpSpPr/>
          <p:nvPr/>
        </p:nvGrpSpPr>
        <p:grpSpPr>
          <a:xfrm>
            <a:off x="1534585" y="1597418"/>
            <a:ext cx="8605332" cy="4217131"/>
            <a:chOff x="1534585" y="2307282"/>
            <a:chExt cx="8605332" cy="4217131"/>
          </a:xfrm>
        </p:grpSpPr>
        <p:pic>
          <p:nvPicPr>
            <p:cNvPr id="6" name="Picture 5" descr="Chart, waterfall chart&#10;&#10;Description automatically generated">
              <a:extLst>
                <a:ext uri="{FF2B5EF4-FFF2-40B4-BE49-F238E27FC236}">
                  <a16:creationId xmlns:a16="http://schemas.microsoft.com/office/drawing/2014/main" id="{7BD95648-6675-4BA9-9078-323208B56FF4}"/>
                </a:ext>
              </a:extLst>
            </p:cNvPr>
            <p:cNvPicPr>
              <a:picLocks noChangeAspect="1"/>
            </p:cNvPicPr>
            <p:nvPr/>
          </p:nvPicPr>
          <p:blipFill rotWithShape="1">
            <a:blip r:embed="rId2"/>
            <a:srcRect t="19416"/>
            <a:stretch/>
          </p:blipFill>
          <p:spPr>
            <a:xfrm>
              <a:off x="2052083" y="2526631"/>
              <a:ext cx="8087834" cy="3666099"/>
            </a:xfrm>
            <a:prstGeom prst="rect">
              <a:avLst/>
            </a:prstGeom>
          </p:spPr>
        </p:pic>
        <p:sp>
          <p:nvSpPr>
            <p:cNvPr id="7" name="TextBox 6">
              <a:extLst>
                <a:ext uri="{FF2B5EF4-FFF2-40B4-BE49-F238E27FC236}">
                  <a16:creationId xmlns:a16="http://schemas.microsoft.com/office/drawing/2014/main" id="{C17D39F6-601F-46D0-9F7A-BB0F8E5DB00D}"/>
                </a:ext>
              </a:extLst>
            </p:cNvPr>
            <p:cNvSpPr txBox="1"/>
            <p:nvPr/>
          </p:nvSpPr>
          <p:spPr>
            <a:xfrm rot="16200000">
              <a:off x="2261217" y="2888603"/>
              <a:ext cx="1531967" cy="369332"/>
            </a:xfrm>
            <a:prstGeom prst="rect">
              <a:avLst/>
            </a:prstGeom>
            <a:noFill/>
          </p:spPr>
          <p:txBody>
            <a:bodyPr wrap="square" rtlCol="0">
              <a:spAutoFit/>
            </a:bodyPr>
            <a:lstStyle/>
            <a:p>
              <a:r>
                <a:rPr lang="en-US" b="1" dirty="0"/>
                <a:t>Endcap</a:t>
              </a:r>
            </a:p>
          </p:txBody>
        </p:sp>
        <p:sp>
          <p:nvSpPr>
            <p:cNvPr id="8" name="TextBox 7">
              <a:extLst>
                <a:ext uri="{FF2B5EF4-FFF2-40B4-BE49-F238E27FC236}">
                  <a16:creationId xmlns:a16="http://schemas.microsoft.com/office/drawing/2014/main" id="{597362CA-D097-4698-A4FD-1EF5F2B853E0}"/>
                </a:ext>
              </a:extLst>
            </p:cNvPr>
            <p:cNvSpPr txBox="1"/>
            <p:nvPr/>
          </p:nvSpPr>
          <p:spPr>
            <a:xfrm rot="16200000">
              <a:off x="3056048" y="2888602"/>
              <a:ext cx="1531967" cy="369332"/>
            </a:xfrm>
            <a:prstGeom prst="rect">
              <a:avLst/>
            </a:prstGeom>
            <a:noFill/>
          </p:spPr>
          <p:txBody>
            <a:bodyPr wrap="square" rtlCol="0">
              <a:spAutoFit/>
            </a:bodyPr>
            <a:lstStyle/>
            <a:p>
              <a:r>
                <a:rPr lang="en-US" b="1" dirty="0"/>
                <a:t>Wall</a:t>
              </a:r>
            </a:p>
          </p:txBody>
        </p:sp>
        <p:sp>
          <p:nvSpPr>
            <p:cNvPr id="9" name="TextBox 8">
              <a:extLst>
                <a:ext uri="{FF2B5EF4-FFF2-40B4-BE49-F238E27FC236}">
                  <a16:creationId xmlns:a16="http://schemas.microsoft.com/office/drawing/2014/main" id="{31973C96-0516-40D6-B01E-82F2CA464AAF}"/>
                </a:ext>
              </a:extLst>
            </p:cNvPr>
            <p:cNvSpPr txBox="1"/>
            <p:nvPr/>
          </p:nvSpPr>
          <p:spPr>
            <a:xfrm rot="16200000">
              <a:off x="3846500" y="2888602"/>
              <a:ext cx="1531967" cy="369332"/>
            </a:xfrm>
            <a:prstGeom prst="rect">
              <a:avLst/>
            </a:prstGeom>
            <a:noFill/>
          </p:spPr>
          <p:txBody>
            <a:bodyPr wrap="square" rtlCol="0">
              <a:spAutoFit/>
            </a:bodyPr>
            <a:lstStyle/>
            <a:p>
              <a:r>
                <a:rPr lang="en-US" b="1" dirty="0"/>
                <a:t>Rib</a:t>
              </a:r>
            </a:p>
          </p:txBody>
        </p:sp>
        <p:sp>
          <p:nvSpPr>
            <p:cNvPr id="10" name="TextBox 9">
              <a:extLst>
                <a:ext uri="{FF2B5EF4-FFF2-40B4-BE49-F238E27FC236}">
                  <a16:creationId xmlns:a16="http://schemas.microsoft.com/office/drawing/2014/main" id="{D0BEA79F-D9CD-4CA6-9B90-D741DF24F7ED}"/>
                </a:ext>
              </a:extLst>
            </p:cNvPr>
            <p:cNvSpPr txBox="1"/>
            <p:nvPr/>
          </p:nvSpPr>
          <p:spPr>
            <a:xfrm rot="16200000">
              <a:off x="4631730" y="2888601"/>
              <a:ext cx="1531967" cy="369332"/>
            </a:xfrm>
            <a:prstGeom prst="rect">
              <a:avLst/>
            </a:prstGeom>
            <a:noFill/>
          </p:spPr>
          <p:txBody>
            <a:bodyPr wrap="square" rtlCol="0">
              <a:spAutoFit/>
            </a:bodyPr>
            <a:lstStyle/>
            <a:p>
              <a:r>
                <a:rPr lang="en-US" b="1" dirty="0"/>
                <a:t>Beam Tube</a:t>
              </a:r>
            </a:p>
          </p:txBody>
        </p:sp>
        <p:sp>
          <p:nvSpPr>
            <p:cNvPr id="11" name="TextBox 10">
              <a:extLst>
                <a:ext uri="{FF2B5EF4-FFF2-40B4-BE49-F238E27FC236}">
                  <a16:creationId xmlns:a16="http://schemas.microsoft.com/office/drawing/2014/main" id="{31CE9B67-DBFF-4FA4-AF77-740B7B3C15F2}"/>
                </a:ext>
              </a:extLst>
            </p:cNvPr>
            <p:cNvSpPr txBox="1"/>
            <p:nvPr/>
          </p:nvSpPr>
          <p:spPr>
            <a:xfrm rot="16200000">
              <a:off x="6183902" y="2888602"/>
              <a:ext cx="1531967" cy="369332"/>
            </a:xfrm>
            <a:prstGeom prst="rect">
              <a:avLst/>
            </a:prstGeom>
            <a:noFill/>
          </p:spPr>
          <p:txBody>
            <a:bodyPr wrap="square" rtlCol="0">
              <a:spAutoFit/>
            </a:bodyPr>
            <a:lstStyle/>
            <a:p>
              <a:r>
                <a:rPr lang="en-US" b="1" dirty="0"/>
                <a:t>Endcap</a:t>
              </a:r>
            </a:p>
          </p:txBody>
        </p:sp>
        <p:sp>
          <p:nvSpPr>
            <p:cNvPr id="12" name="TextBox 11">
              <a:extLst>
                <a:ext uri="{FF2B5EF4-FFF2-40B4-BE49-F238E27FC236}">
                  <a16:creationId xmlns:a16="http://schemas.microsoft.com/office/drawing/2014/main" id="{294C718B-BE5F-4E35-A1AB-CE42975ACC04}"/>
                </a:ext>
              </a:extLst>
            </p:cNvPr>
            <p:cNvSpPr txBox="1"/>
            <p:nvPr/>
          </p:nvSpPr>
          <p:spPr>
            <a:xfrm rot="16200000">
              <a:off x="6978733" y="2888601"/>
              <a:ext cx="1531967" cy="369332"/>
            </a:xfrm>
            <a:prstGeom prst="rect">
              <a:avLst/>
            </a:prstGeom>
            <a:noFill/>
          </p:spPr>
          <p:txBody>
            <a:bodyPr wrap="square" rtlCol="0">
              <a:spAutoFit/>
            </a:bodyPr>
            <a:lstStyle/>
            <a:p>
              <a:r>
                <a:rPr lang="en-US" b="1" dirty="0"/>
                <a:t>Wall</a:t>
              </a:r>
            </a:p>
          </p:txBody>
        </p:sp>
        <p:sp>
          <p:nvSpPr>
            <p:cNvPr id="13" name="TextBox 12">
              <a:extLst>
                <a:ext uri="{FF2B5EF4-FFF2-40B4-BE49-F238E27FC236}">
                  <a16:creationId xmlns:a16="http://schemas.microsoft.com/office/drawing/2014/main" id="{B3F81945-5FB6-469D-AD8D-967956946290}"/>
                </a:ext>
              </a:extLst>
            </p:cNvPr>
            <p:cNvSpPr txBox="1"/>
            <p:nvPr/>
          </p:nvSpPr>
          <p:spPr>
            <a:xfrm rot="16200000">
              <a:off x="7769185" y="2888601"/>
              <a:ext cx="1531967" cy="369332"/>
            </a:xfrm>
            <a:prstGeom prst="rect">
              <a:avLst/>
            </a:prstGeom>
            <a:noFill/>
          </p:spPr>
          <p:txBody>
            <a:bodyPr wrap="square" rtlCol="0">
              <a:spAutoFit/>
            </a:bodyPr>
            <a:lstStyle/>
            <a:p>
              <a:r>
                <a:rPr lang="en-US" b="1" dirty="0"/>
                <a:t>Rib</a:t>
              </a:r>
            </a:p>
          </p:txBody>
        </p:sp>
        <p:sp>
          <p:nvSpPr>
            <p:cNvPr id="14" name="TextBox 13">
              <a:extLst>
                <a:ext uri="{FF2B5EF4-FFF2-40B4-BE49-F238E27FC236}">
                  <a16:creationId xmlns:a16="http://schemas.microsoft.com/office/drawing/2014/main" id="{AA356B8F-9A58-4635-8A3E-E1CB1BFF74F0}"/>
                </a:ext>
              </a:extLst>
            </p:cNvPr>
            <p:cNvSpPr txBox="1"/>
            <p:nvPr/>
          </p:nvSpPr>
          <p:spPr>
            <a:xfrm rot="16200000">
              <a:off x="8554415" y="2888600"/>
              <a:ext cx="1531967" cy="369332"/>
            </a:xfrm>
            <a:prstGeom prst="rect">
              <a:avLst/>
            </a:prstGeom>
            <a:noFill/>
          </p:spPr>
          <p:txBody>
            <a:bodyPr wrap="square" rtlCol="0">
              <a:spAutoFit/>
            </a:bodyPr>
            <a:lstStyle/>
            <a:p>
              <a:r>
                <a:rPr lang="en-US" b="1" dirty="0"/>
                <a:t>Beam Tube</a:t>
              </a:r>
            </a:p>
          </p:txBody>
        </p:sp>
        <p:sp>
          <p:nvSpPr>
            <p:cNvPr id="15" name="TextBox 14">
              <a:extLst>
                <a:ext uri="{FF2B5EF4-FFF2-40B4-BE49-F238E27FC236}">
                  <a16:creationId xmlns:a16="http://schemas.microsoft.com/office/drawing/2014/main" id="{52C8A3F5-12CE-40CE-A146-DFEFEF1FF94D}"/>
                </a:ext>
              </a:extLst>
            </p:cNvPr>
            <p:cNvSpPr txBox="1"/>
            <p:nvPr/>
          </p:nvSpPr>
          <p:spPr>
            <a:xfrm rot="16200000">
              <a:off x="364333" y="3477534"/>
              <a:ext cx="2709836" cy="369332"/>
            </a:xfrm>
            <a:prstGeom prst="rect">
              <a:avLst/>
            </a:prstGeom>
            <a:noFill/>
          </p:spPr>
          <p:txBody>
            <a:bodyPr wrap="square" rtlCol="0">
              <a:spAutoFit/>
            </a:bodyPr>
            <a:lstStyle/>
            <a:p>
              <a:r>
                <a:rPr lang="en-US" b="1" dirty="0"/>
                <a:t>Local Sensitivity (%)</a:t>
              </a:r>
            </a:p>
          </p:txBody>
        </p:sp>
        <p:sp>
          <p:nvSpPr>
            <p:cNvPr id="16" name="TextBox 15">
              <a:extLst>
                <a:ext uri="{FF2B5EF4-FFF2-40B4-BE49-F238E27FC236}">
                  <a16:creationId xmlns:a16="http://schemas.microsoft.com/office/drawing/2014/main" id="{8797CF6B-920F-4F48-8B53-5D8F1010FB65}"/>
                </a:ext>
              </a:extLst>
            </p:cNvPr>
            <p:cNvSpPr txBox="1"/>
            <p:nvPr/>
          </p:nvSpPr>
          <p:spPr>
            <a:xfrm>
              <a:off x="3637365" y="6123543"/>
              <a:ext cx="1423733" cy="369332"/>
            </a:xfrm>
            <a:prstGeom prst="rect">
              <a:avLst/>
            </a:prstGeom>
            <a:noFill/>
          </p:spPr>
          <p:txBody>
            <a:bodyPr wrap="square" rtlCol="0">
              <a:spAutoFit/>
            </a:bodyPr>
            <a:lstStyle/>
            <a:p>
              <a:pPr algn="ctr"/>
              <a:r>
                <a:rPr lang="en-US" b="1" dirty="0"/>
                <a:t>Max Stress</a:t>
              </a:r>
            </a:p>
          </p:txBody>
        </p:sp>
        <p:sp>
          <p:nvSpPr>
            <p:cNvPr id="17" name="TextBox 16">
              <a:extLst>
                <a:ext uri="{FF2B5EF4-FFF2-40B4-BE49-F238E27FC236}">
                  <a16:creationId xmlns:a16="http://schemas.microsoft.com/office/drawing/2014/main" id="{C5079BFE-ABBD-41A1-A05A-183C6C325676}"/>
                </a:ext>
              </a:extLst>
            </p:cNvPr>
            <p:cNvSpPr txBox="1"/>
            <p:nvPr/>
          </p:nvSpPr>
          <p:spPr>
            <a:xfrm>
              <a:off x="6890909" y="6155081"/>
              <a:ext cx="2919185" cy="369332"/>
            </a:xfrm>
            <a:prstGeom prst="rect">
              <a:avLst/>
            </a:prstGeom>
            <a:noFill/>
          </p:spPr>
          <p:txBody>
            <a:bodyPr wrap="square" rtlCol="0">
              <a:spAutoFit/>
            </a:bodyPr>
            <a:lstStyle/>
            <a:p>
              <a:pPr algn="ctr"/>
              <a:r>
                <a:rPr lang="en-US" b="1" dirty="0"/>
                <a:t>Max Deformation (Z-</a:t>
              </a:r>
              <a:r>
                <a:rPr lang="en-US" b="1" dirty="0" err="1"/>
                <a:t>dir</a:t>
              </a:r>
              <a:r>
                <a:rPr lang="en-US" b="1" dirty="0"/>
                <a:t>)</a:t>
              </a:r>
            </a:p>
          </p:txBody>
        </p:sp>
      </p:grpSp>
      <p:sp>
        <p:nvSpPr>
          <p:cNvPr id="18" name="Content Placeholder 6">
            <a:extLst>
              <a:ext uri="{FF2B5EF4-FFF2-40B4-BE49-F238E27FC236}">
                <a16:creationId xmlns:a16="http://schemas.microsoft.com/office/drawing/2014/main" id="{27150AF2-DF7D-457B-962B-A77C7852B475}"/>
              </a:ext>
            </a:extLst>
          </p:cNvPr>
          <p:cNvSpPr>
            <a:spLocks noGrp="1"/>
          </p:cNvSpPr>
          <p:nvPr>
            <p:ph idx="1"/>
          </p:nvPr>
        </p:nvSpPr>
        <p:spPr>
          <a:xfrm>
            <a:off x="2968949" y="5948029"/>
            <a:ext cx="6254102" cy="551196"/>
          </a:xfrm>
          <a:solidFill>
            <a:srgbClr val="FFFF00"/>
          </a:solidFill>
          <a:ln>
            <a:solidFill>
              <a:schemeClr val="tx1"/>
            </a:solidFill>
          </a:ln>
        </p:spPr>
        <p:txBody>
          <a:bodyPr anchor="ctr">
            <a:noAutofit/>
          </a:bodyPr>
          <a:lstStyle/>
          <a:p>
            <a:pPr marL="0" indent="0" algn="ctr"/>
            <a:r>
              <a:rPr lang="en-US" sz="1800" b="1" dirty="0"/>
              <a:t>The endcap thickness is the main contributor to results</a:t>
            </a:r>
          </a:p>
        </p:txBody>
      </p:sp>
    </p:spTree>
    <p:extLst>
      <p:ext uri="{BB962C8B-B14F-4D97-AF65-F5344CB8AC3E}">
        <p14:creationId xmlns:p14="http://schemas.microsoft.com/office/powerpoint/2010/main" val="51714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Endcap Thickness vs. Stress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37</a:t>
            </a:fld>
            <a:endParaRPr lang="en-US" dirty="0"/>
          </a:p>
        </p:txBody>
      </p:sp>
      <p:cxnSp>
        <p:nvCxnSpPr>
          <p:cNvPr id="9" name="Straight Connector 8">
            <a:extLst>
              <a:ext uri="{FF2B5EF4-FFF2-40B4-BE49-F238E27FC236}">
                <a16:creationId xmlns:a16="http://schemas.microsoft.com/office/drawing/2014/main" id="{A8777BF4-EF56-4DE8-A10C-DB6AEC39EE22}"/>
              </a:ext>
            </a:extLst>
          </p:cNvPr>
          <p:cNvCxnSpPr>
            <a:cxnSpLocks/>
          </p:cNvCxnSpPr>
          <p:nvPr/>
        </p:nvCxnSpPr>
        <p:spPr>
          <a:xfrm>
            <a:off x="2012547" y="5061053"/>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A0A200-B2BA-4EDE-9635-BD4666F31CF9}"/>
              </a:ext>
            </a:extLst>
          </p:cNvPr>
          <p:cNvSpPr txBox="1"/>
          <p:nvPr/>
        </p:nvSpPr>
        <p:spPr>
          <a:xfrm>
            <a:off x="8490391" y="4922553"/>
            <a:ext cx="2551644" cy="276999"/>
          </a:xfrm>
          <a:prstGeom prst="rect">
            <a:avLst/>
          </a:prstGeom>
          <a:noFill/>
        </p:spPr>
        <p:txBody>
          <a:bodyPr wrap="square" rtlCol="0">
            <a:spAutoFit/>
          </a:bodyPr>
          <a:lstStyle/>
          <a:p>
            <a:r>
              <a:rPr lang="en-US" sz="1200" b="1" dirty="0">
                <a:solidFill>
                  <a:srgbClr val="FF0000"/>
                </a:solidFill>
              </a:rPr>
              <a:t>304 Stainless Steel Yield Stress</a:t>
            </a:r>
          </a:p>
        </p:txBody>
      </p:sp>
      <p:cxnSp>
        <p:nvCxnSpPr>
          <p:cNvPr id="15" name="Straight Connector 14">
            <a:extLst>
              <a:ext uri="{FF2B5EF4-FFF2-40B4-BE49-F238E27FC236}">
                <a16:creationId xmlns:a16="http://schemas.microsoft.com/office/drawing/2014/main" id="{59588AC3-FDE7-44D3-97F9-02E53F0D3DC1}"/>
              </a:ext>
            </a:extLst>
          </p:cNvPr>
          <p:cNvCxnSpPr>
            <a:cxnSpLocks/>
          </p:cNvCxnSpPr>
          <p:nvPr/>
        </p:nvCxnSpPr>
        <p:spPr>
          <a:xfrm>
            <a:off x="1980463" y="2097774"/>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190E32-E344-46D3-A4A7-16875DA7DBCB}"/>
              </a:ext>
            </a:extLst>
          </p:cNvPr>
          <p:cNvSpPr txBox="1"/>
          <p:nvPr/>
        </p:nvSpPr>
        <p:spPr>
          <a:xfrm>
            <a:off x="8451235" y="1959274"/>
            <a:ext cx="3169265" cy="276999"/>
          </a:xfrm>
          <a:prstGeom prst="rect">
            <a:avLst/>
          </a:prstGeom>
          <a:noFill/>
        </p:spPr>
        <p:txBody>
          <a:bodyPr wrap="square" rtlCol="0">
            <a:spAutoFit/>
          </a:bodyPr>
          <a:lstStyle/>
          <a:p>
            <a:r>
              <a:rPr lang="en-US" sz="1200" b="1" dirty="0">
                <a:solidFill>
                  <a:srgbClr val="FF0000"/>
                </a:solidFill>
              </a:rPr>
              <a:t>Titanium Ti-6Al-4V (Grade 5) Yield Stress</a:t>
            </a:r>
          </a:p>
        </p:txBody>
      </p:sp>
      <p:cxnSp>
        <p:nvCxnSpPr>
          <p:cNvPr id="17" name="Straight Connector 16">
            <a:extLst>
              <a:ext uri="{FF2B5EF4-FFF2-40B4-BE49-F238E27FC236}">
                <a16:creationId xmlns:a16="http://schemas.microsoft.com/office/drawing/2014/main" id="{D520F97A-2B46-4994-AF88-C6822C537160}"/>
              </a:ext>
            </a:extLst>
          </p:cNvPr>
          <p:cNvCxnSpPr>
            <a:cxnSpLocks/>
          </p:cNvCxnSpPr>
          <p:nvPr/>
        </p:nvCxnSpPr>
        <p:spPr>
          <a:xfrm>
            <a:off x="2012547" y="4259520"/>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BCBFB5-380F-4D3B-A711-050034E7654E}"/>
              </a:ext>
            </a:extLst>
          </p:cNvPr>
          <p:cNvSpPr txBox="1"/>
          <p:nvPr/>
        </p:nvSpPr>
        <p:spPr>
          <a:xfrm>
            <a:off x="8470338" y="4121020"/>
            <a:ext cx="2591750" cy="276999"/>
          </a:xfrm>
          <a:prstGeom prst="rect">
            <a:avLst/>
          </a:prstGeom>
          <a:noFill/>
        </p:spPr>
        <p:txBody>
          <a:bodyPr wrap="square" rtlCol="0">
            <a:spAutoFit/>
          </a:bodyPr>
          <a:lstStyle/>
          <a:p>
            <a:r>
              <a:rPr lang="en-US" sz="1200" b="1" dirty="0">
                <a:solidFill>
                  <a:srgbClr val="FF0000"/>
                </a:solidFill>
              </a:rPr>
              <a:t>Titanium (Grade 12) Yield Stress</a:t>
            </a:r>
          </a:p>
        </p:txBody>
      </p:sp>
      <p:cxnSp>
        <p:nvCxnSpPr>
          <p:cNvPr id="20" name="Straight Connector 19">
            <a:extLst>
              <a:ext uri="{FF2B5EF4-FFF2-40B4-BE49-F238E27FC236}">
                <a16:creationId xmlns:a16="http://schemas.microsoft.com/office/drawing/2014/main" id="{0470371A-D737-436C-832E-97B415037718}"/>
              </a:ext>
            </a:extLst>
          </p:cNvPr>
          <p:cNvCxnSpPr>
            <a:cxnSpLocks/>
          </p:cNvCxnSpPr>
          <p:nvPr/>
        </p:nvCxnSpPr>
        <p:spPr>
          <a:xfrm>
            <a:off x="1980463" y="4742508"/>
            <a:ext cx="64707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15C5A2-DB81-43EB-9B33-22C8CD959BA7}"/>
              </a:ext>
            </a:extLst>
          </p:cNvPr>
          <p:cNvSpPr txBox="1"/>
          <p:nvPr/>
        </p:nvSpPr>
        <p:spPr>
          <a:xfrm>
            <a:off x="8483319" y="4584493"/>
            <a:ext cx="2486526" cy="276999"/>
          </a:xfrm>
          <a:prstGeom prst="rect">
            <a:avLst/>
          </a:prstGeom>
          <a:noFill/>
        </p:spPr>
        <p:txBody>
          <a:bodyPr wrap="square" rtlCol="0">
            <a:spAutoFit/>
          </a:bodyPr>
          <a:lstStyle/>
          <a:p>
            <a:r>
              <a:rPr lang="en-US" sz="1200" b="1" dirty="0">
                <a:solidFill>
                  <a:srgbClr val="FF0000"/>
                </a:solidFill>
              </a:rPr>
              <a:t>Aluminum 6061-T6 Yield Stress</a:t>
            </a:r>
          </a:p>
        </p:txBody>
      </p:sp>
      <p:graphicFrame>
        <p:nvGraphicFramePr>
          <p:cNvPr id="23" name="Chart 22">
            <a:extLst>
              <a:ext uri="{FF2B5EF4-FFF2-40B4-BE49-F238E27FC236}">
                <a16:creationId xmlns:a16="http://schemas.microsoft.com/office/drawing/2014/main" id="{5C26D0A7-2146-4328-90D5-EAF9FF3B8D29}"/>
              </a:ext>
            </a:extLst>
          </p:cNvPr>
          <p:cNvGraphicFramePr>
            <a:graphicFrameLocks/>
          </p:cNvGraphicFramePr>
          <p:nvPr>
            <p:extLst>
              <p:ext uri="{D42A27DB-BD31-4B8C-83A1-F6EECF244321}">
                <p14:modId xmlns:p14="http://schemas.microsoft.com/office/powerpoint/2010/main" val="3857858914"/>
              </p:ext>
            </p:extLst>
          </p:nvPr>
        </p:nvGraphicFramePr>
        <p:xfrm>
          <a:off x="1101337" y="1465132"/>
          <a:ext cx="7604513" cy="504679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2DC418C0-0F0D-4AC1-B659-A236208D6E60}"/>
              </a:ext>
            </a:extLst>
          </p:cNvPr>
          <p:cNvSpPr txBox="1"/>
          <p:nvPr/>
        </p:nvSpPr>
        <p:spPr>
          <a:xfrm>
            <a:off x="8125977" y="2953083"/>
            <a:ext cx="3109662" cy="338554"/>
          </a:xfrm>
          <a:prstGeom prst="rect">
            <a:avLst/>
          </a:prstGeom>
          <a:noFill/>
        </p:spPr>
        <p:txBody>
          <a:bodyPr wrap="square" rtlCol="0">
            <a:spAutoFit/>
          </a:bodyPr>
          <a:lstStyle/>
          <a:p>
            <a:r>
              <a:rPr lang="en-US" sz="1600" b="1" dirty="0"/>
              <a:t>(Previous Analysis)</a:t>
            </a:r>
          </a:p>
        </p:txBody>
      </p:sp>
      <p:sp>
        <p:nvSpPr>
          <p:cNvPr id="6" name="Arrow: Right 5">
            <a:extLst>
              <a:ext uri="{FF2B5EF4-FFF2-40B4-BE49-F238E27FC236}">
                <a16:creationId xmlns:a16="http://schemas.microsoft.com/office/drawing/2014/main" id="{53E8AFFB-6F99-4942-A774-AF19686110B3}"/>
              </a:ext>
            </a:extLst>
          </p:cNvPr>
          <p:cNvSpPr/>
          <p:nvPr/>
        </p:nvSpPr>
        <p:spPr>
          <a:xfrm rot="7815893">
            <a:off x="3794561" y="3404995"/>
            <a:ext cx="542925" cy="400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279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Static Structural Results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38</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7486649" y="129905"/>
            <a:ext cx="4572001" cy="830997"/>
          </a:xfrm>
          <a:prstGeom prst="rect">
            <a:avLst/>
          </a:prstGeom>
          <a:noFill/>
        </p:spPr>
        <p:txBody>
          <a:bodyPr wrap="square" rtlCol="0">
            <a:spAutoFit/>
          </a:bodyPr>
          <a:lstStyle/>
          <a:p>
            <a:r>
              <a:rPr lang="en-US" sz="1200" b="1" dirty="0"/>
              <a:t>Note: Results are shown for a 304 stainless steel vessel with 3 cm [1.2 in] endcaps and a 2.5 cm [1.0 in] wall thickness including an Ø21.0 I.D. x 2.5 cm thick beam tube. Weight as shown is 22,800 lbs. (1,900 x 6 sections x 2 halves).</a:t>
            </a:r>
          </a:p>
        </p:txBody>
      </p:sp>
      <p:sp>
        <p:nvSpPr>
          <p:cNvPr id="26" name="TextBox 25">
            <a:extLst>
              <a:ext uri="{FF2B5EF4-FFF2-40B4-BE49-F238E27FC236}">
                <a16:creationId xmlns:a16="http://schemas.microsoft.com/office/drawing/2014/main" id="{226A8CD4-5533-44C5-AC81-69348B0E8BFA}"/>
              </a:ext>
            </a:extLst>
          </p:cNvPr>
          <p:cNvSpPr txBox="1"/>
          <p:nvPr/>
        </p:nvSpPr>
        <p:spPr>
          <a:xfrm>
            <a:off x="549653" y="5436410"/>
            <a:ext cx="5546346" cy="338554"/>
          </a:xfrm>
          <a:prstGeom prst="rect">
            <a:avLst/>
          </a:prstGeom>
          <a:noFill/>
        </p:spPr>
        <p:txBody>
          <a:bodyPr wrap="square" rtlCol="0">
            <a:spAutoFit/>
          </a:bodyPr>
          <a:lstStyle/>
          <a:p>
            <a:pPr algn="ctr"/>
            <a:r>
              <a:rPr lang="el-GR" sz="1600" b="1" dirty="0"/>
              <a:t>σ</a:t>
            </a:r>
            <a:r>
              <a:rPr lang="en-US" sz="1600" b="1" baseline="-25000" dirty="0"/>
              <a:t>max</a:t>
            </a:r>
            <a:r>
              <a:rPr lang="en-US" sz="1600" b="1" dirty="0"/>
              <a:t> = </a:t>
            </a:r>
            <a:r>
              <a:rPr lang="en-US" sz="1600" b="1" dirty="0">
                <a:solidFill>
                  <a:srgbClr val="FF0000"/>
                </a:solidFill>
              </a:rPr>
              <a:t>142 MPa</a:t>
            </a:r>
          </a:p>
        </p:txBody>
      </p:sp>
      <p:sp>
        <p:nvSpPr>
          <p:cNvPr id="27" name="TextBox 26">
            <a:extLst>
              <a:ext uri="{FF2B5EF4-FFF2-40B4-BE49-F238E27FC236}">
                <a16:creationId xmlns:a16="http://schemas.microsoft.com/office/drawing/2014/main" id="{DD3CA6CD-B69F-4B17-8A9A-96C8B4F24CB1}"/>
              </a:ext>
            </a:extLst>
          </p:cNvPr>
          <p:cNvSpPr txBox="1"/>
          <p:nvPr/>
        </p:nvSpPr>
        <p:spPr>
          <a:xfrm>
            <a:off x="6440747" y="5436262"/>
            <a:ext cx="5429934" cy="338554"/>
          </a:xfrm>
          <a:prstGeom prst="rect">
            <a:avLst/>
          </a:prstGeom>
          <a:noFill/>
        </p:spPr>
        <p:txBody>
          <a:bodyPr wrap="square" rtlCol="0">
            <a:spAutoFit/>
          </a:bodyPr>
          <a:lstStyle/>
          <a:p>
            <a:pPr algn="ctr"/>
            <a:r>
              <a:rPr lang="el-GR" sz="1600" b="1" dirty="0"/>
              <a:t>Δ</a:t>
            </a:r>
            <a:r>
              <a:rPr lang="en-US" sz="1600" b="1" baseline="-25000" dirty="0"/>
              <a:t>Z-</a:t>
            </a:r>
            <a:r>
              <a:rPr lang="en-US" sz="1600" b="1" baseline="-25000" dirty="0" err="1"/>
              <a:t>dir</a:t>
            </a:r>
            <a:r>
              <a:rPr lang="en-US" sz="1600" b="1" dirty="0"/>
              <a:t> = +0 / - 0.21 cm</a:t>
            </a:r>
          </a:p>
        </p:txBody>
      </p:sp>
      <p:pic>
        <p:nvPicPr>
          <p:cNvPr id="7" name="Picture 6">
            <a:extLst>
              <a:ext uri="{FF2B5EF4-FFF2-40B4-BE49-F238E27FC236}">
                <a16:creationId xmlns:a16="http://schemas.microsoft.com/office/drawing/2014/main" id="{C902CBFD-EC7C-4C08-A9D6-3E20733635EA}"/>
              </a:ext>
            </a:extLst>
          </p:cNvPr>
          <p:cNvPicPr>
            <a:picLocks noChangeAspect="1"/>
          </p:cNvPicPr>
          <p:nvPr/>
        </p:nvPicPr>
        <p:blipFill rotWithShape="1">
          <a:blip r:embed="rId2"/>
          <a:srcRect b="24803"/>
          <a:stretch/>
        </p:blipFill>
        <p:spPr>
          <a:xfrm>
            <a:off x="6992273" y="1556680"/>
            <a:ext cx="4326881" cy="3800838"/>
          </a:xfrm>
          <a:prstGeom prst="rect">
            <a:avLst/>
          </a:prstGeom>
          <a:ln>
            <a:solidFill>
              <a:schemeClr val="tx1"/>
            </a:solidFill>
          </a:ln>
        </p:spPr>
      </p:pic>
      <p:pic>
        <p:nvPicPr>
          <p:cNvPr id="11" name="Picture 10">
            <a:extLst>
              <a:ext uri="{FF2B5EF4-FFF2-40B4-BE49-F238E27FC236}">
                <a16:creationId xmlns:a16="http://schemas.microsoft.com/office/drawing/2014/main" id="{CEFE55CD-D132-4F4F-8C6F-9009B816DF33}"/>
              </a:ext>
            </a:extLst>
          </p:cNvPr>
          <p:cNvPicPr>
            <a:picLocks noChangeAspect="1"/>
          </p:cNvPicPr>
          <p:nvPr/>
        </p:nvPicPr>
        <p:blipFill rotWithShape="1">
          <a:blip r:embed="rId3"/>
          <a:srcRect b="25178"/>
          <a:stretch/>
        </p:blipFill>
        <p:spPr>
          <a:xfrm>
            <a:off x="1148549" y="1528581"/>
            <a:ext cx="4348553" cy="3800838"/>
          </a:xfrm>
          <a:prstGeom prst="rect">
            <a:avLst/>
          </a:prstGeom>
          <a:ln>
            <a:solidFill>
              <a:schemeClr val="tx1"/>
            </a:solidFill>
          </a:ln>
        </p:spPr>
      </p:pic>
      <p:sp>
        <p:nvSpPr>
          <p:cNvPr id="17" name="Content Placeholder 6">
            <a:extLst>
              <a:ext uri="{FF2B5EF4-FFF2-40B4-BE49-F238E27FC236}">
                <a16:creationId xmlns:a16="http://schemas.microsoft.com/office/drawing/2014/main" id="{776D13F3-DF13-474E-B2AA-148C43E0E5FF}"/>
              </a:ext>
            </a:extLst>
          </p:cNvPr>
          <p:cNvSpPr>
            <a:spLocks noGrp="1"/>
          </p:cNvSpPr>
          <p:nvPr>
            <p:ph idx="1"/>
          </p:nvPr>
        </p:nvSpPr>
        <p:spPr>
          <a:xfrm>
            <a:off x="3170821" y="5953296"/>
            <a:ext cx="6539852" cy="551196"/>
          </a:xfrm>
          <a:solidFill>
            <a:srgbClr val="FFFF00"/>
          </a:solidFill>
          <a:ln>
            <a:solidFill>
              <a:schemeClr val="tx1"/>
            </a:solidFill>
          </a:ln>
        </p:spPr>
        <p:txBody>
          <a:bodyPr anchor="ctr">
            <a:noAutofit/>
          </a:bodyPr>
          <a:lstStyle/>
          <a:p>
            <a:pPr marL="0" indent="0" algn="ctr"/>
            <a:r>
              <a:rPr lang="en-US" sz="1800" b="1" dirty="0"/>
              <a:t>Max stress is the limiting factor for the thickness required</a:t>
            </a:r>
          </a:p>
        </p:txBody>
      </p:sp>
    </p:spTree>
    <p:extLst>
      <p:ext uri="{BB962C8B-B14F-4D97-AF65-F5344CB8AC3E}">
        <p14:creationId xmlns:p14="http://schemas.microsoft.com/office/powerpoint/2010/main" val="3202723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BE7BFB-C076-44CD-AF72-A33660CAC23F}"/>
              </a:ext>
            </a:extLst>
          </p:cNvPr>
          <p:cNvPicPr>
            <a:picLocks noChangeAspect="1"/>
          </p:cNvPicPr>
          <p:nvPr/>
        </p:nvPicPr>
        <p:blipFill>
          <a:blip r:embed="rId2"/>
          <a:stretch>
            <a:fillRect/>
          </a:stretch>
        </p:blipFill>
        <p:spPr>
          <a:xfrm>
            <a:off x="6572545" y="247278"/>
            <a:ext cx="5195615" cy="6069317"/>
          </a:xfrm>
          <a:prstGeom prst="rect">
            <a:avLst/>
          </a:prstGeom>
          <a:ln>
            <a:solidFill>
              <a:schemeClr val="tx1"/>
            </a:solidFill>
          </a:ln>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Radial Deformation</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39</a:t>
            </a:fld>
            <a:endParaRPr lang="en-US" dirty="0"/>
          </a:p>
        </p:txBody>
      </p:sp>
      <p:sp>
        <p:nvSpPr>
          <p:cNvPr id="25" name="TextBox 24">
            <a:extLst>
              <a:ext uri="{FF2B5EF4-FFF2-40B4-BE49-F238E27FC236}">
                <a16:creationId xmlns:a16="http://schemas.microsoft.com/office/drawing/2014/main" id="{E9ED622A-4979-4E9D-9D51-4AFC3AD5BA18}"/>
              </a:ext>
            </a:extLst>
          </p:cNvPr>
          <p:cNvSpPr txBox="1"/>
          <p:nvPr/>
        </p:nvSpPr>
        <p:spPr>
          <a:xfrm>
            <a:off x="523255" y="2044958"/>
            <a:ext cx="5021868" cy="1815882"/>
          </a:xfrm>
          <a:prstGeom prst="rect">
            <a:avLst/>
          </a:prstGeom>
          <a:noFill/>
        </p:spPr>
        <p:txBody>
          <a:bodyPr wrap="square" rtlCol="0">
            <a:spAutoFit/>
          </a:bodyPr>
          <a:lstStyle/>
          <a:p>
            <a:r>
              <a:rPr lang="en-US" sz="1600" b="1" dirty="0"/>
              <a:t>The maximum radial deflection of the vessel wall is 0.02 cm when analyzing a stainless steel vessel with 3.0 cm thick endcaps and 2.5 cm thick vessel walls. </a:t>
            </a:r>
          </a:p>
          <a:p>
            <a:endParaRPr lang="en-US" sz="1600" b="1" dirty="0"/>
          </a:p>
          <a:p>
            <a:r>
              <a:rPr lang="en-US" sz="1600" b="1" dirty="0"/>
              <a:t>Deformation is measured in the X-Dir on a cylindrical coordinate system.</a:t>
            </a:r>
          </a:p>
        </p:txBody>
      </p:sp>
      <p:cxnSp>
        <p:nvCxnSpPr>
          <p:cNvPr id="9" name="Straight Arrow Connector 8">
            <a:extLst>
              <a:ext uri="{FF2B5EF4-FFF2-40B4-BE49-F238E27FC236}">
                <a16:creationId xmlns:a16="http://schemas.microsoft.com/office/drawing/2014/main" id="{A72245A8-78BA-4F42-A45E-C5063AF0F362}"/>
              </a:ext>
            </a:extLst>
          </p:cNvPr>
          <p:cNvCxnSpPr>
            <a:cxnSpLocks/>
          </p:cNvCxnSpPr>
          <p:nvPr/>
        </p:nvCxnSpPr>
        <p:spPr>
          <a:xfrm flipV="1">
            <a:off x="9901136" y="1285748"/>
            <a:ext cx="409927" cy="909015"/>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9F6E714-64D8-44A4-BE06-AD39456D5572}"/>
              </a:ext>
            </a:extLst>
          </p:cNvPr>
          <p:cNvSpPr txBox="1"/>
          <p:nvPr/>
        </p:nvSpPr>
        <p:spPr>
          <a:xfrm>
            <a:off x="7114050" y="1027906"/>
            <a:ext cx="4112603" cy="338554"/>
          </a:xfrm>
          <a:prstGeom prst="rect">
            <a:avLst/>
          </a:prstGeom>
          <a:noFill/>
        </p:spPr>
        <p:txBody>
          <a:bodyPr wrap="square" rtlCol="0">
            <a:spAutoFit/>
          </a:bodyPr>
          <a:lstStyle/>
          <a:p>
            <a:pPr algn="ctr"/>
            <a:r>
              <a:rPr lang="en-US" sz="1600" b="1" dirty="0"/>
              <a:t>Deformation</a:t>
            </a:r>
          </a:p>
        </p:txBody>
      </p:sp>
      <p:sp>
        <p:nvSpPr>
          <p:cNvPr id="18" name="TextBox 17">
            <a:extLst>
              <a:ext uri="{FF2B5EF4-FFF2-40B4-BE49-F238E27FC236}">
                <a16:creationId xmlns:a16="http://schemas.microsoft.com/office/drawing/2014/main" id="{C0C33ED3-3306-4476-B2A7-4BF209DA6AE8}"/>
              </a:ext>
            </a:extLst>
          </p:cNvPr>
          <p:cNvSpPr txBox="1"/>
          <p:nvPr/>
        </p:nvSpPr>
        <p:spPr>
          <a:xfrm>
            <a:off x="5545123" y="4670719"/>
            <a:ext cx="4112603" cy="338554"/>
          </a:xfrm>
          <a:prstGeom prst="rect">
            <a:avLst/>
          </a:prstGeom>
          <a:noFill/>
        </p:spPr>
        <p:txBody>
          <a:bodyPr wrap="square" rtlCol="0">
            <a:spAutoFit/>
          </a:bodyPr>
          <a:lstStyle/>
          <a:p>
            <a:pPr algn="ctr"/>
            <a:r>
              <a:rPr lang="en-US" sz="1600" b="1" dirty="0"/>
              <a:t>Cylindrical CSYS</a:t>
            </a:r>
          </a:p>
        </p:txBody>
      </p:sp>
      <p:cxnSp>
        <p:nvCxnSpPr>
          <p:cNvPr id="19" name="Straight Arrow Connector 18">
            <a:extLst>
              <a:ext uri="{FF2B5EF4-FFF2-40B4-BE49-F238E27FC236}">
                <a16:creationId xmlns:a16="http://schemas.microsoft.com/office/drawing/2014/main" id="{CF4CD70C-FBBB-4002-AD83-0CEB68C20F53}"/>
              </a:ext>
            </a:extLst>
          </p:cNvPr>
          <p:cNvCxnSpPr>
            <a:cxnSpLocks/>
          </p:cNvCxnSpPr>
          <p:nvPr/>
        </p:nvCxnSpPr>
        <p:spPr>
          <a:xfrm>
            <a:off x="8529536" y="4839996"/>
            <a:ext cx="433990" cy="1863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0BB994-E17C-46C9-8753-DAC9D8AE1842}"/>
              </a:ext>
            </a:extLst>
          </p:cNvPr>
          <p:cNvCxnSpPr>
            <a:cxnSpLocks/>
          </p:cNvCxnSpPr>
          <p:nvPr/>
        </p:nvCxnSpPr>
        <p:spPr>
          <a:xfrm flipH="1" flipV="1">
            <a:off x="8097989" y="1317042"/>
            <a:ext cx="300060" cy="909015"/>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8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Executive Summary</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normAutofit/>
          </a:bodyPr>
          <a:lstStyle/>
          <a:p>
            <a:pPr marL="457200" indent="-457200">
              <a:buFont typeface="Arial" panose="020B0604020202020204" pitchFamily="34" charset="0"/>
              <a:buChar char="•"/>
            </a:pPr>
            <a:r>
              <a:rPr lang="en-US" sz="2000" dirty="0"/>
              <a:t>A conceptual study was performed to determine the structural requirements of a vacuum vessel containing sensitive equipment used in the </a:t>
            </a:r>
            <a:r>
              <a:rPr lang="en-US" sz="2000" dirty="0" err="1"/>
              <a:t>dRICH</a:t>
            </a:r>
            <a:r>
              <a:rPr lang="en-US" sz="2000" dirty="0"/>
              <a:t> and analyzed for feasibility. </a:t>
            </a:r>
          </a:p>
          <a:p>
            <a:pPr marL="457200" indent="-457200">
              <a:buFont typeface="Arial" panose="020B0604020202020204" pitchFamily="34" charset="0"/>
              <a:buChar char="•"/>
            </a:pPr>
            <a:r>
              <a:rPr lang="en-US" sz="2000" dirty="0"/>
              <a:t>The space envelope of the vessel defined by the ATHENA P-0.0 configuration is roughly Ø4.00m x 1.30m in length with flat ends.</a:t>
            </a:r>
          </a:p>
          <a:p>
            <a:pPr marL="457200" indent="-457200">
              <a:buFont typeface="Arial" panose="020B0604020202020204" pitchFamily="34" charset="0"/>
              <a:buChar char="•"/>
            </a:pPr>
            <a:r>
              <a:rPr lang="en-US" sz="2000" dirty="0"/>
              <a:t>ANSYS and closed form calculations show that the wall thickness for an aluminum vessel would be roughly 10.0cm and weigh 11 tons! This result is driven mainly by the deformation limit required to reduce the impact of alignment errors induced by backbone deformations.</a:t>
            </a:r>
          </a:p>
          <a:p>
            <a:pPr marL="457200" indent="-457200">
              <a:buFont typeface="Arial" panose="020B0604020202020204" pitchFamily="34" charset="0"/>
              <a:buChar char="•"/>
            </a:pPr>
            <a:r>
              <a:rPr lang="en-US" sz="2000" dirty="0"/>
              <a:t>PV Elite concluded that a 316 stainless steel vessel with 9cm thick ends with a 1.14cm thick cylinder wall weighing 21 tons  would be required to meet the conservative division 1 code.</a:t>
            </a:r>
          </a:p>
          <a:p>
            <a:pPr marL="457200" indent="-457200">
              <a:buFont typeface="Arial" panose="020B0604020202020204" pitchFamily="34" charset="0"/>
              <a:buChar char="•"/>
            </a:pPr>
            <a:r>
              <a:rPr lang="en-US" sz="2000" dirty="0"/>
              <a:t>Alternative geometries were investigated along with various material selections with the goal of reducing the material required for the vessel. It was determined that the preferred geometry using two </a:t>
            </a:r>
            <a:r>
              <a:rPr lang="en-US" sz="2000" dirty="0" err="1"/>
              <a:t>torispherical</a:t>
            </a:r>
            <a:r>
              <a:rPr lang="en-US" sz="2000" dirty="0"/>
              <a:t> ends would NOT fit within the required space envelope. For this reason, a combination of one flat and one </a:t>
            </a:r>
            <a:r>
              <a:rPr lang="en-US" sz="2000" dirty="0" err="1"/>
              <a:t>torispherical</a:t>
            </a:r>
            <a:r>
              <a:rPr lang="en-US" sz="2000" dirty="0"/>
              <a:t> end was investigated. </a:t>
            </a:r>
          </a:p>
          <a:p>
            <a:pPr marL="457200" indent="-4572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4</a:t>
            </a:fld>
            <a:endParaRPr lang="en-US" dirty="0"/>
          </a:p>
        </p:txBody>
      </p:sp>
    </p:spTree>
    <p:extLst>
      <p:ext uri="{BB962C8B-B14F-4D97-AF65-F5344CB8AC3E}">
        <p14:creationId xmlns:p14="http://schemas.microsoft.com/office/powerpoint/2010/main" val="302572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Things to consider</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vert="horz" lIns="91440" tIns="45720" rIns="91440" bIns="45720" rtlCol="0">
            <a:normAutofit/>
          </a:bodyPr>
          <a:lstStyle/>
          <a:p>
            <a:pPr marL="457200" indent="-457200">
              <a:buChar char="•"/>
            </a:pPr>
            <a:r>
              <a:rPr lang="en-US" sz="2000" dirty="0"/>
              <a:t>The ribs can be optimized to remove the material not participating in the stress distribution further light weighting the design.</a:t>
            </a:r>
          </a:p>
          <a:p>
            <a:pPr marL="457200" indent="-457200">
              <a:buChar char="•"/>
            </a:pPr>
            <a:endParaRPr lang="en-US" sz="2000" dirty="0"/>
          </a:p>
          <a:p>
            <a:pPr marL="457200" indent="-457200">
              <a:buChar char="•"/>
            </a:pPr>
            <a:r>
              <a:rPr lang="en-US" sz="2000" dirty="0"/>
              <a:t>Titanium alloys provide an optimal blend of material properties for this application (i.e., strength to weight ratio). A cost vs. benefit analysis would need to be performed to justify this alternative. </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40</a:t>
            </a:fld>
            <a:endParaRPr lang="en-US" dirty="0"/>
          </a:p>
        </p:txBody>
      </p:sp>
      <p:sp>
        <p:nvSpPr>
          <p:cNvPr id="6" name="TextBox 5">
            <a:extLst>
              <a:ext uri="{FF2B5EF4-FFF2-40B4-BE49-F238E27FC236}">
                <a16:creationId xmlns:a16="http://schemas.microsoft.com/office/drawing/2014/main" id="{FBE4D44F-C197-43B0-83F3-AB217B4DA141}"/>
              </a:ext>
            </a:extLst>
          </p:cNvPr>
          <p:cNvSpPr txBox="1"/>
          <p:nvPr/>
        </p:nvSpPr>
        <p:spPr>
          <a:xfrm>
            <a:off x="2590800" y="5195298"/>
            <a:ext cx="7010400" cy="648910"/>
          </a:xfrm>
          <a:prstGeom prst="rect">
            <a:avLst/>
          </a:prstGeom>
        </p:spPr>
        <p:txBody>
          <a:bodyPr vert="horz" lIns="91440" tIns="45720" rIns="91440" bIns="45720" rtlCol="0" anchor="ctr">
            <a:normAutofit lnSpcReduction="10000"/>
          </a:bodyPr>
          <a:lstStyle>
            <a:lvl1pPr>
              <a:lnSpc>
                <a:spcPct val="90000"/>
              </a:lnSpc>
              <a:spcBef>
                <a:spcPct val="0"/>
              </a:spcBef>
              <a:buNone/>
              <a:defRPr sz="4400" b="1">
                <a:ea typeface="+mj-ea"/>
                <a:cs typeface="+mj-cs"/>
              </a:defRPr>
            </a:lvl1pPr>
          </a:lstStyle>
          <a:p>
            <a:pPr algn="ctr"/>
            <a:r>
              <a:rPr lang="en-US" dirty="0"/>
              <a:t>Questions / Comments?</a:t>
            </a:r>
          </a:p>
        </p:txBody>
      </p:sp>
    </p:spTree>
    <p:extLst>
      <p:ext uri="{BB962C8B-B14F-4D97-AF65-F5344CB8AC3E}">
        <p14:creationId xmlns:p14="http://schemas.microsoft.com/office/powerpoint/2010/main" val="174795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Executive Summary – cont’d</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vert="horz" lIns="91440" tIns="45720" rIns="91440" bIns="45720" rtlCol="0">
            <a:normAutofit/>
          </a:bodyPr>
          <a:lstStyle/>
          <a:p>
            <a:pPr marL="457200" indent="-457200">
              <a:buChar char="•"/>
            </a:pPr>
            <a:r>
              <a:rPr lang="en-US" sz="2000" dirty="0"/>
              <a:t>The PV Elite results for the flat and </a:t>
            </a:r>
            <a:r>
              <a:rPr lang="en-US" sz="2000" dirty="0" err="1"/>
              <a:t>torispherical</a:t>
            </a:r>
            <a:r>
              <a:rPr lang="en-US" sz="2000" dirty="0"/>
              <a:t> end combination resulted in a 316 stainless steel vessel with a flat end wall thickness of 9.8 cm, </a:t>
            </a:r>
            <a:r>
              <a:rPr lang="en-US" sz="2000" dirty="0" err="1"/>
              <a:t>torispherical</a:t>
            </a:r>
            <a:r>
              <a:rPr lang="en-US" sz="2000" dirty="0"/>
              <a:t> wall of 1.4 cm and a cylinder wall of 1.0 cm weighing 13.4 tons. </a:t>
            </a:r>
          </a:p>
          <a:p>
            <a:pPr marL="457200" indent="-457200">
              <a:buChar char="•"/>
            </a:pPr>
            <a:r>
              <a:rPr lang="en-US" sz="2000" dirty="0"/>
              <a:t>Recommendations are provided at this end of this report.</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5</a:t>
            </a:fld>
            <a:endParaRPr lang="en-US" dirty="0"/>
          </a:p>
        </p:txBody>
      </p:sp>
    </p:spTree>
    <p:extLst>
      <p:ext uri="{BB962C8B-B14F-4D97-AF65-F5344CB8AC3E}">
        <p14:creationId xmlns:p14="http://schemas.microsoft.com/office/powerpoint/2010/main" val="37808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6</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Technical Requirements</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err="1"/>
              <a:t>dRICH</a:t>
            </a:r>
            <a:r>
              <a:rPr lang="en-US" dirty="0"/>
              <a:t> Vessel Analysis</a:t>
            </a:r>
          </a:p>
        </p:txBody>
      </p:sp>
    </p:spTree>
    <p:extLst>
      <p:ext uri="{BB962C8B-B14F-4D97-AF65-F5344CB8AC3E}">
        <p14:creationId xmlns:p14="http://schemas.microsoft.com/office/powerpoint/2010/main" val="108351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Specifications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r>
              <a:rPr lang="en-US" u="sng" dirty="0"/>
              <a:t>Source:</a:t>
            </a:r>
            <a:r>
              <a:rPr lang="en-US" dirty="0"/>
              <a:t> </a:t>
            </a:r>
            <a:r>
              <a:rPr lang="en-US" i="1" dirty="0"/>
              <a:t>S. Dalla Torre, 11 August 2021 Presentation</a:t>
            </a:r>
          </a:p>
          <a:p>
            <a:pPr marL="914400" lvl="2" indent="0">
              <a:lnSpc>
                <a:spcPct val="150000"/>
              </a:lnSpc>
            </a:pPr>
            <a:r>
              <a:rPr lang="en-US" dirty="0"/>
              <a:t> Entrance and exit walls can deform up to 1-2 cm</a:t>
            </a:r>
          </a:p>
          <a:p>
            <a:pPr marL="914400" lvl="2" indent="0">
              <a:lnSpc>
                <a:spcPct val="150000"/>
              </a:lnSpc>
            </a:pPr>
            <a:r>
              <a:rPr lang="en-US" dirty="0"/>
              <a:t> Entrance and exit wall deformation should not induce backbone deformations</a:t>
            </a:r>
          </a:p>
          <a:p>
            <a:pPr marL="914400" lvl="2" indent="0">
              <a:lnSpc>
                <a:spcPct val="150000"/>
              </a:lnSpc>
            </a:pPr>
            <a:r>
              <a:rPr lang="en-US" dirty="0"/>
              <a:t> Lateral walls can be thick and rigid (sensor – backbone interface)</a:t>
            </a:r>
          </a:p>
          <a:p>
            <a:pPr marL="914400" lvl="2" indent="0">
              <a:lnSpc>
                <a:spcPct val="150000"/>
              </a:lnSpc>
            </a:pPr>
            <a:r>
              <a:rPr lang="en-US" dirty="0"/>
              <a:t> Gas radiator pressure &lt;= 3 bar (absolute)</a:t>
            </a:r>
          </a:p>
          <a:p>
            <a:pPr marL="914400" lvl="2" indent="0">
              <a:lnSpc>
                <a:spcPct val="150000"/>
              </a:lnSpc>
            </a:pPr>
            <a:r>
              <a:rPr lang="en-US" dirty="0"/>
              <a:t> Sensor operating temperature = 30-40°C</a:t>
            </a:r>
          </a:p>
          <a:p>
            <a:pPr marL="914400" lvl="2" indent="0">
              <a:lnSpc>
                <a:spcPct val="150000"/>
              </a:lnSpc>
            </a:pPr>
            <a:r>
              <a:rPr lang="en-US" dirty="0"/>
              <a:t> Material must be nonmagnetic</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7</a:t>
            </a:fld>
            <a:endParaRPr lang="en-US" dirty="0"/>
          </a:p>
        </p:txBody>
      </p:sp>
    </p:spTree>
    <p:extLst>
      <p:ext uri="{BB962C8B-B14F-4D97-AF65-F5344CB8AC3E}">
        <p14:creationId xmlns:p14="http://schemas.microsoft.com/office/powerpoint/2010/main" val="191931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Geometry</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r>
              <a:rPr lang="en-US" dirty="0"/>
              <a:t>Vessel Shape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8</a:t>
            </a:fld>
            <a:endParaRPr lang="en-US" dirty="0"/>
          </a:p>
        </p:txBody>
      </p:sp>
      <p:graphicFrame>
        <p:nvGraphicFramePr>
          <p:cNvPr id="6" name="Table 7">
            <a:extLst>
              <a:ext uri="{FF2B5EF4-FFF2-40B4-BE49-F238E27FC236}">
                <a16:creationId xmlns:a16="http://schemas.microsoft.com/office/drawing/2014/main" id="{ED43D891-4E03-4979-BEDC-A4236D5C8E84}"/>
              </a:ext>
            </a:extLst>
          </p:cNvPr>
          <p:cNvGraphicFramePr>
            <a:graphicFrameLocks noGrp="1"/>
          </p:cNvGraphicFramePr>
          <p:nvPr>
            <p:extLst>
              <p:ext uri="{D42A27DB-BD31-4B8C-83A1-F6EECF244321}">
                <p14:modId xmlns:p14="http://schemas.microsoft.com/office/powerpoint/2010/main" val="1393601558"/>
              </p:ext>
            </p:extLst>
          </p:nvPr>
        </p:nvGraphicFramePr>
        <p:xfrm>
          <a:off x="1371600" y="2935174"/>
          <a:ext cx="3743501" cy="2286530"/>
        </p:xfrm>
        <a:graphic>
          <a:graphicData uri="http://schemas.openxmlformats.org/drawingml/2006/table">
            <a:tbl>
              <a:tblPr firstRow="1" bandRow="1">
                <a:tableStyleId>{5C22544A-7EE6-4342-B048-85BDC9FD1C3A}</a:tableStyleId>
              </a:tblPr>
              <a:tblGrid>
                <a:gridCol w="593072">
                  <a:extLst>
                    <a:ext uri="{9D8B030D-6E8A-4147-A177-3AD203B41FA5}">
                      <a16:colId xmlns:a16="http://schemas.microsoft.com/office/drawing/2014/main" val="2827980406"/>
                    </a:ext>
                  </a:extLst>
                </a:gridCol>
                <a:gridCol w="1365982">
                  <a:extLst>
                    <a:ext uri="{9D8B030D-6E8A-4147-A177-3AD203B41FA5}">
                      <a16:colId xmlns:a16="http://schemas.microsoft.com/office/drawing/2014/main" val="156041412"/>
                    </a:ext>
                  </a:extLst>
                </a:gridCol>
                <a:gridCol w="1784447">
                  <a:extLst>
                    <a:ext uri="{9D8B030D-6E8A-4147-A177-3AD203B41FA5}">
                      <a16:colId xmlns:a16="http://schemas.microsoft.com/office/drawing/2014/main" val="128522799"/>
                    </a:ext>
                  </a:extLst>
                </a:gridCol>
              </a:tblGrid>
              <a:tr h="457730">
                <a:tc>
                  <a:txBody>
                    <a:bodyPr/>
                    <a:lstStyle/>
                    <a:p>
                      <a:r>
                        <a:rPr lang="en-US" dirty="0"/>
                        <a:t>I.D.</a:t>
                      </a:r>
                    </a:p>
                  </a:txBody>
                  <a:tcPr/>
                </a:tc>
                <a:tc>
                  <a:txBody>
                    <a:bodyPr/>
                    <a:lstStyle/>
                    <a:p>
                      <a:r>
                        <a:rPr lang="en-US" dirty="0"/>
                        <a:t>Value (cm)</a:t>
                      </a:r>
                    </a:p>
                  </a:txBody>
                  <a:tcPr/>
                </a:tc>
                <a:tc>
                  <a:txBody>
                    <a:bodyPr/>
                    <a:lstStyle/>
                    <a:p>
                      <a:r>
                        <a:rPr lang="en-US" dirty="0"/>
                        <a:t>Description</a:t>
                      </a:r>
                    </a:p>
                  </a:txBody>
                  <a:tcPr/>
                </a:tc>
                <a:extLst>
                  <a:ext uri="{0D108BD9-81ED-4DB2-BD59-A6C34878D82A}">
                    <a16:rowId xmlns:a16="http://schemas.microsoft.com/office/drawing/2014/main" val="2874090003"/>
                  </a:ext>
                </a:extLst>
              </a:tr>
              <a:tr h="356175">
                <a:tc>
                  <a:txBody>
                    <a:bodyPr/>
                    <a:lstStyle/>
                    <a:p>
                      <a:pPr algn="ctr"/>
                      <a:r>
                        <a:rPr lang="en-US" dirty="0"/>
                        <a:t>sd0</a:t>
                      </a:r>
                    </a:p>
                  </a:txBody>
                  <a:tcPr/>
                </a:tc>
                <a:tc>
                  <a:txBody>
                    <a:bodyPr/>
                    <a:lstStyle/>
                    <a:p>
                      <a:pPr algn="ctr"/>
                      <a:r>
                        <a:rPr lang="en-US" dirty="0"/>
                        <a:t>130</a:t>
                      </a:r>
                    </a:p>
                  </a:txBody>
                  <a:tcPr/>
                </a:tc>
                <a:tc>
                  <a:txBody>
                    <a:bodyPr/>
                    <a:lstStyle/>
                    <a:p>
                      <a:r>
                        <a:rPr lang="en-US" dirty="0"/>
                        <a:t>Length</a:t>
                      </a:r>
                    </a:p>
                  </a:txBody>
                  <a:tcPr/>
                </a:tc>
                <a:extLst>
                  <a:ext uri="{0D108BD9-81ED-4DB2-BD59-A6C34878D82A}">
                    <a16:rowId xmlns:a16="http://schemas.microsoft.com/office/drawing/2014/main" val="1152073935"/>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sd1</a:t>
                      </a:r>
                    </a:p>
                  </a:txBody>
                  <a:tcPr/>
                </a:tc>
                <a:tc>
                  <a:txBody>
                    <a:bodyPr/>
                    <a:lstStyle/>
                    <a:p>
                      <a:pPr algn="ctr"/>
                      <a:r>
                        <a:rPr lang="en-US" dirty="0"/>
                        <a:t>200</a:t>
                      </a:r>
                    </a:p>
                  </a:txBody>
                  <a:tcPr/>
                </a:tc>
                <a:tc>
                  <a:txBody>
                    <a:bodyPr/>
                    <a:lstStyle/>
                    <a:p>
                      <a:r>
                        <a:rPr lang="en-US" dirty="0"/>
                        <a:t>Radius</a:t>
                      </a:r>
                    </a:p>
                  </a:txBody>
                  <a:tcPr/>
                </a:tc>
                <a:extLst>
                  <a:ext uri="{0D108BD9-81ED-4DB2-BD59-A6C34878D82A}">
                    <a16:rowId xmlns:a16="http://schemas.microsoft.com/office/drawing/2014/main" val="2414613826"/>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sd4</a:t>
                      </a:r>
                    </a:p>
                  </a:txBody>
                  <a:tcPr/>
                </a:tc>
                <a:tc>
                  <a:txBody>
                    <a:bodyPr/>
                    <a:lstStyle/>
                    <a:p>
                      <a:pPr algn="ctr"/>
                      <a:r>
                        <a:rPr lang="en-US" dirty="0"/>
                        <a:t>Varied</a:t>
                      </a:r>
                    </a:p>
                  </a:txBody>
                  <a:tcPr/>
                </a:tc>
                <a:tc>
                  <a:txBody>
                    <a:bodyPr/>
                    <a:lstStyle/>
                    <a:p>
                      <a:r>
                        <a:rPr lang="en-US" dirty="0"/>
                        <a:t>Endcap</a:t>
                      </a:r>
                    </a:p>
                  </a:txBody>
                  <a:tcPr/>
                </a:tc>
                <a:extLst>
                  <a:ext uri="{0D108BD9-81ED-4DB2-BD59-A6C34878D82A}">
                    <a16:rowId xmlns:a16="http://schemas.microsoft.com/office/drawing/2014/main" val="2939250272"/>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sd6</a:t>
                      </a:r>
                    </a:p>
                  </a:txBody>
                  <a:tcPr/>
                </a:tc>
                <a:tc>
                  <a:txBody>
                    <a:bodyPr/>
                    <a:lstStyle/>
                    <a:p>
                      <a:pPr algn="ctr"/>
                      <a:r>
                        <a:rPr lang="en-US" dirty="0"/>
                        <a:t>Varied</a:t>
                      </a:r>
                    </a:p>
                  </a:txBody>
                  <a:tcPr/>
                </a:tc>
                <a:tc>
                  <a:txBody>
                    <a:bodyPr/>
                    <a:lstStyle/>
                    <a:p>
                      <a:r>
                        <a:rPr lang="en-US" dirty="0"/>
                        <a:t>Wall</a:t>
                      </a:r>
                    </a:p>
                  </a:txBody>
                  <a:tcPr/>
                </a:tc>
                <a:extLst>
                  <a:ext uri="{0D108BD9-81ED-4DB2-BD59-A6C34878D82A}">
                    <a16:rowId xmlns:a16="http://schemas.microsoft.com/office/drawing/2014/main" val="1720416454"/>
                  </a:ext>
                </a:extLst>
              </a:tr>
              <a:tr h="356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sd8</a:t>
                      </a:r>
                    </a:p>
                  </a:txBody>
                  <a:tcPr/>
                </a:tc>
                <a:tc>
                  <a:txBody>
                    <a:bodyPr/>
                    <a:lstStyle/>
                    <a:p>
                      <a:pPr algn="ctr"/>
                      <a:r>
                        <a:rPr lang="en-US" dirty="0"/>
                        <a:t>= sd4</a:t>
                      </a:r>
                    </a:p>
                  </a:txBody>
                  <a:tcPr/>
                </a:tc>
                <a:tc>
                  <a:txBody>
                    <a:bodyPr/>
                    <a:lstStyle/>
                    <a:p>
                      <a:r>
                        <a:rPr lang="en-US" dirty="0"/>
                        <a:t>Endcap</a:t>
                      </a:r>
                    </a:p>
                  </a:txBody>
                  <a:tcPr/>
                </a:tc>
                <a:extLst>
                  <a:ext uri="{0D108BD9-81ED-4DB2-BD59-A6C34878D82A}">
                    <a16:rowId xmlns:a16="http://schemas.microsoft.com/office/drawing/2014/main" val="2497730793"/>
                  </a:ext>
                </a:extLst>
              </a:tr>
            </a:tbl>
          </a:graphicData>
        </a:graphic>
      </p:graphicFrame>
      <p:pic>
        <p:nvPicPr>
          <p:cNvPr id="9" name="Picture 8">
            <a:extLst>
              <a:ext uri="{FF2B5EF4-FFF2-40B4-BE49-F238E27FC236}">
                <a16:creationId xmlns:a16="http://schemas.microsoft.com/office/drawing/2014/main" id="{EF43FC02-570D-43C0-A8D7-EDC54434849F}"/>
              </a:ext>
            </a:extLst>
          </p:cNvPr>
          <p:cNvPicPr>
            <a:picLocks noChangeAspect="1"/>
          </p:cNvPicPr>
          <p:nvPr/>
        </p:nvPicPr>
        <p:blipFill>
          <a:blip r:embed="rId2">
            <a:clrChange>
              <a:clrFrom>
                <a:srgbClr val="EDEDD7"/>
              </a:clrFrom>
              <a:clrTo>
                <a:srgbClr val="EDEDD7">
                  <a:alpha val="0"/>
                </a:srgbClr>
              </a:clrTo>
            </a:clrChange>
          </a:blip>
          <a:stretch>
            <a:fillRect/>
          </a:stretch>
        </p:blipFill>
        <p:spPr>
          <a:xfrm>
            <a:off x="6096000" y="412595"/>
            <a:ext cx="5067560" cy="6032810"/>
          </a:xfrm>
          <a:prstGeom prst="rect">
            <a:avLst/>
          </a:prstGeom>
        </p:spPr>
      </p:pic>
      <p:sp>
        <p:nvSpPr>
          <p:cNvPr id="8" name="Arrow: Left-Right 7">
            <a:extLst>
              <a:ext uri="{FF2B5EF4-FFF2-40B4-BE49-F238E27FC236}">
                <a16:creationId xmlns:a16="http://schemas.microsoft.com/office/drawing/2014/main" id="{7D0B599D-08F5-4FA0-BC35-EAA0F7BBC511}"/>
              </a:ext>
            </a:extLst>
          </p:cNvPr>
          <p:cNvSpPr/>
          <p:nvPr/>
        </p:nvSpPr>
        <p:spPr>
          <a:xfrm>
            <a:off x="7620001" y="6058132"/>
            <a:ext cx="1714500" cy="3048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Beam Tube</a:t>
            </a:r>
          </a:p>
        </p:txBody>
      </p:sp>
    </p:spTree>
    <p:extLst>
      <p:ext uri="{BB962C8B-B14F-4D97-AF65-F5344CB8AC3E}">
        <p14:creationId xmlns:p14="http://schemas.microsoft.com/office/powerpoint/2010/main" val="105030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9</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Analysis</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Static Structural using Design of Experiments in ANSYS 2021 R2</a:t>
            </a:r>
          </a:p>
        </p:txBody>
      </p:sp>
    </p:spTree>
    <p:extLst>
      <p:ext uri="{BB962C8B-B14F-4D97-AF65-F5344CB8AC3E}">
        <p14:creationId xmlns:p14="http://schemas.microsoft.com/office/powerpoint/2010/main" val="1322756041"/>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12504</TotalTime>
  <Words>1721</Words>
  <Application>Microsoft Office PowerPoint</Application>
  <PresentationFormat>Widescreen</PresentationFormat>
  <Paragraphs>335</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BNL</vt:lpstr>
      <vt:lpstr>dRICH Vessel Analysis</vt:lpstr>
      <vt:lpstr>Outline</vt:lpstr>
      <vt:lpstr>Summary</vt:lpstr>
      <vt:lpstr>Executive Summary</vt:lpstr>
      <vt:lpstr>Executive Summary – cont’d</vt:lpstr>
      <vt:lpstr>Technical Requirements</vt:lpstr>
      <vt:lpstr>Specifications</vt:lpstr>
      <vt:lpstr>Geometry</vt:lpstr>
      <vt:lpstr>Analysis</vt:lpstr>
      <vt:lpstr>Load Conditions</vt:lpstr>
      <vt:lpstr>Static Structural Results</vt:lpstr>
      <vt:lpstr>Radial Deformation</vt:lpstr>
      <vt:lpstr>Radial Deformation vs. Wall Thickness</vt:lpstr>
      <vt:lpstr>Closed Form Calculation</vt:lpstr>
      <vt:lpstr>Calculations</vt:lpstr>
      <vt:lpstr>Endcap thickness vs. Deformation</vt:lpstr>
      <vt:lpstr>Endcap Thickness vs. Stress</vt:lpstr>
      <vt:lpstr>Material Comparison</vt:lpstr>
      <vt:lpstr>Strength to weight comparisons</vt:lpstr>
      <vt:lpstr>Analysis w/ Beam Tube</vt:lpstr>
      <vt:lpstr>Load Conditions</vt:lpstr>
      <vt:lpstr>Static Structural Results</vt:lpstr>
      <vt:lpstr>Radial Deformation</vt:lpstr>
      <vt:lpstr>Division 1 PV Code </vt:lpstr>
      <vt:lpstr>Welded Flat End Results</vt:lpstr>
      <vt:lpstr>Welded Flat &amp; Torispherical End Results</vt:lpstr>
      <vt:lpstr>Analysis w/ Div. 1 Geometry</vt:lpstr>
      <vt:lpstr>Welded Flat &amp; Torispherical End Results</vt:lpstr>
      <vt:lpstr>Recommendations</vt:lpstr>
      <vt:lpstr>Things to consider</vt:lpstr>
      <vt:lpstr>Analysis v.2 – 25 Aug 2022 (Ribs Added)</vt:lpstr>
      <vt:lpstr>Geometry</vt:lpstr>
      <vt:lpstr>Load Conditions</vt:lpstr>
      <vt:lpstr>Mesh Details</vt:lpstr>
      <vt:lpstr>Mesh Study</vt:lpstr>
      <vt:lpstr>Sensitivity of Thicknesses</vt:lpstr>
      <vt:lpstr>Endcap Thickness vs. Stress</vt:lpstr>
      <vt:lpstr>Static Structural Results</vt:lpstr>
      <vt:lpstr>Radial Deformation</vt:lpstr>
      <vt:lpstr>Things to consider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dRICH Vessel Analysis</dc:title>
  <dc:subject/>
  <dc:creator>Taylor, Cody Shane</dc:creator>
  <cp:keywords/>
  <dc:description/>
  <cp:lastModifiedBy>Taylor, Cody Shane</cp:lastModifiedBy>
  <cp:revision>102</cp:revision>
  <dcterms:created xsi:type="dcterms:W3CDTF">2021-08-25T17:13:40Z</dcterms:created>
  <dcterms:modified xsi:type="dcterms:W3CDTF">2022-08-26T15:46:42Z</dcterms:modified>
  <cp:category/>
</cp:coreProperties>
</file>