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33"/>
  </p:normalViewPr>
  <p:slideViewPr>
    <p:cSldViewPr snapToGrid="0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3449-E2D5-0B69-D059-87C5C687B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A0605-BE94-11FF-7159-7A07C79C9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C1E1-4F7E-060F-429C-C07BE364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403C2-3894-02E1-4D23-D7444829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0D59-9529-078B-E14C-05AFB918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FB7C-BB2E-2423-5EB0-F4C89310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D01D4-0ACE-5C73-F1A1-DF7DA26DA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4FB1-025A-29B7-FEA0-FD5719C7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2FDAE-03BC-509E-DB3B-AD01561E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F0764-AAE7-5E29-51F7-51E4DC42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89618-CA05-70DA-C87F-DE6FE45D7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658B3-21E4-E98D-293F-F36D4F998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8A22-8ECC-5D6D-5A3A-4ECFE1FA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B99B6-42C4-65D2-F75D-F666DBBC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40BE2-A21F-2841-7AD5-033DE0C6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D2A7-A119-8248-E249-4A3CF26A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D9A04-E5F7-9AA4-FC52-E9C35FAB9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13AF1-50E4-BAB7-7C44-9A648711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C27D-66D3-288B-7579-E59B0089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97BD6-82FE-F289-B737-0B12D7EA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7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BA0C-136E-80C2-C92F-B4FEDC66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9881-8AC8-85B2-85D7-2B84B3E89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FC8C1-496C-80C7-9C6F-8E3B9AB6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8DC7-5FC6-48DB-6403-B0073D6E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22634-12C4-6D69-1AA1-7821820A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26F7-4073-5E8C-5E91-2E226881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9B795-C69B-1538-6E6F-AE7D148FB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28A32-63EB-0743-128E-35ECD092E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B9C70-84B7-57B8-499B-8CFD7454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CCDE3-BA87-E9DB-C249-133A6DCC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2A814-DCAF-3C0E-8352-21E23DD0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1847-5563-70E1-9929-83B9DB45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76640-AAA4-24E4-300C-5778757F5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BC632-6627-A4CA-7CCB-F6C06530C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495A0-4BFB-2700-0A08-953903907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4C69D-866E-E6E7-D14C-EAE9B0734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954F02-8474-4753-C9D3-BFDB8B87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A2D11-F6B5-2939-47DE-FCE1E4AC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4F51E-41FA-42AB-7F09-D7FDDCC0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70BD-4194-2F72-A8FC-8D79FC83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40A42-7C50-D1BA-7A23-A246C01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7A9D0-9248-0364-3819-873F083D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CBA9B-95FE-8EE8-365C-50387D10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9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2BF79-E3F7-0655-F12D-D7EE3F64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9F88B-26E1-D073-5819-1993DC3F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E3D16-BAF2-EFAF-0B03-6386973A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1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5EC35-543D-DD8F-5A62-673F56B89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AC388-9D6A-A2AC-5A7D-793955F3A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EEA0C-9EFD-E23D-FB74-E5C8DDB8C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78B9F-FD19-E141-0DCF-85018F23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53AFC-0447-28A0-2C6E-607EB975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576B-5AD0-A786-043B-FA731A25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5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4AFEF-8DA6-7F4E-1DD6-64946A9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F6BF3-5E09-16E3-CF26-B5D3B9258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24586-E986-47CC-0390-AC977A322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9C781-87AB-A722-045E-4D80D176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8EF00-638C-CDD7-81B0-D5641351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A04F5-DDA1-3162-EFD1-E375AEF5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AA744-7D62-A4CE-F0B0-9E29811C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D4594-E329-AEDC-A534-6C937074B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65C73-8BCB-50F9-AE83-C2BA67FCB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9AA7-7A99-864F-BDBC-40F6CCC9338A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9FA4A-CCC1-E845-4E7D-428086D98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8F544-F6F7-3588-20E0-DEC1832FB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B9D2-899F-6D4E-848E-B3AC96DBE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6208/contributions/64911/attachments/41521/69577/20220613-CherenkovPID_EICDetector1_backwardRICH.pdf" TargetMode="External"/><Relationship Id="rId2" Type="http://schemas.openxmlformats.org/officeDocument/2006/relationships/hyperlink" Target="https://indico.bnl.gov/event/15835/contributions/63524/attachments/41063/68723/ayk-2022-05-20-pfrich-cherenkov-pid-wg-meeting-pfrich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0177-B5AF-B0E2-A45D-A75A6489B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pfRICH</a:t>
            </a:r>
            <a:r>
              <a:rPr lang="en-US" dirty="0"/>
              <a:t>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1B158A-5089-F327-F997-A56D31391C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Eslinger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9545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5E1B-5BA9-1419-292D-92CE5C00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B1CAE-F4BD-2FBE-81F5-EAF40CF6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represents information from GMDL file from Chris </a:t>
            </a:r>
            <a:r>
              <a:rPr lang="en-US" dirty="0" err="1"/>
              <a:t>Dilks</a:t>
            </a:r>
            <a:r>
              <a:rPr lang="en-US" dirty="0"/>
              <a:t>, slides from Alexander Kiselev, and trying to keep similar dimensions to the </a:t>
            </a:r>
            <a:r>
              <a:rPr lang="en-US" dirty="0" err="1"/>
              <a:t>mRICH</a:t>
            </a:r>
            <a:r>
              <a:rPr lang="en-US" dirty="0"/>
              <a:t> design.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https://indico.bnl.gov/event/15835/contributions/63524/attachments/41063/68723/ayk-2022-05-20-pfrich-cherenkov-pid-wg-meeting-pfrich.pdf</a:t>
            </a:r>
            <a:endParaRPr lang="en-US" dirty="0"/>
          </a:p>
          <a:p>
            <a:r>
              <a:rPr lang="en-US" dirty="0">
                <a:hlinkClick r:id="rId3"/>
              </a:rPr>
              <a:t>https://indico.bnl.gov/event/16208/contributions/64911/attachments/41521/69577/20220613-CherenkovPID_EICDetector1_backwardRICH.pdf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E9CEA-C6A3-4C52-BD03-9285DA88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GMDL File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E9F99-CFB5-5540-3FD8-66169EC43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003" y="479841"/>
            <a:ext cx="5550968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3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8BEA-6333-532F-C1E2-8051F5CA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Iteration</a:t>
            </a:r>
          </a:p>
        </p:txBody>
      </p:sp>
      <p:pic>
        <p:nvPicPr>
          <p:cNvPr id="4" name="pfRICH at 172.7 v9.mp4" descr="pfRICH at 172.7 v9.mp4">
            <a:hlinkClick r:id="" action="ppaction://media"/>
            <a:extLst>
              <a:ext uri="{FF2B5EF4-FFF2-40B4-BE49-F238E27FC236}">
                <a16:creationId xmlns:a16="http://schemas.microsoft.com/office/drawing/2014/main" id="{B42D8DC7-1381-736E-594C-FE6FFCC03A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829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203F-C1E9-E0F8-6779-B7B7F67B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24079-2570-FE3A-7B93-8D5E106D6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Front face to origin = 118.75cm</a:t>
            </a:r>
          </a:p>
          <a:p>
            <a:r>
              <a:rPr lang="en-US" dirty="0"/>
              <a:t>OAL from front face to back of the readout clearance = 53.95cm</a:t>
            </a:r>
          </a:p>
          <a:p>
            <a:r>
              <a:rPr lang="en-US" dirty="0"/>
              <a:t>Inner Radius (to clear beampipe) = 5.9cm</a:t>
            </a:r>
          </a:p>
          <a:p>
            <a:r>
              <a:rPr lang="en-US" dirty="0"/>
              <a:t>Outer Radius to clear DIRC support = 68.1 cm</a:t>
            </a:r>
          </a:p>
          <a:p>
            <a:r>
              <a:rPr lang="en-US" dirty="0"/>
              <a:t>Number of </a:t>
            </a:r>
            <a:r>
              <a:rPr lang="en-US" dirty="0" err="1"/>
              <a:t>SiPM</a:t>
            </a:r>
            <a:r>
              <a:rPr lang="en-US" dirty="0"/>
              <a:t> sensors (24x24mm, 1.2mm gap between) to cover sensor plane = 2156</a:t>
            </a:r>
          </a:p>
          <a:p>
            <a:pPr lvl="1"/>
            <a:r>
              <a:rPr lang="en-US" dirty="0"/>
              <a:t>Assuming 4 sensors per cooling block, 539 would be needed.</a:t>
            </a:r>
          </a:p>
          <a:p>
            <a:r>
              <a:rPr lang="en-US" dirty="0"/>
              <a:t>Expansion Volume = 30cm</a:t>
            </a:r>
          </a:p>
          <a:p>
            <a:r>
              <a:rPr lang="en-US" dirty="0"/>
              <a:t>Readout Clearance = 15.02 cm</a:t>
            </a:r>
          </a:p>
          <a:p>
            <a:r>
              <a:rPr lang="en-US" dirty="0"/>
              <a:t>Cooling and Readout stack up (PCB, Cooling Plate, Cooler, Cooling Block, Readout Clearance) = 19.32 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0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94CCC-DD6A-FACB-5988-2382DB23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Unknown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E9DE8-2EA8-3052-AD27-C3AB1780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 type to be used: LAPPD or </a:t>
            </a:r>
            <a:r>
              <a:rPr lang="en-US" dirty="0" err="1"/>
              <a:t>SiPM</a:t>
            </a:r>
            <a:endParaRPr lang="en-US" dirty="0"/>
          </a:p>
          <a:p>
            <a:pPr lvl="1"/>
            <a:r>
              <a:rPr lang="en-US" dirty="0"/>
              <a:t>Cooling requirements</a:t>
            </a:r>
          </a:p>
          <a:p>
            <a:r>
              <a:rPr lang="en-US" dirty="0"/>
              <a:t>Does 30mm expansion volume work</a:t>
            </a:r>
          </a:p>
          <a:p>
            <a:r>
              <a:rPr lang="en-US" dirty="0"/>
              <a:t>Expansion volume details – encapsulated? Need to withstand regulated pressure? Gas type? Considered a </a:t>
            </a:r>
            <a:r>
              <a:rPr lang="en-US"/>
              <a:t>“pressure system”?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3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A0B9-78F8-FFAF-C8DD-D391E2AD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Work Still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7260-AA47-DA98-2EB2-64C84E0A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Aerogel Segmentation (currently a single disc)</a:t>
            </a:r>
          </a:p>
          <a:p>
            <a:r>
              <a:rPr lang="en-US" dirty="0"/>
              <a:t>Support Frame (dependent on final weight… which may be dependent on sensor choice)</a:t>
            </a:r>
          </a:p>
          <a:p>
            <a:r>
              <a:rPr lang="en-US" dirty="0"/>
              <a:t>Sensor Cooling Design (currently just tiled representation)</a:t>
            </a:r>
          </a:p>
          <a:p>
            <a:r>
              <a:rPr lang="en-US" dirty="0"/>
              <a:t>PCB Design (currently just a disc)</a:t>
            </a:r>
          </a:p>
          <a:p>
            <a:r>
              <a:rPr lang="en-US" dirty="0"/>
              <a:t>Sensor Layout (currently just tiled representation)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9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A84-D0F2-FAD6-0E0D-FD6E00F9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B7C57-6707-0544-5262-77B0E4D9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8013"/>
            <a:ext cx="10515600" cy="54197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Let me know if you’d like to walk through any piece of the current design.</a:t>
            </a:r>
          </a:p>
        </p:txBody>
      </p:sp>
    </p:spTree>
    <p:extLst>
      <p:ext uri="{BB962C8B-B14F-4D97-AF65-F5344CB8AC3E}">
        <p14:creationId xmlns:p14="http://schemas.microsoft.com/office/powerpoint/2010/main" val="2352347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294</Words>
  <Application>Microsoft Macintosh PowerPoint</Application>
  <PresentationFormat>Widescreen</PresentationFormat>
  <Paragraphs>32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pfRICH Design</vt:lpstr>
      <vt:lpstr>Background</vt:lpstr>
      <vt:lpstr>GMDL File</vt:lpstr>
      <vt:lpstr>Current Iteration</vt:lpstr>
      <vt:lpstr>Some Details</vt:lpstr>
      <vt:lpstr>Still Unknown</vt:lpstr>
      <vt:lpstr>Design Work Still Needed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pfRICH Design</dc:title>
  <dc:creator>ESLINGER, ALEX</dc:creator>
  <cp:lastModifiedBy>ESLINGER, ALEX</cp:lastModifiedBy>
  <cp:revision>3</cp:revision>
  <dcterms:created xsi:type="dcterms:W3CDTF">2022-10-05T12:55:30Z</dcterms:created>
  <dcterms:modified xsi:type="dcterms:W3CDTF">2022-10-05T13:46:28Z</dcterms:modified>
</cp:coreProperties>
</file>