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6" r:id="rId2"/>
    <p:sldId id="529" r:id="rId3"/>
    <p:sldId id="13768" r:id="rId4"/>
    <p:sldId id="266" r:id="rId5"/>
    <p:sldId id="262" r:id="rId6"/>
    <p:sldId id="263" r:id="rId7"/>
    <p:sldId id="13747" r:id="rId8"/>
    <p:sldId id="13734" r:id="rId9"/>
    <p:sldId id="276" r:id="rId10"/>
    <p:sldId id="530" r:id="rId11"/>
    <p:sldId id="13767" r:id="rId12"/>
    <p:sldId id="13735" r:id="rId13"/>
    <p:sldId id="13771" r:id="rId14"/>
    <p:sldId id="13774" r:id="rId15"/>
    <p:sldId id="261" r:id="rId16"/>
    <p:sldId id="13775" r:id="rId17"/>
    <p:sldId id="13772" r:id="rId18"/>
    <p:sldId id="13769" r:id="rId19"/>
    <p:sldId id="274" r:id="rId20"/>
    <p:sldId id="13770" r:id="rId21"/>
    <p:sldId id="336" r:id="rId22"/>
    <p:sldId id="345" r:id="rId23"/>
    <p:sldId id="341" r:id="rId24"/>
    <p:sldId id="13732" r:id="rId25"/>
    <p:sldId id="268" r:id="rId26"/>
    <p:sldId id="13776" r:id="rId27"/>
    <p:sldId id="13777" r:id="rId28"/>
    <p:sldId id="13742" r:id="rId29"/>
    <p:sldId id="13738" r:id="rId30"/>
    <p:sldId id="13778" r:id="rId31"/>
    <p:sldId id="265" r:id="rId32"/>
    <p:sldId id="257" r:id="rId33"/>
    <p:sldId id="284" r:id="rId34"/>
    <p:sldId id="13779" r:id="rId35"/>
    <p:sldId id="260" r:id="rId36"/>
    <p:sldId id="13780" r:id="rId3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F0066"/>
    <a:srgbClr val="D60093"/>
    <a:srgbClr val="CC0066"/>
    <a:srgbClr val="FF0000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3" autoAdjust="0"/>
    <p:restoredTop sz="85672" autoAdjust="0"/>
  </p:normalViewPr>
  <p:slideViewPr>
    <p:cSldViewPr>
      <p:cViewPr varScale="1">
        <p:scale>
          <a:sx n="87" d="100"/>
          <a:sy n="87" d="100"/>
        </p:scale>
        <p:origin x="1026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768"/>
    </p:cViewPr>
  </p:sorterViewPr>
  <p:notesViewPr>
    <p:cSldViewPr>
      <p:cViewPr varScale="1">
        <p:scale>
          <a:sx n="53" d="100"/>
          <a:sy n="53" d="100"/>
        </p:scale>
        <p:origin x="-1836" y="-84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7942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1"/>
            <a:ext cx="3170238" cy="47942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D3E28C4F-4FE9-4D22-93D8-487A4D01D983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89"/>
            <a:ext cx="3170238" cy="47942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9"/>
            <a:ext cx="3170238" cy="47942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BD5F390F-F66B-4732-9C46-6C80D0575F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96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r">
              <a:defRPr sz="1300"/>
            </a:lvl1pPr>
          </a:lstStyle>
          <a:p>
            <a:fld id="{EE18CB36-612C-4E4A-AC83-E89476AEC2BF}" type="datetimeFigureOut">
              <a:rPr lang="en-US" smtClean="0"/>
              <a:pPr/>
              <a:t>2/1/2022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6" rIns="96651" bIns="483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51" tIns="48326" rIns="96651" bIns="483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r">
              <a:defRPr sz="1300"/>
            </a:lvl1pPr>
          </a:lstStyle>
          <a:p>
            <a:fld id="{EE707532-839C-41A2-9E71-D5288AEAE6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4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F5482D-8731-4877-92D8-AEAC4A93C1C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11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figure is the summary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cluster</a:t>
            </a:r>
            <a:r>
              <a:rPr lang="zh-CN" altLang="en-US" dirty="0"/>
              <a:t> </a:t>
            </a:r>
            <a:r>
              <a:rPr lang="en-US" altLang="zh-CN" dirty="0"/>
              <a:t>tracks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particle</a:t>
            </a:r>
            <a:r>
              <a:rPr lang="zh-CN" altLang="en-US" dirty="0"/>
              <a:t> </a:t>
            </a:r>
            <a:r>
              <a:rPr lang="en-US" altLang="zh-CN" dirty="0"/>
              <a:t>net at the first stage.</a:t>
            </a:r>
          </a:p>
          <a:p>
            <a:endParaRPr lang="en-US" dirty="0"/>
          </a:p>
          <a:p>
            <a:r>
              <a:rPr lang="en-US" dirty="0"/>
              <a:t>(2’03’’)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22ED7-A8FC-4458-BB6E-9F62489ED3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63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take the output from the first stage and feed them into the second stage as the graph shown.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Arial" panose="020B0604020202020204" pitchFamily="34" charset="0"/>
              </a:rPr>
              <a:t>In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constrast</a:t>
            </a:r>
            <a:r>
              <a:rPr lang="en-US" b="0" i="0" dirty="0">
                <a:effectLst/>
                <a:latin typeface="Arial" panose="020B0604020202020204" pitchFamily="34" charset="0"/>
              </a:rPr>
              <a:t> to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DiffPool</a:t>
            </a:r>
            <a:r>
              <a:rPr lang="en-US" b="0" i="0" dirty="0"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SAGPool</a:t>
            </a:r>
            <a:r>
              <a:rPr lang="en-US" b="0" i="0" dirty="0">
                <a:effectLst/>
                <a:latin typeface="Arial" panose="020B0604020202020204" pitchFamily="34" charset="0"/>
              </a:rPr>
              <a:t> uses graph convolution to calculate the self-attention scores and considers both node features and graph topology with only moderate time and space costs.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0" i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0" i="0" dirty="0">
                <a:effectLst/>
                <a:latin typeface="Arial" panose="020B0604020202020204" pitchFamily="34" charset="0"/>
              </a:rPr>
              <a:t>T</a:t>
            </a:r>
            <a:r>
              <a:rPr lang="en-US" b="0" i="0" dirty="0">
                <a:effectLst/>
                <a:latin typeface="Arial" panose="020B0604020202020204" pitchFamily="34" charset="0"/>
              </a:rPr>
              <a:t>here are 2 types of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SAGPool</a:t>
            </a:r>
            <a:r>
              <a:rPr lang="en-US" b="0" i="0" dirty="0">
                <a:effectLst/>
                <a:latin typeface="Arial" panose="020B0604020202020204" pitchFamily="34" charset="0"/>
              </a:rPr>
              <a:t>. One is with hierarchical pooling structure and the other is with global pooling structure.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22ED7-A8FC-4458-BB6E-9F62489ED3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34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dataset we used consists of simulated </a:t>
            </a: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p+p</a:t>
            </a:r>
            <a:r>
              <a:rPr lang="en-US" dirty="0"/>
              <a:t> collision. </a:t>
            </a:r>
          </a:p>
          <a:p>
            <a:endParaRPr lang="en-US" dirty="0"/>
          </a:p>
          <a:p>
            <a:r>
              <a:rPr lang="en-US" dirty="0"/>
              <a:t>The three-layer structure with interleaved detector strips generates short tracks. </a:t>
            </a:r>
          </a:p>
          <a:p>
            <a:endParaRPr lang="en-US" dirty="0"/>
          </a:p>
          <a:p>
            <a:r>
              <a:rPr lang="en-US" dirty="0"/>
              <a:t>The input vector for each track consists of the coordinates of the three hits in each detector layer. </a:t>
            </a:r>
          </a:p>
          <a:p>
            <a:endParaRPr lang="en-US" dirty="0"/>
          </a:p>
          <a:p>
            <a:r>
              <a:rPr lang="en-US" dirty="0"/>
              <a:t>The others are calculated as complementary features to ease the downstream learning task.</a:t>
            </a:r>
          </a:p>
          <a:p>
            <a:r>
              <a:rPr lang="en-US" dirty="0"/>
              <a:t>(4’15’’)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22ED7-A8FC-4458-BB6E-9F62489ED3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89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result of the experiment, we only show the best setting for each model in the table. </a:t>
            </a:r>
            <a:r>
              <a:rPr lang="en-US" dirty="0" err="1"/>
              <a:t>ParticleNet</a:t>
            </a:r>
            <a:r>
              <a:rPr lang="en-US" dirty="0"/>
              <a:t> shows 4% better accuracy compared to Set2Graph. </a:t>
            </a:r>
            <a:r>
              <a:rPr lang="en-US" dirty="0" err="1"/>
              <a:t>SAGPool</a:t>
            </a:r>
            <a:r>
              <a:rPr lang="en-US" dirty="0"/>
              <a:t> is efficient, converging three times faster than </a:t>
            </a:r>
            <a:r>
              <a:rPr lang="en-US" dirty="0" err="1"/>
              <a:t>Diffpool</a:t>
            </a:r>
            <a:r>
              <a:rPr lang="en-US" dirty="0"/>
              <a:t>, and reaches a peak performance almost 1% better.  </a:t>
            </a:r>
            <a:r>
              <a:rPr lang="en-US" dirty="0" err="1"/>
              <a:t>SAGPool</a:t>
            </a:r>
            <a:r>
              <a:rPr lang="en-US" dirty="0"/>
              <a:t> with global preserves 47% triggers while rejecting 90% events. It has the highest </a:t>
            </a:r>
            <a:r>
              <a:rPr lang="en-US" dirty="0" err="1"/>
              <a:t>roc_auc</a:t>
            </a:r>
            <a:r>
              <a:rPr lang="en-US" dirty="0"/>
              <a:t> score which indicates that it is a preferred model to distinguish between triggering and non-trigger events.</a:t>
            </a:r>
          </a:p>
          <a:p>
            <a:r>
              <a:rPr lang="en-US" dirty="0"/>
              <a:t>(4’52’’)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22ED7-A8FC-4458-BB6E-9F62489ED3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97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F5482D-8731-4877-92D8-AEAC4A93C1C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0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F5482D-8731-4877-92D8-AEAC4A93C1C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13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1103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6531fac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6531fac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5824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24:notes"/>
          <p:cNvSpPr txBox="1">
            <a:spLocks noGrp="1"/>
          </p:cNvSpPr>
          <p:nvPr>
            <p:ph type="body" idx="1"/>
          </p:nvPr>
        </p:nvSpPr>
        <p:spPr>
          <a:xfrm>
            <a:off x="698500" y="4402138"/>
            <a:ext cx="5600700" cy="4175125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5325"/>
            <a:ext cx="463550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5200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5900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7052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6758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0" name="Google Shape;2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7010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3981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8503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AD2BE-DB80-8043-BD6F-CE9EA20DEE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94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F5482D-8731-4877-92D8-AEAC4A93C1C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3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F5482D-8731-4877-92D8-AEAC4A93C1C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75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F5482D-8731-4877-92D8-AEAC4A93C1C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82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13" name="Picture 13" descr="njit_KO_desc_ta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128"/>
            <a:ext cx="9208284" cy="690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0" y="6629400"/>
            <a:ext cx="213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1/6/2022</a:t>
            </a: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71031" y="6553201"/>
            <a:ext cx="28956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Fast-ML for sPHENIX &amp; EIC</a:t>
            </a: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09806" y="6492876"/>
            <a:ext cx="53419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9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87552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0292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583680"/>
            <a:ext cx="556260" cy="274320"/>
          </a:xfrm>
        </p:spPr>
        <p:txBody>
          <a:bodyPr/>
          <a:lstStyle>
            <a:lvl1pPr>
              <a:defRPr sz="2000"/>
            </a:lvl1pPr>
          </a:lstStyle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76800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23338"/>
            <a:ext cx="4040188" cy="40726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23338"/>
            <a:ext cx="4041775" cy="40726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>
                <a:solidFill>
                  <a:srgbClr val="0000FF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9826768-8FCE-4417-A22B-1D26CD2A84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7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7591" y="12954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15255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FEC7F-91ED-4963-9679-B59929A1CB23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379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jit_Admin_footer_PPT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4725"/>
            <a:ext cx="914400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invGray">
          <a:xfrm>
            <a:off x="0" y="96774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495744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83680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900">
                <a:solidFill>
                  <a:schemeClr val="tx1">
                    <a:tint val="9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583680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600">
                <a:solidFill>
                  <a:schemeClr val="tx1">
                    <a:tint val="9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8" r:id="rId6"/>
    <p:sldLayoutId id="2147483670" r:id="rId7"/>
    <p:sldLayoutId id="2147483677" r:id="rId8"/>
    <p:sldLayoutId id="2147483678" r:id="rId9"/>
    <p:sldLayoutId id="2147483679" r:id="rId10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rgbClr val="0000FF"/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100000"/>
        <a:buFont typeface="Wingdings" pitchFamily="2" charset="2"/>
        <a:buChar char="§"/>
        <a:defRPr kumimoji="0" sz="2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SzPct val="100000"/>
        <a:buFont typeface="Wingdings" pitchFamily="2" charset="2"/>
        <a:buChar char="§"/>
        <a:defRPr kumimoji="0"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 pitchFamily="2" charset="2"/>
        <a:buChar char="§"/>
        <a:defRPr kumimoji="0"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SzPct val="100000"/>
        <a:buFont typeface="Wingdings" pitchFamily="2" charset="2"/>
        <a:buChar char="§"/>
        <a:defRPr kumimoji="0" lang="en-US" sz="2000" kern="1200" smtClean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0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ls-fpga-machine-learning.github.io/hls4ml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tiff"/><Relationship Id="rId9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6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0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0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74171" y="-111442"/>
            <a:ext cx="8991600" cy="1858288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11516">
              <a:spcBef>
                <a:spcPts val="91"/>
              </a:spcBef>
              <a:tabLst>
                <a:tab pos="3559131" algn="l"/>
              </a:tabLst>
            </a:pPr>
            <a:r>
              <a:rPr lang="en-US" sz="4000" dirty="0"/>
              <a:t>High Performance FPGA Embedded System for Machine Learning Based Tracking and Trigger in </a:t>
            </a:r>
            <a:r>
              <a:rPr lang="en-US" sz="4000" dirty="0" err="1"/>
              <a:t>sPhenix</a:t>
            </a:r>
            <a:r>
              <a:rPr lang="en-US" sz="4000" dirty="0"/>
              <a:t> and EIC</a:t>
            </a:r>
            <a:endParaRPr sz="4000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1EE0C48A-0D08-D74F-8510-447F3ADEA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128" y="4939605"/>
            <a:ext cx="83009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</a:rPr>
              <a:t>Dantong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</a:rPr>
              <a:t> Yu, New Jersey Institute of Technology</a:t>
            </a:r>
          </a:p>
          <a:p>
            <a:pPr algn="ctr">
              <a:spcBef>
                <a:spcPts val="0"/>
              </a:spcBef>
            </a:pP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</a:rPr>
              <a:t>Mingxiong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</a:rPr>
              <a:t> Liu, Los Alamos National Laboratory</a:t>
            </a:r>
          </a:p>
          <a:p>
            <a:pPr algn="ctr">
              <a:spcBef>
                <a:spcPts val="0"/>
              </a:spcBef>
            </a:pPr>
            <a:r>
              <a:rPr lang="en-US" sz="2800" b="1" dirty="0" err="1">
                <a:solidFill>
                  <a:srgbClr val="FFFF00"/>
                </a:solidFill>
                <a:latin typeface="Calibri" pitchFamily="34" charset="0"/>
              </a:rPr>
              <a:t>Jin</a:t>
            </a:r>
            <a:r>
              <a:rPr lang="en-US" sz="2800" b="1" dirty="0">
                <a:solidFill>
                  <a:srgbClr val="FFFF00"/>
                </a:solidFill>
                <a:latin typeface="Calibri" pitchFamily="34" charset="0"/>
              </a:rPr>
              <a:t> Huang, Brookhaven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544992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BB83B-3DDD-BA48-8D24-14433AC01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Software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A1737-D4E5-184C-8B32-EEAEC7B21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85800" lvl="1" indent="-342900">
              <a:buFont typeface="+mj-lt"/>
              <a:buAutoNum type="arabicPeriod"/>
            </a:pPr>
            <a:r>
              <a:rPr lang="en-US" dirty="0"/>
              <a:t>Fetch events from event buffer to FPGA (Work in Progress)</a:t>
            </a:r>
          </a:p>
          <a:p>
            <a:pPr marL="685800" lvl="1" indent="-342900">
              <a:buFont typeface="+mj-lt"/>
              <a:buAutoNum type="arabicPeriod"/>
            </a:pPr>
            <a:endParaRPr lang="en-US" dirty="0"/>
          </a:p>
          <a:p>
            <a:pPr marL="685800" lvl="1" indent="-342900">
              <a:buFont typeface="+mj-lt"/>
              <a:buAutoNum type="arabicPeriod"/>
            </a:pPr>
            <a:endParaRPr lang="en-US" dirty="0"/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Data Pre-processing Clustering (FPGA implements)</a:t>
            </a:r>
          </a:p>
          <a:p>
            <a:pPr marL="685800" lvl="1" indent="-342900">
              <a:buFont typeface="+mj-lt"/>
              <a:buAutoNum type="arabicPeriod"/>
            </a:pPr>
            <a:endParaRPr lang="en-US" dirty="0">
              <a:sym typeface="Wingdings" pitchFamily="2" charset="2"/>
            </a:endParaRPr>
          </a:p>
          <a:p>
            <a:pPr marL="685800" lvl="1" indent="-342900">
              <a:buFont typeface="+mj-lt"/>
              <a:buAutoNum type="arabicPeriod"/>
            </a:pPr>
            <a:endParaRPr lang="en-US" dirty="0">
              <a:sym typeface="Wingdings" pitchFamily="2" charset="2"/>
            </a:endParaRPr>
          </a:p>
          <a:p>
            <a:pPr marL="685800" lvl="1" indent="-342900">
              <a:buFont typeface="+mj-lt"/>
              <a:buAutoNum type="arabicPeriod"/>
            </a:pPr>
            <a:r>
              <a:rPr lang="en-US" dirty="0">
                <a:sym typeface="Wingdings" pitchFamily="2" charset="2"/>
              </a:rPr>
              <a:t>Tracking +  Outlier hits Removal (FPGA)</a:t>
            </a:r>
          </a:p>
          <a:p>
            <a:pPr marL="685800" lvl="1" indent="-342900">
              <a:buFont typeface="+mj-lt"/>
              <a:buAutoNum type="arabicPeriod"/>
            </a:pPr>
            <a:endParaRPr lang="en-US" dirty="0">
              <a:sym typeface="Wingdings" pitchFamily="2" charset="2"/>
            </a:endParaRPr>
          </a:p>
          <a:p>
            <a:pPr marL="685800" lvl="1" indent="-342900">
              <a:buFont typeface="+mj-lt"/>
              <a:buAutoNum type="arabicPeriod"/>
            </a:pPr>
            <a:endParaRPr lang="en-US" dirty="0">
              <a:sym typeface="Wingdings" pitchFamily="2" charset="2"/>
            </a:endParaRPr>
          </a:p>
          <a:p>
            <a:pPr marL="685800" lvl="1" indent="-342900">
              <a:buFont typeface="+mj-lt"/>
              <a:buAutoNum type="arabicPeriod"/>
            </a:pPr>
            <a:r>
              <a:rPr lang="en-US" dirty="0">
                <a:sym typeface="Wingdings" pitchFamily="2" charset="2"/>
              </a:rPr>
              <a:t>Triggering (Done in FPGA, need performance tuning)</a:t>
            </a:r>
          </a:p>
          <a:p>
            <a:pPr marL="685800" lvl="1" indent="-342900">
              <a:buFont typeface="+mj-lt"/>
              <a:buAutoNum type="arabicPeriod"/>
            </a:pPr>
            <a:endParaRPr lang="en-US" dirty="0">
              <a:sym typeface="Wingdings" pitchFamily="2" charset="2"/>
            </a:endParaRPr>
          </a:p>
          <a:p>
            <a:pPr marL="685800" lvl="1" indent="-342900">
              <a:buFont typeface="+mj-lt"/>
              <a:buAutoNum type="arabicPeriod"/>
            </a:pPr>
            <a:endParaRPr lang="en-US" dirty="0">
              <a:sym typeface="Wingdings" pitchFamily="2" charset="2"/>
            </a:endParaRP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Triggers on TPC (Interface and integration with </a:t>
            </a:r>
            <a:r>
              <a:rPr lang="en-US" dirty="0" err="1"/>
              <a:t>sPhenix</a:t>
            </a:r>
            <a:r>
              <a:rPr lang="en-US" dirty="0"/>
              <a:t> Detector)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A644E-E19C-EA4C-90D4-42F0CAA6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C4E9-21C8-4C18-A92E-A26AA5FEEE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32F49861-0E79-734C-B5A4-1D6D02B0EC97}"/>
              </a:ext>
            </a:extLst>
          </p:cNvPr>
          <p:cNvSpPr/>
          <p:nvPr/>
        </p:nvSpPr>
        <p:spPr>
          <a:xfrm>
            <a:off x="1393371" y="1537419"/>
            <a:ext cx="285750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95585BBE-6561-CC40-8861-5C95EEECD886}"/>
              </a:ext>
            </a:extLst>
          </p:cNvPr>
          <p:cNvSpPr/>
          <p:nvPr/>
        </p:nvSpPr>
        <p:spPr>
          <a:xfrm>
            <a:off x="1371600" y="2693978"/>
            <a:ext cx="285750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744AEC3B-3761-F346-A14C-945D83EB676B}"/>
              </a:ext>
            </a:extLst>
          </p:cNvPr>
          <p:cNvSpPr/>
          <p:nvPr/>
        </p:nvSpPr>
        <p:spPr>
          <a:xfrm>
            <a:off x="1394732" y="3978437"/>
            <a:ext cx="285750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D2552704-6F8D-1F40-BEE7-84A3CCFCF494}"/>
              </a:ext>
            </a:extLst>
          </p:cNvPr>
          <p:cNvSpPr/>
          <p:nvPr/>
        </p:nvSpPr>
        <p:spPr>
          <a:xfrm>
            <a:off x="1371600" y="4963546"/>
            <a:ext cx="285750" cy="342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8425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08E2C-337F-6A48-ACB1-BFC212DEC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Pre-Processing-Clustering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76874-C5B1-0E48-84DE-B51324D72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3752"/>
            <a:ext cx="5943600" cy="50292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Particles leave a blob of hits in detectors</a:t>
            </a:r>
          </a:p>
          <a:p>
            <a:r>
              <a:rPr lang="en-US" dirty="0"/>
              <a:t>The goal of the clustering algorithm is to reduce the amount of data being processed in the machine learning models, in order to improve inference times</a:t>
            </a:r>
          </a:p>
          <a:p>
            <a:r>
              <a:rPr lang="en-US" dirty="0"/>
              <a:t>Connected Components.</a:t>
            </a:r>
          </a:p>
          <a:p>
            <a:r>
              <a:rPr lang="en-US" dirty="0"/>
              <a:t>Simple Algorithms,  challenging to have fast parallel algorithms on FPGA  </a:t>
            </a:r>
          </a:p>
          <a:p>
            <a:pPr lvl="1"/>
            <a:r>
              <a:rPr lang="en-US" dirty="0"/>
              <a:t>Grow Clusters by traversing neighbors.</a:t>
            </a:r>
          </a:p>
          <a:p>
            <a:pPr lvl="1"/>
            <a:r>
              <a:rPr lang="en-US" dirty="0"/>
              <a:t>Zero-Skipping Architecture to find a neighbors</a:t>
            </a:r>
          </a:p>
          <a:p>
            <a:pPr lvl="1"/>
            <a:r>
              <a:rPr lang="en-US" dirty="0"/>
              <a:t>Achieved a latency of 15,000 cycles on average, or 150 us (@ 100MHz clock)</a:t>
            </a:r>
          </a:p>
          <a:p>
            <a:pPr lvl="1"/>
            <a:r>
              <a:rPr lang="en-US" dirty="0"/>
              <a:t>Resource utilization of 15%</a:t>
            </a:r>
          </a:p>
          <a:p>
            <a:pPr lvl="1"/>
            <a:r>
              <a:rPr lang="en-US" dirty="0"/>
              <a:t>Reduction of data by 85%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12CDA-C5CD-D349-9C20-7A386D27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C4E9-21C8-4C18-A92E-A26AA5FEEE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Cl1">
            <a:extLst>
              <a:ext uri="{FF2B5EF4-FFF2-40B4-BE49-F238E27FC236}">
                <a16:creationId xmlns:a16="http://schemas.microsoft.com/office/drawing/2014/main" id="{E34CAB0B-C785-C34C-8D2D-D6D9DEBB8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" r="51250" b="-386"/>
          <a:stretch/>
        </p:blipFill>
        <p:spPr bwMode="auto">
          <a:xfrm>
            <a:off x="6575181" y="1562028"/>
            <a:ext cx="2228850" cy="20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Cl1">
            <a:extLst>
              <a:ext uri="{FF2B5EF4-FFF2-40B4-BE49-F238E27FC236}">
                <a16:creationId xmlns:a16="http://schemas.microsoft.com/office/drawing/2014/main" id="{1A7C9DCF-FB9B-A446-AE52-091730BEF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/>
          <a:stretch/>
        </p:blipFill>
        <p:spPr bwMode="auto">
          <a:xfrm>
            <a:off x="6575180" y="3962400"/>
            <a:ext cx="2228851" cy="20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073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270556"/>
            <a:ext cx="9144000" cy="622317"/>
          </a:xfrm>
          <a:prstGeom prst="rect">
            <a:avLst/>
          </a:prstGeom>
        </p:spPr>
        <p:txBody>
          <a:bodyPr vert="horz" wrap="square" lIns="0" tIns="6698" rIns="0" bIns="0" rtlCol="0" anchor="ctr">
            <a:sp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6697">
              <a:spcBef>
                <a:spcPts val="53"/>
              </a:spcBef>
              <a:tabLst>
                <a:tab pos="866595" algn="l"/>
              </a:tabLst>
            </a:pPr>
            <a:r>
              <a:rPr sz="4000" spc="-3" dirty="0">
                <a:latin typeface="Arial"/>
                <a:cs typeface="Arial"/>
              </a:rPr>
              <a:t>Graph</a:t>
            </a:r>
            <a:r>
              <a:rPr lang="en-US" sz="4000" spc="-3" dirty="0">
                <a:latin typeface="Arial"/>
                <a:cs typeface="Arial"/>
              </a:rPr>
              <a:t> Tracking and Outlier Removal</a:t>
            </a:r>
            <a:endParaRPr sz="4000" spc="-3" dirty="0">
              <a:latin typeface="Arial"/>
              <a:cs typeface="Arial"/>
            </a:endParaRPr>
          </a:p>
        </p:txBody>
      </p:sp>
      <p:sp>
        <p:nvSpPr>
          <p:cNvPr id="74" name="object 7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050" b="0" i="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">
              <a:spcBef>
                <a:spcPts val="23"/>
              </a:spcBef>
            </a:pPr>
            <a:fld id="{81D60167-4931-47E6-BA6A-407CBD079E47}" type="slidenum">
              <a:rPr lang="en-US" smtClean="0"/>
              <a:pPr marL="28575">
                <a:spcBef>
                  <a:spcPts val="23"/>
                </a:spcBef>
              </a:pPr>
              <a:t>12</a:t>
            </a:fld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3"/>
              <p:cNvSpPr txBox="1"/>
              <p:nvPr/>
            </p:nvSpPr>
            <p:spPr>
              <a:xfrm>
                <a:off x="3810000" y="1385934"/>
                <a:ext cx="4845849" cy="4392934"/>
              </a:xfrm>
              <a:prstGeom prst="rect">
                <a:avLst/>
              </a:prstGeom>
            </p:spPr>
            <p:txBody>
              <a:bodyPr vert="horz" wrap="square" lIns="0" tIns="85725" rIns="0" bIns="0" rtlCol="0">
                <a:spAutoFit/>
              </a:bodyPr>
              <a:lstStyle/>
              <a:p>
                <a:pPr marL="263537" indent="-257175">
                  <a:spcBef>
                    <a:spcPts val="675"/>
                  </a:spcBef>
                  <a:buFont typeface="Courier New" panose="02070309020205020404" pitchFamily="49" charset="0"/>
                  <a:buChar char="o"/>
                  <a:tabLst>
                    <a:tab pos="147000" algn="l"/>
                    <a:tab pos="147670" algn="l"/>
                  </a:tabLst>
                </a:pPr>
                <a:r>
                  <a:rPr lang="en-US" sz="2000" b="1" spc="-3" dirty="0">
                    <a:solidFill>
                      <a:srgbClr val="1F1274"/>
                    </a:solidFill>
                    <a:latin typeface="Arial"/>
                    <a:cs typeface="Arial"/>
                  </a:rPr>
                  <a:t>What if we</a:t>
                </a:r>
                <a:r>
                  <a:rPr lang="en-US" sz="2000" b="1" spc="3" dirty="0">
                    <a:solidFill>
                      <a:srgbClr val="1F1274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b="1" spc="-3" dirty="0">
                    <a:solidFill>
                      <a:srgbClr val="1F1274"/>
                    </a:solidFill>
                    <a:latin typeface="Arial"/>
                    <a:cs typeface="Arial"/>
                  </a:rPr>
                  <a:t>structure</a:t>
                </a:r>
                <a:r>
                  <a:rPr lang="en-US" sz="2000" b="1" dirty="0">
                    <a:solidFill>
                      <a:srgbClr val="1F1274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b="1" spc="-3" dirty="0">
                    <a:solidFill>
                      <a:srgbClr val="1F1274"/>
                    </a:solidFill>
                    <a:latin typeface="Arial"/>
                    <a:cs typeface="Arial"/>
                  </a:rPr>
                  <a:t>our</a:t>
                </a:r>
                <a:r>
                  <a:rPr lang="en-US" sz="2000" b="1" spc="3" dirty="0">
                    <a:solidFill>
                      <a:srgbClr val="1F1274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b="1" spc="-3" dirty="0">
                    <a:solidFill>
                      <a:srgbClr val="1F1274"/>
                    </a:solidFill>
                    <a:latin typeface="Arial"/>
                    <a:cs typeface="Arial"/>
                  </a:rPr>
                  <a:t>data</a:t>
                </a:r>
                <a:r>
                  <a:rPr lang="en-US" sz="2000" b="1" dirty="0">
                    <a:solidFill>
                      <a:srgbClr val="1F1274"/>
                    </a:solidFill>
                    <a:latin typeface="Arial"/>
                    <a:cs typeface="Arial"/>
                  </a:rPr>
                  <a:t> as a </a:t>
                </a:r>
                <a:r>
                  <a:rPr lang="en-US" sz="2000" b="1" i="1" spc="-3" dirty="0">
                    <a:solidFill>
                      <a:srgbClr val="1F1274"/>
                    </a:solidFill>
                    <a:latin typeface="Arial-BoldItalicMT"/>
                    <a:cs typeface="Arial-BoldItalicMT"/>
                  </a:rPr>
                  <a:t>graph</a:t>
                </a:r>
                <a:r>
                  <a:rPr lang="en-US" sz="2000" b="1" i="1" dirty="0">
                    <a:solidFill>
                      <a:srgbClr val="1F1274"/>
                    </a:solidFill>
                    <a:latin typeface="Arial-BoldItalicMT"/>
                    <a:cs typeface="Arial-BoldItalicMT"/>
                  </a:rPr>
                  <a:t> </a:t>
                </a:r>
                <a:r>
                  <a:rPr lang="en-US" sz="2000" b="1" spc="-3" dirty="0">
                    <a:solidFill>
                      <a:srgbClr val="1F1274"/>
                    </a:solidFill>
                    <a:latin typeface="Arial"/>
                    <a:cs typeface="Arial"/>
                  </a:rPr>
                  <a:t>of</a:t>
                </a:r>
                <a:r>
                  <a:rPr lang="en-US" sz="2000" b="1" dirty="0">
                    <a:solidFill>
                      <a:srgbClr val="1F1274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b="1" spc="-3" dirty="0">
                    <a:solidFill>
                      <a:srgbClr val="1F1274"/>
                    </a:solidFill>
                    <a:latin typeface="Arial"/>
                    <a:cs typeface="Arial"/>
                  </a:rPr>
                  <a:t>connected hits?</a:t>
                </a:r>
                <a:endParaRPr lang="en-US" sz="2000" dirty="0">
                  <a:latin typeface="Arial"/>
                  <a:cs typeface="Arial"/>
                </a:endParaRPr>
              </a:p>
              <a:p>
                <a:pPr marL="464448" marR="186512" lvl="1" indent="-257175">
                  <a:lnSpc>
                    <a:spcPts val="1635"/>
                  </a:lnSpc>
                  <a:spcBef>
                    <a:spcPts val="686"/>
                  </a:spcBef>
                  <a:buFont typeface="Courier New" panose="02070309020205020404" pitchFamily="49" charset="0"/>
                  <a:buChar char="o"/>
                  <a:tabLst>
                    <a:tab pos="347911" algn="l"/>
                    <a:tab pos="348581" algn="l"/>
                  </a:tabLst>
                </a:pPr>
                <a:r>
                  <a:rPr lang="en-US" sz="2000" dirty="0">
                    <a:solidFill>
                      <a:srgbClr val="00310D"/>
                    </a:solidFill>
                    <a:latin typeface="Arial"/>
                    <a:cs typeface="Arial"/>
                  </a:rPr>
                  <a:t>Connect </a:t>
                </a:r>
                <a:r>
                  <a:rPr lang="en-US" sz="2000" spc="-3" dirty="0">
                    <a:solidFill>
                      <a:srgbClr val="00310D"/>
                    </a:solidFill>
                    <a:latin typeface="Arial"/>
                    <a:cs typeface="Arial"/>
                  </a:rPr>
                  <a:t>plausibly-related</a:t>
                </a:r>
                <a:r>
                  <a:rPr lang="en-US" sz="2000" spc="5" dirty="0">
                    <a:solidFill>
                      <a:srgbClr val="00310D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spc="-3" dirty="0">
                    <a:solidFill>
                      <a:srgbClr val="00310D"/>
                    </a:solidFill>
                    <a:latin typeface="Arial"/>
                    <a:cs typeface="Arial"/>
                  </a:rPr>
                  <a:t>hits</a:t>
                </a:r>
                <a:r>
                  <a:rPr lang="en-US" sz="2000" spc="3" dirty="0">
                    <a:solidFill>
                      <a:srgbClr val="00310D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dirty="0">
                    <a:solidFill>
                      <a:srgbClr val="00310D"/>
                    </a:solidFill>
                    <a:latin typeface="Arial"/>
                    <a:cs typeface="Arial"/>
                  </a:rPr>
                  <a:t>using</a:t>
                </a:r>
                <a:r>
                  <a:rPr lang="en-US" sz="2000" spc="5" dirty="0">
                    <a:solidFill>
                      <a:srgbClr val="00310D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spc="-3" dirty="0">
                    <a:solidFill>
                      <a:srgbClr val="00310D"/>
                    </a:solidFill>
                    <a:latin typeface="Arial"/>
                    <a:cs typeface="Arial"/>
                  </a:rPr>
                  <a:t>geometric</a:t>
                </a:r>
                <a:r>
                  <a:rPr lang="en-US" sz="2000" spc="3" dirty="0">
                    <a:solidFill>
                      <a:srgbClr val="00310D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spc="-3" dirty="0">
                    <a:solidFill>
                      <a:srgbClr val="00310D"/>
                    </a:solidFill>
                    <a:latin typeface="Arial"/>
                    <a:cs typeface="Arial"/>
                  </a:rPr>
                  <a:t>constraints</a:t>
                </a:r>
                <a:r>
                  <a:rPr lang="en-US" sz="2000" spc="3" dirty="0">
                    <a:solidFill>
                      <a:srgbClr val="00310D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spc="-3" dirty="0">
                    <a:solidFill>
                      <a:srgbClr val="00310D"/>
                    </a:solidFill>
                    <a:latin typeface="Arial"/>
                    <a:cs typeface="Arial"/>
                  </a:rPr>
                  <a:t> </a:t>
                </a:r>
              </a:p>
              <a:p>
                <a:pPr marL="121548" marR="186512" indent="-257175">
                  <a:lnSpc>
                    <a:spcPts val="1635"/>
                  </a:lnSpc>
                  <a:spcBef>
                    <a:spcPts val="686"/>
                  </a:spcBef>
                  <a:buFont typeface="Courier New" panose="02070309020205020404" pitchFamily="49" charset="0"/>
                  <a:buChar char="o"/>
                  <a:tabLst>
                    <a:tab pos="347911" algn="l"/>
                    <a:tab pos="348581" algn="l"/>
                  </a:tabLst>
                </a:pPr>
                <a:r>
                  <a:rPr lang="en-US" sz="2000" b="1" spc="-3" dirty="0">
                    <a:solidFill>
                      <a:srgbClr val="1F1274"/>
                    </a:solidFill>
                    <a:latin typeface="Arial"/>
                    <a:cs typeface="Arial"/>
                  </a:rPr>
                  <a:t>What kinds</a:t>
                </a:r>
                <a:r>
                  <a:rPr lang="en-US" sz="2000" b="1" dirty="0">
                    <a:solidFill>
                      <a:srgbClr val="1F1274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b="1" spc="-3" dirty="0">
                    <a:solidFill>
                      <a:srgbClr val="1F1274"/>
                    </a:solidFill>
                    <a:latin typeface="Arial"/>
                    <a:cs typeface="Arial"/>
                  </a:rPr>
                  <a:t>of models</a:t>
                </a:r>
                <a:r>
                  <a:rPr lang="en-US" sz="2000" b="1" dirty="0">
                    <a:solidFill>
                      <a:srgbClr val="1F1274"/>
                    </a:solidFill>
                    <a:latin typeface="Arial"/>
                    <a:cs typeface="Arial"/>
                  </a:rPr>
                  <a:t> can </a:t>
                </a:r>
                <a:r>
                  <a:rPr lang="en-US" sz="2000" b="1" spc="-3" dirty="0">
                    <a:solidFill>
                      <a:srgbClr val="1F1274"/>
                    </a:solidFill>
                    <a:latin typeface="Arial"/>
                    <a:cs typeface="Arial"/>
                  </a:rPr>
                  <a:t>we</a:t>
                </a:r>
                <a:r>
                  <a:rPr lang="en-US" sz="2000" b="1" dirty="0">
                    <a:solidFill>
                      <a:srgbClr val="1F1274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b="1" spc="-3" dirty="0">
                    <a:solidFill>
                      <a:srgbClr val="1F1274"/>
                    </a:solidFill>
                    <a:latin typeface="Arial"/>
                    <a:cs typeface="Arial"/>
                  </a:rPr>
                  <a:t>apply</a:t>
                </a:r>
                <a:r>
                  <a:rPr lang="en-US" sz="2000" b="1" dirty="0">
                    <a:solidFill>
                      <a:srgbClr val="1F1274"/>
                    </a:solidFill>
                    <a:latin typeface="Arial"/>
                    <a:cs typeface="Arial"/>
                  </a:rPr>
                  <a:t> to</a:t>
                </a:r>
                <a:r>
                  <a:rPr lang="en-US" sz="2000" b="1" spc="-3" dirty="0">
                    <a:solidFill>
                      <a:srgbClr val="1F1274"/>
                    </a:solidFill>
                    <a:latin typeface="Arial"/>
                    <a:cs typeface="Arial"/>
                  </a:rPr>
                  <a:t> this</a:t>
                </a:r>
                <a:r>
                  <a:rPr lang="en-US" sz="2000" b="1" spc="3" dirty="0">
                    <a:solidFill>
                      <a:srgbClr val="1F1274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b="1" spc="-3" dirty="0">
                    <a:solidFill>
                      <a:srgbClr val="1F1274"/>
                    </a:solidFill>
                    <a:latin typeface="Arial"/>
                    <a:cs typeface="Arial"/>
                  </a:rPr>
                  <a:t>representation?</a:t>
                </a:r>
                <a:endParaRPr lang="en-US" sz="2000" dirty="0">
                  <a:latin typeface="Arial"/>
                  <a:cs typeface="Arial"/>
                </a:endParaRPr>
              </a:p>
              <a:p>
                <a:pPr marL="464448" lvl="1" indent="-257175">
                  <a:spcBef>
                    <a:spcPts val="623"/>
                  </a:spcBef>
                  <a:buFont typeface="Courier New" panose="02070309020205020404" pitchFamily="49" charset="0"/>
                  <a:buChar char="o"/>
                  <a:tabLst>
                    <a:tab pos="347911" algn="l"/>
                    <a:tab pos="348581" algn="l"/>
                  </a:tabLst>
                </a:pPr>
                <a:r>
                  <a:rPr lang="en-US" sz="2000" spc="-5" dirty="0">
                    <a:solidFill>
                      <a:srgbClr val="00310D"/>
                    </a:solidFill>
                    <a:latin typeface="Arial"/>
                    <a:cs typeface="Arial"/>
                  </a:rPr>
                  <a:t>Traditional </a:t>
                </a:r>
                <a:r>
                  <a:rPr lang="en-US" sz="2000" spc="-3" dirty="0">
                    <a:solidFill>
                      <a:srgbClr val="00310D"/>
                    </a:solidFill>
                    <a:latin typeface="Arial"/>
                    <a:cs typeface="Arial"/>
                  </a:rPr>
                  <a:t>architectures</a:t>
                </a:r>
                <a:r>
                  <a:rPr lang="en-US" sz="2000" spc="-5" dirty="0">
                    <a:solidFill>
                      <a:srgbClr val="00310D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dirty="0">
                    <a:solidFill>
                      <a:srgbClr val="00310D"/>
                    </a:solidFill>
                    <a:latin typeface="Arial"/>
                    <a:cs typeface="Arial"/>
                  </a:rPr>
                  <a:t>clearly</a:t>
                </a:r>
                <a:r>
                  <a:rPr lang="en-US" sz="2000" spc="-5" dirty="0">
                    <a:solidFill>
                      <a:srgbClr val="00310D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dirty="0">
                    <a:solidFill>
                      <a:srgbClr val="00310D"/>
                    </a:solidFill>
                    <a:latin typeface="Arial"/>
                    <a:cs typeface="Arial"/>
                  </a:rPr>
                  <a:t>don’t</a:t>
                </a:r>
                <a:r>
                  <a:rPr lang="en-US" sz="2000" spc="-5" dirty="0">
                    <a:solidFill>
                      <a:srgbClr val="00310D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dirty="0">
                    <a:solidFill>
                      <a:srgbClr val="00310D"/>
                    </a:solidFill>
                    <a:latin typeface="Arial"/>
                    <a:cs typeface="Arial"/>
                  </a:rPr>
                  <a:t>work</a:t>
                </a:r>
                <a:endParaRPr lang="en-US" sz="2000" dirty="0">
                  <a:latin typeface="Arial"/>
                  <a:cs typeface="Arial"/>
                </a:endParaRPr>
              </a:p>
              <a:p>
                <a:pPr marL="464448" lvl="1" indent="-257175">
                  <a:spcBef>
                    <a:spcPts val="623"/>
                  </a:spcBef>
                  <a:buFont typeface="Courier New" panose="02070309020205020404" pitchFamily="49" charset="0"/>
                  <a:buChar char="o"/>
                  <a:tabLst>
                    <a:tab pos="347911" algn="l"/>
                    <a:tab pos="348581" algn="l"/>
                  </a:tabLst>
                </a:pPr>
                <a:r>
                  <a:rPr lang="en-US" sz="2000" dirty="0">
                    <a:solidFill>
                      <a:srgbClr val="00310D"/>
                    </a:solidFill>
                    <a:latin typeface="Arial"/>
                    <a:cs typeface="Arial"/>
                  </a:rPr>
                  <a:t>but</a:t>
                </a:r>
                <a:r>
                  <a:rPr lang="en-US" sz="2000" spc="-5" dirty="0">
                    <a:solidFill>
                      <a:srgbClr val="00310D"/>
                    </a:solidFill>
                    <a:latin typeface="Arial"/>
                    <a:cs typeface="Arial"/>
                  </a:rPr>
                  <a:t> there’s</a:t>
                </a:r>
                <a:r>
                  <a:rPr lang="en-US" sz="2000" spc="-3" dirty="0">
                    <a:solidFill>
                      <a:srgbClr val="00310D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dirty="0">
                    <a:solidFill>
                      <a:srgbClr val="00310D"/>
                    </a:solidFill>
                    <a:latin typeface="Arial"/>
                    <a:cs typeface="Arial"/>
                  </a:rPr>
                  <a:t>a growing </a:t>
                </a:r>
                <a:r>
                  <a:rPr lang="en-US" sz="2000" spc="-3" dirty="0">
                    <a:solidFill>
                      <a:srgbClr val="00310D"/>
                    </a:solidFill>
                    <a:latin typeface="Arial"/>
                    <a:cs typeface="Arial"/>
                  </a:rPr>
                  <a:t>sub-field</a:t>
                </a:r>
                <a:r>
                  <a:rPr lang="en-US" sz="2000" dirty="0">
                    <a:solidFill>
                      <a:srgbClr val="00310D"/>
                    </a:solidFill>
                    <a:latin typeface="Arial"/>
                    <a:cs typeface="Arial"/>
                  </a:rPr>
                  <a:t> of</a:t>
                </a:r>
                <a:r>
                  <a:rPr lang="en-US" sz="2000" spc="-5" dirty="0">
                    <a:solidFill>
                      <a:srgbClr val="00310D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dirty="0">
                    <a:solidFill>
                      <a:srgbClr val="00310D"/>
                    </a:solidFill>
                    <a:latin typeface="Arial"/>
                    <a:cs typeface="Arial"/>
                  </a:rPr>
                  <a:t>ML</a:t>
                </a:r>
                <a:r>
                  <a:rPr lang="en-US" sz="2000" spc="-53" dirty="0">
                    <a:solidFill>
                      <a:srgbClr val="00310D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dirty="0">
                    <a:solidFill>
                      <a:srgbClr val="00310D"/>
                    </a:solidFill>
                    <a:latin typeface="Arial"/>
                    <a:cs typeface="Arial"/>
                  </a:rPr>
                  <a:t>called</a:t>
                </a:r>
                <a:r>
                  <a:rPr lang="en-US" sz="2000" spc="-3" dirty="0">
                    <a:solidFill>
                      <a:srgbClr val="00310D"/>
                    </a:solidFill>
                    <a:latin typeface="Arial"/>
                    <a:cs typeface="Arial"/>
                  </a:rPr>
                  <a:t> </a:t>
                </a:r>
                <a:r>
                  <a:rPr lang="en-US" sz="2000" i="1" spc="-3" dirty="0">
                    <a:solidFill>
                      <a:srgbClr val="00310D"/>
                    </a:solidFill>
                    <a:latin typeface="Arial"/>
                    <a:cs typeface="Arial"/>
                  </a:rPr>
                  <a:t>Geometric </a:t>
                </a:r>
                <a:r>
                  <a:rPr lang="en-US" sz="2000" i="1" dirty="0">
                    <a:solidFill>
                      <a:srgbClr val="00310D"/>
                    </a:solidFill>
                    <a:latin typeface="Arial"/>
                    <a:cs typeface="Arial"/>
                  </a:rPr>
                  <a:t>Deep Learning</a:t>
                </a:r>
              </a:p>
              <a:p>
                <a:pPr marL="121548" indent="-257175">
                  <a:spcBef>
                    <a:spcPts val="623"/>
                  </a:spcBef>
                  <a:buFont typeface="Courier New" panose="02070309020205020404" pitchFamily="49" charset="0"/>
                  <a:buChar char="o"/>
                  <a:tabLst>
                    <a:tab pos="347911" algn="l"/>
                    <a:tab pos="348581" algn="l"/>
                  </a:tabLst>
                </a:pPr>
                <a:r>
                  <a:rPr lang="en-US" sz="2400" dirty="0">
                    <a:solidFill>
                      <a:srgbClr val="1F1274"/>
                    </a:solidFill>
                    <a:latin typeface="Arial"/>
                    <a:cs typeface="Arial"/>
                  </a:rPr>
                  <a:t>Connect</a:t>
                </a:r>
                <a:r>
                  <a:rPr lang="en-US" sz="2400" spc="-23" dirty="0">
                    <a:solidFill>
                      <a:srgbClr val="1F1274"/>
                    </a:solidFill>
                    <a:latin typeface="Arial"/>
                    <a:cs typeface="Arial"/>
                  </a:rPr>
                  <a:t> </a:t>
                </a:r>
                <a:r>
                  <a:rPr lang="en-US" sz="2400" spc="-4" dirty="0">
                    <a:solidFill>
                      <a:srgbClr val="1F1274"/>
                    </a:solidFill>
                    <a:latin typeface="Arial"/>
                    <a:cs typeface="Arial"/>
                  </a:rPr>
                  <a:t>hits</a:t>
                </a:r>
                <a:r>
                  <a:rPr lang="en-US" sz="2400" spc="-19" dirty="0">
                    <a:solidFill>
                      <a:srgbClr val="1F1274"/>
                    </a:solidFill>
                    <a:latin typeface="Arial"/>
                    <a:cs typeface="Arial"/>
                  </a:rPr>
                  <a:t> </a:t>
                </a:r>
                <a:r>
                  <a:rPr lang="en-US" sz="2400" dirty="0">
                    <a:solidFill>
                      <a:srgbClr val="1F1274"/>
                    </a:solidFill>
                    <a:latin typeface="Arial"/>
                    <a:cs typeface="Arial"/>
                  </a:rPr>
                  <a:t>on</a:t>
                </a:r>
                <a:r>
                  <a:rPr lang="en-US" sz="2400" spc="-15" dirty="0">
                    <a:solidFill>
                      <a:srgbClr val="1F1274"/>
                    </a:solidFill>
                    <a:latin typeface="Arial"/>
                    <a:cs typeface="Arial"/>
                  </a:rPr>
                  <a:t> </a:t>
                </a:r>
                <a:r>
                  <a:rPr lang="en-US" sz="2400" dirty="0">
                    <a:solidFill>
                      <a:srgbClr val="1F1274"/>
                    </a:solidFill>
                    <a:latin typeface="Arial"/>
                    <a:cs typeface="Arial"/>
                  </a:rPr>
                  <a:t>adjacent</a:t>
                </a:r>
                <a:r>
                  <a:rPr lang="en-US" sz="2400" spc="-19" dirty="0">
                    <a:solidFill>
                      <a:srgbClr val="1F1274"/>
                    </a:solidFill>
                    <a:latin typeface="Arial"/>
                    <a:cs typeface="Arial"/>
                  </a:rPr>
                  <a:t> </a:t>
                </a:r>
                <a:r>
                  <a:rPr lang="en-US" sz="2400" dirty="0">
                    <a:solidFill>
                      <a:srgbClr val="1F1274"/>
                    </a:solidFill>
                    <a:latin typeface="Arial"/>
                    <a:cs typeface="Arial"/>
                  </a:rPr>
                  <a:t>layers </a:t>
                </a:r>
                <a:r>
                  <a:rPr lang="en-US" sz="2400" spc="-533" dirty="0">
                    <a:solidFill>
                      <a:srgbClr val="1F1274"/>
                    </a:solidFill>
                    <a:latin typeface="Arial"/>
                    <a:cs typeface="Arial"/>
                  </a:rPr>
                  <a:t> </a:t>
                </a:r>
                <a:r>
                  <a:rPr lang="en-US" sz="2400" dirty="0">
                    <a:solidFill>
                      <a:srgbClr val="1F1274"/>
                    </a:solidFill>
                    <a:latin typeface="Arial"/>
                    <a:cs typeface="Arial"/>
                  </a:rPr>
                  <a:t>using crude </a:t>
                </a:r>
                <a:r>
                  <a:rPr lang="en-US" sz="2400" spc="-4" dirty="0">
                    <a:solidFill>
                      <a:srgbClr val="1F1274"/>
                    </a:solidFill>
                    <a:latin typeface="Arial"/>
                    <a:cs typeface="Arial"/>
                  </a:rPr>
                  <a:t>geometric </a:t>
                </a:r>
                <a:r>
                  <a:rPr lang="en-US" sz="2400" dirty="0">
                    <a:solidFill>
                      <a:srgbClr val="1F1274"/>
                    </a:solidFill>
                    <a:latin typeface="Arial"/>
                    <a:cs typeface="Arial"/>
                  </a:rPr>
                  <a:t> </a:t>
                </a:r>
                <a:r>
                  <a:rPr lang="en-US" sz="2400" spc="-4" dirty="0">
                    <a:solidFill>
                      <a:srgbClr val="1F1274"/>
                    </a:solidFill>
                    <a:latin typeface="Arial"/>
                    <a:cs typeface="Arial"/>
                  </a:rPr>
                  <a:t>constraints, i.e., </a:t>
                </a:r>
                <a14:m>
                  <m:oMath xmlns:m="http://schemas.openxmlformats.org/officeDocument/2006/math">
                    <m:r>
                      <a:rPr lang="en-US" sz="2400" i="1" spc="-4">
                        <a:solidFill>
                          <a:srgbClr val="1F1274"/>
                        </a:solidFill>
                        <a:latin typeface="Cambria Math" panose="02040503050406030204" pitchFamily="18" charset="0"/>
                        <a:cs typeface="Arial"/>
                      </a:rPr>
                      <m:t>𝛿</m:t>
                    </m:r>
                    <m:d>
                      <m:dPr>
                        <m:ctrlPr>
                          <a:rPr lang="en-US" sz="2400" i="1" spc="-4">
                            <a:solidFill>
                              <a:srgbClr val="1F1274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a:rPr lang="ar-AE" sz="2400" i="1" spc="-4">
                            <a:solidFill>
                              <a:srgbClr val="1F1274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𝜙</m:t>
                        </m:r>
                      </m:e>
                    </m:d>
                    <m:r>
                      <a:rPr lang="en-US" sz="2400" i="1" spc="-4">
                        <a:solidFill>
                          <a:srgbClr val="1F1274"/>
                        </a:solidFill>
                        <a:latin typeface="Cambria Math" panose="02040503050406030204" pitchFamily="18" charset="0"/>
                        <a:cs typeface="Arial"/>
                      </a:rPr>
                      <m:t>≤</m:t>
                    </m:r>
                    <m:f>
                      <m:fPr>
                        <m:ctrlPr>
                          <a:rPr lang="en-US" sz="2400" i="1" spc="-4">
                            <a:solidFill>
                              <a:srgbClr val="1F1274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fPr>
                      <m:num>
                        <m:r>
                          <a:rPr lang="en-US" sz="2400" i="1" spc="-4">
                            <a:solidFill>
                              <a:srgbClr val="1F1274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𝜋</m:t>
                        </m:r>
                      </m:num>
                      <m:den>
                        <m:r>
                          <a:rPr lang="en-US" sz="2400" i="1" spc="-4">
                            <a:solidFill>
                              <a:srgbClr val="1F1274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/>
                    <a:cs typeface="Arial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i="1" spc="-4">
                        <a:solidFill>
                          <a:srgbClr val="1F1274"/>
                        </a:solidFill>
                        <a:latin typeface="Cambria Math" panose="02040503050406030204" pitchFamily="18" charset="0"/>
                        <a:cs typeface="Arial"/>
                      </a:rPr>
                      <m:t>𝛿</m:t>
                    </m:r>
                    <m:d>
                      <m:dPr>
                        <m:ctrlPr>
                          <a:rPr lang="en-US" sz="2400" i="1" spc="-4">
                            <a:solidFill>
                              <a:srgbClr val="1F1274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a:rPr lang="en-US" sz="2400" i="1" spc="-4">
                            <a:solidFill>
                              <a:srgbClr val="1F1274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𝑧</m:t>
                        </m:r>
                      </m:e>
                    </m:d>
                    <m:r>
                      <a:rPr lang="en-US" sz="2400" i="1" spc="-4">
                        <a:solidFill>
                          <a:srgbClr val="1F1274"/>
                        </a:solidFill>
                        <a:latin typeface="Cambria Math" panose="02040503050406030204" pitchFamily="18" charset="0"/>
                        <a:cs typeface="Arial"/>
                      </a:rPr>
                      <m:t>≤</m:t>
                    </m:r>
                    <m:r>
                      <a:rPr lang="en-US" sz="2400" i="1" spc="-4">
                        <a:solidFill>
                          <a:srgbClr val="1F1274"/>
                        </a:solidFill>
                        <a:latin typeface="Cambria Math" panose="02040503050406030204" pitchFamily="18" charset="0"/>
                        <a:cs typeface="Arial"/>
                      </a:rPr>
                      <m:t>300</m:t>
                    </m:r>
                    <m:r>
                      <a:rPr lang="en-US" sz="2400" i="1" spc="-4">
                        <a:solidFill>
                          <a:srgbClr val="1F1274"/>
                        </a:solidFill>
                        <a:latin typeface="Cambria Math" panose="02040503050406030204" pitchFamily="18" charset="0"/>
                        <a:cs typeface="Arial"/>
                      </a:rPr>
                      <m:t>𝑚𝑚</m:t>
                    </m:r>
                  </m:oMath>
                </a14:m>
                <a:endParaRPr sz="2000" dirty="0"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3" name="object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385934"/>
                <a:ext cx="4845849" cy="4392934"/>
              </a:xfrm>
              <a:prstGeom prst="rect">
                <a:avLst/>
              </a:prstGeom>
              <a:blipFill>
                <a:blip r:embed="rId3"/>
                <a:stretch>
                  <a:fillRect l="-3665" r="-5236" b="-1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0" name="object 6">
            <a:extLst>
              <a:ext uri="{FF2B5EF4-FFF2-40B4-BE49-F238E27FC236}">
                <a16:creationId xmlns:a16="http://schemas.microsoft.com/office/drawing/2014/main" id="{0988FC8A-A719-8541-82A1-DFFDC52BB60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3860" y="1642252"/>
            <a:ext cx="3208135" cy="290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67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6BB0C-FD26-8346-A079-1E3046DCA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Algorithm 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72E551F3-4F6F-7A46-B2A1-966D499E2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7" y="1028583"/>
            <a:ext cx="8229600" cy="1595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D60F7-A2A3-8042-AFBB-D9BF8E47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78914C-0C78-4648-A572-150DA310752A}"/>
              </a:ext>
            </a:extLst>
          </p:cNvPr>
          <p:cNvGrpSpPr/>
          <p:nvPr/>
        </p:nvGrpSpPr>
        <p:grpSpPr>
          <a:xfrm>
            <a:off x="1315123" y="2895600"/>
            <a:ext cx="6152477" cy="2994884"/>
            <a:chOff x="1467522" y="1143000"/>
            <a:chExt cx="6152477" cy="2994884"/>
          </a:xfrm>
        </p:grpSpPr>
        <p:sp>
          <p:nvSpPr>
            <p:cNvPr id="10" name="Arrow: Right 103">
              <a:extLst>
                <a:ext uri="{FF2B5EF4-FFF2-40B4-BE49-F238E27FC236}">
                  <a16:creationId xmlns:a16="http://schemas.microsoft.com/office/drawing/2014/main" id="{AB8AE75D-3BE0-3043-8E86-318AA2C43079}"/>
                </a:ext>
              </a:extLst>
            </p:cNvPr>
            <p:cNvSpPr/>
            <p:nvPr/>
          </p:nvSpPr>
          <p:spPr>
            <a:xfrm>
              <a:off x="4183188" y="2179918"/>
              <a:ext cx="277740" cy="46820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FF62007-EC6A-9043-AA9E-E113E485FAB1}"/>
                </a:ext>
              </a:extLst>
            </p:cNvPr>
            <p:cNvGrpSpPr/>
            <p:nvPr/>
          </p:nvGrpSpPr>
          <p:grpSpPr>
            <a:xfrm>
              <a:off x="6733840" y="2095615"/>
              <a:ext cx="193214" cy="204704"/>
              <a:chOff x="473865" y="196451"/>
              <a:chExt cx="123828" cy="13097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B160D762-3921-3E4D-AC3D-4714498871BC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86AC8AFF-0919-264D-9901-853CD879579F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C5F38D3C-330B-BE46-92B9-A84EFC96566C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Arrow: Right 113">
              <a:extLst>
                <a:ext uri="{FF2B5EF4-FFF2-40B4-BE49-F238E27FC236}">
                  <a16:creationId xmlns:a16="http://schemas.microsoft.com/office/drawing/2014/main" id="{0C27A1F5-2886-C247-A63A-1972CF5723C8}"/>
                </a:ext>
              </a:extLst>
            </p:cNvPr>
            <p:cNvSpPr/>
            <p:nvPr/>
          </p:nvSpPr>
          <p:spPr>
            <a:xfrm>
              <a:off x="5622082" y="2166257"/>
              <a:ext cx="277740" cy="46820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13" name="Arrow: Right 115">
              <a:extLst>
                <a:ext uri="{FF2B5EF4-FFF2-40B4-BE49-F238E27FC236}">
                  <a16:creationId xmlns:a16="http://schemas.microsoft.com/office/drawing/2014/main" id="{2E8062AB-AE08-7640-9618-0E0D6289023A}"/>
                </a:ext>
              </a:extLst>
            </p:cNvPr>
            <p:cNvSpPr/>
            <p:nvPr/>
          </p:nvSpPr>
          <p:spPr>
            <a:xfrm>
              <a:off x="4161450" y="2997444"/>
              <a:ext cx="277740" cy="46820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31CFEAF-AC54-144E-891A-4A008DF6110D}"/>
                </a:ext>
              </a:extLst>
            </p:cNvPr>
            <p:cNvCxnSpPr>
              <a:cxnSpLocks/>
              <a:stCxn id="162" idx="6"/>
              <a:endCxn id="165" idx="2"/>
            </p:cNvCxnSpPr>
            <p:nvPr/>
          </p:nvCxnSpPr>
          <p:spPr>
            <a:xfrm>
              <a:off x="6298002" y="2197967"/>
              <a:ext cx="435838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Arrow: Right 118">
              <a:extLst>
                <a:ext uri="{FF2B5EF4-FFF2-40B4-BE49-F238E27FC236}">
                  <a16:creationId xmlns:a16="http://schemas.microsoft.com/office/drawing/2014/main" id="{A6828C18-D471-1C48-9857-D1AD384BC47A}"/>
                </a:ext>
              </a:extLst>
            </p:cNvPr>
            <p:cNvSpPr/>
            <p:nvPr/>
          </p:nvSpPr>
          <p:spPr>
            <a:xfrm>
              <a:off x="5600344" y="2990615"/>
              <a:ext cx="277740" cy="46820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A1E9C28-9028-834D-B5C6-DF97861CF0C5}"/>
                </a:ext>
              </a:extLst>
            </p:cNvPr>
            <p:cNvSpPr/>
            <p:nvPr/>
          </p:nvSpPr>
          <p:spPr>
            <a:xfrm flipH="1" flipV="1">
              <a:off x="3527207" y="1817117"/>
              <a:ext cx="39017" cy="4136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896DA2C-606A-CA4A-9BCD-0B9FBDB5CF8E}"/>
                </a:ext>
              </a:extLst>
            </p:cNvPr>
            <p:cNvSpPr/>
            <p:nvPr/>
          </p:nvSpPr>
          <p:spPr>
            <a:xfrm flipH="1">
              <a:off x="3612054" y="1815338"/>
              <a:ext cx="39019" cy="4136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EBB63DF-065A-414C-B7A1-28E4831CB8EB}"/>
                </a:ext>
              </a:extLst>
            </p:cNvPr>
            <p:cNvSpPr/>
            <p:nvPr/>
          </p:nvSpPr>
          <p:spPr>
            <a:xfrm flipH="1">
              <a:off x="3701637" y="1817117"/>
              <a:ext cx="39017" cy="4136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437ED78F-4E90-4441-BA74-6DA4CF9809FF}"/>
                </a:ext>
              </a:extLst>
            </p:cNvPr>
            <p:cNvSpPr/>
            <p:nvPr/>
          </p:nvSpPr>
          <p:spPr>
            <a:xfrm>
              <a:off x="3857788" y="1441994"/>
              <a:ext cx="174010" cy="36335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0" name="Arrow: Right 143">
              <a:extLst>
                <a:ext uri="{FF2B5EF4-FFF2-40B4-BE49-F238E27FC236}">
                  <a16:creationId xmlns:a16="http://schemas.microsoft.com/office/drawing/2014/main" id="{13CA8FD5-3994-7841-9BAB-F79816F04E93}"/>
                </a:ext>
              </a:extLst>
            </p:cNvPr>
            <p:cNvSpPr/>
            <p:nvPr/>
          </p:nvSpPr>
          <p:spPr>
            <a:xfrm>
              <a:off x="4141050" y="1600258"/>
              <a:ext cx="277740" cy="46820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DDB57F4-F33E-5945-85BF-8252689F6AFB}"/>
                </a:ext>
              </a:extLst>
            </p:cNvPr>
            <p:cNvSpPr/>
            <p:nvPr/>
          </p:nvSpPr>
          <p:spPr>
            <a:xfrm>
              <a:off x="4590273" y="1472419"/>
              <a:ext cx="827384" cy="2183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VpNet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22" name="Arrow: Right 145">
              <a:extLst>
                <a:ext uri="{FF2B5EF4-FFF2-40B4-BE49-F238E27FC236}">
                  <a16:creationId xmlns:a16="http://schemas.microsoft.com/office/drawing/2014/main" id="{6F14BED4-CE80-C149-BED9-DEDB0D962838}"/>
                </a:ext>
              </a:extLst>
            </p:cNvPr>
            <p:cNvSpPr/>
            <p:nvPr/>
          </p:nvSpPr>
          <p:spPr>
            <a:xfrm>
              <a:off x="5584128" y="1576117"/>
              <a:ext cx="277740" cy="46820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27E83D-411B-6F46-AC1F-8FF4BD1DA2FA}"/>
                </a:ext>
              </a:extLst>
            </p:cNvPr>
            <p:cNvSpPr txBox="1"/>
            <p:nvPr/>
          </p:nvSpPr>
          <p:spPr>
            <a:xfrm>
              <a:off x="4078230" y="1342095"/>
              <a:ext cx="47801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Agg</a:t>
              </a:r>
              <a:endParaRPr lang="en-US" sz="900" dirty="0"/>
            </a:p>
          </p:txBody>
        </p:sp>
        <p:sp>
          <p:nvSpPr>
            <p:cNvPr id="24" name="Callout: Left Arrow 150">
              <a:extLst>
                <a:ext uri="{FF2B5EF4-FFF2-40B4-BE49-F238E27FC236}">
                  <a16:creationId xmlns:a16="http://schemas.microsoft.com/office/drawing/2014/main" id="{3559A352-33E7-3E45-B0DA-C55487836420}"/>
                </a:ext>
              </a:extLst>
            </p:cNvPr>
            <p:cNvSpPr/>
            <p:nvPr/>
          </p:nvSpPr>
          <p:spPr>
            <a:xfrm>
              <a:off x="6379676" y="1488803"/>
              <a:ext cx="738280" cy="224886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80584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Virtual</a:t>
              </a:r>
            </a:p>
            <a:p>
              <a:pPr algn="ctr"/>
              <a:r>
                <a:rPr lang="en-US" sz="825" dirty="0">
                  <a:solidFill>
                    <a:schemeClr val="tx1"/>
                  </a:solidFill>
                </a:rPr>
                <a:t>Point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A500FFA-2677-864F-ADF5-219AE905550B}"/>
                </a:ext>
              </a:extLst>
            </p:cNvPr>
            <p:cNvCxnSpPr>
              <a:cxnSpLocks/>
              <a:stCxn id="138" idx="6"/>
              <a:endCxn id="63" idx="2"/>
            </p:cNvCxnSpPr>
            <p:nvPr/>
          </p:nvCxnSpPr>
          <p:spPr>
            <a:xfrm>
              <a:off x="6326515" y="2861606"/>
              <a:ext cx="231032" cy="26318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74C42ED-43E3-C44C-BAB0-F97AE5FCE841}"/>
                </a:ext>
              </a:extLst>
            </p:cNvPr>
            <p:cNvCxnSpPr>
              <a:cxnSpLocks/>
              <a:stCxn id="135" idx="6"/>
              <a:endCxn id="63" idx="2"/>
            </p:cNvCxnSpPr>
            <p:nvPr/>
          </p:nvCxnSpPr>
          <p:spPr>
            <a:xfrm flipV="1">
              <a:off x="6329158" y="3124789"/>
              <a:ext cx="228389" cy="34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DA15416-875C-614B-8B2B-7381C53DA1DA}"/>
                </a:ext>
              </a:extLst>
            </p:cNvPr>
            <p:cNvCxnSpPr>
              <a:cxnSpLocks/>
              <a:stCxn id="132" idx="6"/>
              <a:endCxn id="63" idx="2"/>
            </p:cNvCxnSpPr>
            <p:nvPr/>
          </p:nvCxnSpPr>
          <p:spPr>
            <a:xfrm flipV="1">
              <a:off x="6326515" y="3124789"/>
              <a:ext cx="231032" cy="26902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C33C998-3496-A14A-A064-444D661571B5}"/>
                </a:ext>
              </a:extLst>
            </p:cNvPr>
            <p:cNvCxnSpPr>
              <a:cxnSpLocks/>
              <a:stCxn id="63" idx="6"/>
              <a:endCxn id="129" idx="2"/>
            </p:cNvCxnSpPr>
            <p:nvPr/>
          </p:nvCxnSpPr>
          <p:spPr>
            <a:xfrm flipV="1">
              <a:off x="6750762" y="2733080"/>
              <a:ext cx="218660" cy="3917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D7DD7F7-464C-3044-92C7-8163110E4D8E}"/>
                </a:ext>
              </a:extLst>
            </p:cNvPr>
            <p:cNvSpPr/>
            <p:nvPr/>
          </p:nvSpPr>
          <p:spPr>
            <a:xfrm>
              <a:off x="3715189" y="2116307"/>
              <a:ext cx="166011" cy="182788"/>
            </a:xfrm>
            <a:prstGeom prst="ellipse">
              <a:avLst/>
            </a:prstGeom>
            <a:noFill/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926F5DA-03DF-924F-A1C2-6150CA11BBE4}"/>
                </a:ext>
              </a:extLst>
            </p:cNvPr>
            <p:cNvSpPr/>
            <p:nvPr/>
          </p:nvSpPr>
          <p:spPr>
            <a:xfrm>
              <a:off x="3767547" y="2144318"/>
              <a:ext cx="61295" cy="731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A34445E-0253-8944-B1EF-1FC32690DC4B}"/>
                </a:ext>
              </a:extLst>
            </p:cNvPr>
            <p:cNvSpPr/>
            <p:nvPr/>
          </p:nvSpPr>
          <p:spPr>
            <a:xfrm>
              <a:off x="3767547" y="2197967"/>
              <a:ext cx="61295" cy="7311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F9ACB6-8FBE-F748-83D2-45C31C72AD70}"/>
                </a:ext>
              </a:extLst>
            </p:cNvPr>
            <p:cNvSpPr txBox="1"/>
            <p:nvPr/>
          </p:nvSpPr>
          <p:spPr>
            <a:xfrm>
              <a:off x="2935493" y="3596435"/>
              <a:ext cx="3888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Layer i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1BBA299-A711-0648-9256-9237502BF921}"/>
                </a:ext>
              </a:extLst>
            </p:cNvPr>
            <p:cNvSpPr txBox="1"/>
            <p:nvPr/>
          </p:nvSpPr>
          <p:spPr>
            <a:xfrm>
              <a:off x="2445452" y="3592216"/>
              <a:ext cx="46980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Layer i-1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F388DEE-191E-F441-941A-EE2F1128644B}"/>
                </a:ext>
              </a:extLst>
            </p:cNvPr>
            <p:cNvSpPr txBox="1"/>
            <p:nvPr/>
          </p:nvSpPr>
          <p:spPr>
            <a:xfrm>
              <a:off x="3315025" y="3592216"/>
              <a:ext cx="49287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Layer i+1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A25020-C8AE-F747-A9FC-1E065775C8F1}"/>
                </a:ext>
              </a:extLst>
            </p:cNvPr>
            <p:cNvSpPr txBox="1"/>
            <p:nvPr/>
          </p:nvSpPr>
          <p:spPr>
            <a:xfrm>
              <a:off x="5321356" y="3600450"/>
              <a:ext cx="2001653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25" b="1" dirty="0"/>
                <a:t>Message Passing GNN Block</a:t>
              </a:r>
              <a:endParaRPr lang="en-US" sz="1125" b="1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1E0DCCA-2BA6-DC4D-933D-1C5F1107AE13}"/>
                </a:ext>
              </a:extLst>
            </p:cNvPr>
            <p:cNvSpPr/>
            <p:nvPr/>
          </p:nvSpPr>
          <p:spPr>
            <a:xfrm>
              <a:off x="4546509" y="3823178"/>
              <a:ext cx="42244" cy="12783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8427F43-EB29-454A-BC6B-EF80A271F17B}"/>
                </a:ext>
              </a:extLst>
            </p:cNvPr>
            <p:cNvSpPr/>
            <p:nvPr/>
          </p:nvSpPr>
          <p:spPr>
            <a:xfrm rot="5400000" flipH="1">
              <a:off x="6083399" y="2414413"/>
              <a:ext cx="41954" cy="303124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0A014CE-BD8E-D441-8A74-C5EFE5B03658}"/>
                </a:ext>
              </a:extLst>
            </p:cNvPr>
            <p:cNvSpPr/>
            <p:nvPr/>
          </p:nvSpPr>
          <p:spPr>
            <a:xfrm>
              <a:off x="7560361" y="1153330"/>
              <a:ext cx="46995" cy="279636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39" name="Arrow: Right 229">
              <a:extLst>
                <a:ext uri="{FF2B5EF4-FFF2-40B4-BE49-F238E27FC236}">
                  <a16:creationId xmlns:a16="http://schemas.microsoft.com/office/drawing/2014/main" id="{BEFCAFAE-5D1D-5145-9C2A-4C99E77B2E4F}"/>
                </a:ext>
              </a:extLst>
            </p:cNvPr>
            <p:cNvSpPr/>
            <p:nvPr/>
          </p:nvSpPr>
          <p:spPr>
            <a:xfrm rot="5400000">
              <a:off x="4401941" y="1166129"/>
              <a:ext cx="243646" cy="19738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39BB280-1CDC-124F-BF84-2ED59B5576C7}"/>
                </a:ext>
              </a:extLst>
            </p:cNvPr>
            <p:cNvSpPr txBox="1"/>
            <p:nvPr/>
          </p:nvSpPr>
          <p:spPr>
            <a:xfrm>
              <a:off x="5342374" y="3860885"/>
              <a:ext cx="15486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Iteration K times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5E4D91C-B94B-C940-B099-F0CF05AF5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0910" y="2303135"/>
              <a:ext cx="2339504" cy="34577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1C3BED9-9F5A-3A43-9E7F-DF1D5E395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5348" y="3400901"/>
              <a:ext cx="2411285" cy="264127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EF66762-87E7-6C4F-A0D3-9C8D3CBA761F}"/>
                </a:ext>
              </a:extLst>
            </p:cNvPr>
            <p:cNvSpPr/>
            <p:nvPr/>
          </p:nvSpPr>
          <p:spPr>
            <a:xfrm rot="5400000">
              <a:off x="6028202" y="-352597"/>
              <a:ext cx="46820" cy="305867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954CD31-CD36-2A4E-A9B9-EDC350B3C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4662" y="1719290"/>
              <a:ext cx="1950782" cy="256764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B5B3FC1-C14A-9A4C-95B3-AFC7FD8E0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9308" y="3149980"/>
              <a:ext cx="2601212" cy="221207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0C8BD6E-1059-4C49-9A91-A2A7130F62DA}"/>
                </a:ext>
              </a:extLst>
            </p:cNvPr>
            <p:cNvSpPr/>
            <p:nvPr/>
          </p:nvSpPr>
          <p:spPr>
            <a:xfrm>
              <a:off x="4598574" y="2115498"/>
              <a:ext cx="824987" cy="20114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EdgeNet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E47897D-EEB1-6E4F-99C1-A8CFA16F053E}"/>
                </a:ext>
              </a:extLst>
            </p:cNvPr>
            <p:cNvSpPr/>
            <p:nvPr/>
          </p:nvSpPr>
          <p:spPr>
            <a:xfrm>
              <a:off x="4581574" y="2905727"/>
              <a:ext cx="831743" cy="24097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NodeNet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6D1E7F8-E9C9-E048-BFEC-9ECBAEE66240}"/>
                </a:ext>
              </a:extLst>
            </p:cNvPr>
            <p:cNvSpPr/>
            <p:nvPr/>
          </p:nvSpPr>
          <p:spPr>
            <a:xfrm>
              <a:off x="6039036" y="1511772"/>
              <a:ext cx="166011" cy="182788"/>
            </a:xfrm>
            <a:prstGeom prst="ellipse">
              <a:avLst/>
            </a:prstGeom>
            <a:noFill/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4810200-4EDB-074F-8278-D500FBE5EF9F}"/>
                </a:ext>
              </a:extLst>
            </p:cNvPr>
            <p:cNvSpPr/>
            <p:nvPr/>
          </p:nvSpPr>
          <p:spPr>
            <a:xfrm>
              <a:off x="6091394" y="1539783"/>
              <a:ext cx="61295" cy="731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8FB4469-FF9E-E740-A844-362CEAABFDDB}"/>
                </a:ext>
              </a:extLst>
            </p:cNvPr>
            <p:cNvSpPr/>
            <p:nvPr/>
          </p:nvSpPr>
          <p:spPr>
            <a:xfrm>
              <a:off x="6091394" y="1593432"/>
              <a:ext cx="61295" cy="7311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14AD521-4F1D-3A42-8197-6E977B3FA69F}"/>
                </a:ext>
              </a:extLst>
            </p:cNvPr>
            <p:cNvGrpSpPr/>
            <p:nvPr/>
          </p:nvGrpSpPr>
          <p:grpSpPr>
            <a:xfrm>
              <a:off x="6104788" y="2095615"/>
              <a:ext cx="193214" cy="204704"/>
              <a:chOff x="473865" y="196451"/>
              <a:chExt cx="123828" cy="130970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C1CA33CA-5BA5-DF47-94F4-83623ACD7547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F5C4BE61-4B0B-4A49-BBB0-BA2B82F2A4AD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8F8E0F84-9FE3-8C45-9569-1D01B1F85CB0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F8636F8-9747-1D43-821D-C83E3B36C794}"/>
                </a:ext>
              </a:extLst>
            </p:cNvPr>
            <p:cNvGrpSpPr/>
            <p:nvPr/>
          </p:nvGrpSpPr>
          <p:grpSpPr>
            <a:xfrm>
              <a:off x="3311839" y="2098403"/>
              <a:ext cx="193214" cy="204704"/>
              <a:chOff x="473865" y="196451"/>
              <a:chExt cx="123828" cy="13097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8A4C1369-C607-6E43-8753-2CFD5552C211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A866A677-3B0C-6D46-BF2F-59A057F84556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699DE6B3-0ECB-9F44-B168-227E6D04B64C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0631018-014A-AB4C-BCF2-172161DA5EEA}"/>
                </a:ext>
              </a:extLst>
            </p:cNvPr>
            <p:cNvCxnSpPr>
              <a:cxnSpLocks/>
              <a:endCxn id="159" idx="2"/>
            </p:cNvCxnSpPr>
            <p:nvPr/>
          </p:nvCxnSpPr>
          <p:spPr>
            <a:xfrm flipV="1">
              <a:off x="3119324" y="2200756"/>
              <a:ext cx="192514" cy="1811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D9F31ED-BCC2-BA47-B5FD-6CF866614792}"/>
                </a:ext>
              </a:extLst>
            </p:cNvPr>
            <p:cNvGrpSpPr/>
            <p:nvPr/>
          </p:nvGrpSpPr>
          <p:grpSpPr>
            <a:xfrm>
              <a:off x="2927250" y="2098403"/>
              <a:ext cx="193214" cy="204704"/>
              <a:chOff x="473865" y="196451"/>
              <a:chExt cx="123828" cy="130970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14890AB3-6425-9940-A683-D31AC6EB8CFE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F944E1F2-AFB4-E445-ABCE-BC648F02D78C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3484D4BD-34EC-6B42-A555-3A69AD0A49AB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BC360AF-63ED-C24F-A18E-CD04889D4110}"/>
                </a:ext>
              </a:extLst>
            </p:cNvPr>
            <p:cNvGrpSpPr/>
            <p:nvPr/>
          </p:nvGrpSpPr>
          <p:grpSpPr>
            <a:xfrm>
              <a:off x="3190692" y="1408195"/>
              <a:ext cx="193214" cy="204704"/>
              <a:chOff x="473865" y="196451"/>
              <a:chExt cx="123828" cy="130970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E75BB9E-736D-584F-977A-E5DEF60B27A2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3B3E9E56-08CB-B647-A22A-7447F0F3E672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68E772D0-2E4B-0E41-866B-725020CC393E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B678F6C-87CF-C64B-8E4A-8A093BA4396B}"/>
                </a:ext>
              </a:extLst>
            </p:cNvPr>
            <p:cNvGrpSpPr/>
            <p:nvPr/>
          </p:nvGrpSpPr>
          <p:grpSpPr>
            <a:xfrm>
              <a:off x="2857145" y="1401640"/>
              <a:ext cx="193214" cy="204704"/>
              <a:chOff x="473865" y="196451"/>
              <a:chExt cx="123828" cy="130970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0CA94AEF-C936-4C48-A025-5D2C024C7375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3235A473-A9EE-4748-94E5-DAEA85F3DBD3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9770837B-5AD0-1044-9BF0-7F0F9CB87795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55EB9B5-DD3B-8946-9A24-79A9969E9ABE}"/>
                </a:ext>
              </a:extLst>
            </p:cNvPr>
            <p:cNvGrpSpPr/>
            <p:nvPr/>
          </p:nvGrpSpPr>
          <p:grpSpPr>
            <a:xfrm>
              <a:off x="3530576" y="1403529"/>
              <a:ext cx="193214" cy="204704"/>
              <a:chOff x="473865" y="196451"/>
              <a:chExt cx="123828" cy="130970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F8363F7B-F9F7-FC40-8AC0-A6B3B5347287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57CDAF69-7A7B-BF4A-B525-976FA9514BF7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E0F6434D-0EA4-BF41-859A-8AB8984C2F07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ED89A98-3087-674B-AD37-0ED2E2D79647}"/>
                </a:ext>
              </a:extLst>
            </p:cNvPr>
            <p:cNvGrpSpPr/>
            <p:nvPr/>
          </p:nvGrpSpPr>
          <p:grpSpPr>
            <a:xfrm>
              <a:off x="2857145" y="1730767"/>
              <a:ext cx="193214" cy="204704"/>
              <a:chOff x="473865" y="196451"/>
              <a:chExt cx="123828" cy="130970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BAFEEAAC-B517-4F47-9C51-4B99910D0ACB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8AEA64F1-60AA-804A-B240-83BF5EC2E4CA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224E770C-EE93-364F-A4AD-2D9772F26C5A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4AEFC59-30E9-4945-8C46-94319C51D4B8}"/>
                </a:ext>
              </a:extLst>
            </p:cNvPr>
            <p:cNvGrpSpPr/>
            <p:nvPr/>
          </p:nvGrpSpPr>
          <p:grpSpPr>
            <a:xfrm>
              <a:off x="3190964" y="1730767"/>
              <a:ext cx="193214" cy="204704"/>
              <a:chOff x="473865" y="196451"/>
              <a:chExt cx="123828" cy="130970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488B4E44-09EB-AE4C-BE66-A3F4D5E6C6E2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8E24061C-C6BA-6747-8761-F5AC0EE77C88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3C6428DC-0ED2-C14E-8823-AC6C84D6414D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82031E3-BDA2-2D40-ABB6-B8F4841CF0A7}"/>
                </a:ext>
              </a:extLst>
            </p:cNvPr>
            <p:cNvGrpSpPr/>
            <p:nvPr/>
          </p:nvGrpSpPr>
          <p:grpSpPr>
            <a:xfrm>
              <a:off x="6133301" y="2759254"/>
              <a:ext cx="193214" cy="204704"/>
              <a:chOff x="473865" y="196451"/>
              <a:chExt cx="123828" cy="130970"/>
            </a:xfrm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DF88DBE4-F1DB-9745-97F9-1D40592F7336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F03DF385-EC8A-C84E-A1EB-B3195DACC02C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6C56E9AC-DBC4-714D-A038-3826BD5815BF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EB6F184-5183-2D40-BAED-94B27735E94B}"/>
                </a:ext>
              </a:extLst>
            </p:cNvPr>
            <p:cNvGrpSpPr/>
            <p:nvPr/>
          </p:nvGrpSpPr>
          <p:grpSpPr>
            <a:xfrm>
              <a:off x="6135945" y="3025885"/>
              <a:ext cx="193214" cy="204704"/>
              <a:chOff x="473865" y="196451"/>
              <a:chExt cx="123828" cy="130970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CACC3D51-FB61-8B41-9D43-2E9F44E95D60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BA8E2F2A-5CBF-0843-99C0-0AE1C2C883DE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5B2732C6-C551-404F-90FD-D68AB542FC70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4A7F034-5224-E94F-AD62-049A875C3D69}"/>
                </a:ext>
              </a:extLst>
            </p:cNvPr>
            <p:cNvGrpSpPr/>
            <p:nvPr/>
          </p:nvGrpSpPr>
          <p:grpSpPr>
            <a:xfrm>
              <a:off x="6133301" y="3291464"/>
              <a:ext cx="193214" cy="204704"/>
              <a:chOff x="473865" y="196451"/>
              <a:chExt cx="123828" cy="130970"/>
            </a:xfrm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D7CDE65-FEC1-4648-B03C-23CF86F8CBDC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E8E4FD6-B94E-C346-BE96-A7D9E2CE4159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8B5F4E8A-CA7B-0C4E-B6E2-FAF63A0071DA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F24A85B-ED2C-0F42-98D7-5AAE614D094B}"/>
                </a:ext>
              </a:extLst>
            </p:cNvPr>
            <p:cNvSpPr/>
            <p:nvPr/>
          </p:nvSpPr>
          <p:spPr>
            <a:xfrm>
              <a:off x="6557547" y="3022437"/>
              <a:ext cx="193214" cy="204704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37AE417-EBB6-B546-94F8-262F9869EDCA}"/>
                </a:ext>
              </a:extLst>
            </p:cNvPr>
            <p:cNvSpPr/>
            <p:nvPr/>
          </p:nvSpPr>
          <p:spPr>
            <a:xfrm>
              <a:off x="6618486" y="3042908"/>
              <a:ext cx="71338" cy="8188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505B4A5-EDF0-E14E-B8B2-6106618C7C8C}"/>
                </a:ext>
              </a:extLst>
            </p:cNvPr>
            <p:cNvSpPr/>
            <p:nvPr/>
          </p:nvSpPr>
          <p:spPr>
            <a:xfrm>
              <a:off x="6618486" y="3124789"/>
              <a:ext cx="71338" cy="8188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627A61F-1CF9-0646-87AA-C9A14C843384}"/>
                </a:ext>
              </a:extLst>
            </p:cNvPr>
            <p:cNvGrpSpPr/>
            <p:nvPr/>
          </p:nvGrpSpPr>
          <p:grpSpPr>
            <a:xfrm>
              <a:off x="6969421" y="2630728"/>
              <a:ext cx="193214" cy="204704"/>
              <a:chOff x="473865" y="196451"/>
              <a:chExt cx="123828" cy="130970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DBD6A320-90C9-E046-A6F6-396BF5A18F35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4EC45B89-158E-7D49-80DA-C90D4032158F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C67B86B-4A71-EB4E-9D1E-AB92390D8F9C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FF9A337-7BF4-DC49-829F-F8942AB7A782}"/>
                </a:ext>
              </a:extLst>
            </p:cNvPr>
            <p:cNvCxnSpPr>
              <a:cxnSpLocks/>
              <a:stCxn id="63" idx="6"/>
              <a:endCxn id="126" idx="2"/>
            </p:cNvCxnSpPr>
            <p:nvPr/>
          </p:nvCxnSpPr>
          <p:spPr>
            <a:xfrm flipV="1">
              <a:off x="6750762" y="2993889"/>
              <a:ext cx="218660" cy="1309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05770C9-E20B-0142-9466-A4C9BB3C81F2}"/>
                </a:ext>
              </a:extLst>
            </p:cNvPr>
            <p:cNvGrpSpPr/>
            <p:nvPr/>
          </p:nvGrpSpPr>
          <p:grpSpPr>
            <a:xfrm>
              <a:off x="6969421" y="2891536"/>
              <a:ext cx="193214" cy="204704"/>
              <a:chOff x="473865" y="196451"/>
              <a:chExt cx="123828" cy="130970"/>
            </a:xfrm>
          </p:grpSpPr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72EE56A3-D6E0-3043-BD14-2537869B855A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0EEA57E8-C173-1A4B-98D1-E3A0BB6EE04B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39A91E6F-B4A5-2643-ADA9-F4FFD1542897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B1AAB98-0088-0B42-B35C-6E36C08555C5}"/>
                </a:ext>
              </a:extLst>
            </p:cNvPr>
            <p:cNvCxnSpPr>
              <a:cxnSpLocks/>
              <a:stCxn id="63" idx="6"/>
              <a:endCxn id="123" idx="2"/>
            </p:cNvCxnSpPr>
            <p:nvPr/>
          </p:nvCxnSpPr>
          <p:spPr>
            <a:xfrm>
              <a:off x="6750761" y="3124789"/>
              <a:ext cx="219100" cy="1380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D63E59B-20E0-5544-B997-17C0C2073D86}"/>
                </a:ext>
              </a:extLst>
            </p:cNvPr>
            <p:cNvGrpSpPr/>
            <p:nvPr/>
          </p:nvGrpSpPr>
          <p:grpSpPr>
            <a:xfrm>
              <a:off x="6969861" y="3160470"/>
              <a:ext cx="193214" cy="204704"/>
              <a:chOff x="473865" y="196451"/>
              <a:chExt cx="123828" cy="130970"/>
            </a:xfrm>
          </p:grpSpPr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975A8E6-C1A6-6847-BE32-20CFD49F2E60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E644CFFB-96FD-B84B-B0FA-2A520B8B3C7C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66973F8-F782-7E4E-AC2B-C802C05890DC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7FBD861-709B-704B-841E-BD78CDB35AFD}"/>
                </a:ext>
              </a:extLst>
            </p:cNvPr>
            <p:cNvGrpSpPr/>
            <p:nvPr/>
          </p:nvGrpSpPr>
          <p:grpSpPr>
            <a:xfrm>
              <a:off x="6969421" y="3420210"/>
              <a:ext cx="193214" cy="204704"/>
              <a:chOff x="473865" y="196451"/>
              <a:chExt cx="123828" cy="130970"/>
            </a:xfrm>
          </p:grpSpPr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CEDF0B33-BB0A-524B-82DB-E0C1E24478DD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A95D0F3F-50C5-2C4F-AA42-DA1D2D02813E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3033B829-480B-6648-85A7-4FD1235669F7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F9A186C-0712-344B-914D-DDF3C22157A7}"/>
                </a:ext>
              </a:extLst>
            </p:cNvPr>
            <p:cNvCxnSpPr>
              <a:cxnSpLocks/>
              <a:stCxn id="63" idx="6"/>
              <a:endCxn id="120" idx="2"/>
            </p:cNvCxnSpPr>
            <p:nvPr/>
          </p:nvCxnSpPr>
          <p:spPr>
            <a:xfrm>
              <a:off x="6750762" y="3124789"/>
              <a:ext cx="218660" cy="3977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ABE01AB-2C60-114F-9399-30CCD30F5CC1}"/>
                </a:ext>
              </a:extLst>
            </p:cNvPr>
            <p:cNvCxnSpPr>
              <a:cxnSpLocks/>
              <a:stCxn id="117" idx="6"/>
              <a:endCxn id="80" idx="2"/>
            </p:cNvCxnSpPr>
            <p:nvPr/>
          </p:nvCxnSpPr>
          <p:spPr>
            <a:xfrm>
              <a:off x="2765842" y="2785370"/>
              <a:ext cx="231032" cy="26318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3C7C7CB-C69C-F949-A98A-ED88930A215E}"/>
                </a:ext>
              </a:extLst>
            </p:cNvPr>
            <p:cNvCxnSpPr>
              <a:cxnSpLocks/>
              <a:stCxn id="114" idx="6"/>
              <a:endCxn id="80" idx="2"/>
            </p:cNvCxnSpPr>
            <p:nvPr/>
          </p:nvCxnSpPr>
          <p:spPr>
            <a:xfrm flipV="1">
              <a:off x="2768486" y="3048553"/>
              <a:ext cx="228389" cy="34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B829FC0-A5AD-E14E-B725-ACC7B4C1B8CC}"/>
                </a:ext>
              </a:extLst>
            </p:cNvPr>
            <p:cNvCxnSpPr>
              <a:cxnSpLocks/>
              <a:stCxn id="111" idx="6"/>
              <a:endCxn id="80" idx="2"/>
            </p:cNvCxnSpPr>
            <p:nvPr/>
          </p:nvCxnSpPr>
          <p:spPr>
            <a:xfrm flipV="1">
              <a:off x="2765842" y="3048553"/>
              <a:ext cx="231032" cy="26902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5D828D8-A9A1-2343-ADBB-48FDFB583DA4}"/>
                </a:ext>
              </a:extLst>
            </p:cNvPr>
            <p:cNvCxnSpPr>
              <a:cxnSpLocks/>
              <a:stCxn id="80" idx="6"/>
              <a:endCxn id="108" idx="2"/>
            </p:cNvCxnSpPr>
            <p:nvPr/>
          </p:nvCxnSpPr>
          <p:spPr>
            <a:xfrm flipV="1">
              <a:off x="3190089" y="2653409"/>
              <a:ext cx="241961" cy="3951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0570489-3057-D344-8B4F-CFF19354EDF9}"/>
                </a:ext>
              </a:extLst>
            </p:cNvPr>
            <p:cNvGrpSpPr/>
            <p:nvPr/>
          </p:nvGrpSpPr>
          <p:grpSpPr>
            <a:xfrm>
              <a:off x="2572629" y="2683019"/>
              <a:ext cx="193214" cy="204704"/>
              <a:chOff x="473865" y="196451"/>
              <a:chExt cx="123828" cy="130970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9D2ECDC5-4200-8846-9FA8-16D077B6F83E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9C04695-3ACB-3741-A8E8-B5D621EF667E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A93B088E-4BBE-D248-AA61-8DC1E34AD082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E3AEF2F-E535-ED46-8F3E-16EFE273ED2F}"/>
                </a:ext>
              </a:extLst>
            </p:cNvPr>
            <p:cNvGrpSpPr/>
            <p:nvPr/>
          </p:nvGrpSpPr>
          <p:grpSpPr>
            <a:xfrm>
              <a:off x="2575272" y="2949649"/>
              <a:ext cx="193214" cy="204704"/>
              <a:chOff x="473865" y="196451"/>
              <a:chExt cx="123828" cy="130970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982317A0-DF97-F347-BE24-FC6A0432F806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6FD5CEAE-E0F2-5243-A4E1-E1C24F337194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35F6D114-4237-D04A-A7C2-DE53007DB265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21332B4-C9C2-734E-8FED-33B4A0A1943F}"/>
                </a:ext>
              </a:extLst>
            </p:cNvPr>
            <p:cNvGrpSpPr/>
            <p:nvPr/>
          </p:nvGrpSpPr>
          <p:grpSpPr>
            <a:xfrm>
              <a:off x="2572629" y="3215229"/>
              <a:ext cx="193214" cy="204704"/>
              <a:chOff x="473865" y="196451"/>
              <a:chExt cx="123828" cy="130970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80780A46-04A1-0048-8F84-4DC3DEF6887A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F7511EBB-6545-A446-A07D-B8C51F4389BD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FD1E427-1EF1-0940-8AF6-D6EF8A8D386C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1B6ADED-F5B3-4F40-8867-F3E45E5E94EC}"/>
                </a:ext>
              </a:extLst>
            </p:cNvPr>
            <p:cNvSpPr/>
            <p:nvPr/>
          </p:nvSpPr>
          <p:spPr>
            <a:xfrm>
              <a:off x="2996874" y="2946202"/>
              <a:ext cx="193214" cy="204704"/>
            </a:xfrm>
            <a:prstGeom prst="ellipse">
              <a:avLst/>
            </a:prstGeom>
            <a:noFill/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972785A-3D9F-6E4A-A2C3-2CF63F3E7850}"/>
                </a:ext>
              </a:extLst>
            </p:cNvPr>
            <p:cNvSpPr/>
            <p:nvPr/>
          </p:nvSpPr>
          <p:spPr>
            <a:xfrm>
              <a:off x="3057814" y="2966673"/>
              <a:ext cx="71338" cy="81881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847D0977-833D-7846-B6EE-58C45C05B449}"/>
                </a:ext>
              </a:extLst>
            </p:cNvPr>
            <p:cNvSpPr/>
            <p:nvPr/>
          </p:nvSpPr>
          <p:spPr>
            <a:xfrm>
              <a:off x="3057814" y="3048553"/>
              <a:ext cx="71338" cy="8188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8B846A37-4E36-374D-9F4D-E6318471EEF8}"/>
                </a:ext>
              </a:extLst>
            </p:cNvPr>
            <p:cNvGrpSpPr/>
            <p:nvPr/>
          </p:nvGrpSpPr>
          <p:grpSpPr>
            <a:xfrm>
              <a:off x="3432050" y="2551057"/>
              <a:ext cx="193214" cy="204704"/>
              <a:chOff x="473865" y="196451"/>
              <a:chExt cx="123828" cy="130970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FFC274F8-5E85-364A-B7F0-9AF0D6EA44DC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D4EEABA-3D7F-6549-8F7D-20371EA906A3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7CCC85B-8769-C04C-9E7F-D1229DFE02CD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F7F98ED-C022-CD4D-90A2-FC17AE88C6CB}"/>
                </a:ext>
              </a:extLst>
            </p:cNvPr>
            <p:cNvCxnSpPr>
              <a:cxnSpLocks/>
              <a:stCxn id="80" idx="6"/>
              <a:endCxn id="105" idx="2"/>
            </p:cNvCxnSpPr>
            <p:nvPr/>
          </p:nvCxnSpPr>
          <p:spPr>
            <a:xfrm flipV="1">
              <a:off x="3190089" y="2914218"/>
              <a:ext cx="241961" cy="13433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C94B2A5-D34C-B042-A635-5E05AEC75070}"/>
                </a:ext>
              </a:extLst>
            </p:cNvPr>
            <p:cNvGrpSpPr/>
            <p:nvPr/>
          </p:nvGrpSpPr>
          <p:grpSpPr>
            <a:xfrm>
              <a:off x="3432050" y="2811866"/>
              <a:ext cx="193214" cy="204704"/>
              <a:chOff x="473865" y="196451"/>
              <a:chExt cx="123828" cy="130970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58355ED5-2FA3-034E-9B2A-D7DE98F7FE4A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F60F693-204D-8D4A-9B0D-15DD5897EB4D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B759630D-797B-7C4E-B812-D47FCB1438DE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CE8E82B-D0ED-2C43-8491-101D2B69EC14}"/>
                </a:ext>
              </a:extLst>
            </p:cNvPr>
            <p:cNvCxnSpPr>
              <a:cxnSpLocks/>
              <a:stCxn id="80" idx="6"/>
              <a:endCxn id="102" idx="2"/>
            </p:cNvCxnSpPr>
            <p:nvPr/>
          </p:nvCxnSpPr>
          <p:spPr>
            <a:xfrm>
              <a:off x="3190088" y="3048553"/>
              <a:ext cx="242401" cy="13459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3DB9ACB-06D9-7548-8552-00417C8EA62C}"/>
                </a:ext>
              </a:extLst>
            </p:cNvPr>
            <p:cNvGrpSpPr/>
            <p:nvPr/>
          </p:nvGrpSpPr>
          <p:grpSpPr>
            <a:xfrm>
              <a:off x="3432489" y="3080799"/>
              <a:ext cx="193214" cy="204704"/>
              <a:chOff x="473865" y="196451"/>
              <a:chExt cx="123828" cy="130970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068FB3D1-4480-4042-819E-E8FE19DF77F7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7BE96A62-FEDD-034F-842B-0B4616D9053F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D58C556A-3629-2A4D-AE0C-0ABE3EF071ED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526E98A-7F7E-204C-829C-DB28CF832950}"/>
                </a:ext>
              </a:extLst>
            </p:cNvPr>
            <p:cNvGrpSpPr/>
            <p:nvPr/>
          </p:nvGrpSpPr>
          <p:grpSpPr>
            <a:xfrm>
              <a:off x="3432050" y="3340539"/>
              <a:ext cx="193214" cy="204704"/>
              <a:chOff x="473865" y="196451"/>
              <a:chExt cx="123828" cy="130970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397C2D1D-98CF-DB46-B751-340AC2CF9FCF}"/>
                  </a:ext>
                </a:extLst>
              </p:cNvPr>
              <p:cNvSpPr/>
              <p:nvPr/>
            </p:nvSpPr>
            <p:spPr>
              <a:xfrm>
                <a:off x="473865" y="196451"/>
                <a:ext cx="123828" cy="13097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F29D0E5-DEE4-7246-9EBB-07AF16157A6C}"/>
                  </a:ext>
                </a:extLst>
              </p:cNvPr>
              <p:cNvSpPr/>
              <p:nvPr/>
            </p:nvSpPr>
            <p:spPr>
              <a:xfrm>
                <a:off x="512920" y="209548"/>
                <a:ext cx="45719" cy="5238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495BF9EA-347B-144E-A5E6-6330D2B537B7}"/>
                  </a:ext>
                </a:extLst>
              </p:cNvPr>
              <p:cNvSpPr/>
              <p:nvPr/>
            </p:nvSpPr>
            <p:spPr>
              <a:xfrm>
                <a:off x="512920" y="261936"/>
                <a:ext cx="45719" cy="5238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86B7C1E-17E3-4D47-9F81-68FA90B41E18}"/>
                </a:ext>
              </a:extLst>
            </p:cNvPr>
            <p:cNvCxnSpPr>
              <a:cxnSpLocks/>
              <a:stCxn id="80" idx="6"/>
              <a:endCxn id="99" idx="2"/>
            </p:cNvCxnSpPr>
            <p:nvPr/>
          </p:nvCxnSpPr>
          <p:spPr>
            <a:xfrm>
              <a:off x="3190089" y="3048553"/>
              <a:ext cx="241961" cy="3943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87183AB-F4DF-3E49-B34A-1D9F38F99043}"/>
                </a:ext>
              </a:extLst>
            </p:cNvPr>
            <p:cNvSpPr/>
            <p:nvPr/>
          </p:nvSpPr>
          <p:spPr>
            <a:xfrm>
              <a:off x="3720769" y="2929511"/>
              <a:ext cx="166011" cy="182788"/>
            </a:xfrm>
            <a:prstGeom prst="ellipse">
              <a:avLst/>
            </a:prstGeom>
            <a:noFill/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D5AF90F-60D0-9346-9539-B6658A22F60E}"/>
                </a:ext>
              </a:extLst>
            </p:cNvPr>
            <p:cNvSpPr/>
            <p:nvPr/>
          </p:nvSpPr>
          <p:spPr>
            <a:xfrm>
              <a:off x="3773127" y="2957521"/>
              <a:ext cx="61295" cy="731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CA8ABD6-4A54-4948-AA2C-5171F24061BA}"/>
                </a:ext>
              </a:extLst>
            </p:cNvPr>
            <p:cNvSpPr/>
            <p:nvPr/>
          </p:nvSpPr>
          <p:spPr>
            <a:xfrm>
              <a:off x="3773127" y="3011171"/>
              <a:ext cx="61295" cy="7311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9E205B3-D594-244C-90CD-F53F119B3533}"/>
                </a:ext>
              </a:extLst>
            </p:cNvPr>
            <p:cNvSpPr/>
            <p:nvPr/>
          </p:nvSpPr>
          <p:spPr>
            <a:xfrm>
              <a:off x="4396840" y="3858372"/>
              <a:ext cx="42244" cy="19025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3505C31-E568-DA48-B429-BC97307240BB}"/>
                </a:ext>
              </a:extLst>
            </p:cNvPr>
            <p:cNvSpPr/>
            <p:nvPr/>
          </p:nvSpPr>
          <p:spPr>
            <a:xfrm rot="5400000">
              <a:off x="2925108" y="2591044"/>
              <a:ext cx="56389" cy="297156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4A5C939-D127-EA40-8BBE-FC0CAD86FF8F}"/>
                </a:ext>
              </a:extLst>
            </p:cNvPr>
            <p:cNvSpPr txBox="1"/>
            <p:nvPr/>
          </p:nvSpPr>
          <p:spPr>
            <a:xfrm>
              <a:off x="1666009" y="1548956"/>
              <a:ext cx="13708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GlobalVIPNetwork</a:t>
              </a:r>
              <a:endParaRPr lang="en-US" sz="1200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9B4E7F2-9F88-D54C-8D19-81149703B684}"/>
                </a:ext>
              </a:extLst>
            </p:cNvPr>
            <p:cNvSpPr txBox="1"/>
            <p:nvPr/>
          </p:nvSpPr>
          <p:spPr>
            <a:xfrm>
              <a:off x="1650989" y="2047766"/>
              <a:ext cx="10647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EdgeNetwork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E77272B-FEC3-E04F-999A-C1FB1BCBC07D}"/>
                </a:ext>
              </a:extLst>
            </p:cNvPr>
            <p:cNvSpPr txBox="1"/>
            <p:nvPr/>
          </p:nvSpPr>
          <p:spPr>
            <a:xfrm>
              <a:off x="1614974" y="2844298"/>
              <a:ext cx="10871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NodeNetwork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FC16DF78-5084-BD4B-B572-9BEC60858316}"/>
                    </a:ext>
                  </a:extLst>
                </p:cNvPr>
                <p:cNvSpPr txBox="1"/>
                <p:nvPr/>
              </p:nvSpPr>
              <p:spPr>
                <a:xfrm>
                  <a:off x="6358442" y="2253123"/>
                  <a:ext cx="324769" cy="28802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35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35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35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sz="135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35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135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US" sz="135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FC16DF78-5084-BD4B-B572-9BEC608583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8442" y="2253123"/>
                  <a:ext cx="324769" cy="288028"/>
                </a:xfrm>
                <a:prstGeom prst="rect">
                  <a:avLst/>
                </a:prstGeom>
                <a:blipFill>
                  <a:blip r:embed="rId7"/>
                  <a:stretch>
                    <a:fillRect l="-7692" r="-7692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07971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64EE3-6218-084C-832B-1E71C2B0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2AE02-AC86-914E-8744-0091E2A5F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077D72-2100-F140-A1D4-FEC149E15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90" t="8889" r="15490" b="71111"/>
          <a:stretch/>
        </p:blipFill>
        <p:spPr>
          <a:xfrm>
            <a:off x="304800" y="1660587"/>
            <a:ext cx="8534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77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A6DC9-75A1-264E-9741-ECE3DA7F6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Trigger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E82DED73-4518-7C40-9278-555C5AD4C1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3505200"/>
                <a:ext cx="8229600" cy="25146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000" dirty="0"/>
                  <a:t>At each layer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000" dirty="0"/>
                  <a:t>, the soft cluster assignment matrix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𝐺𝑁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b="0" i="1" dirty="0">
                    <a:latin typeface="Cambria Math" panose="02040503050406030204" pitchFamily="18" charset="0"/>
                  </a:rPr>
                  <a:t>, X)=</a:t>
                </a:r>
                <a:r>
                  <a:rPr lang="en-US" sz="2000" b="0" i="1" dirty="0" err="1">
                    <a:latin typeface="Cambria Math" panose="02040503050406030204" pitchFamily="18" charset="0"/>
                  </a:rPr>
                  <a:t>Relu</a:t>
                </a:r>
                <a:r>
                  <a:rPr lang="en-US" sz="2000" b="0" i="1" dirty="0">
                    <a:latin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acc>
                      <m:accPr>
                        <m:chr m:val="̂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0" i="1" dirty="0">
                    <a:latin typeface="Cambria Math" panose="02040503050406030204" pitchFamily="18" charset="0"/>
                  </a:rPr>
                  <a:t>W)</a:t>
                </a:r>
              </a:p>
              <a:p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𝑆𝑜𝑓𝑡𝑚𝑎𝑥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𝐺𝑁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𝑝𝑜𝑜𝑙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p>
                        </m:sSup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𝐺𝑁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𝑑𝑖𝑓𝑓𝑢𝑠𝑒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p>
                        </m:sSup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p>
                  </m:oMath>
                </a14:m>
                <a:endParaRPr lang="en-US" sz="2000" dirty="0"/>
              </a:p>
              <a:p>
                <a:r>
                  <a:rPr lang="en-US" sz="2000" dirty="0"/>
                  <a:t>Trigger = MLP (Readout(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p>
                  </m:oMath>
                </a14:m>
                <a:r>
                  <a:rPr lang="en-US" sz="2000" dirty="0"/>
                  <a:t>))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E82DED73-4518-7C40-9278-555C5AD4C1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505200"/>
                <a:ext cx="8229600" cy="2514600"/>
              </a:xfrm>
              <a:blipFill>
                <a:blip r:embed="rId2"/>
                <a:stretch>
                  <a:fillRect t="-505" b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5992CC-3D54-C24C-B760-7018F1D78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C4E9-21C8-4C18-A92E-A26AA5FEEE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B774DE01-FF51-FE47-9B7F-252DC8021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" y="1524000"/>
            <a:ext cx="9144000" cy="204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61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B321B-C48B-B342-BD4D-FA39F9E4D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Trigger Performance with </a:t>
            </a:r>
            <a:r>
              <a:rPr lang="en-US" sz="3600" dirty="0" err="1"/>
              <a:t>GNN+Pooling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BC0B5-6BB3-004C-B351-98ED332D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59F05D-B936-DC49-8B1C-354AAFF003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66" t="28889" r="19804" b="56711"/>
          <a:stretch/>
        </p:blipFill>
        <p:spPr>
          <a:xfrm>
            <a:off x="400403" y="2057400"/>
            <a:ext cx="8343194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12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FC3A5-ABAD-8143-97A9-7DF5EEAEA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Problems with the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CEEF2-EEB7-724B-92D0-228B6692F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Hits information will propagate within tracks.</a:t>
            </a:r>
          </a:p>
          <a:p>
            <a:r>
              <a:rPr lang="en-US" dirty="0"/>
              <a:t>Single Global Variable is not capable to keep track of all event information </a:t>
            </a:r>
          </a:p>
          <a:p>
            <a:r>
              <a:rPr lang="en-US" dirty="0"/>
              <a:t>No information is shared across different tracks.</a:t>
            </a:r>
          </a:p>
          <a:p>
            <a:r>
              <a:rPr lang="en-US" dirty="0"/>
              <a:t>An event consists of “inter-dependent tracks” that share the same origin.   This should be considered in the beginning stage of event pipeline.  </a:t>
            </a:r>
          </a:p>
          <a:p>
            <a:r>
              <a:rPr lang="en-US" dirty="0"/>
              <a:t>Pooling algorithm has some problem,  local pool, such as </a:t>
            </a:r>
            <a:r>
              <a:rPr lang="en-US" dirty="0" err="1"/>
              <a:t>DiffPool</a:t>
            </a:r>
            <a:r>
              <a:rPr lang="en-US" dirty="0"/>
              <a:t>, brings marginal to no benefits to the clustering of tracks and ultimately trigger detection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64534-D645-C74A-ABD9-2F55677E5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DBD63C-FE0B-8845-8772-1DA93E0D235F}"/>
              </a:ext>
            </a:extLst>
          </p:cNvPr>
          <p:cNvSpPr/>
          <p:nvPr/>
        </p:nvSpPr>
        <p:spPr>
          <a:xfrm>
            <a:off x="2593560" y="5410200"/>
            <a:ext cx="5793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Rethinking pooling in graph neural networks, </a:t>
            </a:r>
            <a:r>
              <a:rPr lang="en-US" dirty="0" err="1"/>
              <a:t>NeurIPS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4099902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2016-08DD-2B4F-B5E4-1D7B50D6D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Detection Algorithm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B4155-3FEB-954D-913E-F6891326E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two</a:t>
            </a:r>
            <a:r>
              <a:rPr lang="en-US" dirty="0"/>
              <a:t>-stage </a:t>
            </a:r>
            <a:r>
              <a:rPr lang="en-US" dirty="0">
                <a:solidFill>
                  <a:srgbClr val="FF0000"/>
                </a:solidFill>
              </a:rPr>
              <a:t>GNN</a:t>
            </a:r>
            <a:r>
              <a:rPr lang="en-US" dirty="0"/>
              <a:t>-based trigger system to decide whether to record the events or not, with the processed track information retrieved from the captured 3D sparse images by the </a:t>
            </a:r>
            <a:r>
              <a:rPr lang="en-US" dirty="0" err="1"/>
              <a:t>sPHENIX</a:t>
            </a:r>
            <a:r>
              <a:rPr lang="en-US" dirty="0"/>
              <a:t> detectors.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77E4D-11B3-BA44-A298-7964E1F2C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16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14E80-5A4F-4429-B3E9-14384DF8E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 Architecture (1</a:t>
            </a:r>
            <a:r>
              <a:rPr lang="en-US" baseline="30000" dirty="0"/>
              <a:t>st</a:t>
            </a:r>
            <a:r>
              <a:rPr lang="en-US" dirty="0"/>
              <a:t> Stage)</a:t>
            </a:r>
          </a:p>
        </p:txBody>
      </p:sp>
      <p:pic>
        <p:nvPicPr>
          <p:cNvPr id="157" name="Picture 156" descr="Text&#10;&#10;Description automatically generated">
            <a:extLst>
              <a:ext uri="{FF2B5EF4-FFF2-40B4-BE49-F238E27FC236}">
                <a16:creationId xmlns:a16="http://schemas.microsoft.com/office/drawing/2014/main" id="{40D6D717-EC8A-4741-826F-65D96D99B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6" y="4049458"/>
            <a:ext cx="8392511" cy="1747838"/>
          </a:xfrm>
          <a:prstGeom prst="rect">
            <a:avLst/>
          </a:prstGeom>
        </p:spPr>
      </p:pic>
      <p:pic>
        <p:nvPicPr>
          <p:cNvPr id="19" name="object 3">
            <a:extLst>
              <a:ext uri="{FF2B5EF4-FFF2-40B4-BE49-F238E27FC236}">
                <a16:creationId xmlns:a16="http://schemas.microsoft.com/office/drawing/2014/main" id="{B67268F5-282A-494F-AFEA-AE6DE9DF6AB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9697" y="914400"/>
            <a:ext cx="4518503" cy="2711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2D854A-2301-C749-B1FB-4962530C47D7}"/>
                  </a:ext>
                </a:extLst>
              </p:cNvPr>
              <p:cNvSpPr txBox="1"/>
              <p:nvPr/>
            </p:nvSpPr>
            <p:spPr>
              <a:xfrm>
                <a:off x="468086" y="3615039"/>
                <a:ext cx="55930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Arial" pitchFamily="34" charset="0"/>
                    <a:cs typeface="Arial" pitchFamily="34" charset="0"/>
                  </a:rPr>
                  <a:t>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itchFamily="34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itchFamily="34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itchFamily="34" charset="0"/>
                      </a:rPr>
                      <m:t>𝜓</m:t>
                    </m:r>
                  </m:oMath>
                </a14:m>
                <a:r>
                  <a:rPr lang="en-US" dirty="0">
                    <a:latin typeface="Arial" pitchFamily="34" charset="0"/>
                    <a:cs typeface="Arial" pitchFamily="34" charset="0"/>
                  </a:rPr>
                  <a:t> are MLP to map tracks into network nodes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2D854A-2301-C749-B1FB-4962530C4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86" y="3615039"/>
                <a:ext cx="5593006" cy="369332"/>
              </a:xfrm>
              <a:prstGeom prst="rect">
                <a:avLst/>
              </a:prstGeom>
              <a:blipFill>
                <a:blip r:embed="rId5"/>
                <a:stretch>
                  <a:fillRect l="-90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B6D96F9-6B62-804C-BA12-D59B6861FB7E}"/>
              </a:ext>
            </a:extLst>
          </p:cNvPr>
          <p:cNvSpPr txBox="1"/>
          <p:nvPr/>
        </p:nvSpPr>
        <p:spPr>
          <a:xfrm>
            <a:off x="3733800" y="2259449"/>
            <a:ext cx="1600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Link prediction</a:t>
            </a: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Two tracks are connected  if they </a:t>
            </a: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have the same original vertex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4521C1-B0E6-924B-9994-84189A4D3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4484" y="1099409"/>
            <a:ext cx="2119516" cy="19681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31B845B-93F0-F844-8328-B9C7579CF4D3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209799" cy="1022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  <a:cs typeface="Arial" pitchFamily="34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0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.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74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0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.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74</m:t>
                                      </m:r>
                                    </m:e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⋯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  <a:cs typeface="Arial" pitchFamily="34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0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.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28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0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.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8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  <a:cs typeface="Arial" pitchFamily="34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0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.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8</m:t>
                                      </m:r>
                                    </m:e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0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.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53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0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.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28</m:t>
                                      </m:r>
                                    </m:e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0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.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47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  <a:cs typeface="Arial" pitchFamily="34" charset="0"/>
                                  </a:rPr>
                                  <m:t>⋯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  <a:cs typeface="Arial" pitchFamily="34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0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.</m:t>
                                      </m:r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17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cs typeface="Arial" pitchFamily="34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31B845B-93F0-F844-8328-B9C7579CF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1676400"/>
                <a:ext cx="2209799" cy="10228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99963C-BD4B-1C41-8299-6A14067EA31F}"/>
                  </a:ext>
                </a:extLst>
              </p:cNvPr>
              <p:cNvSpPr txBox="1"/>
              <p:nvPr/>
            </p:nvSpPr>
            <p:spPr>
              <a:xfrm>
                <a:off x="5591596" y="1201083"/>
                <a:ext cx="1175292" cy="53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𝐴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199963C-BD4B-1C41-8299-6A14067EA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1596" y="1201083"/>
                <a:ext cx="1175292" cy="537776"/>
              </a:xfrm>
              <a:prstGeom prst="rect">
                <a:avLst/>
              </a:prstGeom>
              <a:blipFill>
                <a:blip r:embed="rId8"/>
                <a:stretch>
                  <a:fillRect t="-6977" b="-20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322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260E3-32D7-684F-8FC3-C1660446E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5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79344-0D10-B046-BFF0-861616188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382"/>
            <a:ext cx="8229600" cy="4115018"/>
          </a:xfrm>
        </p:spPr>
        <p:txBody>
          <a:bodyPr>
            <a:normAutofit/>
          </a:bodyPr>
          <a:lstStyle/>
          <a:p>
            <a:r>
              <a:rPr lang="en-US" sz="3200" dirty="0"/>
              <a:t>Nuclear Physics Background</a:t>
            </a:r>
          </a:p>
          <a:p>
            <a:r>
              <a:rPr lang="en-US" sz="3200" dirty="0"/>
              <a:t>Cluster, Tracking and Trigger Algorithm and End-To-End Pipeline Description </a:t>
            </a:r>
          </a:p>
          <a:p>
            <a:r>
              <a:rPr lang="en-US" sz="3200" dirty="0"/>
              <a:t>Hardware Description</a:t>
            </a:r>
          </a:p>
          <a:p>
            <a:r>
              <a:rPr lang="en-US" sz="3200" dirty="0"/>
              <a:t>Performance Report of Accuracy and Throughput  </a:t>
            </a:r>
          </a:p>
          <a:p>
            <a:r>
              <a:rPr lang="en-US" sz="3200" dirty="0"/>
              <a:t>Accomplishments, Future years’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3B5D6-486B-324E-A291-BF369EB8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C4E9-21C8-4C18-A92E-A26AA5FEEE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0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BF145-C5FC-9C47-93B0-E47898E42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A627DE-9370-BD4C-AD81-4B762EAD96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𝐶𝐸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 +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⋅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𝐿𝑎𝑝𝑙𝑎𝑐𝑖𝑎𝑛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𝐶𝐸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−[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⋅ </m:t>
                            </m:r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+ 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func>
                              <m:func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acc>
                                          <m:accPr>
                                            <m:chr m:val="̂"/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acc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𝑖𝑗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]</m:t>
                            </m:r>
                            <m:r>
                              <m:rPr>
                                <m:nor/>
                              </m:rPr>
                              <a:rPr lang="en-US" sz="2400" dirty="0"/>
                              <m:t> </m:t>
                            </m:r>
                          </m:e>
                        </m:nary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𝑙𝑎𝑝𝑙𝑎𝑐𝑖𝑎𝑛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𝑡𝑟𝑎𝑐𝑒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/>
                      <m:t>O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r>
                  <a:rPr lang="en-US" dirty="0"/>
                  <a:t>  is the ground truth coordinate matrix of the  secondary vertex of each track.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A627DE-9370-BD4C-AD81-4B762EAD96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BE2D1-06BA-BA4E-BCD6-E3443A0E2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BB9588-69B8-5441-83F0-9D6A5E490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44" b="68022"/>
          <a:stretch/>
        </p:blipFill>
        <p:spPr>
          <a:xfrm>
            <a:off x="-1265792" y="3429000"/>
            <a:ext cx="11675583" cy="35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21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14E80-5A4F-4429-B3E9-14384DF8E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1957"/>
            <a:ext cx="8610600" cy="987552"/>
          </a:xfrm>
        </p:spPr>
        <p:txBody>
          <a:bodyPr>
            <a:normAutofit fontScale="90000"/>
          </a:bodyPr>
          <a:lstStyle/>
          <a:p>
            <a:r>
              <a:rPr lang="en-US" dirty="0"/>
              <a:t>Trigger Prediction via SAG (2</a:t>
            </a:r>
            <a:r>
              <a:rPr lang="en-US" baseline="30000" dirty="0"/>
              <a:t>nd</a:t>
            </a:r>
            <a:r>
              <a:rPr lang="en-US" dirty="0"/>
              <a:t> Stage)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B74798-03F4-4A3F-9EBA-15C7937AB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7242"/>
            <a:ext cx="9144000" cy="1554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62412E-F0E9-475A-8245-1FDA3F002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65549"/>
            <a:ext cx="9144000" cy="1706451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6653DAD-7F92-4367-9064-A1CBE09ED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68552"/>
            <a:ext cx="7886700" cy="3856074"/>
          </a:xfrm>
        </p:spPr>
        <p:txBody>
          <a:bodyPr>
            <a:norm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Trigger Prediction via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SAGPool</a:t>
            </a:r>
            <a:endParaRPr lang="en-US" dirty="0"/>
          </a:p>
          <a:p>
            <a:pPr lvl="1"/>
            <a:r>
              <a:rPr lang="en-US" dirty="0"/>
              <a:t>Hierarchical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Global</a:t>
            </a:r>
          </a:p>
        </p:txBody>
      </p:sp>
    </p:spTree>
    <p:extLst>
      <p:ext uri="{BB962C8B-B14F-4D97-AF65-F5344CB8AC3E}">
        <p14:creationId xmlns:p14="http://schemas.microsoft.com/office/powerpoint/2010/main" val="1018453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04099-1F8C-476D-B9E4-84E1543B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18AC-782C-498B-A65A-E377DAC51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758" y="1063752"/>
            <a:ext cx="7886700" cy="5251276"/>
          </a:xfrm>
        </p:spPr>
        <p:txBody>
          <a:bodyPr>
            <a:normAutofit/>
          </a:bodyPr>
          <a:lstStyle/>
          <a:p>
            <a:r>
              <a:rPr lang="en-US" dirty="0"/>
              <a:t>Dataset</a:t>
            </a:r>
          </a:p>
          <a:p>
            <a:pPr lvl="1"/>
            <a:r>
              <a:rPr lang="en-US" dirty="0"/>
              <a:t>Our experiment data set consists of simulated </a:t>
            </a:r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p+p</a:t>
            </a:r>
            <a:r>
              <a:rPr lang="en-US" dirty="0"/>
              <a:t> collision at 200 GeV </a:t>
            </a:r>
            <a:r>
              <a:rPr lang="en-US" dirty="0" err="1"/>
              <a:t>c.m.</a:t>
            </a:r>
            <a:r>
              <a:rPr lang="en-US" dirty="0"/>
              <a:t> energy with only MVTX detector readout. </a:t>
            </a:r>
          </a:p>
          <a:p>
            <a:pPr lvl="1"/>
            <a:r>
              <a:rPr lang="en-US" dirty="0"/>
              <a:t>3 layer structure</a:t>
            </a:r>
          </a:p>
          <a:p>
            <a:pPr lvl="1"/>
            <a:r>
              <a:rPr lang="en-US" dirty="0"/>
              <a:t>Track: </a:t>
            </a:r>
          </a:p>
          <a:p>
            <a:pPr lvl="2"/>
            <a:r>
              <a:rPr lang="en-US" dirty="0"/>
              <a:t>coordinates of the three hits in each layer</a:t>
            </a:r>
          </a:p>
          <a:p>
            <a:pPr lvl="2"/>
            <a:r>
              <a:rPr lang="en-US" dirty="0"/>
              <a:t>length of the edges</a:t>
            </a:r>
          </a:p>
          <a:p>
            <a:pPr lvl="2"/>
            <a:r>
              <a:rPr lang="en-US" dirty="0"/>
              <a:t>angle between these two edges</a:t>
            </a:r>
          </a:p>
          <a:p>
            <a:pPr lvl="2"/>
            <a:r>
              <a:rPr lang="en-US" dirty="0"/>
              <a:t>total track length</a:t>
            </a:r>
          </a:p>
          <a:p>
            <a:pPr lvl="2"/>
            <a:r>
              <a:rPr lang="en-US" dirty="0"/>
              <a:t>coordinate of the geometric center of all the hits in the graph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64763FDF-2D91-48C9-B32A-9ADD7474B56D}"/>
              </a:ext>
            </a:extLst>
          </p:cNvPr>
          <p:cNvSpPr/>
          <p:nvPr/>
        </p:nvSpPr>
        <p:spPr>
          <a:xfrm>
            <a:off x="1180214" y="4497571"/>
            <a:ext cx="396594" cy="112705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822531-BED3-43F6-9DD2-D185DDE61E19}"/>
              </a:ext>
            </a:extLst>
          </p:cNvPr>
          <p:cNvSpPr txBox="1"/>
          <p:nvPr/>
        </p:nvSpPr>
        <p:spPr>
          <a:xfrm rot="16200000">
            <a:off x="-594758" y="5205830"/>
            <a:ext cx="299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dirty="0"/>
              <a:t>complementary</a:t>
            </a:r>
          </a:p>
        </p:txBody>
      </p:sp>
    </p:spTree>
    <p:extLst>
      <p:ext uri="{BB962C8B-B14F-4D97-AF65-F5344CB8AC3E}">
        <p14:creationId xmlns:p14="http://schemas.microsoft.com/office/powerpoint/2010/main" val="4134810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04099-1F8C-476D-B9E4-84E1543B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4320B7-5E38-6444-ADEC-D9C544DD4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3" y="1219200"/>
            <a:ext cx="8630314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04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9D916-A3EA-594D-9DFF-9F9CC6C1A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BE734F-EE24-7C42-838C-2430BA0AD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469"/>
              </a:spcBef>
              <a:buNone/>
            </a:pPr>
            <a:r>
              <a:rPr lang="en-US" sz="1200" dirty="0">
                <a:latin typeface="Arial"/>
                <a:cs typeface="Arial"/>
              </a:rPr>
              <a:t>5us latency to decide whether acquire event data in TPC</a:t>
            </a:r>
          </a:p>
          <a:p>
            <a:pPr marL="300038" lvl="1" indent="0">
              <a:spcBef>
                <a:spcPts val="469"/>
              </a:spcBef>
              <a:buNone/>
            </a:pPr>
            <a:r>
              <a:rPr lang="en-US" sz="1200" dirty="0">
                <a:latin typeface="Arial"/>
                <a:cs typeface="Arial"/>
              </a:rPr>
              <a:t>ASIC and FPGA </a:t>
            </a:r>
          </a:p>
          <a:p>
            <a:pPr marL="28575">
              <a:spcBef>
                <a:spcPts val="469"/>
              </a:spcBef>
            </a:pPr>
            <a:r>
              <a:rPr lang="en-US" sz="1200" dirty="0">
                <a:latin typeface="Arial"/>
                <a:cs typeface="Arial"/>
              </a:rPr>
              <a:t>Field-programmable</a:t>
            </a:r>
            <a:r>
              <a:rPr lang="en-US" sz="1200" spc="11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gate</a:t>
            </a:r>
            <a:r>
              <a:rPr lang="en-US" sz="1200" spc="8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arrays</a:t>
            </a:r>
            <a:r>
              <a:rPr lang="en-US" sz="1200" spc="4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are</a:t>
            </a:r>
            <a:r>
              <a:rPr lang="en-US" sz="1200" spc="8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</a:t>
            </a:r>
            <a:r>
              <a:rPr lang="en-US" sz="1200" spc="4" dirty="0">
                <a:latin typeface="Arial"/>
                <a:cs typeface="Arial"/>
              </a:rPr>
              <a:t> common</a:t>
            </a:r>
            <a:r>
              <a:rPr lang="en-US" sz="1200" spc="8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solution</a:t>
            </a:r>
            <a:r>
              <a:rPr lang="en-US" sz="1200" spc="4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for</a:t>
            </a:r>
            <a:r>
              <a:rPr lang="en-US" sz="1200" spc="8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fast-computing</a:t>
            </a:r>
          </a:p>
          <a:p>
            <a:pPr marL="28575">
              <a:spcBef>
                <a:spcPts val="435"/>
              </a:spcBef>
            </a:pPr>
            <a:r>
              <a:rPr lang="en-US" sz="1200" dirty="0">
                <a:latin typeface="Arial"/>
                <a:cs typeface="Arial"/>
              </a:rPr>
              <a:t>Building</a:t>
            </a:r>
            <a:r>
              <a:rPr lang="en-US" sz="1200" spc="-1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blocks:</a:t>
            </a:r>
          </a:p>
          <a:p>
            <a:pPr marL="450533" lvl="1" indent="-121920">
              <a:spcBef>
                <a:spcPts val="420"/>
              </a:spcBef>
              <a:buClr>
                <a:srgbClr val="000000"/>
              </a:buClr>
              <a:buSzPct val="71428"/>
              <a:buFont typeface="Arial"/>
              <a:buChar char="–"/>
              <a:tabLst>
                <a:tab pos="150495" algn="l"/>
              </a:tabLst>
            </a:pPr>
            <a:r>
              <a:rPr lang="en-US" sz="900" b="1" spc="-4" dirty="0">
                <a:solidFill>
                  <a:srgbClr val="009900"/>
                </a:solidFill>
                <a:latin typeface="Arial"/>
                <a:cs typeface="Arial"/>
              </a:rPr>
              <a:t>Multiplier</a:t>
            </a:r>
            <a:r>
              <a:rPr lang="en-US" sz="900" b="1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lang="en-US" sz="900" b="1" spc="-4" dirty="0">
                <a:solidFill>
                  <a:srgbClr val="009900"/>
                </a:solidFill>
                <a:latin typeface="Arial"/>
                <a:cs typeface="Arial"/>
              </a:rPr>
              <a:t>units</a:t>
            </a:r>
            <a:r>
              <a:rPr lang="en-US" sz="900" b="1" spc="-8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lang="en-US" sz="900" b="1" spc="-4" dirty="0">
                <a:solidFill>
                  <a:srgbClr val="009900"/>
                </a:solidFill>
                <a:latin typeface="Arial"/>
                <a:cs typeface="Arial"/>
              </a:rPr>
              <a:t>(DPSs) </a:t>
            </a:r>
            <a:r>
              <a:rPr lang="en-US" sz="900" b="1" dirty="0">
                <a:solidFill>
                  <a:srgbClr val="009900"/>
                </a:solidFill>
                <a:latin typeface="Arial"/>
                <a:cs typeface="Arial"/>
              </a:rPr>
              <a:t>[</a:t>
            </a:r>
            <a:r>
              <a:rPr lang="en-US" sz="900" b="1" spc="-4" dirty="0">
                <a:solidFill>
                  <a:srgbClr val="009900"/>
                </a:solidFill>
                <a:latin typeface="Arial"/>
                <a:cs typeface="Arial"/>
              </a:rPr>
              <a:t>a</a:t>
            </a:r>
            <a:r>
              <a:rPr lang="en-US" sz="900" b="1" dirty="0">
                <a:solidFill>
                  <a:srgbClr val="009900"/>
                </a:solidFill>
                <a:latin typeface="Arial"/>
                <a:cs typeface="Arial"/>
              </a:rPr>
              <a:t>rit</a:t>
            </a:r>
            <a:r>
              <a:rPr lang="en-US" sz="900" b="1" spc="-8" dirty="0">
                <a:solidFill>
                  <a:srgbClr val="009900"/>
                </a:solidFill>
                <a:latin typeface="Arial"/>
                <a:cs typeface="Arial"/>
              </a:rPr>
              <a:t>h</a:t>
            </a:r>
            <a:r>
              <a:rPr lang="en-US" sz="900" b="1" dirty="0">
                <a:solidFill>
                  <a:srgbClr val="009900"/>
                </a:solidFill>
                <a:latin typeface="Arial"/>
                <a:cs typeface="Arial"/>
              </a:rPr>
              <a:t>m</a:t>
            </a:r>
            <a:r>
              <a:rPr lang="en-US" sz="900" b="1" spc="-4" dirty="0">
                <a:solidFill>
                  <a:srgbClr val="009900"/>
                </a:solidFill>
                <a:latin typeface="Arial"/>
                <a:cs typeface="Arial"/>
              </a:rPr>
              <a:t>e</a:t>
            </a:r>
            <a:r>
              <a:rPr lang="en-US" sz="900" b="1" dirty="0">
                <a:solidFill>
                  <a:srgbClr val="009900"/>
                </a:solidFill>
                <a:latin typeface="Arial"/>
                <a:cs typeface="Arial"/>
              </a:rPr>
              <a:t>t</a:t>
            </a:r>
            <a:r>
              <a:rPr lang="en-US" sz="900" b="1" spc="8" dirty="0">
                <a:solidFill>
                  <a:srgbClr val="009900"/>
                </a:solidFill>
                <a:latin typeface="Arial"/>
                <a:cs typeface="Arial"/>
              </a:rPr>
              <a:t>i</a:t>
            </a:r>
            <a:r>
              <a:rPr lang="en-US" sz="900" b="1" spc="-4" dirty="0">
                <a:solidFill>
                  <a:srgbClr val="009900"/>
                </a:solidFill>
                <a:latin typeface="Arial"/>
                <a:cs typeface="Arial"/>
              </a:rPr>
              <a:t>c] </a:t>
            </a:r>
            <a:endParaRPr lang="en-US" sz="900" dirty="0">
              <a:latin typeface="Arial"/>
              <a:cs typeface="Arial"/>
            </a:endParaRPr>
          </a:p>
          <a:p>
            <a:pPr marL="450533" lvl="1" indent="-121920">
              <a:spcBef>
                <a:spcPts val="344"/>
              </a:spcBef>
              <a:buClr>
                <a:srgbClr val="000000"/>
              </a:buClr>
              <a:buSzPct val="71428"/>
              <a:buFont typeface="Arial"/>
              <a:buChar char="–"/>
              <a:tabLst>
                <a:tab pos="150495" algn="l"/>
              </a:tabLst>
            </a:pPr>
            <a:r>
              <a:rPr lang="en-US" sz="900" b="1" spc="-4" dirty="0">
                <a:solidFill>
                  <a:srgbClr val="FF6600"/>
                </a:solidFill>
                <a:latin typeface="Arial"/>
                <a:cs typeface="Arial"/>
              </a:rPr>
              <a:t>Look</a:t>
            </a:r>
            <a:r>
              <a:rPr lang="en-US" sz="900" b="1" spc="-15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900" b="1" dirty="0">
                <a:solidFill>
                  <a:srgbClr val="FF6600"/>
                </a:solidFill>
                <a:latin typeface="Arial"/>
                <a:cs typeface="Arial"/>
              </a:rPr>
              <a:t>Up</a:t>
            </a:r>
            <a:r>
              <a:rPr lang="en-US" sz="900" b="1" spc="-11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900" b="1" spc="-19" dirty="0">
                <a:solidFill>
                  <a:srgbClr val="FF6600"/>
                </a:solidFill>
                <a:latin typeface="Arial"/>
                <a:cs typeface="Arial"/>
              </a:rPr>
              <a:t>Tables</a:t>
            </a:r>
            <a:r>
              <a:rPr lang="en-US" sz="900" b="1" spc="-4" dirty="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lang="en-US" sz="900" b="1" spc="-19" dirty="0">
                <a:solidFill>
                  <a:srgbClr val="FF6600"/>
                </a:solidFill>
                <a:latin typeface="Arial"/>
                <a:cs typeface="Arial"/>
              </a:rPr>
              <a:t>(LUTs) </a:t>
            </a:r>
            <a:r>
              <a:rPr lang="en-US" sz="900" b="1" spc="-4" dirty="0">
                <a:solidFill>
                  <a:srgbClr val="FF6600"/>
                </a:solidFill>
                <a:latin typeface="Arial"/>
                <a:cs typeface="Arial"/>
              </a:rPr>
              <a:t>[logic] </a:t>
            </a:r>
            <a:endParaRPr lang="en-US" sz="900" dirty="0">
              <a:latin typeface="Arial"/>
              <a:cs typeface="Arial"/>
            </a:endParaRPr>
          </a:p>
          <a:p>
            <a:pPr marL="450533" lvl="1" indent="-121920">
              <a:spcBef>
                <a:spcPts val="344"/>
              </a:spcBef>
              <a:buClr>
                <a:srgbClr val="000000"/>
              </a:buClr>
              <a:buSzPct val="71428"/>
              <a:buFont typeface="Arial"/>
              <a:buChar char="–"/>
              <a:tabLst>
                <a:tab pos="150495" algn="l"/>
              </a:tabLst>
            </a:pPr>
            <a:r>
              <a:rPr lang="en-US" sz="900" b="1" spc="-4" dirty="0">
                <a:solidFill>
                  <a:srgbClr val="FF6600"/>
                </a:solidFill>
                <a:latin typeface="Arial"/>
                <a:cs typeface="Arial"/>
              </a:rPr>
              <a:t>Flip-flops</a:t>
            </a:r>
            <a:r>
              <a:rPr lang="en-US" sz="900" b="1" spc="-8" dirty="0">
                <a:solidFill>
                  <a:srgbClr val="FF6600"/>
                </a:solidFill>
                <a:latin typeface="Arial"/>
                <a:cs typeface="Arial"/>
              </a:rPr>
              <a:t> (FFs) </a:t>
            </a:r>
            <a:r>
              <a:rPr lang="en-US" sz="900" b="1" spc="-4" dirty="0">
                <a:solidFill>
                  <a:srgbClr val="FF6600"/>
                </a:solidFill>
                <a:latin typeface="Arial"/>
                <a:cs typeface="Arial"/>
              </a:rPr>
              <a:t>[registers] </a:t>
            </a:r>
            <a:endParaRPr lang="en-US" sz="900" dirty="0">
              <a:latin typeface="Arial"/>
              <a:cs typeface="Arial"/>
            </a:endParaRPr>
          </a:p>
          <a:p>
            <a:pPr marL="450533" lvl="1" indent="-121920">
              <a:spcBef>
                <a:spcPts val="344"/>
              </a:spcBef>
              <a:buClr>
                <a:srgbClr val="000000"/>
              </a:buClr>
              <a:buSzPct val="71428"/>
              <a:buFont typeface="Arial"/>
              <a:buChar char="–"/>
              <a:tabLst>
                <a:tab pos="150495" algn="l"/>
              </a:tabLst>
            </a:pPr>
            <a:r>
              <a:rPr lang="en-US" sz="900" b="1" dirty="0">
                <a:solidFill>
                  <a:srgbClr val="009900"/>
                </a:solidFill>
                <a:latin typeface="Arial"/>
                <a:cs typeface="Arial"/>
              </a:rPr>
              <a:t>Block</a:t>
            </a:r>
            <a:r>
              <a:rPr lang="en-US" sz="900" b="1" spc="-19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lang="en-US" sz="900" b="1" dirty="0">
                <a:solidFill>
                  <a:srgbClr val="009900"/>
                </a:solidFill>
                <a:latin typeface="Arial"/>
                <a:cs typeface="Arial"/>
              </a:rPr>
              <a:t>RAMs</a:t>
            </a:r>
            <a:r>
              <a:rPr lang="en-US" sz="900" b="1" spc="-19" dirty="0">
                <a:solidFill>
                  <a:srgbClr val="009900"/>
                </a:solidFill>
                <a:latin typeface="Arial"/>
                <a:cs typeface="Arial"/>
              </a:rPr>
              <a:t> </a:t>
            </a:r>
            <a:r>
              <a:rPr lang="en-US" sz="900" b="1" dirty="0">
                <a:solidFill>
                  <a:srgbClr val="009900"/>
                </a:solidFill>
                <a:latin typeface="Arial"/>
                <a:cs typeface="Arial"/>
              </a:rPr>
              <a:t>(BRAMs) </a:t>
            </a:r>
            <a:r>
              <a:rPr lang="en-US" sz="900" b="1" spc="-4" dirty="0">
                <a:solidFill>
                  <a:srgbClr val="009900"/>
                </a:solidFill>
                <a:latin typeface="Arial"/>
                <a:cs typeface="Arial"/>
              </a:rPr>
              <a:t>[memory]</a:t>
            </a:r>
            <a:endParaRPr lang="en-US" sz="900" dirty="0">
              <a:latin typeface="Arial"/>
              <a:cs typeface="Arial"/>
            </a:endParaRPr>
          </a:p>
          <a:p>
            <a:pPr marL="28575">
              <a:spcBef>
                <a:spcPts val="435"/>
              </a:spcBef>
            </a:pPr>
            <a:r>
              <a:rPr lang="en-US" sz="1200" dirty="0">
                <a:latin typeface="Arial"/>
                <a:cs typeface="Arial"/>
              </a:rPr>
              <a:t>Algorithms</a:t>
            </a:r>
            <a:r>
              <a:rPr lang="en-US" sz="1200" spc="-8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are</a:t>
            </a:r>
            <a:r>
              <a:rPr lang="en-US" sz="1200" spc="4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wired</a:t>
            </a:r>
            <a:r>
              <a:rPr lang="en-US" sz="1200" spc="8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onto</a:t>
            </a:r>
            <a:r>
              <a:rPr lang="en-US" sz="1200" spc="-4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the chip </a:t>
            </a:r>
            <a:r>
              <a:rPr lang="en-US" sz="1200" spc="4" dirty="0">
                <a:latin typeface="Arial"/>
                <a:cs typeface="Arial"/>
              </a:rPr>
              <a:t> </a:t>
            </a:r>
          </a:p>
          <a:p>
            <a:pPr marL="28575">
              <a:spcBef>
                <a:spcPts val="435"/>
              </a:spcBef>
            </a:pPr>
            <a:r>
              <a:rPr lang="en-US" sz="1200" dirty="0">
                <a:latin typeface="Arial"/>
                <a:cs typeface="Arial"/>
              </a:rPr>
              <a:t>Programming</a:t>
            </a:r>
            <a:r>
              <a:rPr lang="en-US" sz="1200" spc="4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traditionally</a:t>
            </a:r>
            <a:r>
              <a:rPr lang="en-US" sz="1200" spc="4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done</a:t>
            </a:r>
            <a:r>
              <a:rPr lang="en-US" sz="1200" spc="11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in</a:t>
            </a:r>
            <a:r>
              <a:rPr lang="en-US" sz="1200" spc="4" dirty="0">
                <a:latin typeface="Arial"/>
                <a:cs typeface="Arial"/>
              </a:rPr>
              <a:t> </a:t>
            </a:r>
            <a:r>
              <a:rPr lang="en-US" sz="1200" spc="-8" dirty="0">
                <a:latin typeface="Arial"/>
                <a:cs typeface="Arial"/>
              </a:rPr>
              <a:t>Verilog/VHDL</a:t>
            </a:r>
          </a:p>
          <a:p>
            <a:pPr marL="328613" lvl="1">
              <a:spcBef>
                <a:spcPts val="435"/>
              </a:spcBef>
            </a:pPr>
            <a:r>
              <a:rPr lang="en-US" sz="900" spc="-4" dirty="0">
                <a:latin typeface="Arial"/>
                <a:cs typeface="Arial"/>
              </a:rPr>
              <a:t>Low-level hardware languages</a:t>
            </a:r>
            <a:endParaRPr lang="en-US" sz="900" dirty="0">
              <a:latin typeface="Arial"/>
              <a:cs typeface="Arial"/>
            </a:endParaRPr>
          </a:p>
          <a:p>
            <a:pPr marL="28575" marR="203835">
              <a:lnSpc>
                <a:spcPts val="1342"/>
              </a:lnSpc>
              <a:spcBef>
                <a:spcPts val="559"/>
              </a:spcBef>
            </a:pPr>
            <a:r>
              <a:rPr lang="en-US" sz="1200" dirty="0">
                <a:latin typeface="Arial"/>
                <a:cs typeface="Arial"/>
              </a:rPr>
              <a:t>Possible </a:t>
            </a:r>
            <a:r>
              <a:rPr lang="en-US" sz="1200" spc="-4" dirty="0">
                <a:latin typeface="Arial"/>
                <a:cs typeface="Arial"/>
              </a:rPr>
              <a:t>to </a:t>
            </a:r>
            <a:r>
              <a:rPr lang="en-US" sz="1200" dirty="0">
                <a:latin typeface="Arial"/>
                <a:cs typeface="Arial"/>
              </a:rPr>
              <a:t>translate C to </a:t>
            </a:r>
            <a:r>
              <a:rPr lang="en-US" sz="1200" spc="-8" dirty="0">
                <a:latin typeface="Arial"/>
                <a:cs typeface="Arial"/>
              </a:rPr>
              <a:t>Verilog/VHDL </a:t>
            </a:r>
            <a:r>
              <a:rPr lang="en-US" sz="1200" dirty="0">
                <a:latin typeface="Arial"/>
                <a:cs typeface="Arial"/>
              </a:rPr>
              <a:t>using </a:t>
            </a:r>
            <a:r>
              <a:rPr lang="en-US" sz="1200" spc="-323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High</a:t>
            </a:r>
            <a:r>
              <a:rPr lang="en-US" sz="1200" spc="4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Level</a:t>
            </a:r>
            <a:r>
              <a:rPr lang="en-US" sz="1200" spc="4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Synthesis</a:t>
            </a:r>
            <a:r>
              <a:rPr lang="en-US" sz="1200" spc="-4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(HLS) tools</a:t>
            </a:r>
          </a:p>
          <a:p>
            <a:pPr marL="0" indent="0">
              <a:spcBef>
                <a:spcPts val="435"/>
              </a:spcBef>
              <a:buNone/>
            </a:pPr>
            <a:endParaRPr lang="en-US" sz="1200" dirty="0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17746E-28BC-B749-B48F-D737328B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C4E9-21C8-4C18-A92E-A26AA5FEEE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bject 20">
            <a:extLst>
              <a:ext uri="{FF2B5EF4-FFF2-40B4-BE49-F238E27FC236}">
                <a16:creationId xmlns:a16="http://schemas.microsoft.com/office/drawing/2014/main" id="{34EE3D65-26BC-B04F-87C7-E3AADAF7E4FE}"/>
              </a:ext>
            </a:extLst>
          </p:cNvPr>
          <p:cNvSpPr txBox="1"/>
          <p:nvPr/>
        </p:nvSpPr>
        <p:spPr>
          <a:xfrm>
            <a:off x="2743200" y="4546680"/>
            <a:ext cx="2125980" cy="1224374"/>
          </a:xfrm>
          <a:prstGeom prst="rect">
            <a:avLst/>
          </a:prstGeom>
          <a:ln w="36659">
            <a:solidFill>
              <a:srgbClr val="9933FF"/>
            </a:solidFill>
          </a:ln>
        </p:spPr>
        <p:txBody>
          <a:bodyPr vert="horz" wrap="square" lIns="0" tIns="31433" rIns="0" bIns="0" rtlCol="0">
            <a:spAutoFit/>
          </a:bodyPr>
          <a:lstStyle/>
          <a:p>
            <a:pPr algn="ctr">
              <a:lnSpc>
                <a:spcPts val="1568"/>
              </a:lnSpc>
              <a:spcBef>
                <a:spcPts val="248"/>
              </a:spcBef>
            </a:pPr>
            <a:r>
              <a:rPr lang="en-US" sz="1350" b="1" spc="-11" dirty="0" err="1">
                <a:solidFill>
                  <a:srgbClr val="9933FF"/>
                </a:solidFill>
                <a:latin typeface="Arial"/>
                <a:cs typeface="Arial"/>
              </a:rPr>
              <a:t>Alveo</a:t>
            </a:r>
            <a:r>
              <a:rPr lang="en-US" sz="1350" b="1" spc="-11" dirty="0">
                <a:solidFill>
                  <a:srgbClr val="9933FF"/>
                </a:solidFill>
                <a:latin typeface="Arial"/>
                <a:cs typeface="Arial"/>
              </a:rPr>
              <a:t> U280 FPGA</a:t>
            </a:r>
            <a:endParaRPr sz="1350" dirty="0">
              <a:latin typeface="Arial"/>
              <a:cs typeface="Arial"/>
            </a:endParaRPr>
          </a:p>
          <a:p>
            <a:pPr marL="464820" marR="459105" algn="ctr">
              <a:lnSpc>
                <a:spcPts val="1508"/>
              </a:lnSpc>
              <a:spcBef>
                <a:spcPts val="90"/>
              </a:spcBef>
            </a:pPr>
            <a:r>
              <a:rPr lang="en-US" sz="1350" spc="-8" dirty="0">
                <a:latin typeface="Arial"/>
                <a:cs typeface="Arial"/>
              </a:rPr>
              <a:t>9024</a:t>
            </a:r>
            <a:r>
              <a:rPr sz="1350" spc="-8" dirty="0">
                <a:latin typeface="Arial"/>
                <a:cs typeface="Arial"/>
              </a:rPr>
              <a:t> Multipliers </a:t>
            </a:r>
            <a:r>
              <a:rPr sz="1350" spc="-368" dirty="0">
                <a:latin typeface="Arial"/>
                <a:cs typeface="Arial"/>
              </a:rPr>
              <a:t> </a:t>
            </a:r>
            <a:r>
              <a:rPr sz="1350" spc="-4" dirty="0">
                <a:latin typeface="Arial"/>
                <a:cs typeface="Arial"/>
              </a:rPr>
              <a:t>1</a:t>
            </a:r>
            <a:r>
              <a:rPr lang="en-US" sz="1350" spc="-4" dirty="0">
                <a:latin typeface="Arial"/>
                <a:cs typeface="Arial"/>
              </a:rPr>
              <a:t>.4 </a:t>
            </a:r>
            <a:r>
              <a:rPr sz="1350" spc="-4" dirty="0">
                <a:latin typeface="Arial"/>
                <a:cs typeface="Arial"/>
              </a:rPr>
              <a:t>M</a:t>
            </a:r>
            <a:r>
              <a:rPr sz="1350" spc="-11" dirty="0">
                <a:latin typeface="Arial"/>
                <a:cs typeface="Arial"/>
              </a:rPr>
              <a:t> </a:t>
            </a:r>
            <a:r>
              <a:rPr sz="1350" spc="-41" dirty="0">
                <a:latin typeface="Arial"/>
                <a:cs typeface="Arial"/>
              </a:rPr>
              <a:t>LUTs</a:t>
            </a:r>
            <a:endParaRPr sz="1350" dirty="0">
              <a:latin typeface="Arial"/>
              <a:cs typeface="Arial"/>
            </a:endParaRPr>
          </a:p>
          <a:p>
            <a:pPr algn="ctr">
              <a:lnSpc>
                <a:spcPts val="1429"/>
              </a:lnSpc>
            </a:pPr>
            <a:r>
              <a:rPr sz="1350" spc="-8" dirty="0">
                <a:latin typeface="Arial"/>
                <a:cs typeface="Arial"/>
              </a:rPr>
              <a:t>2</a:t>
            </a:r>
            <a:r>
              <a:rPr lang="en-US" sz="1350" spc="-8" dirty="0">
                <a:latin typeface="Arial"/>
                <a:cs typeface="Arial"/>
              </a:rPr>
              <a:t>.6 </a:t>
            </a:r>
            <a:r>
              <a:rPr sz="1350" spc="-8" dirty="0">
                <a:latin typeface="Arial"/>
                <a:cs typeface="Arial"/>
              </a:rPr>
              <a:t>M</a:t>
            </a:r>
            <a:r>
              <a:rPr sz="1350" spc="-15" dirty="0">
                <a:latin typeface="Arial"/>
                <a:cs typeface="Arial"/>
              </a:rPr>
              <a:t> </a:t>
            </a:r>
            <a:r>
              <a:rPr sz="1350" spc="-4" dirty="0">
                <a:latin typeface="Arial"/>
                <a:cs typeface="Arial"/>
              </a:rPr>
              <a:t>FFs</a:t>
            </a:r>
            <a:endParaRPr sz="1350" dirty="0">
              <a:latin typeface="Arial"/>
              <a:cs typeface="Arial"/>
            </a:endParaRPr>
          </a:p>
          <a:p>
            <a:pPr algn="ctr">
              <a:lnSpc>
                <a:spcPts val="1564"/>
              </a:lnSpc>
            </a:pPr>
            <a:r>
              <a:rPr lang="en-US" sz="1350" spc="-4" dirty="0">
                <a:latin typeface="Arial"/>
                <a:cs typeface="Arial"/>
              </a:rPr>
              <a:t>8G HBM </a:t>
            </a:r>
          </a:p>
          <a:p>
            <a:pPr algn="ctr">
              <a:lnSpc>
                <a:spcPts val="1564"/>
              </a:lnSpc>
            </a:pPr>
            <a:r>
              <a:rPr lang="en-US" sz="1350" spc="-4" dirty="0">
                <a:latin typeface="Arial"/>
                <a:cs typeface="Arial"/>
              </a:rPr>
              <a:t>53MB Block RAM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8" name="object 21">
            <a:extLst>
              <a:ext uri="{FF2B5EF4-FFF2-40B4-BE49-F238E27FC236}">
                <a16:creationId xmlns:a16="http://schemas.microsoft.com/office/drawing/2014/main" id="{DD4D6DA9-9DE7-6740-9A2B-FD09A4D5CDA2}"/>
              </a:ext>
            </a:extLst>
          </p:cNvPr>
          <p:cNvSpPr txBox="1"/>
          <p:nvPr/>
        </p:nvSpPr>
        <p:spPr>
          <a:xfrm>
            <a:off x="442436" y="4748658"/>
            <a:ext cx="2125980" cy="1019190"/>
          </a:xfrm>
          <a:prstGeom prst="rect">
            <a:avLst/>
          </a:prstGeom>
          <a:ln w="36659">
            <a:solidFill>
              <a:srgbClr val="9933FF"/>
            </a:solidFill>
          </a:ln>
        </p:spPr>
        <p:txBody>
          <a:bodyPr vert="horz" wrap="square" lIns="0" tIns="31433" rIns="0" bIns="0" rtlCol="0">
            <a:spAutoFit/>
          </a:bodyPr>
          <a:lstStyle/>
          <a:p>
            <a:pPr algn="ctr">
              <a:lnSpc>
                <a:spcPts val="1568"/>
              </a:lnSpc>
              <a:spcBef>
                <a:spcPts val="248"/>
              </a:spcBef>
            </a:pPr>
            <a:r>
              <a:rPr sz="1350" b="1" spc="-11" dirty="0">
                <a:solidFill>
                  <a:srgbClr val="9933FF"/>
                </a:solidFill>
                <a:latin typeface="Arial"/>
                <a:cs typeface="Arial"/>
              </a:rPr>
              <a:t>Virtex </a:t>
            </a:r>
            <a:r>
              <a:rPr sz="1350" b="1" dirty="0">
                <a:solidFill>
                  <a:srgbClr val="9933FF"/>
                </a:solidFill>
                <a:latin typeface="Arial"/>
                <a:cs typeface="Arial"/>
              </a:rPr>
              <a:t>7</a:t>
            </a:r>
            <a:r>
              <a:rPr sz="1350" b="1" spc="-11" dirty="0">
                <a:solidFill>
                  <a:srgbClr val="9933FF"/>
                </a:solidFill>
                <a:latin typeface="Arial"/>
                <a:cs typeface="Arial"/>
              </a:rPr>
              <a:t> </a:t>
            </a:r>
            <a:r>
              <a:rPr sz="1350" b="1" spc="-8" dirty="0">
                <a:solidFill>
                  <a:srgbClr val="9933FF"/>
                </a:solidFill>
                <a:latin typeface="Arial"/>
                <a:cs typeface="Arial"/>
              </a:rPr>
              <a:t>XC</a:t>
            </a:r>
            <a:r>
              <a:rPr lang="en-US" sz="1350" b="1" spc="-8" dirty="0">
                <a:solidFill>
                  <a:srgbClr val="9933FF"/>
                </a:solidFill>
                <a:latin typeface="Arial"/>
                <a:cs typeface="Arial"/>
              </a:rPr>
              <a:t>KU 115</a:t>
            </a:r>
            <a:endParaRPr sz="1350" dirty="0">
              <a:latin typeface="Arial"/>
              <a:cs typeface="Arial"/>
            </a:endParaRPr>
          </a:p>
          <a:p>
            <a:pPr marL="464820" marR="458629" algn="ctr">
              <a:lnSpc>
                <a:spcPts val="1508"/>
              </a:lnSpc>
              <a:spcBef>
                <a:spcPts val="90"/>
              </a:spcBef>
            </a:pPr>
            <a:r>
              <a:rPr lang="en-US" sz="1350" spc="-8" dirty="0">
                <a:latin typeface="Arial"/>
                <a:cs typeface="Arial"/>
              </a:rPr>
              <a:t>5520</a:t>
            </a:r>
            <a:r>
              <a:rPr sz="1350" spc="-64" dirty="0">
                <a:latin typeface="Arial"/>
                <a:cs typeface="Arial"/>
              </a:rPr>
              <a:t> </a:t>
            </a:r>
            <a:r>
              <a:rPr sz="1350" spc="-4" dirty="0">
                <a:latin typeface="Arial"/>
                <a:cs typeface="Arial"/>
              </a:rPr>
              <a:t>Multipliers </a:t>
            </a:r>
            <a:r>
              <a:rPr sz="1350" spc="-363" dirty="0">
                <a:latin typeface="Arial"/>
                <a:cs typeface="Arial"/>
              </a:rPr>
              <a:t> </a:t>
            </a:r>
            <a:r>
              <a:rPr lang="en-US" sz="1350" spc="-8" dirty="0">
                <a:latin typeface="Arial"/>
                <a:cs typeface="Arial"/>
              </a:rPr>
              <a:t>663</a:t>
            </a:r>
            <a:r>
              <a:rPr sz="1350" spc="-8" dirty="0">
                <a:latin typeface="Arial"/>
                <a:cs typeface="Arial"/>
              </a:rPr>
              <a:t>K</a:t>
            </a:r>
            <a:r>
              <a:rPr sz="1350" spc="-11" dirty="0">
                <a:latin typeface="Arial"/>
                <a:cs typeface="Arial"/>
              </a:rPr>
              <a:t> </a:t>
            </a:r>
            <a:r>
              <a:rPr sz="1350" spc="-41" dirty="0">
                <a:latin typeface="Arial"/>
                <a:cs typeface="Arial"/>
              </a:rPr>
              <a:t>LUTs</a:t>
            </a:r>
            <a:endParaRPr sz="1350" dirty="0">
              <a:latin typeface="Arial"/>
              <a:cs typeface="Arial"/>
            </a:endParaRPr>
          </a:p>
          <a:p>
            <a:pPr algn="ctr">
              <a:lnSpc>
                <a:spcPts val="1429"/>
              </a:lnSpc>
            </a:pPr>
            <a:r>
              <a:rPr lang="en-US" sz="1350" spc="-8" dirty="0">
                <a:latin typeface="Arial"/>
                <a:cs typeface="Arial"/>
              </a:rPr>
              <a:t>1.3</a:t>
            </a:r>
            <a:r>
              <a:rPr sz="1350" spc="-19" dirty="0">
                <a:latin typeface="Arial"/>
                <a:cs typeface="Arial"/>
              </a:rPr>
              <a:t> </a:t>
            </a:r>
            <a:r>
              <a:rPr sz="1350" spc="-4" dirty="0">
                <a:latin typeface="Arial"/>
                <a:cs typeface="Arial"/>
              </a:rPr>
              <a:t>FFs</a:t>
            </a:r>
            <a:endParaRPr sz="1350" dirty="0">
              <a:latin typeface="Arial"/>
              <a:cs typeface="Arial"/>
            </a:endParaRPr>
          </a:p>
          <a:p>
            <a:pPr algn="ctr">
              <a:lnSpc>
                <a:spcPts val="1564"/>
              </a:lnSpc>
            </a:pPr>
            <a:r>
              <a:rPr lang="en-US" sz="1350" spc="-8" dirty="0">
                <a:latin typeface="Arial"/>
                <a:cs typeface="Arial"/>
              </a:rPr>
              <a:t>72 </a:t>
            </a:r>
            <a:r>
              <a:rPr sz="1350" dirty="0">
                <a:latin typeface="Arial"/>
                <a:cs typeface="Arial"/>
              </a:rPr>
              <a:t>M</a:t>
            </a:r>
            <a:r>
              <a:rPr lang="en-US" sz="1350" dirty="0">
                <a:latin typeface="Arial"/>
                <a:cs typeface="Arial"/>
              </a:rPr>
              <a:t>B</a:t>
            </a:r>
            <a:r>
              <a:rPr sz="1350" spc="-15" dirty="0">
                <a:latin typeface="Arial"/>
                <a:cs typeface="Arial"/>
              </a:rPr>
              <a:t> </a:t>
            </a:r>
            <a:r>
              <a:rPr sz="1350" spc="-4" dirty="0">
                <a:latin typeface="Arial"/>
                <a:cs typeface="Arial"/>
              </a:rPr>
              <a:t>BRAM</a:t>
            </a:r>
            <a:endParaRPr sz="1350" dirty="0">
              <a:latin typeface="Arial"/>
              <a:cs typeface="Arial"/>
            </a:endParaRPr>
          </a:p>
        </p:txBody>
      </p:sp>
      <p:grpSp>
        <p:nvGrpSpPr>
          <p:cNvPr id="9" name="object 14">
            <a:extLst>
              <a:ext uri="{FF2B5EF4-FFF2-40B4-BE49-F238E27FC236}">
                <a16:creationId xmlns:a16="http://schemas.microsoft.com/office/drawing/2014/main" id="{1E2C2E4E-8D01-A44B-A9FD-D9C00A895364}"/>
              </a:ext>
            </a:extLst>
          </p:cNvPr>
          <p:cNvGrpSpPr/>
          <p:nvPr/>
        </p:nvGrpSpPr>
        <p:grpSpPr>
          <a:xfrm>
            <a:off x="5435931" y="1920478"/>
            <a:ext cx="2617946" cy="3527108"/>
            <a:chOff x="5889487" y="2726420"/>
            <a:chExt cx="3490595" cy="4702810"/>
          </a:xfrm>
        </p:grpSpPr>
        <p:pic>
          <p:nvPicPr>
            <p:cNvPr id="10" name="object 15">
              <a:extLst>
                <a:ext uri="{FF2B5EF4-FFF2-40B4-BE49-F238E27FC236}">
                  <a16:creationId xmlns:a16="http://schemas.microsoft.com/office/drawing/2014/main" id="{E7B3A0D8-D28E-E848-9F11-A4173012466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9487" y="2726420"/>
              <a:ext cx="3458982" cy="2314478"/>
            </a:xfrm>
            <a:prstGeom prst="rect">
              <a:avLst/>
            </a:prstGeom>
          </p:spPr>
        </p:pic>
        <p:pic>
          <p:nvPicPr>
            <p:cNvPr id="11" name="object 16">
              <a:extLst>
                <a:ext uri="{FF2B5EF4-FFF2-40B4-BE49-F238E27FC236}">
                  <a16:creationId xmlns:a16="http://schemas.microsoft.com/office/drawing/2014/main" id="{BA798FA4-C75E-954E-AC63-D9C0BBF35BEA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8179" y="5522849"/>
              <a:ext cx="3016390" cy="1868550"/>
            </a:xfrm>
            <a:prstGeom prst="rect">
              <a:avLst/>
            </a:prstGeom>
          </p:spPr>
        </p:pic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3FB4361F-4932-4144-9A3D-346300B87E5F}"/>
                </a:ext>
              </a:extLst>
            </p:cNvPr>
            <p:cNvSpPr/>
            <p:nvPr/>
          </p:nvSpPr>
          <p:spPr>
            <a:xfrm>
              <a:off x="6291579" y="5461000"/>
              <a:ext cx="3069590" cy="1949450"/>
            </a:xfrm>
            <a:custGeom>
              <a:avLst/>
              <a:gdLst/>
              <a:ahLst/>
              <a:cxnLst/>
              <a:rect l="l" t="t" r="r" b="b"/>
              <a:pathLst>
                <a:path w="3069590" h="1949450">
                  <a:moveTo>
                    <a:pt x="0" y="0"/>
                  </a:moveTo>
                  <a:lnTo>
                    <a:pt x="3069590" y="0"/>
                  </a:lnTo>
                  <a:lnTo>
                    <a:pt x="3069590" y="1949450"/>
                  </a:lnTo>
                  <a:lnTo>
                    <a:pt x="0" y="1949450"/>
                  </a:lnTo>
                  <a:lnTo>
                    <a:pt x="0" y="0"/>
                  </a:lnTo>
                  <a:close/>
                </a:path>
              </a:pathLst>
            </a:custGeom>
            <a:ln w="36659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FD7AB834-5CE6-914C-8C77-0E883AC4685D}"/>
                </a:ext>
              </a:extLst>
            </p:cNvPr>
            <p:cNvSpPr/>
            <p:nvPr/>
          </p:nvSpPr>
          <p:spPr>
            <a:xfrm>
              <a:off x="7223759" y="5478779"/>
              <a:ext cx="1005840" cy="190500"/>
            </a:xfrm>
            <a:custGeom>
              <a:avLst/>
              <a:gdLst/>
              <a:ahLst/>
              <a:cxnLst/>
              <a:rect l="l" t="t" r="r" b="b"/>
              <a:pathLst>
                <a:path w="1005840" h="190500">
                  <a:moveTo>
                    <a:pt x="1005840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502920" y="190500"/>
                  </a:lnTo>
                  <a:lnTo>
                    <a:pt x="1005840" y="190500"/>
                  </a:lnTo>
                  <a:lnTo>
                    <a:pt x="10058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DCA8943A-4185-F642-A3CC-1F38941B8A3C}"/>
                </a:ext>
              </a:extLst>
            </p:cNvPr>
            <p:cNvSpPr/>
            <p:nvPr/>
          </p:nvSpPr>
          <p:spPr>
            <a:xfrm>
              <a:off x="6309359" y="4663439"/>
              <a:ext cx="3034030" cy="815340"/>
            </a:xfrm>
            <a:custGeom>
              <a:avLst/>
              <a:gdLst/>
              <a:ahLst/>
              <a:cxnLst/>
              <a:rect l="l" t="t" r="r" b="b"/>
              <a:pathLst>
                <a:path w="3034029" h="815339">
                  <a:moveTo>
                    <a:pt x="0" y="815340"/>
                  </a:moveTo>
                  <a:lnTo>
                    <a:pt x="1188719" y="0"/>
                  </a:lnTo>
                </a:path>
                <a:path w="3034029" h="815339">
                  <a:moveTo>
                    <a:pt x="914399" y="815340"/>
                  </a:moveTo>
                  <a:lnTo>
                    <a:pt x="1188719" y="182880"/>
                  </a:lnTo>
                </a:path>
                <a:path w="3034029" h="815339">
                  <a:moveTo>
                    <a:pt x="1828799" y="815340"/>
                  </a:moveTo>
                  <a:lnTo>
                    <a:pt x="1371599" y="182880"/>
                  </a:lnTo>
                </a:path>
                <a:path w="3034029" h="815339">
                  <a:moveTo>
                    <a:pt x="3034030" y="815340"/>
                  </a:moveTo>
                  <a:lnTo>
                    <a:pt x="1371599" y="7620"/>
                  </a:lnTo>
                </a:path>
              </a:pathLst>
            </a:custGeom>
            <a:ln w="36659">
              <a:solidFill>
                <a:srgbClr val="FF66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570485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851" y="1198750"/>
            <a:ext cx="1846499" cy="80150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7071323-6EB0-D74E-B480-67CA6FEBD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Programming Environment for FPGA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D1158B6-3C6C-AD46-8004-84A71AA63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err="1"/>
              <a:t>XiLinx</a:t>
            </a:r>
            <a:r>
              <a:rPr lang="en-US" sz="1600" dirty="0"/>
              <a:t> DPU</a:t>
            </a:r>
          </a:p>
          <a:p>
            <a:r>
              <a:rPr lang="en-US" sz="1800" dirty="0"/>
              <a:t>Only handles CNN </a:t>
            </a:r>
          </a:p>
          <a:p>
            <a:r>
              <a:rPr lang="en-US" sz="1800" dirty="0"/>
              <a:t>A predefined set of deep learning modules</a:t>
            </a:r>
          </a:p>
          <a:p>
            <a:r>
              <a:rPr lang="en-US" sz="1800" dirty="0"/>
              <a:t>Does not support Matrix operations.</a:t>
            </a:r>
          </a:p>
          <a:p>
            <a:r>
              <a:rPr lang="en-US" sz="1800" dirty="0"/>
              <a:t>Does not work for GNN</a:t>
            </a:r>
          </a:p>
          <a:p>
            <a:r>
              <a:rPr lang="en-US" sz="1800" dirty="0"/>
              <a:t>Inefficient for large pipelines require CPU to handle I/O and coordinate FPGA</a:t>
            </a:r>
          </a:p>
          <a:p>
            <a:r>
              <a:rPr lang="en-US" sz="1800" dirty="0"/>
              <a:t>Not appropriate for trigger detection with sparse images</a:t>
            </a:r>
          </a:p>
          <a:p>
            <a:pPr marL="231602" indent="-214313" algn="just"/>
            <a:endParaRPr lang="en-US" sz="18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88178" indent="0">
              <a:spcBef>
                <a:spcPts val="746"/>
              </a:spcBef>
              <a:buNone/>
              <a:tabLst>
                <a:tab pos="302139" algn="l"/>
              </a:tabLst>
            </a:pPr>
            <a:r>
              <a:rPr lang="en-US" sz="1800" i="1" spc="4" dirty="0">
                <a:latin typeface="Courier-BoldOblique"/>
                <a:cs typeface="Courier-BoldOblique"/>
              </a:rPr>
              <a:t>hls</a:t>
            </a:r>
            <a:r>
              <a:rPr lang="en-US" sz="1800" i="1" spc="11" dirty="0">
                <a:latin typeface="Courier-BoldOblique"/>
                <a:cs typeface="Courier-BoldOblique"/>
              </a:rPr>
              <a:t>4</a:t>
            </a:r>
            <a:r>
              <a:rPr lang="en-US" sz="1800" i="1" spc="4" dirty="0">
                <a:latin typeface="Courier-BoldOblique"/>
                <a:cs typeface="Courier-BoldOblique"/>
              </a:rPr>
              <a:t>ml</a:t>
            </a:r>
            <a:r>
              <a:rPr lang="en-US" sz="1800" i="1" spc="-667" dirty="0">
                <a:latin typeface="Courier-BoldOblique"/>
                <a:cs typeface="Courier-BoldOblique"/>
              </a:rPr>
              <a:t> </a:t>
            </a:r>
            <a:r>
              <a:rPr lang="en-US" sz="1800" spc="4" dirty="0"/>
              <a:t>is</a:t>
            </a:r>
            <a:r>
              <a:rPr lang="en-US" sz="1800" dirty="0"/>
              <a:t> </a:t>
            </a:r>
            <a:r>
              <a:rPr lang="en-US" sz="1800" spc="4" dirty="0"/>
              <a:t>a</a:t>
            </a:r>
            <a:r>
              <a:rPr lang="en-US" sz="1800" spc="7" dirty="0"/>
              <a:t> </a:t>
            </a:r>
            <a:r>
              <a:rPr lang="en-US" sz="1800" spc="4" dirty="0"/>
              <a:t>s</a:t>
            </a:r>
            <a:r>
              <a:rPr lang="en-US" sz="1800" spc="7" dirty="0"/>
              <a:t>o</a:t>
            </a:r>
            <a:r>
              <a:rPr lang="en-US" sz="1800" spc="-4" dirty="0"/>
              <a:t>f</a:t>
            </a:r>
            <a:r>
              <a:rPr lang="en-US" sz="1800" dirty="0"/>
              <a:t>tw</a:t>
            </a:r>
            <a:r>
              <a:rPr lang="en-US" sz="1800" spc="7" dirty="0"/>
              <a:t>ar</a:t>
            </a:r>
            <a:r>
              <a:rPr lang="en-US" sz="1800" spc="4" dirty="0"/>
              <a:t>e </a:t>
            </a:r>
            <a:r>
              <a:rPr lang="en-US" sz="1800" spc="7" dirty="0"/>
              <a:t>pa</a:t>
            </a:r>
            <a:r>
              <a:rPr lang="en-US" sz="1800" spc="4" dirty="0"/>
              <a:t>ck</a:t>
            </a:r>
            <a:r>
              <a:rPr lang="en-US" sz="1800" spc="7" dirty="0"/>
              <a:t>ag</a:t>
            </a:r>
            <a:r>
              <a:rPr lang="en-US" sz="1800" spc="4" dirty="0"/>
              <a:t>e </a:t>
            </a:r>
            <a:r>
              <a:rPr lang="en-US" sz="1800" dirty="0"/>
              <a:t>f</a:t>
            </a:r>
            <a:r>
              <a:rPr lang="en-US" sz="1800" spc="7" dirty="0"/>
              <a:t>o</a:t>
            </a:r>
            <a:r>
              <a:rPr lang="en-US" sz="1800" dirty="0"/>
              <a:t>r</a:t>
            </a:r>
            <a:r>
              <a:rPr lang="en-US" sz="1800" spc="4" dirty="0"/>
              <a:t> </a:t>
            </a:r>
            <a:r>
              <a:rPr lang="en-US" sz="1800" spc="-4" dirty="0"/>
              <a:t>c</a:t>
            </a:r>
            <a:r>
              <a:rPr lang="en-US" sz="1800" spc="7" dirty="0"/>
              <a:t>rea</a:t>
            </a:r>
            <a:r>
              <a:rPr lang="en-US" sz="1800" spc="-4" dirty="0"/>
              <a:t>t</a:t>
            </a:r>
            <a:r>
              <a:rPr lang="en-US" sz="1800" dirty="0"/>
              <a:t>i</a:t>
            </a:r>
            <a:r>
              <a:rPr lang="en-US" sz="1800" spc="7" dirty="0"/>
              <a:t>n</a:t>
            </a:r>
            <a:r>
              <a:rPr lang="en-US" sz="1800" spc="4" dirty="0"/>
              <a:t>g </a:t>
            </a:r>
            <a:r>
              <a:rPr lang="en-US" sz="1800" spc="11" dirty="0"/>
              <a:t>H</a:t>
            </a:r>
            <a:r>
              <a:rPr lang="en-US" sz="1800" spc="7" dirty="0"/>
              <a:t>L</a:t>
            </a:r>
            <a:r>
              <a:rPr lang="en-US" sz="1800" dirty="0"/>
              <a:t>S  </a:t>
            </a:r>
            <a:r>
              <a:rPr lang="en-US" sz="1800" spc="4" dirty="0"/>
              <a:t>implementations</a:t>
            </a:r>
            <a:r>
              <a:rPr lang="en-US" sz="1800" spc="-4" dirty="0"/>
              <a:t> </a:t>
            </a:r>
            <a:r>
              <a:rPr lang="en-US" sz="1800" spc="7" dirty="0"/>
              <a:t>of</a:t>
            </a:r>
            <a:r>
              <a:rPr lang="en-US" sz="1800" spc="-4" dirty="0"/>
              <a:t> </a:t>
            </a:r>
            <a:r>
              <a:rPr lang="en-US" sz="1800" spc="4" dirty="0"/>
              <a:t>neural networks</a:t>
            </a:r>
            <a:r>
              <a:rPr lang="en-US" sz="1800" spc="11" baseline="9722" dirty="0">
                <a:latin typeface="Arial"/>
                <a:cs typeface="Arial"/>
              </a:rPr>
              <a:t>–</a:t>
            </a:r>
          </a:p>
          <a:p>
            <a:pPr marL="88178" indent="0">
              <a:spcBef>
                <a:spcPts val="746"/>
              </a:spcBef>
              <a:buNone/>
              <a:tabLst>
                <a:tab pos="302139" algn="l"/>
              </a:tabLst>
            </a:pPr>
            <a:r>
              <a:rPr lang="en-US" sz="1600" spc="4" dirty="0">
                <a:solidFill>
                  <a:srgbClr val="DC4713"/>
                </a:solidFill>
                <a:latin typeface="Arial"/>
                <a:cs typeface="Arial"/>
                <a:hlinkClick r:id="rId4"/>
              </a:rPr>
              <a:t>https://hls-fpga-machine-learning.github.io/hls4ml/</a:t>
            </a:r>
            <a:endParaRPr lang="en-US" sz="1600" dirty="0">
              <a:latin typeface="Arial"/>
              <a:cs typeface="Arial"/>
            </a:endParaRPr>
          </a:p>
          <a:p>
            <a:pPr marL="231602" marR="69591" indent="-214313" algn="just">
              <a:lnSpc>
                <a:spcPts val="2369"/>
              </a:lnSpc>
            </a:pPr>
            <a:r>
              <a:rPr lang="en-US" sz="1600" spc="4" dirty="0">
                <a:latin typeface="Arial"/>
                <a:cs typeface="Arial"/>
              </a:rPr>
              <a:t>Supports common layer architectures and </a:t>
            </a:r>
            <a:r>
              <a:rPr lang="en-US" sz="1600" spc="7" dirty="0">
                <a:latin typeface="Arial"/>
                <a:cs typeface="Arial"/>
              </a:rPr>
              <a:t>model </a:t>
            </a:r>
            <a:r>
              <a:rPr lang="en-US" sz="1600" spc="-578" dirty="0">
                <a:latin typeface="Arial"/>
                <a:cs typeface="Arial"/>
              </a:rPr>
              <a:t> </a:t>
            </a:r>
            <a:r>
              <a:rPr lang="en-US" sz="1600" spc="4" dirty="0">
                <a:latin typeface="Arial"/>
                <a:cs typeface="Arial"/>
              </a:rPr>
              <a:t>software</a:t>
            </a:r>
          </a:p>
          <a:p>
            <a:pPr marL="231602" marR="69591" indent="-214313" algn="just">
              <a:lnSpc>
                <a:spcPts val="2369"/>
              </a:lnSpc>
            </a:pPr>
            <a:r>
              <a:rPr lang="en-US" sz="1600" spc="4" dirty="0">
                <a:latin typeface="Arial"/>
                <a:cs typeface="Arial"/>
              </a:rPr>
              <a:t>Highly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spc="4" dirty="0">
                <a:latin typeface="Arial"/>
                <a:cs typeface="Arial"/>
              </a:rPr>
              <a:t>customizable output </a:t>
            </a:r>
            <a:r>
              <a:rPr lang="en-US" sz="1600" dirty="0">
                <a:latin typeface="Arial"/>
                <a:cs typeface="Arial"/>
              </a:rPr>
              <a:t>for</a:t>
            </a:r>
            <a:r>
              <a:rPr lang="en-US" sz="1600" spc="4" dirty="0">
                <a:latin typeface="Arial"/>
                <a:cs typeface="Arial"/>
              </a:rPr>
              <a:t> </a:t>
            </a:r>
            <a:r>
              <a:rPr lang="en-US" sz="1600" spc="-4" dirty="0">
                <a:latin typeface="Arial"/>
                <a:cs typeface="Arial"/>
              </a:rPr>
              <a:t>different </a:t>
            </a:r>
            <a:r>
              <a:rPr lang="en-US" sz="1600" spc="4" dirty="0">
                <a:latin typeface="Arial"/>
                <a:cs typeface="Arial"/>
              </a:rPr>
              <a:t>latency </a:t>
            </a:r>
            <a:r>
              <a:rPr lang="en-US" sz="1600" spc="-575" dirty="0">
                <a:latin typeface="Arial"/>
                <a:cs typeface="Arial"/>
              </a:rPr>
              <a:t> </a:t>
            </a:r>
            <a:r>
              <a:rPr lang="en-US" sz="1600" spc="4" dirty="0">
                <a:latin typeface="Arial"/>
                <a:cs typeface="Arial"/>
              </a:rPr>
              <a:t>and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spc="4" dirty="0">
                <a:latin typeface="Arial"/>
                <a:cs typeface="Arial"/>
              </a:rPr>
              <a:t>size needs</a:t>
            </a:r>
            <a:endParaRPr lang="en-US" sz="1600" dirty="0">
              <a:latin typeface="Arial"/>
              <a:cs typeface="Arial"/>
            </a:endParaRPr>
          </a:p>
          <a:p>
            <a:pPr marL="231602" indent="-214313" algn="just"/>
            <a:r>
              <a:rPr lang="en-US" sz="1600" spc="4" dirty="0">
                <a:latin typeface="Arial"/>
                <a:cs typeface="Arial"/>
              </a:rPr>
              <a:t>Simple </a:t>
            </a:r>
            <a:r>
              <a:rPr lang="en-US" sz="1600" dirty="0">
                <a:latin typeface="Arial"/>
                <a:cs typeface="Arial"/>
              </a:rPr>
              <a:t>workflow</a:t>
            </a:r>
            <a:r>
              <a:rPr lang="en-US" sz="1600" spc="7" dirty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to</a:t>
            </a:r>
            <a:r>
              <a:rPr lang="en-US" sz="1600" spc="4" dirty="0">
                <a:latin typeface="Arial"/>
                <a:cs typeface="Arial"/>
              </a:rPr>
              <a:t> allow</a:t>
            </a:r>
            <a:r>
              <a:rPr lang="en-US" sz="1600" spc="11" dirty="0">
                <a:latin typeface="Arial"/>
                <a:cs typeface="Arial"/>
              </a:rPr>
              <a:t> </a:t>
            </a:r>
            <a:r>
              <a:rPr lang="en-US" sz="1600" spc="4" dirty="0">
                <a:latin typeface="Arial"/>
                <a:cs typeface="Arial"/>
              </a:rPr>
              <a:t>quick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spc="4" dirty="0">
                <a:latin typeface="Arial"/>
                <a:cs typeface="Arial"/>
              </a:rPr>
              <a:t>translation</a:t>
            </a:r>
            <a:r>
              <a:rPr lang="en-US" sz="1600" dirty="0">
                <a:latin typeface="Arial"/>
                <a:cs typeface="Arial"/>
              </a:rPr>
              <a:t> to</a:t>
            </a:r>
            <a:r>
              <a:rPr lang="en-US" sz="1600" spc="4" dirty="0">
                <a:latin typeface="Arial"/>
                <a:cs typeface="Arial"/>
              </a:rPr>
              <a:t> </a:t>
            </a:r>
            <a:r>
              <a:rPr lang="en-US" sz="1600" spc="7" dirty="0">
                <a:latin typeface="Arial"/>
                <a:cs typeface="Arial"/>
              </a:rPr>
              <a:t>HLS</a:t>
            </a:r>
          </a:p>
          <a:p>
            <a:pPr marL="231602" indent="-214313" algn="just"/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Design</a:t>
            </a:r>
            <a:r>
              <a:rPr lang="en-US" sz="1800" spc="-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model</a:t>
            </a:r>
            <a:r>
              <a:rPr lang="en-US" sz="1800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with</a:t>
            </a:r>
            <a:r>
              <a:rPr lang="en-US" sz="1800" spc="-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standard</a:t>
            </a:r>
            <a:r>
              <a:rPr lang="en-US" sz="1800" spc="-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software</a:t>
            </a:r>
            <a:r>
              <a:rPr lang="en-US" sz="1800" spc="-4" dirty="0">
                <a:solidFill>
                  <a:srgbClr val="FF0000"/>
                </a:solidFill>
                <a:latin typeface="Arial"/>
                <a:cs typeface="Arial"/>
              </a:rPr>
              <a:t> tools 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sz="1800" dirty="0" err="1">
                <a:solidFill>
                  <a:srgbClr val="FF0000"/>
                </a:solidFill>
                <a:latin typeface="Arial"/>
                <a:cs typeface="Arial"/>
              </a:rPr>
              <a:t>Keras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,</a:t>
            </a:r>
            <a:r>
              <a:rPr lang="en-US" sz="1800" spc="-3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spc="-24" dirty="0" err="1">
                <a:solidFill>
                  <a:srgbClr val="FF0000"/>
                </a:solidFill>
                <a:latin typeface="Arial"/>
                <a:cs typeface="Arial"/>
              </a:rPr>
              <a:t>Tensorflow</a:t>
            </a:r>
            <a:r>
              <a:rPr lang="en-US" sz="1800" spc="-24" dirty="0">
                <a:solidFill>
                  <a:srgbClr val="FF0000"/>
                </a:solidFill>
                <a:latin typeface="Arial"/>
                <a:cs typeface="Arial"/>
              </a:rPr>
              <a:t>,</a:t>
            </a:r>
            <a:r>
              <a:rPr lang="en-US" sz="1800" spc="-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spc="-20" dirty="0" err="1">
                <a:solidFill>
                  <a:srgbClr val="FF0000"/>
                </a:solidFill>
                <a:latin typeface="Arial"/>
                <a:cs typeface="Arial"/>
              </a:rPr>
              <a:t>PyTorch</a:t>
            </a:r>
            <a:r>
              <a:rPr lang="en-US" sz="1800" spc="-20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1800" spc="-20" dirty="0">
              <a:latin typeface="Arial"/>
              <a:cs typeface="Arial"/>
            </a:endParaRPr>
          </a:p>
          <a:p>
            <a:pPr marL="231602" indent="-214313" algn="just"/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Pass</a:t>
            </a:r>
            <a:r>
              <a:rPr lang="en-US" sz="1800" spc="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network</a:t>
            </a:r>
            <a:r>
              <a:rPr lang="en-US" sz="1800" spc="1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1800" spc="-4" dirty="0">
                <a:solidFill>
                  <a:srgbClr val="0000FF"/>
                </a:solidFill>
                <a:latin typeface="Arial"/>
                <a:cs typeface="Arial"/>
              </a:rPr>
              <a:t>architecture</a:t>
            </a:r>
            <a:r>
              <a:rPr lang="en-US" sz="1800" spc="1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and</a:t>
            </a:r>
            <a:r>
              <a:rPr lang="en-US" sz="1800" spc="1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1800" spc="-4" dirty="0">
                <a:solidFill>
                  <a:srgbClr val="0000FF"/>
                </a:solidFill>
                <a:latin typeface="Arial"/>
                <a:cs typeface="Arial"/>
              </a:rPr>
              <a:t>weights/biases</a:t>
            </a:r>
            <a:r>
              <a:rPr lang="en-US" sz="1800" spc="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1800" spc="-4" dirty="0">
                <a:solidFill>
                  <a:srgbClr val="0000FF"/>
                </a:solidFill>
                <a:latin typeface="Arial"/>
                <a:cs typeface="Arial"/>
              </a:rPr>
              <a:t>along</a:t>
            </a:r>
            <a:r>
              <a:rPr lang="en-US" sz="1800" spc="1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with</a:t>
            </a:r>
            <a:r>
              <a:rPr lang="en-US" sz="1800" spc="1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1800" spc="-4" dirty="0">
                <a:solidFill>
                  <a:srgbClr val="0000FF"/>
                </a:solidFill>
                <a:latin typeface="Arial"/>
                <a:cs typeface="Arial"/>
              </a:rPr>
              <a:t>configuration </a:t>
            </a:r>
            <a:r>
              <a:rPr lang="en-US" sz="1800" spc="-398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para</a:t>
            </a:r>
            <a:r>
              <a:rPr lang="en-US" sz="1800" spc="4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eters to</a:t>
            </a:r>
            <a:r>
              <a:rPr lang="en-US" sz="1800" spc="24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1800" b="1" spc="-4" dirty="0">
                <a:solidFill>
                  <a:srgbClr val="0000FF"/>
                </a:solidFill>
                <a:latin typeface="Courier"/>
                <a:cs typeface="Courier"/>
              </a:rPr>
              <a:t>h</a:t>
            </a:r>
            <a:r>
              <a:rPr lang="en-US" sz="1800" b="1" dirty="0">
                <a:solidFill>
                  <a:srgbClr val="0000FF"/>
                </a:solidFill>
                <a:latin typeface="Courier"/>
                <a:cs typeface="Courier"/>
              </a:rPr>
              <a:t>ls</a:t>
            </a:r>
            <a:r>
              <a:rPr lang="en-US" sz="1800" b="1" spc="-4" dirty="0">
                <a:solidFill>
                  <a:srgbClr val="0000FF"/>
                </a:solidFill>
                <a:latin typeface="Courier"/>
                <a:cs typeface="Courier"/>
              </a:rPr>
              <a:t>4</a:t>
            </a:r>
            <a:r>
              <a:rPr lang="en-US" sz="1800" b="1" dirty="0">
                <a:solidFill>
                  <a:srgbClr val="0000FF"/>
                </a:solidFill>
                <a:latin typeface="Courier"/>
                <a:cs typeface="Courier"/>
              </a:rPr>
              <a:t>m</a:t>
            </a:r>
            <a:r>
              <a:rPr lang="en-US" sz="1800" b="1" spc="-4" dirty="0">
                <a:solidFill>
                  <a:srgbClr val="0000FF"/>
                </a:solidFill>
                <a:latin typeface="Courier"/>
                <a:cs typeface="Courier"/>
              </a:rPr>
              <a:t>l</a:t>
            </a:r>
            <a:r>
              <a:rPr lang="en-US" sz="1800" b="1" spc="-470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(creates </a:t>
            </a:r>
            <a:r>
              <a:rPr lang="en-US" sz="1800" spc="4" dirty="0">
                <a:solidFill>
                  <a:srgbClr val="0000FF"/>
                </a:solidFill>
                <a:latin typeface="Arial"/>
                <a:cs typeface="Arial"/>
              </a:rPr>
              <a:t>H</a:t>
            </a:r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LS pro</a:t>
            </a:r>
            <a:r>
              <a:rPr lang="en-US" sz="1800" spc="-4" dirty="0">
                <a:solidFill>
                  <a:srgbClr val="0000FF"/>
                </a:solidFill>
                <a:latin typeface="Arial"/>
                <a:cs typeface="Arial"/>
              </a:rPr>
              <a:t>j</a:t>
            </a:r>
            <a:r>
              <a:rPr lang="en-US" sz="1800" dirty="0">
                <a:solidFill>
                  <a:srgbClr val="0000FF"/>
                </a:solidFill>
                <a:latin typeface="Arial"/>
                <a:cs typeface="Arial"/>
              </a:rPr>
              <a:t>ect)</a:t>
            </a:r>
          </a:p>
          <a:p>
            <a:endParaRPr 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B743F-E609-044E-BABB-DBC48BE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C4E9-21C8-4C18-A92E-A26AA5FEEE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20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B6C238A7-7F66-E144-ACF5-3D4D083B0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in FPGA Universe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37E1F-840C-544A-99C3-0C702B4A5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0" y="5532210"/>
            <a:ext cx="556260" cy="274320"/>
          </a:xfrm>
        </p:spPr>
        <p:txBody>
          <a:bodyPr/>
          <a:lstStyle/>
          <a:p>
            <a:fld id="{19B12225-5612-419B-A8D5-4B8EEE4C217E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89ADC5-E80F-C641-A66C-91F6971F9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62" t="15556" r="13837" b="68888"/>
          <a:stretch/>
        </p:blipFill>
        <p:spPr>
          <a:xfrm>
            <a:off x="219768" y="685800"/>
            <a:ext cx="8441871" cy="2514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6981F5-7E0A-B242-A1EC-6C42FBF7B571}"/>
              </a:ext>
            </a:extLst>
          </p:cNvPr>
          <p:cNvSpPr/>
          <p:nvPr/>
        </p:nvSpPr>
        <p:spPr>
          <a:xfrm>
            <a:off x="2819401" y="3272836"/>
            <a:ext cx="1143000" cy="491556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900" dirty="0">
                <a:latin typeface="Arial" pitchFamily="34" charset="0"/>
                <a:cs typeface="Arial" pitchFamily="34" charset="0"/>
              </a:rPr>
              <a:t>Automatic Generated Python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48107C-FE9F-ED45-B7DD-021806EEE92E}"/>
              </a:ext>
            </a:extLst>
          </p:cNvPr>
          <p:cNvSpPr/>
          <p:nvPr/>
        </p:nvSpPr>
        <p:spPr>
          <a:xfrm>
            <a:off x="2438400" y="1981200"/>
            <a:ext cx="76200" cy="76200"/>
          </a:xfrm>
          <a:prstGeom prst="ellips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9698B15E-A1E3-2A4E-A1D6-F38C3B296E01}"/>
              </a:ext>
            </a:extLst>
          </p:cNvPr>
          <p:cNvCxnSpPr>
            <a:cxnSpLocks/>
            <a:endCxn id="9" idx="1"/>
          </p:cNvCxnSpPr>
          <p:nvPr/>
        </p:nvCxnSpPr>
        <p:spPr>
          <a:xfrm rot="16200000" flipH="1">
            <a:off x="1696186" y="2395399"/>
            <a:ext cx="2102090" cy="144340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849191A8-A0AB-7148-8F27-2FA600C0606E}"/>
              </a:ext>
            </a:extLst>
          </p:cNvPr>
          <p:cNvSpPr/>
          <p:nvPr/>
        </p:nvSpPr>
        <p:spPr>
          <a:xfrm>
            <a:off x="4072679" y="1968260"/>
            <a:ext cx="76200" cy="76200"/>
          </a:xfrm>
          <a:prstGeom prst="ellips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5B875A52-4F54-A14E-9C49-0FDCB321C10D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3962401" y="1940156"/>
            <a:ext cx="110278" cy="1578458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7A43FE16-2666-EB4D-9827-ABF217800945}"/>
              </a:ext>
            </a:extLst>
          </p:cNvPr>
          <p:cNvSpPr/>
          <p:nvPr/>
        </p:nvSpPr>
        <p:spPr>
          <a:xfrm>
            <a:off x="2057400" y="1524000"/>
            <a:ext cx="76200" cy="76200"/>
          </a:xfrm>
          <a:prstGeom prst="ellips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7D797BA-7C7F-0742-BB30-1C3F8094FD6B}"/>
              </a:ext>
            </a:extLst>
          </p:cNvPr>
          <p:cNvSpPr/>
          <p:nvPr/>
        </p:nvSpPr>
        <p:spPr>
          <a:xfrm>
            <a:off x="838200" y="1524000"/>
            <a:ext cx="76200" cy="76200"/>
          </a:xfrm>
          <a:prstGeom prst="ellips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7E7CEB72-F2A7-0040-9644-32562A2A37B2}"/>
              </a:ext>
            </a:extLst>
          </p:cNvPr>
          <p:cNvCxnSpPr>
            <a:cxnSpLocks/>
            <a:stCxn id="24" idx="0"/>
            <a:endCxn id="25" idx="1"/>
          </p:cNvCxnSpPr>
          <p:nvPr/>
        </p:nvCxnSpPr>
        <p:spPr>
          <a:xfrm rot="16200000" flipH="1" flipV="1">
            <a:off x="1466850" y="906508"/>
            <a:ext cx="11159" cy="1246141"/>
          </a:xfrm>
          <a:prstGeom prst="bentConnector3">
            <a:avLst>
              <a:gd name="adj1" fmla="val -2048571"/>
            </a:avLst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399252C-8B62-BD4D-B183-10CBB43DAD7F}"/>
              </a:ext>
            </a:extLst>
          </p:cNvPr>
          <p:cNvSpPr txBox="1"/>
          <p:nvPr/>
        </p:nvSpPr>
        <p:spPr>
          <a:xfrm>
            <a:off x="3236314" y="4593689"/>
            <a:ext cx="39698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chemeClr val="accent1"/>
                </a:solidFill>
              </a:rPr>
              <a:t>+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004198-3834-EB40-8AD2-1E451B91CFBE}"/>
              </a:ext>
            </a:extLst>
          </p:cNvPr>
          <p:cNvGrpSpPr/>
          <p:nvPr/>
        </p:nvGrpSpPr>
        <p:grpSpPr>
          <a:xfrm>
            <a:off x="-50193" y="4609213"/>
            <a:ext cx="1752416" cy="1015226"/>
            <a:chOff x="729942" y="119148"/>
            <a:chExt cx="3361521" cy="222992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530B952-7668-C344-B1DB-E669910C1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942" y="119148"/>
              <a:ext cx="3361521" cy="222992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821E2A7-E946-6848-8961-4AFABE9F285C}"/>
                </a:ext>
              </a:extLst>
            </p:cNvPr>
            <p:cNvSpPr txBox="1"/>
            <p:nvPr/>
          </p:nvSpPr>
          <p:spPr>
            <a:xfrm>
              <a:off x="1043567" y="823193"/>
              <a:ext cx="2637293" cy="608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NVIDIA GPU Cloud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3E7D5AA-5F2C-5140-9B9B-5722578DE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3607" y="1108580"/>
              <a:ext cx="1606582" cy="1024196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B6DA9F3-10BC-2340-B36B-4C1139F81D39}"/>
              </a:ext>
            </a:extLst>
          </p:cNvPr>
          <p:cNvSpPr txBox="1"/>
          <p:nvPr/>
        </p:nvSpPr>
        <p:spPr>
          <a:xfrm>
            <a:off x="1355312" y="4675690"/>
            <a:ext cx="3969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accent1"/>
                </a:solidFill>
                <a:sym typeface="Wingdings"/>
              </a:rPr>
              <a:t></a:t>
            </a:r>
            <a:endParaRPr lang="en-US" sz="2700" b="1" dirty="0">
              <a:solidFill>
                <a:schemeClr val="accent1"/>
              </a:solidFill>
            </a:endParaRPr>
          </a:p>
        </p:txBody>
      </p:sp>
      <p:sp>
        <p:nvSpPr>
          <p:cNvPr id="38" name="Chevron 37">
            <a:extLst>
              <a:ext uri="{FF2B5EF4-FFF2-40B4-BE49-F238E27FC236}">
                <a16:creationId xmlns:a16="http://schemas.microsoft.com/office/drawing/2014/main" id="{3DF84514-7AB1-3A4D-8382-CE18CECBC49A}"/>
              </a:ext>
            </a:extLst>
          </p:cNvPr>
          <p:cNvSpPr/>
          <p:nvPr/>
        </p:nvSpPr>
        <p:spPr>
          <a:xfrm>
            <a:off x="0" y="3778955"/>
            <a:ext cx="1717060" cy="692020"/>
          </a:xfrm>
          <a:prstGeom prst="chevron">
            <a:avLst/>
          </a:prstGeom>
          <a:gradFill flip="none" rotWithShape="1"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Stage 1: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Off-line Training</a:t>
            </a:r>
          </a:p>
        </p:txBody>
      </p:sp>
      <p:sp>
        <p:nvSpPr>
          <p:cNvPr id="39" name="Chevron 38">
            <a:extLst>
              <a:ext uri="{FF2B5EF4-FFF2-40B4-BE49-F238E27FC236}">
                <a16:creationId xmlns:a16="http://schemas.microsoft.com/office/drawing/2014/main" id="{731B5E43-D552-BE49-B5A4-9F53E419996B}"/>
              </a:ext>
            </a:extLst>
          </p:cNvPr>
          <p:cNvSpPr/>
          <p:nvPr/>
        </p:nvSpPr>
        <p:spPr>
          <a:xfrm>
            <a:off x="1477001" y="3778955"/>
            <a:ext cx="2177957" cy="698480"/>
          </a:xfrm>
          <a:prstGeom prst="chevron">
            <a:avLst/>
          </a:prstGeom>
          <a:gradFill flip="none" rotWithShape="1"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chemeClr val="tx1"/>
                </a:solidFill>
              </a:rPr>
              <a:t>Stage 2: On-line </a:t>
            </a:r>
            <a:r>
              <a:rPr lang="en-US" sz="825" dirty="0">
                <a:solidFill>
                  <a:schemeClr val="tx1"/>
                </a:solidFill>
              </a:rPr>
              <a:t>Training</a:t>
            </a:r>
          </a:p>
          <a:p>
            <a:pPr algn="ctr"/>
            <a:r>
              <a:rPr lang="en-US" sz="825" dirty="0">
                <a:solidFill>
                  <a:schemeClr val="tx1"/>
                </a:solidFill>
              </a:rPr>
              <a:t>/Transfer Learning</a:t>
            </a:r>
          </a:p>
        </p:txBody>
      </p:sp>
      <p:sp>
        <p:nvSpPr>
          <p:cNvPr id="40" name="Chevron 39">
            <a:extLst>
              <a:ext uri="{FF2B5EF4-FFF2-40B4-BE49-F238E27FC236}">
                <a16:creationId xmlns:a16="http://schemas.microsoft.com/office/drawing/2014/main" id="{B5DB92DE-A3F7-FC47-9836-7EDBFABE3009}"/>
              </a:ext>
            </a:extLst>
          </p:cNvPr>
          <p:cNvSpPr/>
          <p:nvPr/>
        </p:nvSpPr>
        <p:spPr>
          <a:xfrm>
            <a:off x="4792332" y="3778955"/>
            <a:ext cx="2462856" cy="692020"/>
          </a:xfrm>
          <a:prstGeom prst="chevron">
            <a:avLst/>
          </a:prstGeom>
          <a:gradFill flip="none" rotWithShape="1"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chemeClr val="tx1"/>
                </a:solidFill>
              </a:rPr>
              <a:t>Stage 4: Light-Weight </a:t>
            </a:r>
            <a:r>
              <a:rPr lang="en-US" sz="825" dirty="0">
                <a:solidFill>
                  <a:schemeClr val="tx1"/>
                </a:solidFill>
              </a:rPr>
              <a:t>Real-Time Deep Learning &amp; Inference Engine</a:t>
            </a:r>
          </a:p>
        </p:txBody>
      </p:sp>
      <p:sp>
        <p:nvSpPr>
          <p:cNvPr id="41" name="Chevron 40">
            <a:extLst>
              <a:ext uri="{FF2B5EF4-FFF2-40B4-BE49-F238E27FC236}">
                <a16:creationId xmlns:a16="http://schemas.microsoft.com/office/drawing/2014/main" id="{D93A59B8-957A-664F-B79C-FC4CD82D6C76}"/>
              </a:ext>
            </a:extLst>
          </p:cNvPr>
          <p:cNvSpPr/>
          <p:nvPr/>
        </p:nvSpPr>
        <p:spPr>
          <a:xfrm>
            <a:off x="3386555" y="3778955"/>
            <a:ext cx="1703621" cy="698480"/>
          </a:xfrm>
          <a:prstGeom prst="chevron">
            <a:avLst/>
          </a:prstGeom>
          <a:gradFill flip="none" rotWithShape="1"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Stage 3: Real-Time </a:t>
            </a:r>
            <a:r>
              <a:rPr lang="en-US" sz="1200" dirty="0">
                <a:solidFill>
                  <a:schemeClr val="tx1"/>
                </a:solidFill>
              </a:rPr>
              <a:t>Inference</a:t>
            </a:r>
          </a:p>
        </p:txBody>
      </p:sp>
      <p:sp>
        <p:nvSpPr>
          <p:cNvPr id="42" name="Chevron 41">
            <a:extLst>
              <a:ext uri="{FF2B5EF4-FFF2-40B4-BE49-F238E27FC236}">
                <a16:creationId xmlns:a16="http://schemas.microsoft.com/office/drawing/2014/main" id="{56FBE9CF-DE77-AF44-856A-B865993A1BA7}"/>
              </a:ext>
            </a:extLst>
          </p:cNvPr>
          <p:cNvSpPr/>
          <p:nvPr/>
        </p:nvSpPr>
        <p:spPr>
          <a:xfrm>
            <a:off x="0" y="6019175"/>
            <a:ext cx="9144000" cy="806674"/>
          </a:xfrm>
          <a:prstGeom prst="chevron">
            <a:avLst/>
          </a:prstGeom>
          <a:gradFill flip="none" rotWithShape="1">
            <a:gsLst>
              <a:gs pos="0">
                <a:srgbClr val="FF0000"/>
              </a:gs>
              <a:gs pos="49000">
                <a:schemeClr val="accent6">
                  <a:lumMod val="89000"/>
                </a:schemeClr>
              </a:gs>
              <a:gs pos="79000">
                <a:schemeClr val="accent6">
                  <a:lumMod val="75000"/>
                </a:schemeClr>
              </a:gs>
              <a:gs pos="100000">
                <a:schemeClr val="accent6">
                  <a:lumMod val="7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350" dirty="0">
                <a:solidFill>
                  <a:schemeClr val="bg1"/>
                </a:solidFill>
              </a:rPr>
              <a:t>High Performance Computing           Edge Computing	   Embedded System 	        Controller </a:t>
            </a:r>
          </a:p>
          <a:p>
            <a:pPr algn="ctr">
              <a:lnSpc>
                <a:spcPct val="150000"/>
              </a:lnSpc>
            </a:pPr>
            <a:r>
              <a:rPr lang="en-US" sz="1350" dirty="0">
                <a:solidFill>
                  <a:schemeClr val="bg1"/>
                </a:solidFill>
              </a:rPr>
              <a:t>Electricity Cost High	     Electricity Cost Medium			Electricity Cost Low</a:t>
            </a:r>
          </a:p>
        </p:txBody>
      </p:sp>
      <p:sp>
        <p:nvSpPr>
          <p:cNvPr id="43" name="Chevron 42">
            <a:extLst>
              <a:ext uri="{FF2B5EF4-FFF2-40B4-BE49-F238E27FC236}">
                <a16:creationId xmlns:a16="http://schemas.microsoft.com/office/drawing/2014/main" id="{B2128881-2D29-B140-9EF3-1B33A8B81064}"/>
              </a:ext>
            </a:extLst>
          </p:cNvPr>
          <p:cNvSpPr/>
          <p:nvPr/>
        </p:nvSpPr>
        <p:spPr>
          <a:xfrm>
            <a:off x="7100455" y="3778955"/>
            <a:ext cx="2042405" cy="691553"/>
          </a:xfrm>
          <a:prstGeom prst="chevron">
            <a:avLst/>
          </a:prstGeom>
          <a:gradFill flip="none" rotWithShape="1"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>
                <a:solidFill>
                  <a:schemeClr val="tx1"/>
                </a:solidFill>
              </a:rPr>
              <a:t>Stage 5: Real-Time </a:t>
            </a:r>
            <a:r>
              <a:rPr lang="en-US" sz="825" dirty="0">
                <a:solidFill>
                  <a:schemeClr val="tx1"/>
                </a:solidFill>
              </a:rPr>
              <a:t>Sensing &amp;  Decision Making Engine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65991DA-5EAE-564A-85DC-A023C6EC8E9A}"/>
              </a:ext>
            </a:extLst>
          </p:cNvPr>
          <p:cNvSpPr txBox="1"/>
          <p:nvPr/>
        </p:nvSpPr>
        <p:spPr>
          <a:xfrm>
            <a:off x="7009144" y="4906307"/>
            <a:ext cx="3969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chemeClr val="accent1"/>
                </a:solidFill>
                <a:sym typeface="Wingdings"/>
              </a:rPr>
              <a:t></a:t>
            </a:r>
            <a:endParaRPr lang="en-US" sz="2700" b="1" dirty="0">
              <a:solidFill>
                <a:schemeClr val="accent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E7E3EA-1E6A-EB4E-94C5-7862267FFE7C}"/>
              </a:ext>
            </a:extLst>
          </p:cNvPr>
          <p:cNvSpPr txBox="1"/>
          <p:nvPr/>
        </p:nvSpPr>
        <p:spPr>
          <a:xfrm>
            <a:off x="1723499" y="4477435"/>
            <a:ext cx="2712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D45592-6C18-DC44-818D-458A46E4342E}"/>
              </a:ext>
            </a:extLst>
          </p:cNvPr>
          <p:cNvSpPr txBox="1"/>
          <p:nvPr/>
        </p:nvSpPr>
        <p:spPr>
          <a:xfrm>
            <a:off x="3384185" y="4424162"/>
            <a:ext cx="282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C077A03-906B-B14C-BF45-95B022C4C526}"/>
              </a:ext>
            </a:extLst>
          </p:cNvPr>
          <p:cNvSpPr txBox="1"/>
          <p:nvPr/>
        </p:nvSpPr>
        <p:spPr>
          <a:xfrm>
            <a:off x="8106494" y="4413308"/>
            <a:ext cx="28405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9C84B0-9F75-E94B-8909-F96B875A2F4F}"/>
              </a:ext>
            </a:extLst>
          </p:cNvPr>
          <p:cNvSpPr txBox="1"/>
          <p:nvPr/>
        </p:nvSpPr>
        <p:spPr>
          <a:xfrm>
            <a:off x="5193899" y="4367038"/>
            <a:ext cx="2712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3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2BE984D-6D76-764D-A503-0899B23B12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336" y="4427671"/>
            <a:ext cx="1372291" cy="147802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240D937-6691-A948-95EB-FE78FFC309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986" y="4474297"/>
            <a:ext cx="1460191" cy="166139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4DB9FDA-0311-5E4D-B83E-BDDB1F330A4A}"/>
              </a:ext>
            </a:extLst>
          </p:cNvPr>
          <p:cNvSpPr txBox="1"/>
          <p:nvPr/>
        </p:nvSpPr>
        <p:spPr>
          <a:xfrm>
            <a:off x="5000652" y="4642896"/>
            <a:ext cx="39698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chemeClr val="accent1"/>
                </a:solidFill>
              </a:rPr>
              <a:t>=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40BAC35-D913-3742-9A3F-67AA2C50BCB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109" y="4564232"/>
            <a:ext cx="1738088" cy="1307398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AF6956DD-FED3-E94C-A975-9421541CE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3504" y="4829531"/>
            <a:ext cx="1611303" cy="7236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ALveo u280 from XUP | FPGA FAIS">
            <a:extLst>
              <a:ext uri="{FF2B5EF4-FFF2-40B4-BE49-F238E27FC236}">
                <a16:creationId xmlns:a16="http://schemas.microsoft.com/office/drawing/2014/main" id="{3E48D28B-631A-E548-AF24-C6E246F83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79109" y="5450286"/>
            <a:ext cx="1693649" cy="6837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103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62C0EC7-B0CA-7B4D-9721-B17085244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1ED71-790A-804C-A4B9-01C9D85B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2436AB-BF3C-864D-9B61-3FDEA21E3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62" t="46364" r="13837" b="13556"/>
          <a:stretch/>
        </p:blipFill>
        <p:spPr>
          <a:xfrm>
            <a:off x="1219200" y="1066800"/>
            <a:ext cx="6503068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25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7D304-E9CC-0B4C-8952-E6ABD89D8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FPGA Speed 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07B6A7-58DC-8446-B17F-8C8499263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C4E9-21C8-4C18-A92E-A26AA5FEEE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23306E-5FF5-5F43-9159-2E35C8589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63" t="53333" r="12264" b="13333"/>
          <a:stretch/>
        </p:blipFill>
        <p:spPr>
          <a:xfrm>
            <a:off x="762000" y="1371600"/>
            <a:ext cx="719328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75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B45D-513B-FA43-9DE8-76595AC5D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Analysis: Accuracy and Throughput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9CB0A-017B-2944-B3AF-62961D772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har char="-"/>
            </a:pPr>
            <a:r>
              <a:rPr lang="en-US" dirty="0"/>
              <a:t>Accuracy for Track Reconstruction</a:t>
            </a:r>
          </a:p>
          <a:p>
            <a:pPr>
              <a:buChar char="-"/>
            </a:pPr>
            <a:r>
              <a:rPr lang="en-US" dirty="0"/>
              <a:t>Accuracy for Trigger Detection</a:t>
            </a:r>
          </a:p>
          <a:p>
            <a:pPr>
              <a:buChar char="-"/>
            </a:pPr>
            <a:r>
              <a:rPr lang="en-US" dirty="0"/>
              <a:t>F1 and AOC for Trigger Detection</a:t>
            </a:r>
          </a:p>
          <a:p>
            <a:pPr>
              <a:spcBef>
                <a:spcPts val="1200"/>
              </a:spcBef>
              <a:buChar char="-"/>
            </a:pPr>
            <a:r>
              <a:rPr lang="en-US" dirty="0"/>
              <a:t>Given the percentage of trigger events in original dataset and background rejection rate, calculate the efficiency and purity of the detected triggers</a:t>
            </a:r>
          </a:p>
          <a:p>
            <a:pPr>
              <a:spcBef>
                <a:spcPts val="1200"/>
              </a:spcBef>
              <a:buChar char="-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0530E-6CBE-2D48-8FE4-7D07F0A6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C4E9-21C8-4C18-A92E-A26AA5FEEE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DB4AD-315F-934F-BD5B-BD332DE00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86200"/>
            <a:ext cx="796290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5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228600" y="99237"/>
            <a:ext cx="8686800" cy="9875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n-US" sz="3000" dirty="0"/>
              <a:t>The Readout Challenge for High Luminosity Physics </a:t>
            </a:r>
            <a:endParaRPr dirty="0"/>
          </a:p>
        </p:txBody>
      </p:sp>
      <p:sp>
        <p:nvSpPr>
          <p:cNvPr id="107" name="Google Shape;107;p15"/>
          <p:cNvSpPr txBox="1">
            <a:spLocks noGrp="1"/>
          </p:cNvSpPr>
          <p:nvPr>
            <p:ph idx="1"/>
          </p:nvPr>
        </p:nvSpPr>
        <p:spPr>
          <a:xfrm>
            <a:off x="457200" y="990600"/>
            <a:ext cx="4400551" cy="5029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171450" indent="-171450">
              <a:lnSpc>
                <a:spcPct val="90000"/>
              </a:lnSpc>
              <a:spcBef>
                <a:spcPts val="750"/>
              </a:spcBef>
              <a:buClr>
                <a:srgbClr val="0432FF"/>
              </a:buClr>
              <a:buSzPct val="100000"/>
              <a:buChar char="•"/>
            </a:pPr>
            <a:r>
              <a:rPr lang="en-US" sz="1050" b="1" dirty="0">
                <a:solidFill>
                  <a:srgbClr val="0432FF"/>
                </a:solidFill>
              </a:rPr>
              <a:t>The readout challenge</a:t>
            </a:r>
            <a:endParaRPr sz="1050" dirty="0"/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Char char="•"/>
            </a:pPr>
            <a:r>
              <a:rPr lang="en-US" sz="1000" dirty="0"/>
              <a:t>Raw data volume &gt;&gt; hardware bandwidth/storage</a:t>
            </a:r>
            <a:endParaRPr sz="1000" dirty="0"/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Char char="•"/>
            </a:pPr>
            <a:r>
              <a:rPr lang="en-US" sz="1000" dirty="0"/>
              <a:t>Only a small fraction of data will be recorded to tape</a:t>
            </a:r>
            <a:br>
              <a:rPr lang="en-US" sz="1000" dirty="0"/>
            </a:br>
            <a:endParaRPr sz="1000" dirty="0"/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Char char="•"/>
            </a:pPr>
            <a:r>
              <a:rPr lang="en-US" sz="1050" b="1" dirty="0" err="1"/>
              <a:t>sPHENIX</a:t>
            </a:r>
            <a:r>
              <a:rPr lang="en-US" sz="1050" b="1" dirty="0"/>
              <a:t>:  DAQ trigger rate, 15kHz</a:t>
            </a:r>
            <a:endParaRPr sz="1050" dirty="0"/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Char char="•"/>
            </a:pPr>
            <a:r>
              <a:rPr lang="en-US" sz="1000" dirty="0" err="1"/>
              <a:t>AuAu</a:t>
            </a:r>
            <a:r>
              <a:rPr lang="en-US" sz="1000" dirty="0"/>
              <a:t> collisions</a:t>
            </a:r>
            <a:endParaRPr sz="1000" dirty="0"/>
          </a:p>
          <a:p>
            <a:pPr marL="857250" lvl="2" indent="-17145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Char char="•"/>
            </a:pPr>
            <a:r>
              <a:rPr lang="en-US" sz="900" dirty="0"/>
              <a:t>Max collision rate ~50kHz</a:t>
            </a:r>
            <a:endParaRPr sz="900" dirty="0"/>
          </a:p>
          <a:p>
            <a:pPr marL="857250" lvl="2" indent="-17145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Char char="•"/>
            </a:pPr>
            <a:r>
              <a:rPr lang="en-US" sz="900" dirty="0"/>
              <a:t>Can collect all central collisions, OK</a:t>
            </a:r>
            <a:endParaRPr sz="900" dirty="0"/>
          </a:p>
          <a:p>
            <a:pPr marL="514350" lvl="1" indent="-17145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Char char="•"/>
            </a:pPr>
            <a:r>
              <a:rPr lang="en-US" sz="1000" dirty="0" err="1"/>
              <a:t>p+p</a:t>
            </a:r>
            <a:r>
              <a:rPr lang="en-US" sz="1000" dirty="0"/>
              <a:t> and </a:t>
            </a:r>
            <a:r>
              <a:rPr lang="en-US" sz="1000" dirty="0" err="1"/>
              <a:t>p+Au</a:t>
            </a:r>
            <a:r>
              <a:rPr lang="en-US" sz="1000" dirty="0"/>
              <a:t>  </a:t>
            </a:r>
            <a:endParaRPr sz="1000" dirty="0"/>
          </a:p>
          <a:p>
            <a:pPr marL="857250" lvl="2" indent="-17145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Char char="•"/>
            </a:pPr>
            <a:r>
              <a:rPr lang="en-US" sz="900" dirty="0"/>
              <a:t>Collisions on each beam crossing, ~9.4MHz</a:t>
            </a:r>
            <a:endParaRPr sz="900" dirty="0"/>
          </a:p>
          <a:p>
            <a:pPr marL="857250" lvl="2" indent="-17145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Char char="•"/>
            </a:pPr>
            <a:r>
              <a:rPr lang="en-US" sz="900" dirty="0"/>
              <a:t>Okey for high energy jet program with triggers</a:t>
            </a:r>
            <a:endParaRPr sz="900" dirty="0"/>
          </a:p>
          <a:p>
            <a:pPr marL="857250" lvl="2" indent="-17145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Char char="•"/>
            </a:pPr>
            <a:r>
              <a:rPr lang="en-US" sz="900" dirty="0"/>
              <a:t>Lose most of the low </a:t>
            </a:r>
            <a:r>
              <a:rPr lang="en-US" sz="900" dirty="0" err="1"/>
              <a:t>pT</a:t>
            </a:r>
            <a:r>
              <a:rPr lang="en-US" sz="900" dirty="0"/>
              <a:t> physics events</a:t>
            </a:r>
          </a:p>
          <a:p>
            <a:r>
              <a:rPr lang="en-US" sz="1050" dirty="0"/>
              <a:t>AI-based Triggering: filter events to reduce data rates for data archive and offline processing</a:t>
            </a:r>
          </a:p>
          <a:p>
            <a:r>
              <a:rPr lang="en-US" sz="1050" dirty="0" err="1"/>
              <a:t>sPhenix</a:t>
            </a:r>
            <a:r>
              <a:rPr lang="en-US" sz="1050" dirty="0"/>
              <a:t> Trigger </a:t>
            </a:r>
            <a:r>
              <a:rPr lang="en-US" sz="1050" dirty="0">
                <a:sym typeface="Wingdings" pitchFamily="2" charset="2"/>
              </a:rPr>
              <a:t> TPC (Time Projection Chamber) Data Acquisition</a:t>
            </a:r>
            <a:endParaRPr lang="en-US" sz="1050" dirty="0"/>
          </a:p>
          <a:p>
            <a:r>
              <a:rPr lang="en-US" sz="1050" dirty="0"/>
              <a:t>Our project focuses on designing, building, simulating, and benchmarking a prototype AI-based fast online data processing and autonomous detector control system that meets the physics and engineering requirements.</a:t>
            </a:r>
            <a:endParaRPr sz="1050" dirty="0"/>
          </a:p>
        </p:txBody>
      </p:sp>
      <p:sp>
        <p:nvSpPr>
          <p:cNvPr id="112" name="Google Shape;112;p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</a:t>
            </a:fld>
            <a:endParaRPr/>
          </a:p>
        </p:txBody>
      </p:sp>
      <p:pic>
        <p:nvPicPr>
          <p:cNvPr id="108" name="Google Shape;108;p15" descr="A picture containing text, indoor, to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6607" y="3026750"/>
            <a:ext cx="4256701" cy="274238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4857751" y="1650669"/>
            <a:ext cx="3628397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35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r>
              <a:rPr lang="en-US" sz="13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experiment under construction at RHIC:</a:t>
            </a:r>
            <a:endParaRPr sz="1350" dirty="0"/>
          </a:p>
          <a:p>
            <a:r>
              <a:rPr lang="en-US" sz="135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Day-1 physics in 2023</a:t>
            </a:r>
            <a:endParaRPr sz="1350" dirty="0"/>
          </a:p>
        </p:txBody>
      </p:sp>
      <p:pic>
        <p:nvPicPr>
          <p:cNvPr id="7" name="Google Shape;174;p20">
            <a:extLst>
              <a:ext uri="{FF2B5EF4-FFF2-40B4-BE49-F238E27FC236}">
                <a16:creationId xmlns:a16="http://schemas.microsoft.com/office/drawing/2014/main" id="{16B7839B-BBFF-5640-8BE5-F01FBD83922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5774"/>
          <a:stretch/>
        </p:blipFill>
        <p:spPr>
          <a:xfrm>
            <a:off x="-762000" y="4530375"/>
            <a:ext cx="6995756" cy="1646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473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2B45D-513B-FA43-9DE8-76595AC5D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Performance Analysis: FPGA Throughput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9CB0A-017B-2944-B3AF-62961D772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724400"/>
          </a:xfrm>
        </p:spPr>
        <p:txBody>
          <a:bodyPr>
            <a:normAutofit/>
          </a:bodyPr>
          <a:lstStyle/>
          <a:p>
            <a:pPr>
              <a:buChar char="-"/>
            </a:pPr>
            <a:r>
              <a:rPr lang="en-US" dirty="0"/>
              <a:t>Accuracy for Track Reconstruction</a:t>
            </a:r>
          </a:p>
          <a:p>
            <a:pPr>
              <a:buChar char="-"/>
            </a:pPr>
            <a:r>
              <a:rPr lang="en-US" dirty="0"/>
              <a:t>Accuracy for Trigger Detection</a:t>
            </a:r>
          </a:p>
          <a:p>
            <a:pPr>
              <a:buChar char="-"/>
            </a:pPr>
            <a:r>
              <a:rPr lang="en-US" dirty="0"/>
              <a:t>F1 and AOC for Trigger Detection</a:t>
            </a:r>
          </a:p>
          <a:p>
            <a:pPr>
              <a:spcBef>
                <a:spcPts val="1200"/>
              </a:spcBef>
              <a:buChar char="-"/>
            </a:pPr>
            <a:r>
              <a:rPr lang="en-US" dirty="0"/>
              <a:t>Given the percentage of trigger events in original dataset and background rejection rate, calculate the efficiency and purity of the detected triggers</a:t>
            </a:r>
          </a:p>
          <a:p>
            <a:pPr>
              <a:spcBef>
                <a:spcPts val="1200"/>
              </a:spcBef>
              <a:buChar char="-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0530E-6CBE-2D48-8FE4-7D07F0A6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C4E9-21C8-4C18-A92E-A26AA5FEEE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0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dirty="0"/>
              <a:t>Future Plan: </a:t>
            </a:r>
            <a:r>
              <a:rPr lang="en-US" dirty="0" err="1"/>
              <a:t>sPHENIX</a:t>
            </a:r>
            <a:r>
              <a:rPr lang="en-US" dirty="0"/>
              <a:t> Readout Upgrade</a:t>
            </a:r>
            <a:endParaRPr dirty="0"/>
          </a:p>
        </p:txBody>
      </p:sp>
      <p:pic>
        <p:nvPicPr>
          <p:cNvPr id="197" name="Google Shape;197;p22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457200" y="1604211"/>
            <a:ext cx="8229600" cy="380197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2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31</a:t>
            </a:fld>
            <a:endParaRPr/>
          </a:p>
        </p:txBody>
      </p:sp>
      <p:sp>
        <p:nvSpPr>
          <p:cNvPr id="198" name="Google Shape;198;p22"/>
          <p:cNvSpPr txBox="1"/>
          <p:nvPr/>
        </p:nvSpPr>
        <p:spPr>
          <a:xfrm>
            <a:off x="490031" y="1572917"/>
            <a:ext cx="5950575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AI-based real-time system: Fast Data Processing and Autonomous Detector Control</a:t>
            </a:r>
            <a:endParaRPr sz="1350"/>
          </a:p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4313" indent="-214313"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heavy quark events in p+p and p+Au collision events</a:t>
            </a:r>
            <a:endParaRPr sz="1350"/>
          </a:p>
          <a:p>
            <a:pPr marL="214313" indent="-214313"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Autonomous detector &amp; beam position misalignment monitoring and correction</a:t>
            </a:r>
            <a:endParaRPr sz="135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B0DA174-CA73-A448-A259-9B5CBCAE3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00800" y="1036189"/>
            <a:ext cx="2634201" cy="11829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318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620075" y="1730275"/>
            <a:ext cx="1258800" cy="646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500"/>
              <a:t>FLX-readout</a:t>
            </a:r>
            <a:endParaRPr sz="1500"/>
          </a:p>
          <a:p>
            <a:r>
              <a:rPr lang="en" sz="1500"/>
              <a:t>MVTX/INTT</a:t>
            </a:r>
            <a:endParaRPr sz="1500"/>
          </a:p>
        </p:txBody>
      </p:sp>
      <p:sp>
        <p:nvSpPr>
          <p:cNvPr id="62" name="Google Shape;62;p14"/>
          <p:cNvSpPr txBox="1"/>
          <p:nvPr/>
        </p:nvSpPr>
        <p:spPr>
          <a:xfrm>
            <a:off x="2648175" y="1730275"/>
            <a:ext cx="1258800" cy="646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500"/>
              <a:t>FLX-readout</a:t>
            </a:r>
            <a:endParaRPr sz="1500"/>
          </a:p>
          <a:p>
            <a:r>
              <a:rPr lang="en" sz="1500"/>
              <a:t>MVTX/INTT</a:t>
            </a:r>
            <a:endParaRPr sz="1500"/>
          </a:p>
        </p:txBody>
      </p:sp>
      <p:sp>
        <p:nvSpPr>
          <p:cNvPr id="63" name="Google Shape;63;p14"/>
          <p:cNvSpPr txBox="1"/>
          <p:nvPr/>
        </p:nvSpPr>
        <p:spPr>
          <a:xfrm>
            <a:off x="4503525" y="1730275"/>
            <a:ext cx="1258800" cy="646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500"/>
              <a:t>FLX-readout</a:t>
            </a:r>
            <a:endParaRPr sz="1500"/>
          </a:p>
          <a:p>
            <a:r>
              <a:rPr lang="en" sz="1500"/>
              <a:t>MVTX/INTT</a:t>
            </a:r>
            <a:endParaRPr sz="1500"/>
          </a:p>
        </p:txBody>
      </p:sp>
      <p:sp>
        <p:nvSpPr>
          <p:cNvPr id="64" name="Google Shape;64;p14"/>
          <p:cNvSpPr txBox="1"/>
          <p:nvPr/>
        </p:nvSpPr>
        <p:spPr>
          <a:xfrm>
            <a:off x="6123775" y="1730275"/>
            <a:ext cx="2900100" cy="646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500"/>
              <a:t>FLX-readout</a:t>
            </a:r>
            <a:endParaRPr sz="1500"/>
          </a:p>
          <a:p>
            <a:r>
              <a:rPr lang="en" sz="1500"/>
              <a:t>MVTX/INTT (100kHz or 10us)</a:t>
            </a:r>
            <a:endParaRPr sz="1500"/>
          </a:p>
        </p:txBody>
      </p:sp>
      <p:sp>
        <p:nvSpPr>
          <p:cNvPr id="65" name="Google Shape;65;p14"/>
          <p:cNvSpPr txBox="1"/>
          <p:nvPr/>
        </p:nvSpPr>
        <p:spPr>
          <a:xfrm>
            <a:off x="1314750" y="2769000"/>
            <a:ext cx="6968400" cy="6463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500"/>
              <a:t>Event Tagging - w/ RF tagging /INTT (100 events, or 10us)</a:t>
            </a:r>
            <a:endParaRPr sz="1500"/>
          </a:p>
          <a:p>
            <a:r>
              <a:rPr lang="en" sz="1500"/>
              <a:t>Send RF-tagged event to each FELIX/Trigger hardware , ~5us processing time</a:t>
            </a:r>
            <a:endParaRPr sz="1500"/>
          </a:p>
        </p:txBody>
      </p:sp>
      <p:sp>
        <p:nvSpPr>
          <p:cNvPr id="66" name="Google Shape;66;p14"/>
          <p:cNvSpPr txBox="1"/>
          <p:nvPr/>
        </p:nvSpPr>
        <p:spPr>
          <a:xfrm>
            <a:off x="311700" y="3770700"/>
            <a:ext cx="2006100" cy="877133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500" dirty="0"/>
              <a:t>FPGA-Trigger-1</a:t>
            </a:r>
            <a:endParaRPr sz="1500" dirty="0"/>
          </a:p>
          <a:p>
            <a:r>
              <a:rPr lang="en" sz="1500" dirty="0"/>
              <a:t> &gt;100kHz </a:t>
            </a:r>
            <a:endParaRPr sz="1500" dirty="0"/>
          </a:p>
          <a:p>
            <a:r>
              <a:rPr lang="en" sz="1500" dirty="0"/>
              <a:t>(10kHz achieved)</a:t>
            </a:r>
            <a:endParaRPr sz="1500" dirty="0"/>
          </a:p>
        </p:txBody>
      </p:sp>
      <p:sp>
        <p:nvSpPr>
          <p:cNvPr id="67" name="Google Shape;67;p14"/>
          <p:cNvSpPr txBox="1"/>
          <p:nvPr/>
        </p:nvSpPr>
        <p:spPr>
          <a:xfrm>
            <a:off x="2609325" y="3754801"/>
            <a:ext cx="1844100" cy="4154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500" dirty="0"/>
              <a:t>FPGA-Trigger-2</a:t>
            </a:r>
            <a:endParaRPr sz="1500" dirty="0"/>
          </a:p>
        </p:txBody>
      </p:sp>
      <p:sp>
        <p:nvSpPr>
          <p:cNvPr id="68" name="Google Shape;68;p14"/>
          <p:cNvSpPr txBox="1"/>
          <p:nvPr/>
        </p:nvSpPr>
        <p:spPr>
          <a:xfrm>
            <a:off x="6352725" y="3770700"/>
            <a:ext cx="1844100" cy="877133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500" dirty="0"/>
              <a:t>FPGA-Trigger-100</a:t>
            </a:r>
            <a:endParaRPr sz="1500" dirty="0"/>
          </a:p>
          <a:p>
            <a:r>
              <a:rPr lang="en" sz="1500" dirty="0"/>
              <a:t> &gt;100kHz, ~5us processing </a:t>
            </a:r>
            <a:endParaRPr sz="1500" dirty="0"/>
          </a:p>
        </p:txBody>
      </p:sp>
      <p:sp>
        <p:nvSpPr>
          <p:cNvPr id="69" name="Google Shape;69;p14"/>
          <p:cNvSpPr txBox="1"/>
          <p:nvPr/>
        </p:nvSpPr>
        <p:spPr>
          <a:xfrm>
            <a:off x="2224300" y="4994551"/>
            <a:ext cx="4344300" cy="415468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500"/>
              <a:t>Final Trigger Decision (“OR” of all triggers)</a:t>
            </a:r>
            <a:endParaRPr sz="1500"/>
          </a:p>
        </p:txBody>
      </p:sp>
      <p:cxnSp>
        <p:nvCxnSpPr>
          <p:cNvPr id="70" name="Google Shape;70;p14"/>
          <p:cNvCxnSpPr/>
          <p:nvPr/>
        </p:nvCxnSpPr>
        <p:spPr>
          <a:xfrm>
            <a:off x="1644325" y="2409025"/>
            <a:ext cx="752700" cy="30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" name="Google Shape;71;p14"/>
          <p:cNvCxnSpPr/>
          <p:nvPr/>
        </p:nvCxnSpPr>
        <p:spPr>
          <a:xfrm flipH="1">
            <a:off x="3445825" y="2301175"/>
            <a:ext cx="4500" cy="45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" name="Google Shape;72;p14"/>
          <p:cNvCxnSpPr/>
          <p:nvPr/>
        </p:nvCxnSpPr>
        <p:spPr>
          <a:xfrm flipH="1">
            <a:off x="5235550" y="2301175"/>
            <a:ext cx="4500" cy="45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" name="Google Shape;73;p14"/>
          <p:cNvCxnSpPr/>
          <p:nvPr/>
        </p:nvCxnSpPr>
        <p:spPr>
          <a:xfrm flipH="1">
            <a:off x="6814725" y="2301175"/>
            <a:ext cx="462300" cy="49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" name="Google Shape;74;p14"/>
          <p:cNvCxnSpPr>
            <a:endCxn id="66" idx="0"/>
          </p:cNvCxnSpPr>
          <p:nvPr/>
        </p:nvCxnSpPr>
        <p:spPr>
          <a:xfrm flipH="1">
            <a:off x="1314750" y="3384600"/>
            <a:ext cx="750900" cy="386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5" name="Google Shape;75;p14"/>
          <p:cNvCxnSpPr/>
          <p:nvPr/>
        </p:nvCxnSpPr>
        <p:spPr>
          <a:xfrm>
            <a:off x="3530575" y="3399125"/>
            <a:ext cx="51000" cy="330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6" name="Google Shape;76;p14"/>
          <p:cNvCxnSpPr>
            <a:endCxn id="68" idx="0"/>
          </p:cNvCxnSpPr>
          <p:nvPr/>
        </p:nvCxnSpPr>
        <p:spPr>
          <a:xfrm>
            <a:off x="6422475" y="3412500"/>
            <a:ext cx="852300" cy="358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7" name="Google Shape;77;p14"/>
          <p:cNvCxnSpPr/>
          <p:nvPr/>
        </p:nvCxnSpPr>
        <p:spPr>
          <a:xfrm>
            <a:off x="1641100" y="4629625"/>
            <a:ext cx="1989900" cy="383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8" name="Google Shape;78;p14"/>
          <p:cNvCxnSpPr>
            <a:cxnSpLocks/>
            <a:stCxn id="67" idx="2"/>
            <a:endCxn id="69" idx="0"/>
          </p:cNvCxnSpPr>
          <p:nvPr/>
        </p:nvCxnSpPr>
        <p:spPr>
          <a:xfrm>
            <a:off x="3531375" y="4170269"/>
            <a:ext cx="865075" cy="824282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9" name="Google Shape;79;p14"/>
          <p:cNvCxnSpPr/>
          <p:nvPr/>
        </p:nvCxnSpPr>
        <p:spPr>
          <a:xfrm flipH="1">
            <a:off x="4688875" y="4602000"/>
            <a:ext cx="2372700" cy="361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2CBBB4B6-EC39-2941-9881-E216AC77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sz="4800" dirty="0"/>
              <a:t>Parallel Processing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643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>
              <a:spcBef>
                <a:spcPts val="0"/>
              </a:spcBef>
              <a:buClr>
                <a:srgbClr val="595959"/>
              </a:buClr>
              <a:buSzPts val="3200"/>
            </a:pPr>
            <a:r>
              <a:rPr lang="en-US" dirty="0"/>
              <a:t>Data Interface with Detector</a:t>
            </a:r>
            <a:endParaRPr dirty="0"/>
          </a:p>
        </p:txBody>
      </p:sp>
      <p:sp>
        <p:nvSpPr>
          <p:cNvPr id="792" name="Google Shape;792;p24"/>
          <p:cNvSpPr txBox="1">
            <a:spLocks noGrp="1"/>
          </p:cNvSpPr>
          <p:nvPr>
            <p:ph idx="1"/>
          </p:nvPr>
        </p:nvSpPr>
        <p:spPr>
          <a:xfrm>
            <a:off x="76200" y="990600"/>
            <a:ext cx="48768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257175" indent="-257175">
              <a:buClr>
                <a:srgbClr val="595959"/>
              </a:buClr>
              <a:buSzPct val="100000"/>
              <a:buChar char="•"/>
            </a:pPr>
            <a:r>
              <a:rPr lang="en-US" sz="2400" dirty="0"/>
              <a:t>Triggering Mode:</a:t>
            </a:r>
            <a:endParaRPr sz="2400" dirty="0"/>
          </a:p>
          <a:p>
            <a:pPr marL="342900" lvl="1" indent="0">
              <a:spcBef>
                <a:spcPts val="278"/>
              </a:spcBef>
              <a:buClr>
                <a:srgbClr val="595959"/>
              </a:buClr>
              <a:buNone/>
            </a:pPr>
            <a:r>
              <a:rPr lang="en-US" sz="2000" dirty="0"/>
              <a:t>Need to make triggering decision </a:t>
            </a:r>
            <a:endParaRPr sz="2000" dirty="0"/>
          </a:p>
          <a:p>
            <a:pPr marL="342900" lvl="1" indent="0">
              <a:spcBef>
                <a:spcPts val="278"/>
              </a:spcBef>
              <a:buClr>
                <a:srgbClr val="595959"/>
              </a:buClr>
              <a:buNone/>
            </a:pPr>
            <a:r>
              <a:rPr lang="en-US" sz="2000" dirty="0"/>
              <a:t>5us after events</a:t>
            </a:r>
            <a:endParaRPr sz="2000" dirty="0"/>
          </a:p>
          <a:p>
            <a:pPr marL="342900" lvl="1" indent="0">
              <a:spcBef>
                <a:spcPts val="278"/>
              </a:spcBef>
              <a:buClr>
                <a:srgbClr val="595959"/>
              </a:buClr>
              <a:buNone/>
            </a:pPr>
            <a:r>
              <a:rPr lang="en-US" sz="2000" dirty="0"/>
              <a:t>2us to move one event from detector Felix card to ML FPGA</a:t>
            </a:r>
            <a:endParaRPr sz="2000" dirty="0"/>
          </a:p>
          <a:p>
            <a:pPr marL="342900" lvl="1" indent="0">
              <a:spcBef>
                <a:spcPts val="278"/>
              </a:spcBef>
              <a:buClr>
                <a:srgbClr val="595959"/>
              </a:buClr>
              <a:buNone/>
            </a:pPr>
            <a:r>
              <a:rPr lang="en-US" sz="2000" dirty="0"/>
              <a:t>3us to run inference and trigger</a:t>
            </a:r>
            <a:endParaRPr sz="2000" dirty="0"/>
          </a:p>
          <a:p>
            <a:pPr marL="257175" indent="-257175">
              <a:spcBef>
                <a:spcPts val="333"/>
              </a:spcBef>
              <a:buClr>
                <a:srgbClr val="595959"/>
              </a:buClr>
              <a:buSzPct val="100000"/>
              <a:buChar char="•"/>
            </a:pPr>
            <a:r>
              <a:rPr lang="en-US" sz="2400" dirty="0"/>
              <a:t>Streaming Mode:</a:t>
            </a:r>
            <a:endParaRPr sz="2400" dirty="0"/>
          </a:p>
          <a:p>
            <a:pPr marL="557213" lvl="1" indent="-214313">
              <a:spcBef>
                <a:spcPts val="278"/>
              </a:spcBef>
              <a:buClr>
                <a:srgbClr val="595959"/>
              </a:buClr>
              <a:buChar char="–"/>
            </a:pPr>
            <a:r>
              <a:rPr lang="en-US" sz="2000" dirty="0"/>
              <a:t>Streaming all events to online RAM</a:t>
            </a:r>
            <a:endParaRPr sz="2000" dirty="0"/>
          </a:p>
          <a:p>
            <a:pPr marL="557213" lvl="1" indent="-214313">
              <a:spcBef>
                <a:spcPts val="278"/>
              </a:spcBef>
              <a:buClr>
                <a:srgbClr val="595959"/>
              </a:buClr>
              <a:buChar char="–"/>
            </a:pPr>
            <a:r>
              <a:rPr lang="en-US" sz="2000" dirty="0"/>
              <a:t>Filter events based on </a:t>
            </a:r>
            <a:r>
              <a:rPr lang="en-US" sz="2000" dirty="0" err="1"/>
              <a:t>trigges</a:t>
            </a:r>
            <a:endParaRPr sz="2000" dirty="0"/>
          </a:p>
          <a:p>
            <a:pPr marL="557213" lvl="1" indent="-214313">
              <a:spcBef>
                <a:spcPts val="278"/>
              </a:spcBef>
              <a:buClr>
                <a:srgbClr val="595959"/>
              </a:buClr>
              <a:buChar char="–"/>
            </a:pPr>
            <a:r>
              <a:rPr lang="en-US" sz="2000" dirty="0"/>
              <a:t>15 </a:t>
            </a:r>
            <a:r>
              <a:rPr lang="en-US" sz="2000" dirty="0" err="1"/>
              <a:t>KHz</a:t>
            </a:r>
            <a:r>
              <a:rPr lang="en-US" sz="2000" dirty="0"/>
              <a:t>/second triggering decision.</a:t>
            </a:r>
            <a:endParaRPr sz="2000" dirty="0"/>
          </a:p>
          <a:p>
            <a:pPr marL="257175" indent="-257175">
              <a:spcBef>
                <a:spcPts val="333"/>
              </a:spcBef>
              <a:buClr>
                <a:srgbClr val="595959"/>
              </a:buClr>
              <a:buSzPct val="100000"/>
              <a:buChar char="•"/>
            </a:pPr>
            <a:r>
              <a:rPr lang="en-US" sz="2400" dirty="0"/>
              <a:t>Ethernet and TCP/IP are too slow </a:t>
            </a:r>
            <a:endParaRPr sz="2400" dirty="0"/>
          </a:p>
          <a:p>
            <a:pPr marL="257175" indent="-257175">
              <a:spcBef>
                <a:spcPts val="333"/>
              </a:spcBef>
              <a:buClr>
                <a:srgbClr val="595959"/>
              </a:buClr>
              <a:buSzPct val="100000"/>
              <a:buChar char="•"/>
            </a:pPr>
            <a:r>
              <a:rPr lang="en-US" sz="2400" dirty="0"/>
              <a:t>IB and RDMA over Converged Ethernet</a:t>
            </a:r>
            <a:endParaRPr sz="2400" dirty="0"/>
          </a:p>
        </p:txBody>
      </p:sp>
      <p:sp>
        <p:nvSpPr>
          <p:cNvPr id="793" name="Google Shape;793;p2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fld id="{00000000-1234-1234-1234-123412341234}" type="slidenum">
              <a:rPr lang="en-US">
                <a:solidFill>
                  <a:srgbClr val="888888"/>
                </a:solidFill>
              </a:rPr>
              <a:pPr/>
              <a:t>33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794" name="Google Shape;79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564" y="2286000"/>
            <a:ext cx="4527718" cy="3331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4192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E1DA-6954-7747-8B16-4109FB80B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468713-6959-CC4D-B238-E5FF81B3E1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229600" cy="4800600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Bring Off-line Analysis into online analysis</a:t>
                </a:r>
              </a:p>
              <a:p>
                <a:r>
                  <a:rPr lang="en-US" dirty="0"/>
                  <a:t>AI and FPGA play the key role in this transition</a:t>
                </a:r>
              </a:p>
              <a:p>
                <a:r>
                  <a:rPr lang="en-US" dirty="0"/>
                  <a:t>140 us end-to-end latency per event </a:t>
                </a:r>
                <a:r>
                  <a:rPr lang="en-US" dirty="0" err="1"/>
                  <a:t>v.s</a:t>
                </a:r>
                <a:r>
                  <a:rPr lang="en-US" dirty="0"/>
                  <a:t>. 0.1 us (10MHz) required speed. </a:t>
                </a:r>
              </a:p>
              <a:p>
                <a:r>
                  <a:rPr lang="en-US" dirty="0"/>
                  <a:t>5% degradation in </a:t>
                </a:r>
                <a:r>
                  <a:rPr lang="en-US" dirty="0" err="1"/>
                  <a:t>accurary</a:t>
                </a:r>
                <a:r>
                  <a:rPr lang="en-US" dirty="0"/>
                  <a:t> moving from software to FPGA</a:t>
                </a:r>
              </a:p>
              <a:p>
                <a:r>
                  <a:rPr lang="en-US" dirty="0"/>
                  <a:t>Need to fill in the gap:</a:t>
                </a:r>
              </a:p>
              <a:p>
                <a:pPr lvl="1"/>
                <a:r>
                  <a:rPr lang="en-US" dirty="0"/>
                  <a:t>improving the throughput by implementing task-level pipelining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10×</m:t>
                    </m:r>
                  </m:oMath>
                </a14:m>
                <a:r>
                  <a:rPr lang="en-US" dirty="0"/>
                  <a:t> speedup) </a:t>
                </a:r>
              </a:p>
              <a:p>
                <a:pPr lvl="1"/>
                <a:r>
                  <a:rPr lang="en-US" dirty="0"/>
                  <a:t>Using QAT reduced precisions to increase clock rates and decrease resources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),  </a:t>
                </a:r>
              </a:p>
              <a:p>
                <a:pPr lvl="1"/>
                <a:r>
                  <a:rPr lang="en-US" dirty="0"/>
                  <a:t>Directly implementing and optimizing functions in Verilog that are not well supported through the HLS compilation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), </a:t>
                </a:r>
              </a:p>
              <a:p>
                <a:pPr lvl="1"/>
                <a:r>
                  <a:rPr lang="en-US" dirty="0"/>
                  <a:t>Optimizing the DMA for faster data transfer rates either through the QSFP (Quad Small Formfactor Pluggable) or UDMA (Ultra Direct Memory Access) technologies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10×</m:t>
                    </m:r>
                  </m:oMath>
                </a14:m>
                <a:r>
                  <a:rPr lang="en-US" dirty="0"/>
                  <a:t>), </a:t>
                </a:r>
              </a:p>
              <a:p>
                <a:pPr lvl="1"/>
                <a:r>
                  <a:rPr lang="en-US" dirty="0"/>
                  <a:t>Increasing the number of FPGAs for more parallelism to fill the remaining performance gap.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468713-6959-CC4D-B238-E5FF81B3E1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229600" cy="4800600"/>
              </a:xfrm>
              <a:blipFill>
                <a:blip r:embed="rId2"/>
                <a:stretch>
                  <a:fillRect t="-1323" r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54770-23EE-A442-87BB-85CDBBE3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78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spcBef>
                <a:spcPts val="0"/>
              </a:spcBef>
            </a:pPr>
            <a:r>
              <a:rPr lang="en-US" sz="3200"/>
              <a:t>DOE Awards Announced 12/2/2021</a:t>
            </a:r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1/6/2022</a:t>
            </a:r>
            <a:endParaRPr/>
          </a:p>
        </p:txBody>
      </p:sp>
      <p:sp>
        <p:nvSpPr>
          <p:cNvPr id="147" name="Google Shape;147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35</a:t>
            </a:fld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ftr" idx="4294967295"/>
          </p:nvPr>
        </p:nvSpPr>
        <p:spPr>
          <a:xfrm>
            <a:off x="6248400" y="5772150"/>
            <a:ext cx="2895600" cy="20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/>
              <a:t>Fast-ML for sPHENIX &amp; EIC</a:t>
            </a:r>
            <a:endParaRPr/>
          </a:p>
        </p:txBody>
      </p:sp>
      <p:pic>
        <p:nvPicPr>
          <p:cNvPr id="142" name="Google Shape;14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6468" y="1489588"/>
            <a:ext cx="6057532" cy="44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 txBox="1"/>
          <p:nvPr/>
        </p:nvSpPr>
        <p:spPr>
          <a:xfrm>
            <a:off x="304800" y="1594576"/>
            <a:ext cx="244823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$1.5M for our proposal </a:t>
            </a:r>
            <a:endParaRPr/>
          </a:p>
          <a:p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FY22-23</a:t>
            </a:r>
            <a:endParaRPr/>
          </a:p>
          <a:p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19"/>
          <p:cNvPicPr preferRelativeResize="0"/>
          <p:nvPr/>
        </p:nvPicPr>
        <p:blipFill rotWithShape="1">
          <a:blip r:embed="rId4">
            <a:alphaModFix/>
          </a:blip>
          <a:srcRect t="21852" b="29259"/>
          <a:stretch/>
        </p:blipFill>
        <p:spPr>
          <a:xfrm rot="-239266">
            <a:off x="253498" y="2173402"/>
            <a:ext cx="3498282" cy="37014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9"/>
          <p:cNvCxnSpPr/>
          <p:nvPr/>
        </p:nvCxnSpPr>
        <p:spPr>
          <a:xfrm>
            <a:off x="4114800" y="5410200"/>
            <a:ext cx="3886200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" name="Google Shape;146;p19"/>
          <p:cNvCxnSpPr/>
          <p:nvPr/>
        </p:nvCxnSpPr>
        <p:spPr>
          <a:xfrm>
            <a:off x="4114800" y="5562600"/>
            <a:ext cx="3886200" cy="0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858700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spcBef>
                <a:spcPts val="0"/>
              </a:spcBef>
            </a:pPr>
            <a:r>
              <a:rPr lang="en-US" dirty="0"/>
              <a:t>DOE funded Team Members</a:t>
            </a:r>
            <a:endParaRPr dirty="0"/>
          </a:p>
        </p:txBody>
      </p:sp>
      <p:sp>
        <p:nvSpPr>
          <p:cNvPr id="154" name="Google Shape;154;p20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1/6/2022</a:t>
            </a:r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36</a:t>
            </a:fld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idx="4294967295"/>
          </p:nvPr>
        </p:nvSpPr>
        <p:spPr>
          <a:xfrm>
            <a:off x="609600" y="1143000"/>
            <a:ext cx="82296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92500" lnSpcReduction="10000"/>
          </a:bodyPr>
          <a:lstStyle/>
          <a:p>
            <a:pPr marL="342900" indent="-342900">
              <a:buClr>
                <a:schemeClr val="dk1"/>
              </a:buClr>
              <a:buSzPct val="100000"/>
              <a:buChar char="•"/>
            </a:pPr>
            <a:r>
              <a:rPr lang="en-US" dirty="0"/>
              <a:t>LANL (NP)</a:t>
            </a:r>
            <a:endParaRPr dirty="0"/>
          </a:p>
          <a:p>
            <a:pPr marL="742950" lvl="1" indent="-285750">
              <a:spcBef>
                <a:spcPts val="220"/>
              </a:spcBef>
              <a:buClr>
                <a:schemeClr val="dk1"/>
              </a:buClr>
              <a:buChar char="–"/>
            </a:pPr>
            <a:r>
              <a:rPr lang="en-US" dirty="0"/>
              <a:t>Yasser Corrales, Cameron Dean, </a:t>
            </a:r>
            <a:r>
              <a:rPr lang="en-US" dirty="0" err="1"/>
              <a:t>Zhaozhong</a:t>
            </a:r>
            <a:r>
              <a:rPr lang="en-US" dirty="0"/>
              <a:t> Shi, Noah </a:t>
            </a:r>
            <a:r>
              <a:rPr lang="en-US" dirty="0" err="1"/>
              <a:t>Wuerfel</a:t>
            </a:r>
            <a:r>
              <a:rPr lang="en-US" dirty="0"/>
              <a:t>, </a:t>
            </a:r>
            <a:r>
              <a:rPr lang="en-US" dirty="0" err="1"/>
              <a:t>Kun</a:t>
            </a:r>
            <a:r>
              <a:rPr lang="en-US" dirty="0"/>
              <a:t> Liu, Cesar da Silva, Hugo Pereira da Costa, Ming Liu … new PDs</a:t>
            </a:r>
            <a:endParaRPr dirty="0"/>
          </a:p>
          <a:p>
            <a:pPr marL="342900" indent="-342900">
              <a:spcBef>
                <a:spcPts val="264"/>
              </a:spcBef>
              <a:buClr>
                <a:schemeClr val="dk1"/>
              </a:buClr>
              <a:buSzPct val="100000"/>
              <a:buChar char="•"/>
            </a:pPr>
            <a:r>
              <a:rPr lang="en-US" dirty="0"/>
              <a:t>MIT (NP, HEP)</a:t>
            </a:r>
            <a:endParaRPr dirty="0"/>
          </a:p>
          <a:p>
            <a:pPr marL="742950" lvl="1" indent="-285750">
              <a:spcBef>
                <a:spcPts val="220"/>
              </a:spcBef>
              <a:buClr>
                <a:schemeClr val="dk1"/>
              </a:buClr>
              <a:buChar char="–"/>
            </a:pPr>
            <a:r>
              <a:rPr lang="en-US" dirty="0"/>
              <a:t>Gunther Roland, Philip Harris (HLS4ML), Yen-</a:t>
            </a:r>
            <a:r>
              <a:rPr lang="en-US" dirty="0" err="1"/>
              <a:t>Jie</a:t>
            </a:r>
            <a:r>
              <a:rPr lang="en-US" dirty="0"/>
              <a:t> Lee, Or Hen, Cristiano Fanelli et al</a:t>
            </a:r>
            <a:endParaRPr dirty="0"/>
          </a:p>
          <a:p>
            <a:pPr marL="342900" indent="-342900">
              <a:spcBef>
                <a:spcPts val="264"/>
              </a:spcBef>
              <a:buClr>
                <a:schemeClr val="dk1"/>
              </a:buClr>
              <a:buSzPct val="100000"/>
              <a:buChar char="•"/>
            </a:pPr>
            <a:r>
              <a:rPr lang="en-US" dirty="0"/>
              <a:t>FNAL(HEP)</a:t>
            </a:r>
            <a:endParaRPr dirty="0"/>
          </a:p>
          <a:p>
            <a:pPr marL="742950" lvl="1" indent="-285750">
              <a:spcBef>
                <a:spcPts val="220"/>
              </a:spcBef>
              <a:buClr>
                <a:schemeClr val="dk1"/>
              </a:buClr>
              <a:buChar char="–"/>
            </a:pPr>
            <a:r>
              <a:rPr lang="en-US" dirty="0" err="1"/>
              <a:t>Nhan</a:t>
            </a:r>
            <a:r>
              <a:rPr lang="en-US" dirty="0"/>
              <a:t> Tran(HLS4ML), Engineer, Yu-Dai Tsai (Theorist, ML) et al </a:t>
            </a:r>
            <a:endParaRPr dirty="0"/>
          </a:p>
          <a:p>
            <a:pPr marL="342900" indent="-342900">
              <a:spcBef>
                <a:spcPts val="264"/>
              </a:spcBef>
              <a:buClr>
                <a:schemeClr val="dk1"/>
              </a:buClr>
              <a:buSzPct val="100000"/>
              <a:buChar char="•"/>
            </a:pPr>
            <a:r>
              <a:rPr lang="en-US" dirty="0"/>
              <a:t>NJIT(CS)</a:t>
            </a:r>
            <a:endParaRPr dirty="0"/>
          </a:p>
          <a:p>
            <a:pPr marL="742950" lvl="1" indent="-285750">
              <a:spcBef>
                <a:spcPts val="220"/>
              </a:spcBef>
              <a:buClr>
                <a:schemeClr val="dk1"/>
              </a:buClr>
              <a:buChar char="–"/>
            </a:pPr>
            <a:r>
              <a:rPr lang="en-US" dirty="0"/>
              <a:t>Dantong Yu, students + PDs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895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75" rIns="68550" bIns="34275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3500"/>
              <a:t>MVTX + INTT: 3 + 2 layers </a:t>
            </a:r>
            <a:endParaRPr sz="3500"/>
          </a:p>
        </p:txBody>
      </p:sp>
      <p:sp>
        <p:nvSpPr>
          <p:cNvPr id="223" name="Google Shape;223;p25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75" rIns="68550" bIns="34275" rtlCol="0" anchor="ctr" anchorCtr="0">
            <a:noAutofit/>
          </a:bodyPr>
          <a:lstStyle/>
          <a:p>
            <a:r>
              <a:rPr lang="en-US"/>
              <a:t>1/6/2022</a:t>
            </a:r>
            <a:endParaRPr/>
          </a:p>
        </p:txBody>
      </p:sp>
      <p:sp>
        <p:nvSpPr>
          <p:cNvPr id="242" name="Google Shape;242;p2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4</a:t>
            </a:fld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ftr" idx="4294967295"/>
          </p:nvPr>
        </p:nvSpPr>
        <p:spPr>
          <a:xfrm>
            <a:off x="6248400" y="4914900"/>
            <a:ext cx="2895600" cy="20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en-US"/>
              <a:t>Fast-ML for sPHENIX &amp; EIC</a:t>
            </a:r>
            <a:endParaRPr/>
          </a:p>
        </p:txBody>
      </p:sp>
      <p:pic>
        <p:nvPicPr>
          <p:cNvPr id="225" name="Google Shape;22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7118" y="4064893"/>
            <a:ext cx="1692053" cy="153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1018" y="1701068"/>
            <a:ext cx="2246969" cy="20899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Google Shape;227;p25"/>
          <p:cNvGrpSpPr/>
          <p:nvPr/>
        </p:nvGrpSpPr>
        <p:grpSpPr>
          <a:xfrm>
            <a:off x="628651" y="1511366"/>
            <a:ext cx="2264132" cy="2350715"/>
            <a:chOff x="838200" y="872153"/>
            <a:chExt cx="3018843" cy="3134286"/>
          </a:xfrm>
        </p:grpSpPr>
        <p:pic>
          <p:nvPicPr>
            <p:cNvPr id="228" name="Google Shape;228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8200" y="1219815"/>
              <a:ext cx="3018843" cy="2786624"/>
            </a:xfrm>
            <a:prstGeom prst="rect">
              <a:avLst/>
            </a:prstGeom>
            <a:noFill/>
            <a:ln w="38100" cap="flat" cmpd="sng">
              <a:solidFill>
                <a:srgbClr val="0432FF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29" name="Google Shape;229;p25"/>
            <p:cNvSpPr txBox="1"/>
            <p:nvPr/>
          </p:nvSpPr>
          <p:spPr>
            <a:xfrm>
              <a:off x="2033464" y="872153"/>
              <a:ext cx="628313" cy="369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r>
                <a:rPr lang="en-US" sz="1350" b="1">
                  <a:solidFill>
                    <a:srgbClr val="0432FF"/>
                  </a:solidFill>
                  <a:latin typeface="Calibri"/>
                  <a:ea typeface="Calibri"/>
                  <a:cs typeface="Calibri"/>
                  <a:sym typeface="Calibri"/>
                </a:rPr>
                <a:t>INTT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25"/>
          <p:cNvGrpSpPr/>
          <p:nvPr/>
        </p:nvGrpSpPr>
        <p:grpSpPr>
          <a:xfrm>
            <a:off x="628650" y="4029068"/>
            <a:ext cx="2688210" cy="1534721"/>
            <a:chOff x="838200" y="4229089"/>
            <a:chExt cx="3584280" cy="2046295"/>
          </a:xfrm>
        </p:grpSpPr>
        <p:pic>
          <p:nvPicPr>
            <p:cNvPr id="231" name="Google Shape;231;p2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8200" y="4598421"/>
              <a:ext cx="3584280" cy="1676963"/>
            </a:xfrm>
            <a:prstGeom prst="rect">
              <a:avLst/>
            </a:prstGeom>
            <a:noFill/>
            <a:ln w="381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32" name="Google Shape;232;p25"/>
            <p:cNvSpPr txBox="1"/>
            <p:nvPr/>
          </p:nvSpPr>
          <p:spPr>
            <a:xfrm>
              <a:off x="2280103" y="4229089"/>
              <a:ext cx="763351" cy="369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r>
                <a:rPr lang="en-US" sz="1350" b="1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MVTX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p25"/>
          <p:cNvSpPr txBox="1"/>
          <p:nvPr/>
        </p:nvSpPr>
        <p:spPr>
          <a:xfrm>
            <a:off x="5217058" y="1503418"/>
            <a:ext cx="2191946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r>
              <a:rPr lang="en-US" sz="1350" b="1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Silicon Strips: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350" b="1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78um x 16mm (A)/20mm (B)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5"/>
          <p:cNvSpPr txBox="1"/>
          <p:nvPr/>
        </p:nvSpPr>
        <p:spPr>
          <a:xfrm>
            <a:off x="5175652" y="4119502"/>
            <a:ext cx="1137379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r>
              <a:rPr lang="en-US" sz="135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Silicon pixels: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35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27um x 29um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5"/>
          <p:cNvSpPr txBox="1"/>
          <p:nvPr/>
        </p:nvSpPr>
        <p:spPr>
          <a:xfrm>
            <a:off x="8371830" y="4064892"/>
            <a:ext cx="749243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R=2.5cm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5"/>
          <p:cNvSpPr txBox="1"/>
          <p:nvPr/>
        </p:nvSpPr>
        <p:spPr>
          <a:xfrm>
            <a:off x="8552166" y="3463863"/>
            <a:ext cx="568906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4.1cm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5"/>
          <p:cNvSpPr txBox="1"/>
          <p:nvPr/>
        </p:nvSpPr>
        <p:spPr>
          <a:xfrm>
            <a:off x="8552166" y="3028932"/>
            <a:ext cx="568906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7.4cm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5"/>
          <p:cNvSpPr txBox="1"/>
          <p:nvPr/>
        </p:nvSpPr>
        <p:spPr>
          <a:xfrm>
            <a:off x="8371830" y="2249122"/>
            <a:ext cx="749243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R=9.8cm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25"/>
          <p:cNvGrpSpPr/>
          <p:nvPr/>
        </p:nvGrpSpPr>
        <p:grpSpPr>
          <a:xfrm>
            <a:off x="5572538" y="1679110"/>
            <a:ext cx="3086100" cy="4030829"/>
            <a:chOff x="5572538" y="821859"/>
            <a:chExt cx="3086100" cy="4030829"/>
          </a:xfrm>
        </p:grpSpPr>
        <p:sp>
          <p:nvSpPr>
            <p:cNvPr id="240" name="Google Shape;240;p25"/>
            <p:cNvSpPr/>
            <p:nvPr/>
          </p:nvSpPr>
          <p:spPr>
            <a:xfrm>
              <a:off x="6457950" y="3746970"/>
              <a:ext cx="552450" cy="272580"/>
            </a:xfrm>
            <a:prstGeom prst="ellipse">
              <a:avLst/>
            </a:prstGeom>
            <a:gradFill>
              <a:gsLst>
                <a:gs pos="0">
                  <a:srgbClr val="F4F8FB"/>
                </a:gs>
                <a:gs pos="74000">
                  <a:srgbClr val="AEC5E1"/>
                </a:gs>
                <a:gs pos="83000">
                  <a:srgbClr val="AEC5E1"/>
                </a:gs>
                <a:gs pos="100000">
                  <a:srgbClr val="C8D8E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1" name="Google Shape;241;p2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572538" y="821859"/>
              <a:ext cx="3086100" cy="403082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65590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28" y="1854165"/>
            <a:ext cx="9060073" cy="362556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75" rIns="68550" bIns="34275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800"/>
              <a:t>HF AI Trigger: sPHENIX as a Test Ground</a:t>
            </a:r>
            <a:endParaRPr sz="2800"/>
          </a:p>
        </p:txBody>
      </p:sp>
      <p:sp>
        <p:nvSpPr>
          <p:cNvPr id="163" name="Google Shape;163;p21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68550" tIns="34275" rIns="68550" bIns="34275" rtlCol="0" anchor="ctr" anchorCtr="0">
            <a:noAutofit/>
          </a:bodyPr>
          <a:lstStyle/>
          <a:p>
            <a:r>
              <a:rPr lang="en-US"/>
              <a:t>1/6/2022</a:t>
            </a:r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5</a:t>
            </a:fld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ftr" idx="4294967295"/>
          </p:nvPr>
        </p:nvSpPr>
        <p:spPr>
          <a:xfrm>
            <a:off x="6248400" y="5622926"/>
            <a:ext cx="2895600" cy="20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en-US" dirty="0"/>
              <a:t>Fast-ML for </a:t>
            </a:r>
            <a:r>
              <a:rPr lang="en-US" dirty="0" err="1"/>
              <a:t>sPHENIX</a:t>
            </a:r>
            <a:r>
              <a:rPr lang="en-US" dirty="0"/>
              <a:t> &amp; EIC</a:t>
            </a:r>
            <a:endParaRPr dirty="0"/>
          </a:p>
        </p:txBody>
      </p:sp>
      <p:sp>
        <p:nvSpPr>
          <p:cNvPr id="165" name="Google Shape;165;p21"/>
          <p:cNvSpPr txBox="1"/>
          <p:nvPr/>
        </p:nvSpPr>
        <p:spPr>
          <a:xfrm>
            <a:off x="367070" y="1981201"/>
            <a:ext cx="2177415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r>
              <a:rPr lang="en-US" sz="135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Sensor hit readout time: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MVTX: ~3us 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INTT: ~0.4us (4 BC)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1"/>
          <p:cNvSpPr txBox="1"/>
          <p:nvPr/>
        </p:nvSpPr>
        <p:spPr>
          <a:xfrm>
            <a:off x="1828800" y="5419131"/>
            <a:ext cx="345928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400">
                <a:solidFill>
                  <a:srgbClr val="D60093"/>
                </a:solidFill>
                <a:latin typeface="Calibri"/>
                <a:ea typeface="Calibri"/>
                <a:cs typeface="Calibri"/>
                <a:sym typeface="Calibri"/>
              </a:rPr>
              <a:t>sPHENIX DAQ &amp; Trigger integration challenge</a:t>
            </a:r>
            <a:endParaRPr/>
          </a:p>
        </p:txBody>
      </p:sp>
      <p:sp>
        <p:nvSpPr>
          <p:cNvPr id="168" name="Google Shape;168;p21"/>
          <p:cNvSpPr txBox="1"/>
          <p:nvPr/>
        </p:nvSpPr>
        <p:spPr>
          <a:xfrm>
            <a:off x="2101462" y="3657600"/>
            <a:ext cx="5655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SRO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10413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spcBef>
                <a:spcPts val="0"/>
              </a:spcBef>
            </a:pPr>
            <a:r>
              <a:rPr lang="en-US"/>
              <a:t>Timeline</a:t>
            </a:r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1/6/2022</a:t>
            </a:r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6</a:t>
            </a:fld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ftr" idx="4294967295"/>
          </p:nvPr>
        </p:nvSpPr>
        <p:spPr>
          <a:xfrm>
            <a:off x="6248400" y="4914900"/>
            <a:ext cx="2895600" cy="20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ctr"/>
            <a:r>
              <a:rPr lang="en-US"/>
              <a:t>Fast-ML for sPHENIX &amp; EIC</a:t>
            </a:r>
            <a:endParaRPr/>
          </a:p>
        </p:txBody>
      </p:sp>
      <p:grpSp>
        <p:nvGrpSpPr>
          <p:cNvPr id="176" name="Google Shape;176;p22"/>
          <p:cNvGrpSpPr/>
          <p:nvPr/>
        </p:nvGrpSpPr>
        <p:grpSpPr>
          <a:xfrm>
            <a:off x="133152" y="2057400"/>
            <a:ext cx="8877697" cy="0"/>
            <a:chOff x="152400" y="1200150"/>
            <a:chExt cx="8877697" cy="0"/>
          </a:xfrm>
        </p:grpSpPr>
        <p:cxnSp>
          <p:nvCxnSpPr>
            <p:cNvPr id="177" name="Google Shape;177;p22"/>
            <p:cNvCxnSpPr/>
            <p:nvPr/>
          </p:nvCxnSpPr>
          <p:spPr>
            <a:xfrm>
              <a:off x="8096846" y="1200150"/>
              <a:ext cx="933251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78" name="Google Shape;178;p22"/>
            <p:cNvCxnSpPr/>
            <p:nvPr/>
          </p:nvCxnSpPr>
          <p:spPr>
            <a:xfrm>
              <a:off x="152400" y="1200150"/>
              <a:ext cx="6515497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9" name="Google Shape;179;p22"/>
            <p:cNvCxnSpPr/>
            <p:nvPr/>
          </p:nvCxnSpPr>
          <p:spPr>
            <a:xfrm>
              <a:off x="6744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0" name="Google Shape;180;p22"/>
            <p:cNvCxnSpPr/>
            <p:nvPr/>
          </p:nvCxnSpPr>
          <p:spPr>
            <a:xfrm>
              <a:off x="69726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1" name="Google Shape;181;p22"/>
            <p:cNvCxnSpPr/>
            <p:nvPr/>
          </p:nvCxnSpPr>
          <p:spPr>
            <a:xfrm>
              <a:off x="72012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2" name="Google Shape;182;p22"/>
            <p:cNvCxnSpPr/>
            <p:nvPr/>
          </p:nvCxnSpPr>
          <p:spPr>
            <a:xfrm>
              <a:off x="74298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3" name="Google Shape;183;p22"/>
            <p:cNvCxnSpPr/>
            <p:nvPr/>
          </p:nvCxnSpPr>
          <p:spPr>
            <a:xfrm>
              <a:off x="76584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4" name="Google Shape;184;p22"/>
            <p:cNvCxnSpPr/>
            <p:nvPr/>
          </p:nvCxnSpPr>
          <p:spPr>
            <a:xfrm>
              <a:off x="7887097" y="1200150"/>
              <a:ext cx="152400" cy="0"/>
            </a:xfrm>
            <a:prstGeom prst="straightConnector1">
              <a:avLst/>
            </a:prstGeom>
            <a:noFill/>
            <a:ln w="127000" cap="flat" cmpd="sng">
              <a:solidFill>
                <a:srgbClr val="0080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5" name="Google Shape;185;p22"/>
          <p:cNvSpPr txBox="1"/>
          <p:nvPr/>
        </p:nvSpPr>
        <p:spPr>
          <a:xfrm>
            <a:off x="335827" y="1590597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/>
          </a:p>
        </p:txBody>
      </p:sp>
      <p:sp>
        <p:nvSpPr>
          <p:cNvPr id="186" name="Google Shape;186;p22"/>
          <p:cNvSpPr txBox="1"/>
          <p:nvPr/>
        </p:nvSpPr>
        <p:spPr>
          <a:xfrm>
            <a:off x="1905001" y="1590597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3474175" y="1590597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</a:t>
            </a:r>
            <a:endParaRPr/>
          </a:p>
        </p:txBody>
      </p:sp>
      <p:sp>
        <p:nvSpPr>
          <p:cNvPr id="188" name="Google Shape;188;p22"/>
          <p:cNvSpPr txBox="1"/>
          <p:nvPr/>
        </p:nvSpPr>
        <p:spPr>
          <a:xfrm>
            <a:off x="5043349" y="1590597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/>
          </a:p>
        </p:txBody>
      </p:sp>
      <p:sp>
        <p:nvSpPr>
          <p:cNvPr id="189" name="Google Shape;189;p22"/>
          <p:cNvSpPr txBox="1"/>
          <p:nvPr/>
        </p:nvSpPr>
        <p:spPr>
          <a:xfrm>
            <a:off x="8153911" y="1558409"/>
            <a:ext cx="7681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2030+</a:t>
            </a:r>
            <a:endParaRPr/>
          </a:p>
        </p:txBody>
      </p:sp>
      <p:sp>
        <p:nvSpPr>
          <p:cNvPr id="190" name="Google Shape;190;p22"/>
          <p:cNvSpPr txBox="1"/>
          <p:nvPr/>
        </p:nvSpPr>
        <p:spPr>
          <a:xfrm>
            <a:off x="0" y="2274838"/>
            <a:ext cx="17526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started</a:t>
            </a:r>
            <a:endParaRPr dirty="0"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simulations constructed</a:t>
            </a:r>
            <a:endParaRPr dirty="0"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data for algorithm training</a:t>
            </a:r>
            <a:endParaRPr dirty="0"/>
          </a:p>
        </p:txBody>
      </p:sp>
      <p:sp>
        <p:nvSpPr>
          <p:cNvPr id="191" name="Google Shape;191;p22"/>
          <p:cNvSpPr txBox="1"/>
          <p:nvPr/>
        </p:nvSpPr>
        <p:spPr>
          <a:xfrm>
            <a:off x="1654790" y="2262226"/>
            <a:ext cx="1644534" cy="20620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MVTX &amp; INTT</a:t>
            </a:r>
          </a:p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Fast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tracking algorithms in place</a:t>
            </a:r>
            <a:endParaRPr dirty="0"/>
          </a:p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GPU feedback machine R&amp;D</a:t>
            </a:r>
            <a:endParaRPr dirty="0"/>
          </a:p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Initial FPGA bitstream</a:t>
            </a:r>
            <a:endParaRPr dirty="0"/>
          </a:p>
        </p:txBody>
      </p:sp>
      <p:sp>
        <p:nvSpPr>
          <p:cNvPr id="192" name="Google Shape;192;p22"/>
          <p:cNvSpPr txBox="1"/>
          <p:nvPr/>
        </p:nvSpPr>
        <p:spPr>
          <a:xfrm>
            <a:off x="3284130" y="2256579"/>
            <a:ext cx="1834630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Refine interface between system and detectors</a:t>
            </a:r>
            <a:endParaRPr dirty="0"/>
          </a:p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algorithms with latest data stream</a:t>
            </a:r>
            <a:endParaRPr dirty="0"/>
          </a:p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Pre-commissioning </a:t>
            </a:r>
            <a:endParaRPr dirty="0"/>
          </a:p>
        </p:txBody>
      </p:sp>
      <p:sp>
        <p:nvSpPr>
          <p:cNvPr id="193" name="Google Shape;193;p22"/>
          <p:cNvSpPr txBox="1"/>
          <p:nvPr/>
        </p:nvSpPr>
        <p:spPr>
          <a:xfrm>
            <a:off x="5081152" y="2256580"/>
            <a:ext cx="1328083" cy="23390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Deploy device at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sPHENIX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pp/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run</a:t>
            </a:r>
          </a:p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endParaRPr lang="en-US" sz="16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endParaRPr lang="en-US" sz="16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endParaRPr lang="en-US" sz="16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1600"/>
            </a:pPr>
            <a:endParaRPr lang="en-US" sz="16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endParaRPr dirty="0"/>
          </a:p>
        </p:txBody>
      </p:sp>
      <p:sp>
        <p:nvSpPr>
          <p:cNvPr id="194" name="Google Shape;194;p22"/>
          <p:cNvSpPr txBox="1"/>
          <p:nvPr/>
        </p:nvSpPr>
        <p:spPr>
          <a:xfrm>
            <a:off x="6340211" y="2219567"/>
            <a:ext cx="1644534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updated system for EIC</a:t>
            </a:r>
            <a:endParaRPr dirty="0"/>
          </a:p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advantage of new technology if required</a:t>
            </a:r>
            <a:endParaRPr dirty="0"/>
          </a:p>
        </p:txBody>
      </p:sp>
      <p:sp>
        <p:nvSpPr>
          <p:cNvPr id="195" name="Google Shape;195;p22"/>
          <p:cNvSpPr txBox="1"/>
          <p:nvPr/>
        </p:nvSpPr>
        <p:spPr>
          <a:xfrm>
            <a:off x="7926902" y="2278042"/>
            <a:ext cx="1217098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Deploy device at EIC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024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10EEE8-A9FE-1E40-915B-58AB538B0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30DF1D6-086F-424F-B4A0-239EC96C0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Project Focus:</a:t>
            </a:r>
          </a:p>
          <a:p>
            <a:pPr lvl="1"/>
            <a:r>
              <a:rPr lang="en-US" sz="2800" dirty="0"/>
              <a:t>Real-time AI technologies will be applied to the very high-rate data streams from detectors. </a:t>
            </a:r>
          </a:p>
          <a:p>
            <a:pPr lvl="1"/>
            <a:r>
              <a:rPr lang="en-US" sz="2800" dirty="0"/>
              <a:t>Accelerate GNN on FPGA, one of the first work that attempts to accelerate GNN prediction.</a:t>
            </a:r>
          </a:p>
          <a:p>
            <a:pPr lvl="1"/>
            <a:r>
              <a:rPr lang="en-US" sz="2800" dirty="0"/>
              <a:t>Play the central role in </a:t>
            </a:r>
            <a:r>
              <a:rPr lang="en-US" sz="2800" dirty="0" err="1"/>
              <a:t>sPhenix</a:t>
            </a:r>
            <a:r>
              <a:rPr lang="en-US" sz="2800" dirty="0"/>
              <a:t> and Future EIC detectors running under trigger systems and in-situ streaming analysis for event selections.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06E3FE-EE34-4941-8024-B18AB0485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C4E9-21C8-4C18-A92E-A26AA5FEEE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5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974AF-7622-E648-AA83-79DE58978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050"/>
              <a:t>Event Data Descriptions</a:t>
            </a:r>
            <a:endParaRPr lang="en-US" sz="40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ADFFB2-2DE5-4440-9E71-B50AB33D0A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0600"/>
                <a:ext cx="5856311" cy="5029200"/>
              </a:xfrm>
            </p:spPr>
            <p:txBody>
              <a:bodyPr anchor="t">
                <a:normAutofit/>
              </a:bodyPr>
              <a:lstStyle/>
              <a:p>
                <a:pPr marL="9525" marR="339566" indent="0">
                  <a:spcBef>
                    <a:spcPts val="285"/>
                  </a:spcBef>
                  <a:buNone/>
                  <a:tabLst>
                    <a:tab pos="209550" algn="l"/>
                  </a:tabLst>
                </a:pPr>
                <a:r>
                  <a:rPr lang="en-US" dirty="0"/>
                  <a:t>Moving from images to points</a:t>
                </a:r>
                <a:endParaRPr lang="en-US" sz="1650" b="1" spc="-4" dirty="0">
                  <a:latin typeface="Arial"/>
                  <a:cs typeface="Arial"/>
                </a:endParaRPr>
              </a:p>
              <a:p>
                <a:pPr marL="9525" marR="339566" indent="0">
                  <a:spcBef>
                    <a:spcPts val="285"/>
                  </a:spcBef>
                  <a:buNone/>
                  <a:tabLst>
                    <a:tab pos="209550" algn="l"/>
                  </a:tabLst>
                </a:pPr>
                <a:endParaRPr lang="en-US" sz="1650" b="1" spc="-4" dirty="0">
                  <a:latin typeface="Arial"/>
                  <a:cs typeface="Arial"/>
                </a:endParaRPr>
              </a:p>
              <a:p>
                <a:pPr marL="209550" marR="339566" indent="-200025">
                  <a:spcBef>
                    <a:spcPts val="285"/>
                  </a:spcBef>
                  <a:tabLst>
                    <a:tab pos="209550" algn="l"/>
                  </a:tabLst>
                </a:pPr>
                <a:r>
                  <a:rPr lang="en-US" sz="1650" b="1" spc="-4" dirty="0">
                    <a:latin typeface="Arial"/>
                    <a:cs typeface="Arial"/>
                  </a:rPr>
                  <a:t>Image-based</a:t>
                </a:r>
                <a:r>
                  <a:rPr lang="en-US" sz="1650" b="1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methods</a:t>
                </a:r>
                <a:r>
                  <a:rPr lang="en-US" sz="1650" b="1" spc="4" dirty="0">
                    <a:latin typeface="Arial"/>
                    <a:cs typeface="Arial"/>
                  </a:rPr>
                  <a:t> </a:t>
                </a:r>
                <a:r>
                  <a:rPr lang="en-US" sz="1650" b="1" dirty="0">
                    <a:latin typeface="Arial"/>
                    <a:cs typeface="Arial"/>
                  </a:rPr>
                  <a:t>face</a:t>
                </a:r>
                <a:r>
                  <a:rPr lang="en-US" sz="1650" b="1" spc="4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challenges</a:t>
                </a:r>
                <a:r>
                  <a:rPr lang="en-US" sz="1650" b="1" spc="4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scaling</a:t>
                </a:r>
                <a:r>
                  <a:rPr lang="en-US" sz="1650" b="1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up</a:t>
                </a:r>
                <a:r>
                  <a:rPr lang="en-US" sz="1650" b="1" dirty="0">
                    <a:latin typeface="Arial"/>
                    <a:cs typeface="Arial"/>
                  </a:rPr>
                  <a:t> to </a:t>
                </a:r>
                <a:r>
                  <a:rPr lang="en-US" sz="1650" b="1" spc="-4" dirty="0">
                    <a:latin typeface="Arial"/>
                    <a:cs typeface="Arial"/>
                  </a:rPr>
                  <a:t>realistic </a:t>
                </a:r>
                <a:r>
                  <a:rPr lang="en-US" sz="1650" b="1" spc="-611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HL-LHC conditions</a:t>
                </a:r>
                <a:endParaRPr lang="en-US" sz="1650" dirty="0">
                  <a:latin typeface="Arial"/>
                  <a:cs typeface="Arial"/>
                </a:endParaRPr>
              </a:p>
              <a:p>
                <a:pPr marL="495300" lvl="1" indent="-200025">
                  <a:spcBef>
                    <a:spcPts val="689"/>
                  </a:spcBef>
                  <a:buChar char="•"/>
                  <a:tabLst>
                    <a:tab pos="495300" algn="l"/>
                  </a:tabLst>
                </a:pPr>
                <a:r>
                  <a:rPr lang="en-US" sz="1650" dirty="0">
                    <a:latin typeface="Arial"/>
                    <a:cs typeface="Arial"/>
                  </a:rPr>
                  <a:t>High </a:t>
                </a:r>
                <a:r>
                  <a:rPr lang="en-US" sz="1650" spc="-4" dirty="0">
                    <a:latin typeface="Arial"/>
                    <a:cs typeface="Arial"/>
                  </a:rPr>
                  <a:t>dimensionality (</a:t>
                </a:r>
                <a14:m>
                  <m:oMath xmlns:m="http://schemas.openxmlformats.org/officeDocument/2006/math">
                    <m:r>
                      <a:rPr lang="en-US" sz="1650" i="1" spc="-4">
                        <a:latin typeface="Cambria Math" panose="02040503050406030204" pitchFamily="18" charset="0"/>
                        <a:cs typeface="Arial"/>
                      </a:rPr>
                      <m:t>9</m:t>
                    </m:r>
                    <m:r>
                      <a:rPr lang="en-US" sz="1650" i="1" spc="-4">
                        <a:latin typeface="Cambria Math" panose="02040503050406030204" pitchFamily="18" charset="0"/>
                        <a:cs typeface="Arial"/>
                      </a:rPr>
                      <m:t>𝐾</m:t>
                    </m:r>
                    <m:r>
                      <a:rPr lang="en-US" sz="1650" i="1" spc="-4">
                        <a:latin typeface="Cambria Math" panose="02040503050406030204" pitchFamily="18" charset="0"/>
                        <a:cs typeface="Arial"/>
                      </a:rPr>
                      <m:t>×9</m:t>
                    </m:r>
                    <m:r>
                      <a:rPr lang="en-US" sz="1650" i="1" spc="-4">
                        <a:latin typeface="Cambria Math" panose="02040503050406030204" pitchFamily="18" charset="0"/>
                        <a:cs typeface="Arial"/>
                      </a:rPr>
                      <m:t>𝐾</m:t>
                    </m:r>
                    <m:r>
                      <a:rPr lang="en-US" sz="1650" i="1" spc="-4">
                        <a:latin typeface="Cambria Math" panose="02040503050406030204" pitchFamily="18" charset="0"/>
                        <a:cs typeface="Arial"/>
                      </a:rPr>
                      <m:t>×3 </m:t>
                    </m:r>
                  </m:oMath>
                </a14:m>
                <a:r>
                  <a:rPr lang="en-US" sz="1650" spc="-4" dirty="0">
                    <a:latin typeface="Arial"/>
                    <a:cs typeface="Arial"/>
                  </a:rPr>
                  <a:t>) </a:t>
                </a:r>
                <a:r>
                  <a:rPr lang="en-US" sz="1650" dirty="0">
                    <a:latin typeface="Arial"/>
                    <a:cs typeface="Arial"/>
                  </a:rPr>
                  <a:t>and </a:t>
                </a:r>
                <a:r>
                  <a:rPr lang="en-US" sz="1650" spc="-4" dirty="0">
                    <a:latin typeface="Arial"/>
                    <a:cs typeface="Arial"/>
                  </a:rPr>
                  <a:t>sparsity</a:t>
                </a:r>
                <a:endParaRPr lang="en-US" sz="1650" dirty="0">
                  <a:latin typeface="Arial"/>
                  <a:cs typeface="Arial"/>
                </a:endParaRPr>
              </a:p>
              <a:p>
                <a:pPr marL="495300" lvl="1" indent="-200025">
                  <a:spcBef>
                    <a:spcPts val="750"/>
                  </a:spcBef>
                  <a:buChar char="•"/>
                  <a:tabLst>
                    <a:tab pos="495300" algn="l"/>
                  </a:tabLst>
                </a:pPr>
                <a:r>
                  <a:rPr lang="en-US" sz="1650" spc="-4" dirty="0">
                    <a:latin typeface="Arial"/>
                    <a:cs typeface="Arial"/>
                  </a:rPr>
                  <a:t>Irregular detector geometry</a:t>
                </a:r>
                <a:endParaRPr lang="en-US" sz="1650" dirty="0">
                  <a:latin typeface="Arial"/>
                  <a:cs typeface="Arial"/>
                </a:endParaRPr>
              </a:p>
              <a:p>
                <a:pPr marL="209550" marR="325279" indent="-200025">
                  <a:spcBef>
                    <a:spcPts val="960"/>
                  </a:spcBef>
                  <a:tabLst>
                    <a:tab pos="209550" algn="l"/>
                  </a:tabLst>
                </a:pPr>
                <a:r>
                  <a:rPr lang="en-US" sz="1650" b="1" spc="-4" dirty="0">
                    <a:latin typeface="Arial"/>
                    <a:cs typeface="Arial"/>
                  </a:rPr>
                  <a:t>Instead of</a:t>
                </a:r>
                <a:r>
                  <a:rPr lang="en-US" sz="1650" b="1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forcing</a:t>
                </a:r>
                <a:r>
                  <a:rPr lang="en-US" sz="1650" b="1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the</a:t>
                </a:r>
                <a:r>
                  <a:rPr lang="en-US" sz="1650" b="1" spc="4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data</a:t>
                </a:r>
                <a:r>
                  <a:rPr lang="en-US" sz="1650" b="1" spc="4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into</a:t>
                </a:r>
                <a:r>
                  <a:rPr lang="en-US" sz="1650" b="1" dirty="0">
                    <a:latin typeface="Arial"/>
                    <a:cs typeface="Arial"/>
                  </a:rPr>
                  <a:t> an </a:t>
                </a:r>
                <a:r>
                  <a:rPr lang="en-US" sz="1650" b="1" spc="-4" dirty="0">
                    <a:latin typeface="Arial"/>
                    <a:cs typeface="Arial"/>
                  </a:rPr>
                  <a:t>image,</a:t>
                </a:r>
                <a:r>
                  <a:rPr lang="en-US" sz="1650" b="1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use</a:t>
                </a:r>
                <a:r>
                  <a:rPr lang="en-US" sz="1650" b="1" spc="4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the</a:t>
                </a:r>
                <a:r>
                  <a:rPr lang="en-US" sz="1650" b="1" spc="4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space point </a:t>
                </a:r>
                <a:r>
                  <a:rPr lang="en-US" sz="1650" b="1" spc="-611" dirty="0">
                    <a:latin typeface="Arial"/>
                    <a:cs typeface="Arial"/>
                  </a:rPr>
                  <a:t> </a:t>
                </a:r>
                <a:r>
                  <a:rPr lang="en-US" sz="1650" b="1" spc="-4" dirty="0">
                    <a:latin typeface="Arial"/>
                    <a:cs typeface="Arial"/>
                  </a:rPr>
                  <a:t>representation</a:t>
                </a:r>
                <a:endParaRPr lang="en-US" sz="1650" dirty="0">
                  <a:latin typeface="Arial"/>
                  <a:cs typeface="Arial"/>
                </a:endParaRPr>
              </a:p>
              <a:p>
                <a:pPr marL="495300" lvl="1" indent="-200025">
                  <a:spcBef>
                    <a:spcPts val="690"/>
                  </a:spcBef>
                  <a:buChar char="•"/>
                  <a:tabLst>
                    <a:tab pos="495300" algn="l"/>
                  </a:tabLst>
                </a:pPr>
                <a:r>
                  <a:rPr lang="en-US" sz="1650" dirty="0">
                    <a:latin typeface="Arial"/>
                    <a:cs typeface="Arial"/>
                  </a:rPr>
                  <a:t>Harder</a:t>
                </a:r>
                <a:r>
                  <a:rPr lang="en-US" sz="1650" spc="-8" dirty="0">
                    <a:latin typeface="Arial"/>
                    <a:cs typeface="Arial"/>
                  </a:rPr>
                  <a:t> </a:t>
                </a:r>
                <a:r>
                  <a:rPr lang="en-US" sz="1650" spc="-4" dirty="0">
                    <a:latin typeface="Arial"/>
                    <a:cs typeface="Arial"/>
                  </a:rPr>
                  <a:t>to </a:t>
                </a:r>
                <a:r>
                  <a:rPr lang="en-US" sz="1650" dirty="0">
                    <a:latin typeface="Arial"/>
                    <a:cs typeface="Arial"/>
                  </a:rPr>
                  <a:t>design</a:t>
                </a:r>
                <a:r>
                  <a:rPr lang="en-US" sz="1650" spc="-4" dirty="0">
                    <a:latin typeface="Arial"/>
                    <a:cs typeface="Arial"/>
                  </a:rPr>
                  <a:t> </a:t>
                </a:r>
                <a:r>
                  <a:rPr lang="en-US" sz="1650" dirty="0">
                    <a:latin typeface="Arial"/>
                    <a:cs typeface="Arial"/>
                  </a:rPr>
                  <a:t>models</a:t>
                </a:r>
                <a:r>
                  <a:rPr lang="en-US" sz="1650" spc="-8" dirty="0">
                    <a:latin typeface="Arial"/>
                    <a:cs typeface="Arial"/>
                  </a:rPr>
                  <a:t> </a:t>
                </a:r>
                <a:r>
                  <a:rPr lang="en-US" sz="1650" dirty="0">
                    <a:latin typeface="Arial"/>
                    <a:cs typeface="Arial"/>
                  </a:rPr>
                  <a:t>(variable-sized</a:t>
                </a:r>
                <a:r>
                  <a:rPr lang="en-US" sz="1650" spc="-4" dirty="0">
                    <a:latin typeface="Arial"/>
                    <a:cs typeface="Arial"/>
                  </a:rPr>
                  <a:t> inputs/outputs)</a:t>
                </a:r>
                <a:endParaRPr lang="en-US" sz="1650" dirty="0">
                  <a:latin typeface="Arial"/>
                  <a:cs typeface="Arial"/>
                </a:endParaRPr>
              </a:p>
              <a:p>
                <a:pPr marL="495300" lvl="1" indent="-200025">
                  <a:spcBef>
                    <a:spcPts val="750"/>
                  </a:spcBef>
                  <a:buChar char="•"/>
                  <a:tabLst>
                    <a:tab pos="495300" algn="l"/>
                  </a:tabLst>
                </a:pPr>
                <a:r>
                  <a:rPr lang="en-US" sz="1650" dirty="0">
                    <a:latin typeface="Arial"/>
                    <a:cs typeface="Arial"/>
                  </a:rPr>
                  <a:t>But</a:t>
                </a:r>
                <a:r>
                  <a:rPr lang="en-US" sz="1650" spc="-4" dirty="0">
                    <a:latin typeface="Arial"/>
                    <a:cs typeface="Arial"/>
                  </a:rPr>
                  <a:t> </a:t>
                </a:r>
                <a:r>
                  <a:rPr lang="en-US" sz="1650" dirty="0">
                    <a:latin typeface="Arial"/>
                    <a:cs typeface="Arial"/>
                  </a:rPr>
                  <a:t>now we can exploit</a:t>
                </a:r>
                <a:r>
                  <a:rPr lang="en-US" sz="1650" spc="-4" dirty="0">
                    <a:latin typeface="Arial"/>
                    <a:cs typeface="Arial"/>
                  </a:rPr>
                  <a:t> the</a:t>
                </a:r>
                <a:r>
                  <a:rPr lang="en-US" sz="1650" dirty="0">
                    <a:latin typeface="Arial"/>
                    <a:cs typeface="Arial"/>
                  </a:rPr>
                  <a:t> </a:t>
                </a:r>
                <a:r>
                  <a:rPr lang="en-US" sz="1650" spc="-4" dirty="0">
                    <a:latin typeface="Arial"/>
                    <a:cs typeface="Arial"/>
                  </a:rPr>
                  <a:t>structure</a:t>
                </a:r>
                <a:r>
                  <a:rPr lang="en-US" sz="1650" dirty="0">
                    <a:latin typeface="Arial"/>
                    <a:cs typeface="Arial"/>
                  </a:rPr>
                  <a:t> of</a:t>
                </a:r>
                <a:r>
                  <a:rPr lang="en-US" sz="1650" spc="-4" dirty="0">
                    <a:latin typeface="Arial"/>
                    <a:cs typeface="Arial"/>
                  </a:rPr>
                  <a:t> the</a:t>
                </a:r>
                <a:r>
                  <a:rPr lang="en-US" sz="1650" dirty="0">
                    <a:latin typeface="Arial"/>
                    <a:cs typeface="Arial"/>
                  </a:rPr>
                  <a:t> </a:t>
                </a:r>
                <a:r>
                  <a:rPr lang="en-US" sz="1650" spc="-4" dirty="0">
                    <a:latin typeface="Arial"/>
                    <a:cs typeface="Arial"/>
                  </a:rPr>
                  <a:t>data</a:t>
                </a:r>
                <a:r>
                  <a:rPr lang="en-US" sz="1650" dirty="0">
                    <a:latin typeface="Arial"/>
                    <a:cs typeface="Arial"/>
                  </a:rPr>
                  <a:t> </a:t>
                </a:r>
                <a:r>
                  <a:rPr lang="en-US" sz="1650" spc="-4" dirty="0">
                    <a:latin typeface="Arial"/>
                    <a:cs typeface="Arial"/>
                  </a:rPr>
                  <a:t>with</a:t>
                </a:r>
                <a:r>
                  <a:rPr lang="en-US" sz="1650" dirty="0">
                    <a:latin typeface="Arial"/>
                    <a:cs typeface="Arial"/>
                  </a:rPr>
                  <a:t> </a:t>
                </a:r>
                <a:r>
                  <a:rPr lang="en-US" sz="1650" spc="-4" dirty="0">
                    <a:latin typeface="Arial"/>
                    <a:cs typeface="Arial"/>
                  </a:rPr>
                  <a:t>full</a:t>
                </a:r>
                <a:r>
                  <a:rPr lang="en-US" sz="1650" dirty="0">
                    <a:latin typeface="Arial"/>
                    <a:cs typeface="Arial"/>
                  </a:rPr>
                  <a:t> precision</a:t>
                </a:r>
              </a:p>
              <a:p>
                <a:pPr marL="195263" indent="-200025">
                  <a:spcBef>
                    <a:spcPts val="750"/>
                  </a:spcBef>
                  <a:tabLst>
                    <a:tab pos="495300" algn="l"/>
                  </a:tabLst>
                </a:pPr>
                <a:r>
                  <a:rPr lang="en-US" sz="1950" dirty="0">
                    <a:latin typeface="Arial"/>
                    <a:cs typeface="Arial"/>
                  </a:rPr>
                  <a:t>What ML models are appropriate for the event on right</a:t>
                </a:r>
              </a:p>
              <a:p>
                <a:pPr marL="495300" lvl="1" indent="-200025">
                  <a:spcBef>
                    <a:spcPts val="750"/>
                  </a:spcBef>
                  <a:tabLst>
                    <a:tab pos="495300" algn="l"/>
                  </a:tabLst>
                </a:pPr>
                <a:r>
                  <a:rPr lang="en-US" sz="1650" dirty="0">
                    <a:latin typeface="Arial"/>
                    <a:cs typeface="Arial"/>
                  </a:rPr>
                  <a:t>Recurrent neural networks and Graph neural networks</a:t>
                </a:r>
                <a:endParaRPr lang="en-US" sz="165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ADFFB2-2DE5-4440-9E71-B50AB33D0A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0600"/>
                <a:ext cx="5856311" cy="5029200"/>
              </a:xfrm>
              <a:blipFill>
                <a:blip r:embed="rId2"/>
                <a:stretch>
                  <a:fillRect l="-2603" t="-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B653A-B2BF-F649-B74D-2A3367E6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spcAft>
                <a:spcPts val="450"/>
              </a:spcAft>
            </a:pPr>
            <a:fld id="{4338C4E9-21C8-4C18-A92E-A26AA5FEEEDA}" type="slidenum">
              <a:rPr lang="en-US" smtClean="0"/>
              <a:pPr>
                <a:spcAft>
                  <a:spcPts val="450"/>
                </a:spcAft>
              </a:pPr>
              <a:t>8</a:t>
            </a:fld>
            <a:endParaRPr lang="en-US"/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3A616C5E-4E5C-0C43-ADAC-A899ABE2E1CB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6792753" y="3732949"/>
            <a:ext cx="2151121" cy="2261189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7A81AA8D-40EA-044D-BF4A-95AC1F0C65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954" y="2243317"/>
            <a:ext cx="3233738" cy="15271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E3F531-3CE1-2C44-B71C-5710090D52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668" y="-101451"/>
            <a:ext cx="2373289" cy="215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77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E30A8-7288-1946-BDED-7BEE5061E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Neural Networks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F9EA4-0AA2-8146-82A7-B9328825F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8C4E9-21C8-4C18-A92E-A26AA5FEEE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6971C879-D8A1-8248-B7BF-61B2305F57BB}"/>
              </a:ext>
            </a:extLst>
          </p:cNvPr>
          <p:cNvGrpSpPr/>
          <p:nvPr/>
        </p:nvGrpSpPr>
        <p:grpSpPr>
          <a:xfrm>
            <a:off x="457200" y="1943100"/>
            <a:ext cx="872322" cy="2124579"/>
            <a:chOff x="3975213" y="1932007"/>
            <a:chExt cx="1210757" cy="2948851"/>
          </a:xfrm>
          <a:scene3d>
            <a:camera prst="orthographicFront">
              <a:rot lat="0" lon="3000000" rev="0"/>
            </a:camera>
            <a:lightRig rig="threePt" dir="t"/>
          </a:scene3d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CBD43E63-6CCA-0944-9D14-2455EDCFEFCD}"/>
                </a:ext>
              </a:extLst>
            </p:cNvPr>
            <p:cNvSpPr/>
            <p:nvPr/>
          </p:nvSpPr>
          <p:spPr>
            <a:xfrm>
              <a:off x="4916554" y="1932007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942AFF21-0B7A-0C49-84D3-914489F799C9}"/>
                </a:ext>
              </a:extLst>
            </p:cNvPr>
            <p:cNvSpPr/>
            <p:nvPr/>
          </p:nvSpPr>
          <p:spPr>
            <a:xfrm>
              <a:off x="4551602" y="2357960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0124DC4D-E4B7-7149-AB1F-6C34CB181040}"/>
                </a:ext>
              </a:extLst>
            </p:cNvPr>
            <p:cNvSpPr/>
            <p:nvPr/>
          </p:nvSpPr>
          <p:spPr>
            <a:xfrm>
              <a:off x="4838968" y="2478355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D6F981D7-D947-A348-924B-8929FD3409B3}"/>
                </a:ext>
              </a:extLst>
            </p:cNvPr>
            <p:cNvCxnSpPr>
              <a:stCxn id="189" idx="6"/>
              <a:endCxn id="188" idx="3"/>
            </p:cNvCxnSpPr>
            <p:nvPr/>
          </p:nvCxnSpPr>
          <p:spPr>
            <a:xfrm flipV="1">
              <a:off x="4645240" y="2027917"/>
              <a:ext cx="285027" cy="3862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1414F36B-61F7-9D4D-82CE-6345D2E61F19}"/>
                </a:ext>
              </a:extLst>
            </p:cNvPr>
            <p:cNvCxnSpPr>
              <a:cxnSpLocks/>
              <a:stCxn id="190" idx="0"/>
              <a:endCxn id="188" idx="4"/>
            </p:cNvCxnSpPr>
            <p:nvPr/>
          </p:nvCxnSpPr>
          <p:spPr>
            <a:xfrm flipV="1">
              <a:off x="4885787" y="2044373"/>
              <a:ext cx="77587" cy="4339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4E529280-4B4D-1C46-8E52-3E8EF7ABCE22}"/>
                </a:ext>
              </a:extLst>
            </p:cNvPr>
            <p:cNvCxnSpPr>
              <a:cxnSpLocks/>
              <a:stCxn id="189" idx="5"/>
              <a:endCxn id="190" idx="2"/>
            </p:cNvCxnSpPr>
            <p:nvPr/>
          </p:nvCxnSpPr>
          <p:spPr>
            <a:xfrm>
              <a:off x="4631528" y="2453871"/>
              <a:ext cx="207440" cy="80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AAA76174-2967-114F-A564-B75C53C55E2B}"/>
                </a:ext>
              </a:extLst>
            </p:cNvPr>
            <p:cNvCxnSpPr>
              <a:cxnSpLocks/>
              <a:stCxn id="229" idx="7"/>
              <a:endCxn id="189" idx="3"/>
            </p:cNvCxnSpPr>
            <p:nvPr/>
          </p:nvCxnSpPr>
          <p:spPr>
            <a:xfrm flipV="1">
              <a:off x="4207068" y="2453871"/>
              <a:ext cx="358247" cy="4366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4FB916BE-E7A7-4A4E-B5C6-6C3D2E9214B6}"/>
                </a:ext>
              </a:extLst>
            </p:cNvPr>
            <p:cNvCxnSpPr>
              <a:cxnSpLocks/>
              <a:stCxn id="202" idx="0"/>
              <a:endCxn id="190" idx="4"/>
            </p:cNvCxnSpPr>
            <p:nvPr/>
          </p:nvCxnSpPr>
          <p:spPr>
            <a:xfrm flipH="1" flipV="1">
              <a:off x="4885787" y="2590721"/>
              <a:ext cx="4255" cy="3360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ADFD1212-F405-0A49-B596-A57272850708}"/>
                </a:ext>
              </a:extLst>
            </p:cNvPr>
            <p:cNvCxnSpPr>
              <a:cxnSpLocks/>
              <a:stCxn id="203" idx="1"/>
              <a:endCxn id="231" idx="5"/>
            </p:cNvCxnSpPr>
            <p:nvPr/>
          </p:nvCxnSpPr>
          <p:spPr>
            <a:xfrm flipH="1" flipV="1">
              <a:off x="4438490" y="3317758"/>
              <a:ext cx="292461" cy="619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EFA9B3CC-8447-C242-A1B2-605769069705}"/>
                </a:ext>
              </a:extLst>
            </p:cNvPr>
            <p:cNvCxnSpPr>
              <a:cxnSpLocks/>
              <a:stCxn id="218" idx="7"/>
              <a:endCxn id="203" idx="3"/>
            </p:cNvCxnSpPr>
            <p:nvPr/>
          </p:nvCxnSpPr>
          <p:spPr>
            <a:xfrm flipV="1">
              <a:off x="4247042" y="3459151"/>
              <a:ext cx="483910" cy="5392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7898C6DB-C1B5-6E4E-A789-24C958ADFE9B}"/>
                </a:ext>
              </a:extLst>
            </p:cNvPr>
            <p:cNvCxnSpPr>
              <a:cxnSpLocks/>
              <a:stCxn id="218" idx="6"/>
              <a:endCxn id="211" idx="2"/>
            </p:cNvCxnSpPr>
            <p:nvPr/>
          </p:nvCxnSpPr>
          <p:spPr>
            <a:xfrm flipV="1">
              <a:off x="4260756" y="3878526"/>
              <a:ext cx="338729" cy="1595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5D3C41E-6950-3446-9080-00DECC5F4497}"/>
                </a:ext>
              </a:extLst>
            </p:cNvPr>
            <p:cNvSpPr/>
            <p:nvPr/>
          </p:nvSpPr>
          <p:spPr>
            <a:xfrm>
              <a:off x="5056831" y="2284848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54EBC7A9-DE35-6F47-A38C-08F7ACC8DC39}"/>
                </a:ext>
              </a:extLst>
            </p:cNvPr>
            <p:cNvCxnSpPr>
              <a:cxnSpLocks/>
              <a:stCxn id="199" idx="1"/>
              <a:endCxn id="188" idx="4"/>
            </p:cNvCxnSpPr>
            <p:nvPr/>
          </p:nvCxnSpPr>
          <p:spPr>
            <a:xfrm flipH="1" flipV="1">
              <a:off x="4963373" y="2044373"/>
              <a:ext cx="107170" cy="2569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9A3C6566-4BFA-8841-B390-DE9C380B42BF}"/>
                </a:ext>
              </a:extLst>
            </p:cNvPr>
            <p:cNvCxnSpPr>
              <a:cxnSpLocks/>
              <a:stCxn id="190" idx="6"/>
              <a:endCxn id="199" idx="3"/>
            </p:cNvCxnSpPr>
            <p:nvPr/>
          </p:nvCxnSpPr>
          <p:spPr>
            <a:xfrm flipV="1">
              <a:off x="4932607" y="2380759"/>
              <a:ext cx="137938" cy="1537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1AF14CD2-4EC7-8F46-8FBF-22B55AB8AAD3}"/>
                </a:ext>
              </a:extLst>
            </p:cNvPr>
            <p:cNvSpPr/>
            <p:nvPr/>
          </p:nvSpPr>
          <p:spPr>
            <a:xfrm>
              <a:off x="4843222" y="2926819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11E10880-BD7A-4548-AE5B-7B317AF87371}"/>
                </a:ext>
              </a:extLst>
            </p:cNvPr>
            <p:cNvSpPr/>
            <p:nvPr/>
          </p:nvSpPr>
          <p:spPr>
            <a:xfrm>
              <a:off x="4717239" y="3363241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5FA83952-8A2A-BB4C-A6CA-56CC9E30CA7B}"/>
                </a:ext>
              </a:extLst>
            </p:cNvPr>
            <p:cNvSpPr/>
            <p:nvPr/>
          </p:nvSpPr>
          <p:spPr>
            <a:xfrm>
              <a:off x="5042540" y="3452729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5C5B2B6A-9B7C-4E4D-9C08-93C5231885F4}"/>
                </a:ext>
              </a:extLst>
            </p:cNvPr>
            <p:cNvCxnSpPr>
              <a:cxnSpLocks/>
              <a:stCxn id="211" idx="6"/>
              <a:endCxn id="214" idx="1"/>
            </p:cNvCxnSpPr>
            <p:nvPr/>
          </p:nvCxnSpPr>
          <p:spPr>
            <a:xfrm>
              <a:off x="4693122" y="3878526"/>
              <a:ext cx="325250" cy="3433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DCE471D6-6EA4-3F4A-BE88-537A651EE6C0}"/>
                </a:ext>
              </a:extLst>
            </p:cNvPr>
            <p:cNvCxnSpPr>
              <a:cxnSpLocks/>
              <a:stCxn id="212" idx="5"/>
              <a:endCxn id="214" idx="0"/>
            </p:cNvCxnSpPr>
            <p:nvPr/>
          </p:nvCxnSpPr>
          <p:spPr>
            <a:xfrm>
              <a:off x="4893394" y="3770370"/>
              <a:ext cx="158083" cy="4350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CC32103A-0D9E-774A-808E-7F29970B5988}"/>
                </a:ext>
              </a:extLst>
            </p:cNvPr>
            <p:cNvCxnSpPr>
              <a:cxnSpLocks/>
              <a:stCxn id="213" idx="0"/>
              <a:endCxn id="211" idx="5"/>
            </p:cNvCxnSpPr>
            <p:nvPr/>
          </p:nvCxnSpPr>
          <p:spPr>
            <a:xfrm flipH="1" flipV="1">
              <a:off x="4679409" y="3918254"/>
              <a:ext cx="92291" cy="4388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59EE4DC1-59B4-814B-9912-0EC84E1F3024}"/>
                </a:ext>
              </a:extLst>
            </p:cNvPr>
            <p:cNvCxnSpPr>
              <a:cxnSpLocks/>
              <a:stCxn id="212" idx="5"/>
              <a:endCxn id="215" idx="2"/>
            </p:cNvCxnSpPr>
            <p:nvPr/>
          </p:nvCxnSpPr>
          <p:spPr>
            <a:xfrm>
              <a:off x="4893394" y="3770370"/>
              <a:ext cx="198937" cy="1501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D52C0058-EAB6-0247-B220-A8F10BE34A7B}"/>
                </a:ext>
              </a:extLst>
            </p:cNvPr>
            <p:cNvCxnSpPr>
              <a:cxnSpLocks/>
              <a:stCxn id="213" idx="0"/>
              <a:endCxn id="212" idx="4"/>
            </p:cNvCxnSpPr>
            <p:nvPr/>
          </p:nvCxnSpPr>
          <p:spPr>
            <a:xfrm flipV="1">
              <a:off x="4771700" y="3786826"/>
              <a:ext cx="88590" cy="5702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73B80387-D89E-D240-9186-FCFAAA81A3E6}"/>
                </a:ext>
              </a:extLst>
            </p:cNvPr>
            <p:cNvCxnSpPr>
              <a:cxnSpLocks/>
              <a:stCxn id="211" idx="6"/>
              <a:endCxn id="215" idx="4"/>
            </p:cNvCxnSpPr>
            <p:nvPr/>
          </p:nvCxnSpPr>
          <p:spPr>
            <a:xfrm>
              <a:off x="4693122" y="3878526"/>
              <a:ext cx="446029" cy="98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391CCA89-7BD5-B547-81B3-7C72BCA2331A}"/>
                </a:ext>
              </a:extLst>
            </p:cNvPr>
            <p:cNvSpPr/>
            <p:nvPr/>
          </p:nvSpPr>
          <p:spPr>
            <a:xfrm>
              <a:off x="4599484" y="3822343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80B415D-64B5-2046-8A25-117C1BAAA3FB}"/>
                </a:ext>
              </a:extLst>
            </p:cNvPr>
            <p:cNvSpPr/>
            <p:nvPr/>
          </p:nvSpPr>
          <p:spPr>
            <a:xfrm>
              <a:off x="4813470" y="3674459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04389529-A6AC-1E4E-A667-47045D5F0DFF}"/>
                </a:ext>
              </a:extLst>
            </p:cNvPr>
            <p:cNvSpPr/>
            <p:nvPr/>
          </p:nvSpPr>
          <p:spPr>
            <a:xfrm>
              <a:off x="4724880" y="4357086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CAEB1F54-289F-6C4B-A813-A4DD847537FD}"/>
                </a:ext>
              </a:extLst>
            </p:cNvPr>
            <p:cNvSpPr/>
            <p:nvPr/>
          </p:nvSpPr>
          <p:spPr>
            <a:xfrm>
              <a:off x="5004658" y="4205460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814C373F-AA01-5F4C-BB25-8FF344BC752D}"/>
                </a:ext>
              </a:extLst>
            </p:cNvPr>
            <p:cNvSpPr/>
            <p:nvPr/>
          </p:nvSpPr>
          <p:spPr>
            <a:xfrm>
              <a:off x="5092332" y="3864350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F0DD628F-34CB-7B4B-BCD5-5B0F1E1B3227}"/>
                </a:ext>
              </a:extLst>
            </p:cNvPr>
            <p:cNvCxnSpPr>
              <a:cxnSpLocks/>
              <a:stCxn id="219" idx="6"/>
              <a:endCxn id="220" idx="2"/>
            </p:cNvCxnSpPr>
            <p:nvPr/>
          </p:nvCxnSpPr>
          <p:spPr>
            <a:xfrm>
              <a:off x="4068851" y="4419353"/>
              <a:ext cx="260414" cy="26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8780D7FD-04A9-C649-8E78-26E11F39883E}"/>
                </a:ext>
              </a:extLst>
            </p:cNvPr>
            <p:cNvCxnSpPr>
              <a:cxnSpLocks/>
              <a:stCxn id="221" idx="1"/>
              <a:endCxn id="219" idx="3"/>
            </p:cNvCxnSpPr>
            <p:nvPr/>
          </p:nvCxnSpPr>
          <p:spPr>
            <a:xfrm flipH="1" flipV="1">
              <a:off x="3988925" y="4459081"/>
              <a:ext cx="37695" cy="3258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AFB055D3-AE60-B942-84E3-0BE007146E77}"/>
                </a:ext>
              </a:extLst>
            </p:cNvPr>
            <p:cNvSpPr/>
            <p:nvPr/>
          </p:nvSpPr>
          <p:spPr>
            <a:xfrm>
              <a:off x="4167118" y="3981928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CA1EED4E-708A-5C4E-A1F4-C8F533CDA5B9}"/>
                </a:ext>
              </a:extLst>
            </p:cNvPr>
            <p:cNvSpPr/>
            <p:nvPr/>
          </p:nvSpPr>
          <p:spPr>
            <a:xfrm>
              <a:off x="3975213" y="4363170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71D7AAC1-AF0C-4145-AB72-D3D1223743F2}"/>
                </a:ext>
              </a:extLst>
            </p:cNvPr>
            <p:cNvSpPr/>
            <p:nvPr/>
          </p:nvSpPr>
          <p:spPr>
            <a:xfrm>
              <a:off x="4329265" y="4365845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64B7E917-406B-2746-BC1E-1B5A55FB7096}"/>
                </a:ext>
              </a:extLst>
            </p:cNvPr>
            <p:cNvSpPr/>
            <p:nvPr/>
          </p:nvSpPr>
          <p:spPr>
            <a:xfrm>
              <a:off x="4012909" y="4768492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93D81417-D4FA-3D45-9D77-21D8804BAC9C}"/>
                </a:ext>
              </a:extLst>
            </p:cNvPr>
            <p:cNvCxnSpPr>
              <a:cxnSpLocks/>
              <a:stCxn id="219" idx="0"/>
              <a:endCxn id="218" idx="3"/>
            </p:cNvCxnSpPr>
            <p:nvPr/>
          </p:nvCxnSpPr>
          <p:spPr>
            <a:xfrm flipV="1">
              <a:off x="4022032" y="4077839"/>
              <a:ext cx="158798" cy="285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6B497489-AB27-DE4C-AE5F-42EE97E91935}"/>
                </a:ext>
              </a:extLst>
            </p:cNvPr>
            <p:cNvCxnSpPr>
              <a:cxnSpLocks/>
              <a:stCxn id="221" idx="0"/>
              <a:endCxn id="218" idx="4"/>
            </p:cNvCxnSpPr>
            <p:nvPr/>
          </p:nvCxnSpPr>
          <p:spPr>
            <a:xfrm flipV="1">
              <a:off x="4059728" y="4094294"/>
              <a:ext cx="154209" cy="67419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3F652C90-700D-8D4A-964B-43F55564BBBD}"/>
                </a:ext>
              </a:extLst>
            </p:cNvPr>
            <p:cNvCxnSpPr>
              <a:cxnSpLocks/>
              <a:stCxn id="220" idx="1"/>
              <a:endCxn id="218" idx="5"/>
            </p:cNvCxnSpPr>
            <p:nvPr/>
          </p:nvCxnSpPr>
          <p:spPr>
            <a:xfrm flipH="1" flipV="1">
              <a:off x="4247042" y="4077839"/>
              <a:ext cx="95936" cy="3044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FC3DA887-CA6D-674D-9C90-FA9D00890D7C}"/>
                </a:ext>
              </a:extLst>
            </p:cNvPr>
            <p:cNvCxnSpPr>
              <a:cxnSpLocks/>
              <a:stCxn id="221" idx="6"/>
              <a:endCxn id="220" idx="3"/>
            </p:cNvCxnSpPr>
            <p:nvPr/>
          </p:nvCxnSpPr>
          <p:spPr>
            <a:xfrm flipV="1">
              <a:off x="4106547" y="4461756"/>
              <a:ext cx="236432" cy="3629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0BC5E059-9FF9-F646-BA37-C1332422AE7D}"/>
                </a:ext>
              </a:extLst>
            </p:cNvPr>
            <p:cNvCxnSpPr>
              <a:cxnSpLocks/>
              <a:stCxn id="203" idx="1"/>
              <a:endCxn id="202" idx="4"/>
            </p:cNvCxnSpPr>
            <p:nvPr/>
          </p:nvCxnSpPr>
          <p:spPr>
            <a:xfrm flipV="1">
              <a:off x="4730952" y="3039185"/>
              <a:ext cx="159090" cy="3405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16A2BBDD-FA70-B941-9EE0-4154FAFB2A92}"/>
                </a:ext>
              </a:extLst>
            </p:cNvPr>
            <p:cNvCxnSpPr>
              <a:cxnSpLocks/>
              <a:stCxn id="204" idx="1"/>
              <a:endCxn id="202" idx="4"/>
            </p:cNvCxnSpPr>
            <p:nvPr/>
          </p:nvCxnSpPr>
          <p:spPr>
            <a:xfrm flipH="1" flipV="1">
              <a:off x="4890042" y="3039185"/>
              <a:ext cx="166211" cy="43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74DCF22B-2473-504B-83C6-170499AD11F5}"/>
                </a:ext>
              </a:extLst>
            </p:cNvPr>
            <p:cNvCxnSpPr>
              <a:cxnSpLocks/>
              <a:stCxn id="203" idx="5"/>
              <a:endCxn id="204" idx="2"/>
            </p:cNvCxnSpPr>
            <p:nvPr/>
          </p:nvCxnSpPr>
          <p:spPr>
            <a:xfrm>
              <a:off x="4797164" y="3459151"/>
              <a:ext cx="245376" cy="4976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DEDA587F-9E8D-D742-BF0B-416E54D00304}"/>
                </a:ext>
              </a:extLst>
            </p:cNvPr>
            <p:cNvSpPr/>
            <p:nvPr/>
          </p:nvSpPr>
          <p:spPr>
            <a:xfrm>
              <a:off x="4127144" y="2874047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CBE5304D-9854-EA4A-BDDD-B24EE706CDD4}"/>
                </a:ext>
              </a:extLst>
            </p:cNvPr>
            <p:cNvSpPr/>
            <p:nvPr/>
          </p:nvSpPr>
          <p:spPr>
            <a:xfrm>
              <a:off x="4023045" y="3323514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3FC82C26-44B6-2540-918F-5F3A63A98D43}"/>
                </a:ext>
              </a:extLst>
            </p:cNvPr>
            <p:cNvSpPr/>
            <p:nvPr/>
          </p:nvSpPr>
          <p:spPr>
            <a:xfrm>
              <a:off x="4358566" y="3221848"/>
              <a:ext cx="93638" cy="11236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D203AFC9-E074-C844-BAEB-EFD110C90C23}"/>
                </a:ext>
              </a:extLst>
            </p:cNvPr>
            <p:cNvCxnSpPr>
              <a:cxnSpLocks/>
              <a:stCxn id="229" idx="5"/>
              <a:endCxn id="231" idx="0"/>
            </p:cNvCxnSpPr>
            <p:nvPr/>
          </p:nvCxnSpPr>
          <p:spPr>
            <a:xfrm>
              <a:off x="4207069" y="2969958"/>
              <a:ext cx="198317" cy="2518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D10A6A82-BECB-8E45-941C-1485559B6379}"/>
                </a:ext>
              </a:extLst>
            </p:cNvPr>
            <p:cNvCxnSpPr>
              <a:cxnSpLocks/>
              <a:stCxn id="230" idx="1"/>
            </p:cNvCxnSpPr>
            <p:nvPr/>
          </p:nvCxnSpPr>
          <p:spPr>
            <a:xfrm flipV="1">
              <a:off x="4036758" y="2999855"/>
              <a:ext cx="135302" cy="3401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D117D751-98F6-6B42-A931-BDC361A5E002}"/>
                </a:ext>
              </a:extLst>
            </p:cNvPr>
            <p:cNvCxnSpPr>
              <a:cxnSpLocks/>
              <a:stCxn id="230" idx="6"/>
              <a:endCxn id="231" idx="2"/>
            </p:cNvCxnSpPr>
            <p:nvPr/>
          </p:nvCxnSpPr>
          <p:spPr>
            <a:xfrm flipV="1">
              <a:off x="4116683" y="3278031"/>
              <a:ext cx="241884" cy="1016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ight Arrow 2"/>
          <p:cNvSpPr/>
          <p:nvPr/>
        </p:nvSpPr>
        <p:spPr>
          <a:xfrm>
            <a:off x="2055034" y="3091773"/>
            <a:ext cx="249200" cy="2843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148" name="Picture 4" descr="mage result for ReLU activation function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769" y="2785385"/>
            <a:ext cx="1283175" cy="99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0" name="Group 139">
            <a:extLst>
              <a:ext uri="{FF2B5EF4-FFF2-40B4-BE49-F238E27FC236}">
                <a16:creationId xmlns:a16="http://schemas.microsoft.com/office/drawing/2014/main" id="{6971C879-D8A1-8248-B7BF-61B2305F57BB}"/>
              </a:ext>
            </a:extLst>
          </p:cNvPr>
          <p:cNvGrpSpPr/>
          <p:nvPr/>
        </p:nvGrpSpPr>
        <p:grpSpPr>
          <a:xfrm>
            <a:off x="1657301" y="2319086"/>
            <a:ext cx="2117247" cy="1713371"/>
            <a:chOff x="2834964" y="2405636"/>
            <a:chExt cx="3586772" cy="2379312"/>
          </a:xfrm>
          <a:scene3d>
            <a:camera prst="orthographicFront">
              <a:rot lat="0" lon="3000000" rev="0"/>
            </a:camera>
            <a:lightRig rig="threePt" dir="t"/>
          </a:scene3d>
        </p:grpSpPr>
        <p:sp>
          <p:nvSpPr>
            <p:cNvPr id="141" name="Parallelogram 140">
              <a:extLst>
                <a:ext uri="{FF2B5EF4-FFF2-40B4-BE49-F238E27FC236}">
                  <a16:creationId xmlns:a16="http://schemas.microsoft.com/office/drawing/2014/main" id="{AD5BC687-A0F6-F343-ABB4-0CA76EA79C63}"/>
                </a:ext>
              </a:extLst>
            </p:cNvPr>
            <p:cNvSpPr/>
            <p:nvPr/>
          </p:nvSpPr>
          <p:spPr>
            <a:xfrm rot="19202589">
              <a:off x="2834964" y="2405636"/>
              <a:ext cx="3586772" cy="2073297"/>
            </a:xfrm>
            <a:prstGeom prst="parallelogram">
              <a:avLst>
                <a:gd name="adj" fmla="val 83127"/>
              </a:avLst>
            </a:prstGeom>
            <a:solidFill>
              <a:srgbClr val="92D050"/>
            </a:solidFill>
            <a:ln w="22225">
              <a:solidFill>
                <a:schemeClr val="accent1"/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8780D7FD-04A9-C649-8E78-26E11F3988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88925" y="4459081"/>
              <a:ext cx="37695" cy="3258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971C879-D8A1-8248-B7BF-61B2305F57BB}"/>
              </a:ext>
            </a:extLst>
          </p:cNvPr>
          <p:cNvGrpSpPr/>
          <p:nvPr/>
        </p:nvGrpSpPr>
        <p:grpSpPr>
          <a:xfrm>
            <a:off x="4115953" y="2523721"/>
            <a:ext cx="2365538" cy="1622164"/>
            <a:chOff x="2834964" y="2405636"/>
            <a:chExt cx="3586772" cy="2379312"/>
          </a:xfrm>
          <a:scene3d>
            <a:camera prst="orthographicFront">
              <a:rot lat="0" lon="3000000" rev="0"/>
            </a:camera>
            <a:lightRig rig="threePt" dir="t"/>
          </a:scene3d>
        </p:grpSpPr>
        <p:sp>
          <p:nvSpPr>
            <p:cNvPr id="239" name="Parallelogram 238">
              <a:extLst>
                <a:ext uri="{FF2B5EF4-FFF2-40B4-BE49-F238E27FC236}">
                  <a16:creationId xmlns:a16="http://schemas.microsoft.com/office/drawing/2014/main" id="{AD5BC687-A0F6-F343-ABB4-0CA76EA79C63}"/>
                </a:ext>
              </a:extLst>
            </p:cNvPr>
            <p:cNvSpPr/>
            <p:nvPr/>
          </p:nvSpPr>
          <p:spPr>
            <a:xfrm rot="19202589">
              <a:off x="2834964" y="2405636"/>
              <a:ext cx="3586772" cy="2073297"/>
            </a:xfrm>
            <a:prstGeom prst="parallelogram">
              <a:avLst>
                <a:gd name="adj" fmla="val 83127"/>
              </a:avLst>
            </a:prstGeom>
            <a:solidFill>
              <a:srgbClr val="92D050"/>
            </a:solidFill>
            <a:ln w="22225">
              <a:solidFill>
                <a:schemeClr val="accent1"/>
              </a:solidFill>
              <a:prstDash val="soli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8780D7FD-04A9-C649-8E78-26E11F3988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88925" y="4459081"/>
              <a:ext cx="37695" cy="3258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41" name="表格 24"/>
          <p:cNvGraphicFramePr>
            <a:graphicFrameLocks noGrp="1"/>
          </p:cNvGraphicFramePr>
          <p:nvPr/>
        </p:nvGraphicFramePr>
        <p:xfrm>
          <a:off x="6063712" y="2421557"/>
          <a:ext cx="519799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2" name="Right Arrow 241"/>
          <p:cNvSpPr/>
          <p:nvPr/>
        </p:nvSpPr>
        <p:spPr>
          <a:xfrm>
            <a:off x="2833282" y="3058446"/>
            <a:ext cx="691775" cy="4420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MLP</a:t>
            </a:r>
          </a:p>
        </p:txBody>
      </p:sp>
      <p:sp>
        <p:nvSpPr>
          <p:cNvPr id="243" name="Right Arrow 242"/>
          <p:cNvSpPr/>
          <p:nvPr/>
        </p:nvSpPr>
        <p:spPr>
          <a:xfrm>
            <a:off x="4695079" y="3124908"/>
            <a:ext cx="249200" cy="2843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4" name="Right Arrow 243"/>
          <p:cNvSpPr/>
          <p:nvPr/>
        </p:nvSpPr>
        <p:spPr>
          <a:xfrm>
            <a:off x="5521714" y="2939885"/>
            <a:ext cx="698822" cy="52061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25" dirty="0">
                <a:solidFill>
                  <a:schemeClr val="tx1"/>
                </a:solidFill>
              </a:rPr>
              <a:t>MLP</a:t>
            </a:r>
          </a:p>
        </p:txBody>
      </p:sp>
      <p:sp>
        <p:nvSpPr>
          <p:cNvPr id="245" name="Right Arrow 244"/>
          <p:cNvSpPr/>
          <p:nvPr/>
        </p:nvSpPr>
        <p:spPr>
          <a:xfrm>
            <a:off x="6663368" y="3091773"/>
            <a:ext cx="249200" cy="2843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8" name="Freeform 247">
            <a:extLst>
              <a:ext uri="{FF2B5EF4-FFF2-40B4-BE49-F238E27FC236}">
                <a16:creationId xmlns:a16="http://schemas.microsoft.com/office/drawing/2014/main" id="{E2DC0BE7-9B7A-E24F-B211-818E9DF912EA}"/>
              </a:ext>
            </a:extLst>
          </p:cNvPr>
          <p:cNvSpPr/>
          <p:nvPr/>
        </p:nvSpPr>
        <p:spPr>
          <a:xfrm>
            <a:off x="7127050" y="1964881"/>
            <a:ext cx="807958" cy="807958"/>
          </a:xfrm>
          <a:custGeom>
            <a:avLst/>
            <a:gdLst>
              <a:gd name="connsiteX0" fmla="*/ 0 w 1077277"/>
              <a:gd name="connsiteY0" fmla="*/ 538639 h 1077277"/>
              <a:gd name="connsiteX1" fmla="*/ 538639 w 1077277"/>
              <a:gd name="connsiteY1" fmla="*/ 0 h 1077277"/>
              <a:gd name="connsiteX2" fmla="*/ 1077278 w 1077277"/>
              <a:gd name="connsiteY2" fmla="*/ 538639 h 1077277"/>
              <a:gd name="connsiteX3" fmla="*/ 538639 w 1077277"/>
              <a:gd name="connsiteY3" fmla="*/ 1077278 h 1077277"/>
              <a:gd name="connsiteX4" fmla="*/ 0 w 1077277"/>
              <a:gd name="connsiteY4" fmla="*/ 538639 h 107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7277" h="1077277">
                <a:moveTo>
                  <a:pt x="0" y="538639"/>
                </a:moveTo>
                <a:cubicBezTo>
                  <a:pt x="0" y="241157"/>
                  <a:pt x="241157" y="0"/>
                  <a:pt x="538639" y="0"/>
                </a:cubicBezTo>
                <a:cubicBezTo>
                  <a:pt x="836121" y="0"/>
                  <a:pt x="1077278" y="241157"/>
                  <a:pt x="1077278" y="538639"/>
                </a:cubicBezTo>
                <a:cubicBezTo>
                  <a:pt x="1077278" y="836121"/>
                  <a:pt x="836121" y="1077278"/>
                  <a:pt x="538639" y="1077278"/>
                </a:cubicBezTo>
                <a:cubicBezTo>
                  <a:pt x="241157" y="1077278"/>
                  <a:pt x="0" y="836121"/>
                  <a:pt x="0" y="538639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136" tIns="142136" rIns="142136" bIns="142136" numCol="1" spcCol="1270" anchor="ctr" anchorCtr="0">
            <a:noAutofit/>
          </a:bodyPr>
          <a:lstStyle/>
          <a:p>
            <a:pPr algn="ctr" defTabSz="16668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50" dirty="0"/>
          </a:p>
        </p:txBody>
      </p:sp>
      <p:sp>
        <p:nvSpPr>
          <p:cNvPr id="249" name="Freeform 248">
            <a:extLst>
              <a:ext uri="{FF2B5EF4-FFF2-40B4-BE49-F238E27FC236}">
                <a16:creationId xmlns:a16="http://schemas.microsoft.com/office/drawing/2014/main" id="{C6E5AE99-46D6-1245-A89E-0E1868251B69}"/>
              </a:ext>
            </a:extLst>
          </p:cNvPr>
          <p:cNvSpPr/>
          <p:nvPr/>
        </p:nvSpPr>
        <p:spPr>
          <a:xfrm>
            <a:off x="7141109" y="3600450"/>
            <a:ext cx="807958" cy="807958"/>
          </a:xfrm>
          <a:custGeom>
            <a:avLst/>
            <a:gdLst>
              <a:gd name="connsiteX0" fmla="*/ 0 w 1077277"/>
              <a:gd name="connsiteY0" fmla="*/ 538639 h 1077277"/>
              <a:gd name="connsiteX1" fmla="*/ 538639 w 1077277"/>
              <a:gd name="connsiteY1" fmla="*/ 0 h 1077277"/>
              <a:gd name="connsiteX2" fmla="*/ 1077278 w 1077277"/>
              <a:gd name="connsiteY2" fmla="*/ 538639 h 1077277"/>
              <a:gd name="connsiteX3" fmla="*/ 538639 w 1077277"/>
              <a:gd name="connsiteY3" fmla="*/ 1077278 h 1077277"/>
              <a:gd name="connsiteX4" fmla="*/ 0 w 1077277"/>
              <a:gd name="connsiteY4" fmla="*/ 538639 h 107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7277" h="1077277">
                <a:moveTo>
                  <a:pt x="0" y="538639"/>
                </a:moveTo>
                <a:cubicBezTo>
                  <a:pt x="0" y="241157"/>
                  <a:pt x="241157" y="0"/>
                  <a:pt x="538639" y="0"/>
                </a:cubicBezTo>
                <a:cubicBezTo>
                  <a:pt x="836121" y="0"/>
                  <a:pt x="1077278" y="241157"/>
                  <a:pt x="1077278" y="538639"/>
                </a:cubicBezTo>
                <a:cubicBezTo>
                  <a:pt x="1077278" y="836121"/>
                  <a:pt x="836121" y="1077278"/>
                  <a:pt x="538639" y="1077278"/>
                </a:cubicBezTo>
                <a:cubicBezTo>
                  <a:pt x="241157" y="1077278"/>
                  <a:pt x="0" y="836121"/>
                  <a:pt x="0" y="538639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136" tIns="142136" rIns="142136" bIns="142136" numCol="1" spcCol="1270" anchor="ctr" anchorCtr="0">
            <a:noAutofit/>
          </a:bodyPr>
          <a:lstStyle/>
          <a:p>
            <a:pPr algn="ctr" defTabSz="16668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50" dirty="0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F43290B5-BC12-0D46-B085-8C59809FC685}"/>
              </a:ext>
            </a:extLst>
          </p:cNvPr>
          <p:cNvSpPr/>
          <p:nvPr/>
        </p:nvSpPr>
        <p:spPr>
          <a:xfrm>
            <a:off x="7127049" y="2257467"/>
            <a:ext cx="8783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Graph-level</a:t>
            </a:r>
            <a:endParaRPr lang="en-US" sz="825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98EA0CC6-8481-034A-AEF6-961BE1C7A752}"/>
              </a:ext>
            </a:extLst>
          </p:cNvPr>
          <p:cNvSpPr/>
          <p:nvPr/>
        </p:nvSpPr>
        <p:spPr>
          <a:xfrm>
            <a:off x="7186880" y="3949432"/>
            <a:ext cx="8368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Node-level</a:t>
            </a:r>
            <a:endParaRPr lang="en-US" sz="825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950016" y="3232379"/>
            <a:ext cx="368627" cy="5056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 flipV="1">
            <a:off x="6961744" y="2623460"/>
            <a:ext cx="230757" cy="6299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4" name="Rectangle 253"/>
          <p:cNvSpPr/>
          <p:nvPr/>
        </p:nvSpPr>
        <p:spPr>
          <a:xfrm>
            <a:off x="1852014" y="1608054"/>
            <a:ext cx="148495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Graph Convolutions</a:t>
            </a:r>
            <a:endParaRPr lang="en-US" sz="788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255" name="Rectangle 254"/>
          <p:cNvSpPr/>
          <p:nvPr/>
        </p:nvSpPr>
        <p:spPr>
          <a:xfrm>
            <a:off x="4418412" y="1654975"/>
            <a:ext cx="148495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Graph Convolutions</a:t>
            </a:r>
            <a:endParaRPr lang="en-US" sz="788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256" name="Rectangle 255"/>
          <p:cNvSpPr/>
          <p:nvPr/>
        </p:nvSpPr>
        <p:spPr>
          <a:xfrm>
            <a:off x="3263492" y="2368858"/>
            <a:ext cx="14787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Activation Function</a:t>
            </a:r>
            <a:endParaRPr lang="en-US" sz="788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258" name="Rectangle 257"/>
          <p:cNvSpPr/>
          <p:nvPr/>
        </p:nvSpPr>
        <p:spPr>
          <a:xfrm>
            <a:off x="5771142" y="2038295"/>
            <a:ext cx="132677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Representations </a:t>
            </a:r>
            <a:endParaRPr lang="en-US" sz="788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AC55631-7F9D-F242-8A0A-2C783D5C25CE}"/>
                  </a:ext>
                </a:extLst>
              </p:cNvPr>
              <p:cNvSpPr txBox="1"/>
              <p:nvPr/>
            </p:nvSpPr>
            <p:spPr>
              <a:xfrm>
                <a:off x="2965928" y="3834732"/>
                <a:ext cx="1771767" cy="376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solidFill>
                      <a:schemeClr val="tx1"/>
                    </a:solidFill>
                  </a:rPr>
                  <a:t>Denote </a:t>
                </a:r>
                <a14:m>
                  <m:oMath xmlns:m="http://schemas.openxmlformats.org/officeDocument/2006/math">
                    <m:r>
                      <a:rPr lang="en-US" sz="135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35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35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135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35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135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35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35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35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acc>
                      <m:accPr>
                        <m:chr m:val="̃"/>
                        <m:ctrlPr>
                          <a:rPr lang="en-US" sz="135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35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sSup>
                      <m:sSupPr>
                        <m:ctrlPr>
                          <a:rPr lang="en-US" sz="135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sz="135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35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sz="135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35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35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35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US" sz="135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AC55631-7F9D-F242-8A0A-2C783D5C2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928" y="3834732"/>
                <a:ext cx="1771767" cy="376257"/>
              </a:xfrm>
              <a:prstGeom prst="rect">
                <a:avLst/>
              </a:prstGeom>
              <a:blipFill>
                <a:blip r:embed="rId4"/>
                <a:stretch>
                  <a:fillRect l="-714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B89DF7C-384B-B140-9F52-ACDB68254956}"/>
                  </a:ext>
                </a:extLst>
              </p:cNvPr>
              <p:cNvSpPr txBox="1"/>
              <p:nvPr/>
            </p:nvSpPr>
            <p:spPr>
              <a:xfrm>
                <a:off x="2492514" y="4311764"/>
                <a:ext cx="55967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𝐶𝐹</m:t>
                        </m:r>
                      </m:e>
                      <m:sub>
                        <m:r>
                          <a:rPr lang="en-US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m:rPr>
                        <m:sty m:val="p"/>
                      </m:rPr>
                      <a:rPr lang="en-US" sz="1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1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represents</m:t>
                    </m:r>
                    <m:r>
                      <a:rPr lang="en-US" sz="1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sz="1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networks</m:t>
                    </m:r>
                    <m:r>
                      <a:rPr lang="en-US" sz="1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1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𝑟𝑒𝑝𝑟𝑒𝑠𝑒𝑛𝑡𝑠</m:t>
                    </m:r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𝑡h𝑒</m:t>
                    </m:r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𝑀𝐿𝑃</m:t>
                    </m:r>
                  </m:oMath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B89DF7C-384B-B140-9F52-ACDB6825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2514" y="4311764"/>
                <a:ext cx="5596789" cy="276999"/>
              </a:xfrm>
              <a:prstGeom prst="rect">
                <a:avLst/>
              </a:prstGeom>
              <a:blipFill>
                <a:blip r:embed="rId5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50B5D77-5094-8847-A992-F4828693D346}"/>
                  </a:ext>
                </a:extLst>
              </p:cNvPr>
              <p:cNvSpPr txBox="1"/>
              <p:nvPr/>
            </p:nvSpPr>
            <p:spPr>
              <a:xfrm>
                <a:off x="2513217" y="4591832"/>
                <a:ext cx="3534173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600075" lvl="1" indent="-257175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For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20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35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,:</m:t>
                        </m:r>
                      </m:e>
                    </m:d>
                    <m:r>
                      <a:rPr lang="en-US" sz="12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,: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sz="120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nary>
                  </m:oMath>
                </a14:m>
                <a:endParaRPr lang="en-US" sz="135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50B5D77-5094-8847-A992-F4828693D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217" y="4591832"/>
                <a:ext cx="3534173" cy="300082"/>
              </a:xfrm>
              <a:prstGeom prst="rect">
                <a:avLst/>
              </a:prstGeom>
              <a:blipFill>
                <a:blip r:embed="rId6"/>
                <a:stretch>
                  <a:fillRect t="-83333" b="-1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140066F9-5806-3542-B4A9-4DEB319B4089}"/>
              </a:ext>
            </a:extLst>
          </p:cNvPr>
          <p:cNvSpPr txBox="1"/>
          <p:nvPr/>
        </p:nvSpPr>
        <p:spPr>
          <a:xfrm>
            <a:off x="2891217" y="4929173"/>
            <a:ext cx="11624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Observe that: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37007F-5D6D-6C40-951A-03201C9BD2E7}"/>
                  </a:ext>
                </a:extLst>
              </p:cNvPr>
              <p:cNvSpPr txBox="1"/>
              <p:nvPr/>
            </p:nvSpPr>
            <p:spPr>
              <a:xfrm>
                <a:off x="3069223" y="5230432"/>
                <a:ext cx="2811154" cy="291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600075" lvl="1" indent="-25717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1200" i="1">
                        <a:latin typeface="Cambria Math" panose="02040503050406030204" pitchFamily="18" charset="0"/>
                      </a:rPr>
                      <m:t>]=0</m:t>
                    </m:r>
                  </m:oMath>
                </a14:m>
                <a:r>
                  <a:rPr lang="en-US" sz="1200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1200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sz="135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37007F-5D6D-6C40-951A-03201C9BD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223" y="5230432"/>
                <a:ext cx="2811154" cy="291875"/>
              </a:xfrm>
              <a:prstGeom prst="rect">
                <a:avLst/>
              </a:prstGeom>
              <a:blipFill>
                <a:blip r:embed="rId7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Picture 79">
            <a:extLst>
              <a:ext uri="{FF2B5EF4-FFF2-40B4-BE49-F238E27FC236}">
                <a16:creationId xmlns:a16="http://schemas.microsoft.com/office/drawing/2014/main" id="{16C85671-84E9-6F4A-95A6-751F440D2BD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907" y="4947514"/>
            <a:ext cx="3303737" cy="468119"/>
          </a:xfrm>
          <a:prstGeom prst="rect">
            <a:avLst/>
          </a:prstGeom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703D1393-FD7A-D943-B968-4B7820D89B46}"/>
              </a:ext>
            </a:extLst>
          </p:cNvPr>
          <p:cNvCxnSpPr>
            <a:cxnSpLocks/>
          </p:cNvCxnSpPr>
          <p:nvPr/>
        </p:nvCxnSpPr>
        <p:spPr>
          <a:xfrm>
            <a:off x="7580735" y="5288752"/>
            <a:ext cx="874240" cy="0"/>
          </a:xfrm>
          <a:prstGeom prst="line">
            <a:avLst/>
          </a:prstGeom>
          <a:ln w="412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A2380AC8-7867-524F-A4BB-B30150D70418}"/>
              </a:ext>
            </a:extLst>
          </p:cNvPr>
          <p:cNvSpPr txBox="1"/>
          <p:nvPr/>
        </p:nvSpPr>
        <p:spPr>
          <a:xfrm>
            <a:off x="7186881" y="5379046"/>
            <a:ext cx="20409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Feature transformation</a:t>
            </a:r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65C5177-8D96-D148-A995-6969969A4A83}"/>
              </a:ext>
            </a:extLst>
          </p:cNvPr>
          <p:cNvCxnSpPr>
            <a:cxnSpLocks/>
          </p:cNvCxnSpPr>
          <p:nvPr/>
        </p:nvCxnSpPr>
        <p:spPr>
          <a:xfrm>
            <a:off x="6047390" y="5523822"/>
            <a:ext cx="1027358" cy="0"/>
          </a:xfrm>
          <a:prstGeom prst="line">
            <a:avLst/>
          </a:prstGeom>
          <a:ln w="412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D5849B7F-547C-554C-9EBF-B5B5EC87C63C}"/>
              </a:ext>
            </a:extLst>
          </p:cNvPr>
          <p:cNvSpPr txBox="1"/>
          <p:nvPr/>
        </p:nvSpPr>
        <p:spPr>
          <a:xfrm>
            <a:off x="6040052" y="5493465"/>
            <a:ext cx="11849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Aggregation</a:t>
            </a:r>
            <a:endParaRPr lang="en-US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5681AA77-2AB7-E14B-B533-60FDBE576EA7}"/>
              </a:ext>
            </a:extLst>
          </p:cNvPr>
          <p:cNvSpPr/>
          <p:nvPr/>
        </p:nvSpPr>
        <p:spPr>
          <a:xfrm>
            <a:off x="375260" y="3939799"/>
            <a:ext cx="2100263" cy="1643130"/>
          </a:xfrm>
          <a:custGeom>
            <a:avLst/>
            <a:gdLst>
              <a:gd name="connsiteX0" fmla="*/ 457200 w 2800350"/>
              <a:gd name="connsiteY0" fmla="*/ 76200 h 2190840"/>
              <a:gd name="connsiteX1" fmla="*/ 457200 w 2800350"/>
              <a:gd name="connsiteY1" fmla="*/ 76200 h 2190840"/>
              <a:gd name="connsiteX2" fmla="*/ 349250 w 2800350"/>
              <a:gd name="connsiteY2" fmla="*/ 120650 h 2190840"/>
              <a:gd name="connsiteX3" fmla="*/ 285750 w 2800350"/>
              <a:gd name="connsiteY3" fmla="*/ 165100 h 2190840"/>
              <a:gd name="connsiteX4" fmla="*/ 215900 w 2800350"/>
              <a:gd name="connsiteY4" fmla="*/ 228600 h 2190840"/>
              <a:gd name="connsiteX5" fmla="*/ 190500 w 2800350"/>
              <a:gd name="connsiteY5" fmla="*/ 247650 h 2190840"/>
              <a:gd name="connsiteX6" fmla="*/ 139700 w 2800350"/>
              <a:gd name="connsiteY6" fmla="*/ 298450 h 2190840"/>
              <a:gd name="connsiteX7" fmla="*/ 107950 w 2800350"/>
              <a:gd name="connsiteY7" fmla="*/ 323850 h 2190840"/>
              <a:gd name="connsiteX8" fmla="*/ 38100 w 2800350"/>
              <a:gd name="connsiteY8" fmla="*/ 387350 h 2190840"/>
              <a:gd name="connsiteX9" fmla="*/ 25400 w 2800350"/>
              <a:gd name="connsiteY9" fmla="*/ 412750 h 2190840"/>
              <a:gd name="connsiteX10" fmla="*/ 0 w 2800350"/>
              <a:gd name="connsiteY10" fmla="*/ 450850 h 2190840"/>
              <a:gd name="connsiteX11" fmla="*/ 12700 w 2800350"/>
              <a:gd name="connsiteY11" fmla="*/ 469900 h 2190840"/>
              <a:gd name="connsiteX12" fmla="*/ 25400 w 2800350"/>
              <a:gd name="connsiteY12" fmla="*/ 533400 h 2190840"/>
              <a:gd name="connsiteX13" fmla="*/ 31750 w 2800350"/>
              <a:gd name="connsiteY13" fmla="*/ 558800 h 2190840"/>
              <a:gd name="connsiteX14" fmla="*/ 44450 w 2800350"/>
              <a:gd name="connsiteY14" fmla="*/ 628650 h 2190840"/>
              <a:gd name="connsiteX15" fmla="*/ 63500 w 2800350"/>
              <a:gd name="connsiteY15" fmla="*/ 666750 h 2190840"/>
              <a:gd name="connsiteX16" fmla="*/ 107950 w 2800350"/>
              <a:gd name="connsiteY16" fmla="*/ 711200 h 2190840"/>
              <a:gd name="connsiteX17" fmla="*/ 127000 w 2800350"/>
              <a:gd name="connsiteY17" fmla="*/ 749300 h 2190840"/>
              <a:gd name="connsiteX18" fmla="*/ 152400 w 2800350"/>
              <a:gd name="connsiteY18" fmla="*/ 787400 h 2190840"/>
              <a:gd name="connsiteX19" fmla="*/ 171450 w 2800350"/>
              <a:gd name="connsiteY19" fmla="*/ 825500 h 2190840"/>
              <a:gd name="connsiteX20" fmla="*/ 209550 w 2800350"/>
              <a:gd name="connsiteY20" fmla="*/ 850900 h 2190840"/>
              <a:gd name="connsiteX21" fmla="*/ 234950 w 2800350"/>
              <a:gd name="connsiteY21" fmla="*/ 869950 h 2190840"/>
              <a:gd name="connsiteX22" fmla="*/ 273050 w 2800350"/>
              <a:gd name="connsiteY22" fmla="*/ 901700 h 2190840"/>
              <a:gd name="connsiteX23" fmla="*/ 298450 w 2800350"/>
              <a:gd name="connsiteY23" fmla="*/ 920750 h 2190840"/>
              <a:gd name="connsiteX24" fmla="*/ 349250 w 2800350"/>
              <a:gd name="connsiteY24" fmla="*/ 958850 h 2190840"/>
              <a:gd name="connsiteX25" fmla="*/ 387350 w 2800350"/>
              <a:gd name="connsiteY25" fmla="*/ 996950 h 2190840"/>
              <a:gd name="connsiteX26" fmla="*/ 412750 w 2800350"/>
              <a:gd name="connsiteY26" fmla="*/ 1022350 h 2190840"/>
              <a:gd name="connsiteX27" fmla="*/ 431800 w 2800350"/>
              <a:gd name="connsiteY27" fmla="*/ 1035050 h 2190840"/>
              <a:gd name="connsiteX28" fmla="*/ 469900 w 2800350"/>
              <a:gd name="connsiteY28" fmla="*/ 1073150 h 2190840"/>
              <a:gd name="connsiteX29" fmla="*/ 463550 w 2800350"/>
              <a:gd name="connsiteY29" fmla="*/ 1041400 h 2190840"/>
              <a:gd name="connsiteX30" fmla="*/ 444500 w 2800350"/>
              <a:gd name="connsiteY30" fmla="*/ 1035050 h 2190840"/>
              <a:gd name="connsiteX31" fmla="*/ 425450 w 2800350"/>
              <a:gd name="connsiteY31" fmla="*/ 1022350 h 2190840"/>
              <a:gd name="connsiteX32" fmla="*/ 419100 w 2800350"/>
              <a:gd name="connsiteY32" fmla="*/ 1492250 h 2190840"/>
              <a:gd name="connsiteX33" fmla="*/ 412750 w 2800350"/>
              <a:gd name="connsiteY33" fmla="*/ 1530350 h 2190840"/>
              <a:gd name="connsiteX34" fmla="*/ 419100 w 2800350"/>
              <a:gd name="connsiteY34" fmla="*/ 1676400 h 2190840"/>
              <a:gd name="connsiteX35" fmla="*/ 431800 w 2800350"/>
              <a:gd name="connsiteY35" fmla="*/ 1752600 h 2190840"/>
              <a:gd name="connsiteX36" fmla="*/ 438150 w 2800350"/>
              <a:gd name="connsiteY36" fmla="*/ 1828800 h 2190840"/>
              <a:gd name="connsiteX37" fmla="*/ 444500 w 2800350"/>
              <a:gd name="connsiteY37" fmla="*/ 1847850 h 2190840"/>
              <a:gd name="connsiteX38" fmla="*/ 457200 w 2800350"/>
              <a:gd name="connsiteY38" fmla="*/ 1911350 h 2190840"/>
              <a:gd name="connsiteX39" fmla="*/ 469900 w 2800350"/>
              <a:gd name="connsiteY39" fmla="*/ 1955800 h 2190840"/>
              <a:gd name="connsiteX40" fmla="*/ 488950 w 2800350"/>
              <a:gd name="connsiteY40" fmla="*/ 2025650 h 2190840"/>
              <a:gd name="connsiteX41" fmla="*/ 527050 w 2800350"/>
              <a:gd name="connsiteY41" fmla="*/ 2089150 h 2190840"/>
              <a:gd name="connsiteX42" fmla="*/ 565150 w 2800350"/>
              <a:gd name="connsiteY42" fmla="*/ 2114550 h 2190840"/>
              <a:gd name="connsiteX43" fmla="*/ 584200 w 2800350"/>
              <a:gd name="connsiteY43" fmla="*/ 2127250 h 2190840"/>
              <a:gd name="connsiteX44" fmla="*/ 622300 w 2800350"/>
              <a:gd name="connsiteY44" fmla="*/ 2139950 h 2190840"/>
              <a:gd name="connsiteX45" fmla="*/ 679450 w 2800350"/>
              <a:gd name="connsiteY45" fmla="*/ 2165350 h 2190840"/>
              <a:gd name="connsiteX46" fmla="*/ 698500 w 2800350"/>
              <a:gd name="connsiteY46" fmla="*/ 2171700 h 2190840"/>
              <a:gd name="connsiteX47" fmla="*/ 908050 w 2800350"/>
              <a:gd name="connsiteY47" fmla="*/ 2184400 h 2190840"/>
              <a:gd name="connsiteX48" fmla="*/ 933450 w 2800350"/>
              <a:gd name="connsiteY48" fmla="*/ 2171700 h 2190840"/>
              <a:gd name="connsiteX49" fmla="*/ 914400 w 2800350"/>
              <a:gd name="connsiteY49" fmla="*/ 2159000 h 2190840"/>
              <a:gd name="connsiteX50" fmla="*/ 958850 w 2800350"/>
              <a:gd name="connsiteY50" fmla="*/ 2146300 h 2190840"/>
              <a:gd name="connsiteX51" fmla="*/ 1085850 w 2800350"/>
              <a:gd name="connsiteY51" fmla="*/ 2159000 h 2190840"/>
              <a:gd name="connsiteX52" fmla="*/ 1123950 w 2800350"/>
              <a:gd name="connsiteY52" fmla="*/ 2165350 h 2190840"/>
              <a:gd name="connsiteX53" fmla="*/ 1187450 w 2800350"/>
              <a:gd name="connsiteY53" fmla="*/ 2178050 h 2190840"/>
              <a:gd name="connsiteX54" fmla="*/ 1225550 w 2800350"/>
              <a:gd name="connsiteY54" fmla="*/ 2190750 h 2190840"/>
              <a:gd name="connsiteX55" fmla="*/ 1358900 w 2800350"/>
              <a:gd name="connsiteY55" fmla="*/ 2184400 h 2190840"/>
              <a:gd name="connsiteX56" fmla="*/ 1397000 w 2800350"/>
              <a:gd name="connsiteY56" fmla="*/ 2171700 h 2190840"/>
              <a:gd name="connsiteX57" fmla="*/ 1441450 w 2800350"/>
              <a:gd name="connsiteY57" fmla="*/ 2159000 h 2190840"/>
              <a:gd name="connsiteX58" fmla="*/ 1473200 w 2800350"/>
              <a:gd name="connsiteY58" fmla="*/ 2146300 h 2190840"/>
              <a:gd name="connsiteX59" fmla="*/ 1543050 w 2800350"/>
              <a:gd name="connsiteY59" fmla="*/ 2133600 h 2190840"/>
              <a:gd name="connsiteX60" fmla="*/ 1562100 w 2800350"/>
              <a:gd name="connsiteY60" fmla="*/ 2127250 h 2190840"/>
              <a:gd name="connsiteX61" fmla="*/ 1644650 w 2800350"/>
              <a:gd name="connsiteY61" fmla="*/ 2114550 h 2190840"/>
              <a:gd name="connsiteX62" fmla="*/ 1701800 w 2800350"/>
              <a:gd name="connsiteY62" fmla="*/ 2101850 h 2190840"/>
              <a:gd name="connsiteX63" fmla="*/ 1752600 w 2800350"/>
              <a:gd name="connsiteY63" fmla="*/ 2095500 h 2190840"/>
              <a:gd name="connsiteX64" fmla="*/ 1803400 w 2800350"/>
              <a:gd name="connsiteY64" fmla="*/ 2082800 h 2190840"/>
              <a:gd name="connsiteX65" fmla="*/ 1835150 w 2800350"/>
              <a:gd name="connsiteY65" fmla="*/ 2076450 h 2190840"/>
              <a:gd name="connsiteX66" fmla="*/ 1854200 w 2800350"/>
              <a:gd name="connsiteY66" fmla="*/ 2070100 h 2190840"/>
              <a:gd name="connsiteX67" fmla="*/ 1885950 w 2800350"/>
              <a:gd name="connsiteY67" fmla="*/ 2063750 h 2190840"/>
              <a:gd name="connsiteX68" fmla="*/ 1949450 w 2800350"/>
              <a:gd name="connsiteY68" fmla="*/ 2044700 h 2190840"/>
              <a:gd name="connsiteX69" fmla="*/ 1993900 w 2800350"/>
              <a:gd name="connsiteY69" fmla="*/ 2019300 h 2190840"/>
              <a:gd name="connsiteX70" fmla="*/ 1987550 w 2800350"/>
              <a:gd name="connsiteY70" fmla="*/ 2038350 h 2190840"/>
              <a:gd name="connsiteX71" fmla="*/ 1993900 w 2800350"/>
              <a:gd name="connsiteY71" fmla="*/ 2076450 h 2190840"/>
              <a:gd name="connsiteX72" fmla="*/ 2012950 w 2800350"/>
              <a:gd name="connsiteY72" fmla="*/ 2063750 h 2190840"/>
              <a:gd name="connsiteX73" fmla="*/ 2057400 w 2800350"/>
              <a:gd name="connsiteY73" fmla="*/ 2038350 h 2190840"/>
              <a:gd name="connsiteX74" fmla="*/ 2165350 w 2800350"/>
              <a:gd name="connsiteY74" fmla="*/ 1962150 h 2190840"/>
              <a:gd name="connsiteX75" fmla="*/ 2203450 w 2800350"/>
              <a:gd name="connsiteY75" fmla="*/ 1943100 h 2190840"/>
              <a:gd name="connsiteX76" fmla="*/ 2228850 w 2800350"/>
              <a:gd name="connsiteY76" fmla="*/ 1924050 h 2190840"/>
              <a:gd name="connsiteX77" fmla="*/ 2305050 w 2800350"/>
              <a:gd name="connsiteY77" fmla="*/ 1885950 h 2190840"/>
              <a:gd name="connsiteX78" fmla="*/ 2330450 w 2800350"/>
              <a:gd name="connsiteY78" fmla="*/ 1873250 h 2190840"/>
              <a:gd name="connsiteX79" fmla="*/ 2368550 w 2800350"/>
              <a:gd name="connsiteY79" fmla="*/ 1847850 h 2190840"/>
              <a:gd name="connsiteX80" fmla="*/ 2387600 w 2800350"/>
              <a:gd name="connsiteY80" fmla="*/ 1841500 h 2190840"/>
              <a:gd name="connsiteX81" fmla="*/ 2425700 w 2800350"/>
              <a:gd name="connsiteY81" fmla="*/ 1816100 h 2190840"/>
              <a:gd name="connsiteX82" fmla="*/ 2444750 w 2800350"/>
              <a:gd name="connsiteY82" fmla="*/ 1803400 h 2190840"/>
              <a:gd name="connsiteX83" fmla="*/ 2463800 w 2800350"/>
              <a:gd name="connsiteY83" fmla="*/ 1790700 h 2190840"/>
              <a:gd name="connsiteX84" fmla="*/ 2482850 w 2800350"/>
              <a:gd name="connsiteY84" fmla="*/ 1784350 h 2190840"/>
              <a:gd name="connsiteX85" fmla="*/ 2540000 w 2800350"/>
              <a:gd name="connsiteY85" fmla="*/ 1733550 h 2190840"/>
              <a:gd name="connsiteX86" fmla="*/ 2571750 w 2800350"/>
              <a:gd name="connsiteY86" fmla="*/ 1708150 h 2190840"/>
              <a:gd name="connsiteX87" fmla="*/ 2590800 w 2800350"/>
              <a:gd name="connsiteY87" fmla="*/ 1689100 h 2190840"/>
              <a:gd name="connsiteX88" fmla="*/ 2609850 w 2800350"/>
              <a:gd name="connsiteY88" fmla="*/ 1676400 h 2190840"/>
              <a:gd name="connsiteX89" fmla="*/ 2622550 w 2800350"/>
              <a:gd name="connsiteY89" fmla="*/ 1657350 h 2190840"/>
              <a:gd name="connsiteX90" fmla="*/ 2641600 w 2800350"/>
              <a:gd name="connsiteY90" fmla="*/ 1644650 h 2190840"/>
              <a:gd name="connsiteX91" fmla="*/ 2647950 w 2800350"/>
              <a:gd name="connsiteY91" fmla="*/ 1625600 h 2190840"/>
              <a:gd name="connsiteX92" fmla="*/ 2660650 w 2800350"/>
              <a:gd name="connsiteY92" fmla="*/ 1606550 h 2190840"/>
              <a:gd name="connsiteX93" fmla="*/ 2705100 w 2800350"/>
              <a:gd name="connsiteY93" fmla="*/ 1549400 h 2190840"/>
              <a:gd name="connsiteX94" fmla="*/ 2711450 w 2800350"/>
              <a:gd name="connsiteY94" fmla="*/ 1530350 h 2190840"/>
              <a:gd name="connsiteX95" fmla="*/ 2736850 w 2800350"/>
              <a:gd name="connsiteY95" fmla="*/ 1492250 h 2190840"/>
              <a:gd name="connsiteX96" fmla="*/ 2749550 w 2800350"/>
              <a:gd name="connsiteY96" fmla="*/ 1473200 h 2190840"/>
              <a:gd name="connsiteX97" fmla="*/ 2755900 w 2800350"/>
              <a:gd name="connsiteY97" fmla="*/ 1454150 h 2190840"/>
              <a:gd name="connsiteX98" fmla="*/ 2768600 w 2800350"/>
              <a:gd name="connsiteY98" fmla="*/ 1435100 h 2190840"/>
              <a:gd name="connsiteX99" fmla="*/ 2781300 w 2800350"/>
              <a:gd name="connsiteY99" fmla="*/ 1397000 h 2190840"/>
              <a:gd name="connsiteX100" fmla="*/ 2787650 w 2800350"/>
              <a:gd name="connsiteY100" fmla="*/ 1377950 h 2190840"/>
              <a:gd name="connsiteX101" fmla="*/ 2800350 w 2800350"/>
              <a:gd name="connsiteY101" fmla="*/ 1320800 h 2190840"/>
              <a:gd name="connsiteX102" fmla="*/ 2787650 w 2800350"/>
              <a:gd name="connsiteY102" fmla="*/ 1244600 h 2190840"/>
              <a:gd name="connsiteX103" fmla="*/ 2774950 w 2800350"/>
              <a:gd name="connsiteY103" fmla="*/ 1206500 h 2190840"/>
              <a:gd name="connsiteX104" fmla="*/ 2762250 w 2800350"/>
              <a:gd name="connsiteY104" fmla="*/ 1187450 h 2190840"/>
              <a:gd name="connsiteX105" fmla="*/ 2749550 w 2800350"/>
              <a:gd name="connsiteY105" fmla="*/ 1149350 h 2190840"/>
              <a:gd name="connsiteX106" fmla="*/ 2698750 w 2800350"/>
              <a:gd name="connsiteY106" fmla="*/ 1123950 h 2190840"/>
              <a:gd name="connsiteX107" fmla="*/ 2609850 w 2800350"/>
              <a:gd name="connsiteY107" fmla="*/ 1073150 h 2190840"/>
              <a:gd name="connsiteX108" fmla="*/ 2584450 w 2800350"/>
              <a:gd name="connsiteY108" fmla="*/ 1054100 h 2190840"/>
              <a:gd name="connsiteX109" fmla="*/ 2540000 w 2800350"/>
              <a:gd name="connsiteY109" fmla="*/ 1035050 h 2190840"/>
              <a:gd name="connsiteX110" fmla="*/ 2508250 w 2800350"/>
              <a:gd name="connsiteY110" fmla="*/ 1016000 h 2190840"/>
              <a:gd name="connsiteX111" fmla="*/ 2476500 w 2800350"/>
              <a:gd name="connsiteY111" fmla="*/ 1003300 h 2190840"/>
              <a:gd name="connsiteX112" fmla="*/ 2387600 w 2800350"/>
              <a:gd name="connsiteY112" fmla="*/ 965200 h 2190840"/>
              <a:gd name="connsiteX113" fmla="*/ 2336800 w 2800350"/>
              <a:gd name="connsiteY113" fmla="*/ 952500 h 2190840"/>
              <a:gd name="connsiteX114" fmla="*/ 2317750 w 2800350"/>
              <a:gd name="connsiteY114" fmla="*/ 946150 h 2190840"/>
              <a:gd name="connsiteX115" fmla="*/ 2279650 w 2800350"/>
              <a:gd name="connsiteY115" fmla="*/ 939800 h 2190840"/>
              <a:gd name="connsiteX116" fmla="*/ 2260600 w 2800350"/>
              <a:gd name="connsiteY116" fmla="*/ 933450 h 2190840"/>
              <a:gd name="connsiteX117" fmla="*/ 2222500 w 2800350"/>
              <a:gd name="connsiteY117" fmla="*/ 927100 h 2190840"/>
              <a:gd name="connsiteX118" fmla="*/ 1771650 w 2800350"/>
              <a:gd name="connsiteY118" fmla="*/ 927100 h 2190840"/>
              <a:gd name="connsiteX119" fmla="*/ 1720850 w 2800350"/>
              <a:gd name="connsiteY119" fmla="*/ 920750 h 2190840"/>
              <a:gd name="connsiteX120" fmla="*/ 1701800 w 2800350"/>
              <a:gd name="connsiteY120" fmla="*/ 914400 h 2190840"/>
              <a:gd name="connsiteX121" fmla="*/ 1651000 w 2800350"/>
              <a:gd name="connsiteY121" fmla="*/ 908050 h 2190840"/>
              <a:gd name="connsiteX122" fmla="*/ 1606550 w 2800350"/>
              <a:gd name="connsiteY122" fmla="*/ 895350 h 2190840"/>
              <a:gd name="connsiteX123" fmla="*/ 1581150 w 2800350"/>
              <a:gd name="connsiteY123" fmla="*/ 882650 h 2190840"/>
              <a:gd name="connsiteX124" fmla="*/ 1504950 w 2800350"/>
              <a:gd name="connsiteY124" fmla="*/ 819150 h 2190840"/>
              <a:gd name="connsiteX125" fmla="*/ 1473200 w 2800350"/>
              <a:gd name="connsiteY125" fmla="*/ 774700 h 2190840"/>
              <a:gd name="connsiteX126" fmla="*/ 1466850 w 2800350"/>
              <a:gd name="connsiteY126" fmla="*/ 755650 h 2190840"/>
              <a:gd name="connsiteX127" fmla="*/ 1441450 w 2800350"/>
              <a:gd name="connsiteY127" fmla="*/ 717550 h 2190840"/>
              <a:gd name="connsiteX128" fmla="*/ 1435100 w 2800350"/>
              <a:gd name="connsiteY128" fmla="*/ 692150 h 2190840"/>
              <a:gd name="connsiteX129" fmla="*/ 1422400 w 2800350"/>
              <a:gd name="connsiteY129" fmla="*/ 654050 h 2190840"/>
              <a:gd name="connsiteX130" fmla="*/ 1428750 w 2800350"/>
              <a:gd name="connsiteY130" fmla="*/ 495300 h 2190840"/>
              <a:gd name="connsiteX131" fmla="*/ 1441450 w 2800350"/>
              <a:gd name="connsiteY131" fmla="*/ 457200 h 2190840"/>
              <a:gd name="connsiteX132" fmla="*/ 1447800 w 2800350"/>
              <a:gd name="connsiteY132" fmla="*/ 412750 h 2190840"/>
              <a:gd name="connsiteX133" fmla="*/ 1466850 w 2800350"/>
              <a:gd name="connsiteY133" fmla="*/ 361950 h 2190840"/>
              <a:gd name="connsiteX134" fmla="*/ 1485900 w 2800350"/>
              <a:gd name="connsiteY134" fmla="*/ 355600 h 2190840"/>
              <a:gd name="connsiteX135" fmla="*/ 1428750 w 2800350"/>
              <a:gd name="connsiteY135" fmla="*/ 311150 h 2190840"/>
              <a:gd name="connsiteX136" fmla="*/ 1409700 w 2800350"/>
              <a:gd name="connsiteY136" fmla="*/ 298450 h 2190840"/>
              <a:gd name="connsiteX137" fmla="*/ 1339850 w 2800350"/>
              <a:gd name="connsiteY137" fmla="*/ 234950 h 2190840"/>
              <a:gd name="connsiteX138" fmla="*/ 1308100 w 2800350"/>
              <a:gd name="connsiteY138" fmla="*/ 190500 h 2190840"/>
              <a:gd name="connsiteX139" fmla="*/ 1276350 w 2800350"/>
              <a:gd name="connsiteY139" fmla="*/ 158750 h 2190840"/>
              <a:gd name="connsiteX140" fmla="*/ 1225550 w 2800350"/>
              <a:gd name="connsiteY140" fmla="*/ 88900 h 2190840"/>
              <a:gd name="connsiteX141" fmla="*/ 1187450 w 2800350"/>
              <a:gd name="connsiteY141" fmla="*/ 44450 h 2190840"/>
              <a:gd name="connsiteX142" fmla="*/ 1168400 w 2800350"/>
              <a:gd name="connsiteY142" fmla="*/ 38100 h 2190840"/>
              <a:gd name="connsiteX143" fmla="*/ 1149350 w 2800350"/>
              <a:gd name="connsiteY143" fmla="*/ 25400 h 2190840"/>
              <a:gd name="connsiteX144" fmla="*/ 1123950 w 2800350"/>
              <a:gd name="connsiteY144" fmla="*/ 19050 h 2190840"/>
              <a:gd name="connsiteX145" fmla="*/ 1054100 w 2800350"/>
              <a:gd name="connsiteY145" fmla="*/ 0 h 2190840"/>
              <a:gd name="connsiteX146" fmla="*/ 711200 w 2800350"/>
              <a:gd name="connsiteY146" fmla="*/ 6350 h 2190840"/>
              <a:gd name="connsiteX147" fmla="*/ 673100 w 2800350"/>
              <a:gd name="connsiteY147" fmla="*/ 19050 h 2190840"/>
              <a:gd name="connsiteX148" fmla="*/ 615950 w 2800350"/>
              <a:gd name="connsiteY148" fmla="*/ 38100 h 2190840"/>
              <a:gd name="connsiteX149" fmla="*/ 577850 w 2800350"/>
              <a:gd name="connsiteY149" fmla="*/ 50800 h 2190840"/>
              <a:gd name="connsiteX150" fmla="*/ 558800 w 2800350"/>
              <a:gd name="connsiteY150" fmla="*/ 57150 h 2190840"/>
              <a:gd name="connsiteX151" fmla="*/ 412750 w 2800350"/>
              <a:gd name="connsiteY151" fmla="*/ 44450 h 2190840"/>
              <a:gd name="connsiteX152" fmla="*/ 457200 w 2800350"/>
              <a:gd name="connsiteY152" fmla="*/ 76200 h 219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2800350" h="2190840">
                <a:moveTo>
                  <a:pt x="457200" y="76200"/>
                </a:moveTo>
                <a:lnTo>
                  <a:pt x="457200" y="76200"/>
                </a:lnTo>
                <a:cubicBezTo>
                  <a:pt x="421217" y="91017"/>
                  <a:pt x="376767" y="93133"/>
                  <a:pt x="349250" y="120650"/>
                </a:cubicBezTo>
                <a:cubicBezTo>
                  <a:pt x="309440" y="160460"/>
                  <a:pt x="331397" y="146841"/>
                  <a:pt x="285750" y="165100"/>
                </a:cubicBezTo>
                <a:cubicBezTo>
                  <a:pt x="262467" y="186267"/>
                  <a:pt x="239679" y="207992"/>
                  <a:pt x="215900" y="228600"/>
                </a:cubicBezTo>
                <a:cubicBezTo>
                  <a:pt x="207902" y="235531"/>
                  <a:pt x="198302" y="240499"/>
                  <a:pt x="190500" y="247650"/>
                </a:cubicBezTo>
                <a:cubicBezTo>
                  <a:pt x="172847" y="263832"/>
                  <a:pt x="157297" y="282207"/>
                  <a:pt x="139700" y="298450"/>
                </a:cubicBezTo>
                <a:cubicBezTo>
                  <a:pt x="129741" y="307643"/>
                  <a:pt x="117941" y="314692"/>
                  <a:pt x="107950" y="323850"/>
                </a:cubicBezTo>
                <a:cubicBezTo>
                  <a:pt x="30050" y="395259"/>
                  <a:pt x="93378" y="345891"/>
                  <a:pt x="38100" y="387350"/>
                </a:cubicBezTo>
                <a:cubicBezTo>
                  <a:pt x="33867" y="395817"/>
                  <a:pt x="30902" y="405047"/>
                  <a:pt x="25400" y="412750"/>
                </a:cubicBezTo>
                <a:cubicBezTo>
                  <a:pt x="-4329" y="454370"/>
                  <a:pt x="13622" y="409985"/>
                  <a:pt x="0" y="450850"/>
                </a:cubicBezTo>
                <a:cubicBezTo>
                  <a:pt x="4233" y="457200"/>
                  <a:pt x="9287" y="463074"/>
                  <a:pt x="12700" y="469900"/>
                </a:cubicBezTo>
                <a:cubicBezTo>
                  <a:pt x="22015" y="488530"/>
                  <a:pt x="22057" y="515013"/>
                  <a:pt x="25400" y="533400"/>
                </a:cubicBezTo>
                <a:cubicBezTo>
                  <a:pt x="26961" y="541986"/>
                  <a:pt x="30038" y="550242"/>
                  <a:pt x="31750" y="558800"/>
                </a:cubicBezTo>
                <a:cubicBezTo>
                  <a:pt x="37411" y="587107"/>
                  <a:pt x="37640" y="601408"/>
                  <a:pt x="44450" y="628650"/>
                </a:cubicBezTo>
                <a:cubicBezTo>
                  <a:pt x="48242" y="643818"/>
                  <a:pt x="52755" y="654811"/>
                  <a:pt x="63500" y="666750"/>
                </a:cubicBezTo>
                <a:cubicBezTo>
                  <a:pt x="77517" y="682325"/>
                  <a:pt x="107950" y="711200"/>
                  <a:pt x="107950" y="711200"/>
                </a:cubicBezTo>
                <a:cubicBezTo>
                  <a:pt x="123911" y="759083"/>
                  <a:pt x="102381" y="700061"/>
                  <a:pt x="127000" y="749300"/>
                </a:cubicBezTo>
                <a:cubicBezTo>
                  <a:pt x="145380" y="786059"/>
                  <a:pt x="116288" y="751288"/>
                  <a:pt x="152400" y="787400"/>
                </a:cubicBezTo>
                <a:cubicBezTo>
                  <a:pt x="156930" y="800989"/>
                  <a:pt x="159864" y="815363"/>
                  <a:pt x="171450" y="825500"/>
                </a:cubicBezTo>
                <a:cubicBezTo>
                  <a:pt x="182937" y="835551"/>
                  <a:pt x="197339" y="841742"/>
                  <a:pt x="209550" y="850900"/>
                </a:cubicBezTo>
                <a:cubicBezTo>
                  <a:pt x="218017" y="857250"/>
                  <a:pt x="226686" y="863339"/>
                  <a:pt x="234950" y="869950"/>
                </a:cubicBezTo>
                <a:cubicBezTo>
                  <a:pt x="247859" y="880277"/>
                  <a:pt x="260141" y="891373"/>
                  <a:pt x="273050" y="901700"/>
                </a:cubicBezTo>
                <a:cubicBezTo>
                  <a:pt x="281314" y="908311"/>
                  <a:pt x="290485" y="913781"/>
                  <a:pt x="298450" y="920750"/>
                </a:cubicBezTo>
                <a:cubicBezTo>
                  <a:pt x="341241" y="958192"/>
                  <a:pt x="304683" y="936567"/>
                  <a:pt x="349250" y="958850"/>
                </a:cubicBezTo>
                <a:cubicBezTo>
                  <a:pt x="372364" y="993522"/>
                  <a:pt x="349544" y="963869"/>
                  <a:pt x="387350" y="996950"/>
                </a:cubicBezTo>
                <a:cubicBezTo>
                  <a:pt x="396361" y="1004835"/>
                  <a:pt x="403659" y="1014558"/>
                  <a:pt x="412750" y="1022350"/>
                </a:cubicBezTo>
                <a:cubicBezTo>
                  <a:pt x="418544" y="1027317"/>
                  <a:pt x="426096" y="1029980"/>
                  <a:pt x="431800" y="1035050"/>
                </a:cubicBezTo>
                <a:cubicBezTo>
                  <a:pt x="445224" y="1046982"/>
                  <a:pt x="469900" y="1073150"/>
                  <a:pt x="469900" y="1073150"/>
                </a:cubicBezTo>
                <a:cubicBezTo>
                  <a:pt x="467783" y="1062567"/>
                  <a:pt x="469537" y="1050380"/>
                  <a:pt x="463550" y="1041400"/>
                </a:cubicBezTo>
                <a:cubicBezTo>
                  <a:pt x="459837" y="1035831"/>
                  <a:pt x="450487" y="1038043"/>
                  <a:pt x="444500" y="1035050"/>
                </a:cubicBezTo>
                <a:cubicBezTo>
                  <a:pt x="437674" y="1031637"/>
                  <a:pt x="431800" y="1026583"/>
                  <a:pt x="425450" y="1022350"/>
                </a:cubicBezTo>
                <a:cubicBezTo>
                  <a:pt x="423333" y="1178983"/>
                  <a:pt x="423015" y="1335651"/>
                  <a:pt x="419100" y="1492250"/>
                </a:cubicBezTo>
                <a:cubicBezTo>
                  <a:pt x="418778" y="1505121"/>
                  <a:pt x="412750" y="1517475"/>
                  <a:pt x="412750" y="1530350"/>
                </a:cubicBezTo>
                <a:cubicBezTo>
                  <a:pt x="412750" y="1579079"/>
                  <a:pt x="415859" y="1627779"/>
                  <a:pt x="419100" y="1676400"/>
                </a:cubicBezTo>
                <a:cubicBezTo>
                  <a:pt x="420675" y="1700029"/>
                  <a:pt x="427058" y="1728892"/>
                  <a:pt x="431800" y="1752600"/>
                </a:cubicBezTo>
                <a:cubicBezTo>
                  <a:pt x="433917" y="1778000"/>
                  <a:pt x="434781" y="1803536"/>
                  <a:pt x="438150" y="1828800"/>
                </a:cubicBezTo>
                <a:cubicBezTo>
                  <a:pt x="439035" y="1835435"/>
                  <a:pt x="442995" y="1841328"/>
                  <a:pt x="444500" y="1847850"/>
                </a:cubicBezTo>
                <a:cubicBezTo>
                  <a:pt x="449354" y="1868883"/>
                  <a:pt x="450374" y="1890872"/>
                  <a:pt x="457200" y="1911350"/>
                </a:cubicBezTo>
                <a:cubicBezTo>
                  <a:pt x="464271" y="1932564"/>
                  <a:pt x="464584" y="1931880"/>
                  <a:pt x="469900" y="1955800"/>
                </a:cubicBezTo>
                <a:cubicBezTo>
                  <a:pt x="475474" y="1980884"/>
                  <a:pt x="477056" y="2001861"/>
                  <a:pt x="488950" y="2025650"/>
                </a:cubicBezTo>
                <a:cubicBezTo>
                  <a:pt x="496596" y="2040941"/>
                  <a:pt x="515556" y="2081487"/>
                  <a:pt x="527050" y="2089150"/>
                </a:cubicBezTo>
                <a:lnTo>
                  <a:pt x="565150" y="2114550"/>
                </a:lnTo>
                <a:cubicBezTo>
                  <a:pt x="571500" y="2118783"/>
                  <a:pt x="576960" y="2124837"/>
                  <a:pt x="584200" y="2127250"/>
                </a:cubicBezTo>
                <a:cubicBezTo>
                  <a:pt x="596900" y="2131483"/>
                  <a:pt x="611161" y="2132524"/>
                  <a:pt x="622300" y="2139950"/>
                </a:cubicBezTo>
                <a:cubicBezTo>
                  <a:pt x="652489" y="2160076"/>
                  <a:pt x="634110" y="2150237"/>
                  <a:pt x="679450" y="2165350"/>
                </a:cubicBezTo>
                <a:cubicBezTo>
                  <a:pt x="685800" y="2167467"/>
                  <a:pt x="691840" y="2171034"/>
                  <a:pt x="698500" y="2171700"/>
                </a:cubicBezTo>
                <a:cubicBezTo>
                  <a:pt x="810487" y="2182899"/>
                  <a:pt x="740748" y="2177126"/>
                  <a:pt x="908050" y="2184400"/>
                </a:cubicBezTo>
                <a:cubicBezTo>
                  <a:pt x="911958" y="2185703"/>
                  <a:pt x="946476" y="2204264"/>
                  <a:pt x="933450" y="2171700"/>
                </a:cubicBezTo>
                <a:cubicBezTo>
                  <a:pt x="930616" y="2164614"/>
                  <a:pt x="920750" y="2163233"/>
                  <a:pt x="914400" y="2159000"/>
                </a:cubicBezTo>
                <a:cubicBezTo>
                  <a:pt x="929217" y="2154767"/>
                  <a:pt x="943456" y="2147000"/>
                  <a:pt x="958850" y="2146300"/>
                </a:cubicBezTo>
                <a:cubicBezTo>
                  <a:pt x="1027414" y="2143183"/>
                  <a:pt x="1035601" y="2149864"/>
                  <a:pt x="1085850" y="2159000"/>
                </a:cubicBezTo>
                <a:cubicBezTo>
                  <a:pt x="1098518" y="2161303"/>
                  <a:pt x="1111295" y="2162977"/>
                  <a:pt x="1123950" y="2165350"/>
                </a:cubicBezTo>
                <a:cubicBezTo>
                  <a:pt x="1145166" y="2169328"/>
                  <a:pt x="1166972" y="2171224"/>
                  <a:pt x="1187450" y="2178050"/>
                </a:cubicBezTo>
                <a:lnTo>
                  <a:pt x="1225550" y="2190750"/>
                </a:lnTo>
                <a:cubicBezTo>
                  <a:pt x="1270000" y="2188633"/>
                  <a:pt x="1314672" y="2189314"/>
                  <a:pt x="1358900" y="2184400"/>
                </a:cubicBezTo>
                <a:cubicBezTo>
                  <a:pt x="1372205" y="2182922"/>
                  <a:pt x="1384013" y="2174947"/>
                  <a:pt x="1397000" y="2171700"/>
                </a:cubicBezTo>
                <a:cubicBezTo>
                  <a:pt x="1417016" y="2166696"/>
                  <a:pt x="1423230" y="2165832"/>
                  <a:pt x="1441450" y="2159000"/>
                </a:cubicBezTo>
                <a:cubicBezTo>
                  <a:pt x="1452123" y="2154998"/>
                  <a:pt x="1462386" y="2149905"/>
                  <a:pt x="1473200" y="2146300"/>
                </a:cubicBezTo>
                <a:cubicBezTo>
                  <a:pt x="1495655" y="2138815"/>
                  <a:pt x="1519913" y="2136905"/>
                  <a:pt x="1543050" y="2133600"/>
                </a:cubicBezTo>
                <a:cubicBezTo>
                  <a:pt x="1549400" y="2131483"/>
                  <a:pt x="1555566" y="2128702"/>
                  <a:pt x="1562100" y="2127250"/>
                </a:cubicBezTo>
                <a:cubicBezTo>
                  <a:pt x="1589721" y="2121112"/>
                  <a:pt x="1616798" y="2119614"/>
                  <a:pt x="1644650" y="2114550"/>
                </a:cubicBezTo>
                <a:cubicBezTo>
                  <a:pt x="1714177" y="2101909"/>
                  <a:pt x="1619870" y="2114455"/>
                  <a:pt x="1701800" y="2101850"/>
                </a:cubicBezTo>
                <a:cubicBezTo>
                  <a:pt x="1718667" y="2099255"/>
                  <a:pt x="1735733" y="2098095"/>
                  <a:pt x="1752600" y="2095500"/>
                </a:cubicBezTo>
                <a:cubicBezTo>
                  <a:pt x="1813453" y="2086138"/>
                  <a:pt x="1760132" y="2093617"/>
                  <a:pt x="1803400" y="2082800"/>
                </a:cubicBezTo>
                <a:cubicBezTo>
                  <a:pt x="1813871" y="2080182"/>
                  <a:pt x="1824679" y="2079068"/>
                  <a:pt x="1835150" y="2076450"/>
                </a:cubicBezTo>
                <a:cubicBezTo>
                  <a:pt x="1841644" y="2074827"/>
                  <a:pt x="1847706" y="2071723"/>
                  <a:pt x="1854200" y="2070100"/>
                </a:cubicBezTo>
                <a:cubicBezTo>
                  <a:pt x="1864671" y="2067482"/>
                  <a:pt x="1875367" y="2065867"/>
                  <a:pt x="1885950" y="2063750"/>
                </a:cubicBezTo>
                <a:cubicBezTo>
                  <a:pt x="1926195" y="2036920"/>
                  <a:pt x="1880300" y="2063559"/>
                  <a:pt x="1949450" y="2044700"/>
                </a:cubicBezTo>
                <a:cubicBezTo>
                  <a:pt x="1963084" y="2040982"/>
                  <a:pt x="1981963" y="2027258"/>
                  <a:pt x="1993900" y="2019300"/>
                </a:cubicBezTo>
                <a:cubicBezTo>
                  <a:pt x="1991783" y="2025650"/>
                  <a:pt x="1987550" y="2031657"/>
                  <a:pt x="1987550" y="2038350"/>
                </a:cubicBezTo>
                <a:cubicBezTo>
                  <a:pt x="1987550" y="2051225"/>
                  <a:pt x="1984796" y="2067346"/>
                  <a:pt x="1993900" y="2076450"/>
                </a:cubicBezTo>
                <a:cubicBezTo>
                  <a:pt x="1999296" y="2081846"/>
                  <a:pt x="2006740" y="2068186"/>
                  <a:pt x="2012950" y="2063750"/>
                </a:cubicBezTo>
                <a:cubicBezTo>
                  <a:pt x="2046588" y="2039723"/>
                  <a:pt x="2026486" y="2048655"/>
                  <a:pt x="2057400" y="2038350"/>
                </a:cubicBezTo>
                <a:cubicBezTo>
                  <a:pt x="2126516" y="1986513"/>
                  <a:pt x="2090588" y="2011991"/>
                  <a:pt x="2165350" y="1962150"/>
                </a:cubicBezTo>
                <a:cubicBezTo>
                  <a:pt x="2189969" y="1945737"/>
                  <a:pt x="2177160" y="1951863"/>
                  <a:pt x="2203450" y="1943100"/>
                </a:cubicBezTo>
                <a:cubicBezTo>
                  <a:pt x="2211917" y="1936750"/>
                  <a:pt x="2219708" y="1929383"/>
                  <a:pt x="2228850" y="1924050"/>
                </a:cubicBezTo>
                <a:lnTo>
                  <a:pt x="2305050" y="1885950"/>
                </a:lnTo>
                <a:cubicBezTo>
                  <a:pt x="2313517" y="1881717"/>
                  <a:pt x="2322574" y="1878501"/>
                  <a:pt x="2330450" y="1873250"/>
                </a:cubicBezTo>
                <a:cubicBezTo>
                  <a:pt x="2343150" y="1864783"/>
                  <a:pt x="2354070" y="1852677"/>
                  <a:pt x="2368550" y="1847850"/>
                </a:cubicBezTo>
                <a:cubicBezTo>
                  <a:pt x="2374900" y="1845733"/>
                  <a:pt x="2381749" y="1844751"/>
                  <a:pt x="2387600" y="1841500"/>
                </a:cubicBezTo>
                <a:cubicBezTo>
                  <a:pt x="2400943" y="1834087"/>
                  <a:pt x="2413000" y="1824567"/>
                  <a:pt x="2425700" y="1816100"/>
                </a:cubicBezTo>
                <a:lnTo>
                  <a:pt x="2444750" y="1803400"/>
                </a:lnTo>
                <a:cubicBezTo>
                  <a:pt x="2451100" y="1799167"/>
                  <a:pt x="2456560" y="1793113"/>
                  <a:pt x="2463800" y="1790700"/>
                </a:cubicBezTo>
                <a:lnTo>
                  <a:pt x="2482850" y="1784350"/>
                </a:lnTo>
                <a:cubicBezTo>
                  <a:pt x="2526346" y="1740854"/>
                  <a:pt x="2506006" y="1756213"/>
                  <a:pt x="2540000" y="1733550"/>
                </a:cubicBezTo>
                <a:cubicBezTo>
                  <a:pt x="2568403" y="1690945"/>
                  <a:pt x="2534944" y="1732687"/>
                  <a:pt x="2571750" y="1708150"/>
                </a:cubicBezTo>
                <a:cubicBezTo>
                  <a:pt x="2579222" y="1703169"/>
                  <a:pt x="2583901" y="1694849"/>
                  <a:pt x="2590800" y="1689100"/>
                </a:cubicBezTo>
                <a:cubicBezTo>
                  <a:pt x="2596663" y="1684214"/>
                  <a:pt x="2603500" y="1680633"/>
                  <a:pt x="2609850" y="1676400"/>
                </a:cubicBezTo>
                <a:cubicBezTo>
                  <a:pt x="2614083" y="1670050"/>
                  <a:pt x="2617154" y="1662746"/>
                  <a:pt x="2622550" y="1657350"/>
                </a:cubicBezTo>
                <a:cubicBezTo>
                  <a:pt x="2627946" y="1651954"/>
                  <a:pt x="2636832" y="1650609"/>
                  <a:pt x="2641600" y="1644650"/>
                </a:cubicBezTo>
                <a:cubicBezTo>
                  <a:pt x="2645781" y="1639423"/>
                  <a:pt x="2644957" y="1631587"/>
                  <a:pt x="2647950" y="1625600"/>
                </a:cubicBezTo>
                <a:cubicBezTo>
                  <a:pt x="2651363" y="1618774"/>
                  <a:pt x="2655764" y="1612413"/>
                  <a:pt x="2660650" y="1606550"/>
                </a:cubicBezTo>
                <a:cubicBezTo>
                  <a:pt x="2678913" y="1584634"/>
                  <a:pt x="2694401" y="1581498"/>
                  <a:pt x="2705100" y="1549400"/>
                </a:cubicBezTo>
                <a:cubicBezTo>
                  <a:pt x="2707217" y="1543050"/>
                  <a:pt x="2708199" y="1536201"/>
                  <a:pt x="2711450" y="1530350"/>
                </a:cubicBezTo>
                <a:cubicBezTo>
                  <a:pt x="2718863" y="1517007"/>
                  <a:pt x="2728383" y="1504950"/>
                  <a:pt x="2736850" y="1492250"/>
                </a:cubicBezTo>
                <a:cubicBezTo>
                  <a:pt x="2741083" y="1485900"/>
                  <a:pt x="2747137" y="1480440"/>
                  <a:pt x="2749550" y="1473200"/>
                </a:cubicBezTo>
                <a:cubicBezTo>
                  <a:pt x="2751667" y="1466850"/>
                  <a:pt x="2752907" y="1460137"/>
                  <a:pt x="2755900" y="1454150"/>
                </a:cubicBezTo>
                <a:cubicBezTo>
                  <a:pt x="2759313" y="1447324"/>
                  <a:pt x="2765500" y="1442074"/>
                  <a:pt x="2768600" y="1435100"/>
                </a:cubicBezTo>
                <a:cubicBezTo>
                  <a:pt x="2774037" y="1422867"/>
                  <a:pt x="2777067" y="1409700"/>
                  <a:pt x="2781300" y="1397000"/>
                </a:cubicBezTo>
                <a:cubicBezTo>
                  <a:pt x="2783417" y="1390650"/>
                  <a:pt x="2786027" y="1384444"/>
                  <a:pt x="2787650" y="1377950"/>
                </a:cubicBezTo>
                <a:cubicBezTo>
                  <a:pt x="2796618" y="1342079"/>
                  <a:pt x="2792288" y="1361108"/>
                  <a:pt x="2800350" y="1320800"/>
                </a:cubicBezTo>
                <a:cubicBezTo>
                  <a:pt x="2795847" y="1284780"/>
                  <a:pt x="2796640" y="1274568"/>
                  <a:pt x="2787650" y="1244600"/>
                </a:cubicBezTo>
                <a:cubicBezTo>
                  <a:pt x="2783803" y="1231778"/>
                  <a:pt x="2782376" y="1217639"/>
                  <a:pt x="2774950" y="1206500"/>
                </a:cubicBezTo>
                <a:cubicBezTo>
                  <a:pt x="2770717" y="1200150"/>
                  <a:pt x="2765350" y="1194424"/>
                  <a:pt x="2762250" y="1187450"/>
                </a:cubicBezTo>
                <a:cubicBezTo>
                  <a:pt x="2756813" y="1175217"/>
                  <a:pt x="2762250" y="1153583"/>
                  <a:pt x="2749550" y="1149350"/>
                </a:cubicBezTo>
                <a:cubicBezTo>
                  <a:pt x="2714725" y="1137742"/>
                  <a:pt x="2743738" y="1148943"/>
                  <a:pt x="2698750" y="1123950"/>
                </a:cubicBezTo>
                <a:cubicBezTo>
                  <a:pt x="2658893" y="1101807"/>
                  <a:pt x="2661593" y="1111958"/>
                  <a:pt x="2609850" y="1073150"/>
                </a:cubicBezTo>
                <a:cubicBezTo>
                  <a:pt x="2601383" y="1066800"/>
                  <a:pt x="2593741" y="1059168"/>
                  <a:pt x="2584450" y="1054100"/>
                </a:cubicBezTo>
                <a:cubicBezTo>
                  <a:pt x="2570298" y="1046381"/>
                  <a:pt x="2554418" y="1042259"/>
                  <a:pt x="2540000" y="1035050"/>
                </a:cubicBezTo>
                <a:cubicBezTo>
                  <a:pt x="2528961" y="1029530"/>
                  <a:pt x="2519289" y="1021520"/>
                  <a:pt x="2508250" y="1016000"/>
                </a:cubicBezTo>
                <a:cubicBezTo>
                  <a:pt x="2498055" y="1010902"/>
                  <a:pt x="2486916" y="1007929"/>
                  <a:pt x="2476500" y="1003300"/>
                </a:cubicBezTo>
                <a:cubicBezTo>
                  <a:pt x="2425824" y="980777"/>
                  <a:pt x="2471655" y="993218"/>
                  <a:pt x="2387600" y="965200"/>
                </a:cubicBezTo>
                <a:cubicBezTo>
                  <a:pt x="2344054" y="950685"/>
                  <a:pt x="2398102" y="967825"/>
                  <a:pt x="2336800" y="952500"/>
                </a:cubicBezTo>
                <a:cubicBezTo>
                  <a:pt x="2330306" y="950877"/>
                  <a:pt x="2324284" y="947602"/>
                  <a:pt x="2317750" y="946150"/>
                </a:cubicBezTo>
                <a:cubicBezTo>
                  <a:pt x="2305181" y="943357"/>
                  <a:pt x="2292219" y="942593"/>
                  <a:pt x="2279650" y="939800"/>
                </a:cubicBezTo>
                <a:cubicBezTo>
                  <a:pt x="2273116" y="938348"/>
                  <a:pt x="2267134" y="934902"/>
                  <a:pt x="2260600" y="933450"/>
                </a:cubicBezTo>
                <a:cubicBezTo>
                  <a:pt x="2248031" y="930657"/>
                  <a:pt x="2235200" y="929217"/>
                  <a:pt x="2222500" y="927100"/>
                </a:cubicBezTo>
                <a:cubicBezTo>
                  <a:pt x="1994324" y="933619"/>
                  <a:pt x="2002056" y="937573"/>
                  <a:pt x="1771650" y="927100"/>
                </a:cubicBezTo>
                <a:cubicBezTo>
                  <a:pt x="1754602" y="926325"/>
                  <a:pt x="1737783" y="922867"/>
                  <a:pt x="1720850" y="920750"/>
                </a:cubicBezTo>
                <a:cubicBezTo>
                  <a:pt x="1714500" y="918633"/>
                  <a:pt x="1708386" y="915597"/>
                  <a:pt x="1701800" y="914400"/>
                </a:cubicBezTo>
                <a:cubicBezTo>
                  <a:pt x="1685010" y="911347"/>
                  <a:pt x="1667833" y="910855"/>
                  <a:pt x="1651000" y="908050"/>
                </a:cubicBezTo>
                <a:cubicBezTo>
                  <a:pt x="1642212" y="906585"/>
                  <a:pt x="1616158" y="899468"/>
                  <a:pt x="1606550" y="895350"/>
                </a:cubicBezTo>
                <a:cubicBezTo>
                  <a:pt x="1597849" y="891621"/>
                  <a:pt x="1589267" y="887520"/>
                  <a:pt x="1581150" y="882650"/>
                </a:cubicBezTo>
                <a:cubicBezTo>
                  <a:pt x="1555119" y="867031"/>
                  <a:pt x="1522057" y="844810"/>
                  <a:pt x="1504950" y="819150"/>
                </a:cubicBezTo>
                <a:cubicBezTo>
                  <a:pt x="1486379" y="791294"/>
                  <a:pt x="1496829" y="806205"/>
                  <a:pt x="1473200" y="774700"/>
                </a:cubicBezTo>
                <a:cubicBezTo>
                  <a:pt x="1471083" y="768350"/>
                  <a:pt x="1470101" y="761501"/>
                  <a:pt x="1466850" y="755650"/>
                </a:cubicBezTo>
                <a:cubicBezTo>
                  <a:pt x="1459437" y="742307"/>
                  <a:pt x="1441450" y="717550"/>
                  <a:pt x="1441450" y="717550"/>
                </a:cubicBezTo>
                <a:cubicBezTo>
                  <a:pt x="1439333" y="709083"/>
                  <a:pt x="1437608" y="700509"/>
                  <a:pt x="1435100" y="692150"/>
                </a:cubicBezTo>
                <a:cubicBezTo>
                  <a:pt x="1431253" y="679328"/>
                  <a:pt x="1422400" y="654050"/>
                  <a:pt x="1422400" y="654050"/>
                </a:cubicBezTo>
                <a:cubicBezTo>
                  <a:pt x="1424517" y="601133"/>
                  <a:pt x="1423649" y="548013"/>
                  <a:pt x="1428750" y="495300"/>
                </a:cubicBezTo>
                <a:cubicBezTo>
                  <a:pt x="1430039" y="481975"/>
                  <a:pt x="1441450" y="457200"/>
                  <a:pt x="1441450" y="457200"/>
                </a:cubicBezTo>
                <a:cubicBezTo>
                  <a:pt x="1443567" y="442383"/>
                  <a:pt x="1445339" y="427513"/>
                  <a:pt x="1447800" y="412750"/>
                </a:cubicBezTo>
                <a:cubicBezTo>
                  <a:pt x="1450580" y="396069"/>
                  <a:pt x="1451746" y="374033"/>
                  <a:pt x="1466850" y="361950"/>
                </a:cubicBezTo>
                <a:cubicBezTo>
                  <a:pt x="1472077" y="357769"/>
                  <a:pt x="1479550" y="357717"/>
                  <a:pt x="1485900" y="355600"/>
                </a:cubicBezTo>
                <a:cubicBezTo>
                  <a:pt x="1389605" y="291403"/>
                  <a:pt x="1488436" y="360888"/>
                  <a:pt x="1428750" y="311150"/>
                </a:cubicBezTo>
                <a:cubicBezTo>
                  <a:pt x="1422887" y="306264"/>
                  <a:pt x="1415373" y="303555"/>
                  <a:pt x="1409700" y="298450"/>
                </a:cubicBezTo>
                <a:cubicBezTo>
                  <a:pt x="1323144" y="220550"/>
                  <a:pt x="1399500" y="279688"/>
                  <a:pt x="1339850" y="234950"/>
                </a:cubicBezTo>
                <a:cubicBezTo>
                  <a:pt x="1316350" y="187950"/>
                  <a:pt x="1340279" y="229115"/>
                  <a:pt x="1308100" y="190500"/>
                </a:cubicBezTo>
                <a:cubicBezTo>
                  <a:pt x="1281642" y="158750"/>
                  <a:pt x="1311275" y="182033"/>
                  <a:pt x="1276350" y="158750"/>
                </a:cubicBezTo>
                <a:cubicBezTo>
                  <a:pt x="1262282" y="102480"/>
                  <a:pt x="1282499" y="164832"/>
                  <a:pt x="1225550" y="88900"/>
                </a:cubicBezTo>
                <a:cubicBezTo>
                  <a:pt x="1216747" y="77163"/>
                  <a:pt x="1200717" y="53295"/>
                  <a:pt x="1187450" y="44450"/>
                </a:cubicBezTo>
                <a:cubicBezTo>
                  <a:pt x="1181881" y="40737"/>
                  <a:pt x="1174387" y="41093"/>
                  <a:pt x="1168400" y="38100"/>
                </a:cubicBezTo>
                <a:cubicBezTo>
                  <a:pt x="1161574" y="34687"/>
                  <a:pt x="1156365" y="28406"/>
                  <a:pt x="1149350" y="25400"/>
                </a:cubicBezTo>
                <a:cubicBezTo>
                  <a:pt x="1141328" y="21962"/>
                  <a:pt x="1132309" y="21558"/>
                  <a:pt x="1123950" y="19050"/>
                </a:cubicBezTo>
                <a:cubicBezTo>
                  <a:pt x="1059498" y="-286"/>
                  <a:pt x="1111968" y="11574"/>
                  <a:pt x="1054100" y="0"/>
                </a:cubicBezTo>
                <a:cubicBezTo>
                  <a:pt x="939800" y="2117"/>
                  <a:pt x="825377" y="641"/>
                  <a:pt x="711200" y="6350"/>
                </a:cubicBezTo>
                <a:cubicBezTo>
                  <a:pt x="697830" y="7019"/>
                  <a:pt x="685800" y="14817"/>
                  <a:pt x="673100" y="19050"/>
                </a:cubicBezTo>
                <a:lnTo>
                  <a:pt x="615950" y="38100"/>
                </a:lnTo>
                <a:lnTo>
                  <a:pt x="577850" y="50800"/>
                </a:lnTo>
                <a:lnTo>
                  <a:pt x="558800" y="57150"/>
                </a:lnTo>
                <a:cubicBezTo>
                  <a:pt x="410635" y="50708"/>
                  <a:pt x="412750" y="99529"/>
                  <a:pt x="412750" y="44450"/>
                </a:cubicBezTo>
                <a:lnTo>
                  <a:pt x="457200" y="762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B78006E0-4254-2E49-BEE1-F027A036E335}"/>
              </a:ext>
            </a:extLst>
          </p:cNvPr>
          <p:cNvSpPr/>
          <p:nvPr/>
        </p:nvSpPr>
        <p:spPr>
          <a:xfrm>
            <a:off x="1008680" y="4728913"/>
            <a:ext cx="213668" cy="21366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0907CA4A-5EC0-D74C-8D22-54F35F0A37D1}"/>
              </a:ext>
            </a:extLst>
          </p:cNvPr>
          <p:cNvSpPr/>
          <p:nvPr/>
        </p:nvSpPr>
        <p:spPr>
          <a:xfrm>
            <a:off x="854302" y="5277500"/>
            <a:ext cx="213668" cy="21366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68782040-A503-FB4D-A9B0-E1BC2EC65AAD}"/>
              </a:ext>
            </a:extLst>
          </p:cNvPr>
          <p:cNvSpPr/>
          <p:nvPr/>
        </p:nvSpPr>
        <p:spPr>
          <a:xfrm>
            <a:off x="1669924" y="5030216"/>
            <a:ext cx="213668" cy="21366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D45B048-6050-AA45-BCFB-9ACAED573504}"/>
              </a:ext>
            </a:extLst>
          </p:cNvPr>
          <p:cNvCxnSpPr>
            <a:cxnSpLocks/>
            <a:stCxn id="86" idx="5"/>
            <a:endCxn id="88" idx="1"/>
          </p:cNvCxnSpPr>
          <p:nvPr/>
        </p:nvCxnSpPr>
        <p:spPr>
          <a:xfrm>
            <a:off x="1191058" y="4911291"/>
            <a:ext cx="510158" cy="1502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E6E7E09-4622-8746-BC95-BB59577CA7A1}"/>
              </a:ext>
            </a:extLst>
          </p:cNvPr>
          <p:cNvCxnSpPr>
            <a:cxnSpLocks/>
            <a:stCxn id="86" idx="4"/>
            <a:endCxn id="87" idx="0"/>
          </p:cNvCxnSpPr>
          <p:nvPr/>
        </p:nvCxnSpPr>
        <p:spPr>
          <a:xfrm flipH="1">
            <a:off x="961136" y="4942582"/>
            <a:ext cx="154377" cy="3349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25341430-552A-204B-9D9E-5B1D765A999C}"/>
              </a:ext>
            </a:extLst>
          </p:cNvPr>
          <p:cNvSpPr/>
          <p:nvPr/>
        </p:nvSpPr>
        <p:spPr>
          <a:xfrm>
            <a:off x="1675325" y="4336171"/>
            <a:ext cx="213668" cy="21366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E3B4D94-D807-7B41-9842-CA89343ED7E6}"/>
              </a:ext>
            </a:extLst>
          </p:cNvPr>
          <p:cNvSpPr/>
          <p:nvPr/>
        </p:nvSpPr>
        <p:spPr>
          <a:xfrm>
            <a:off x="662536" y="4251188"/>
            <a:ext cx="213668" cy="21366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9A03E98-CD93-FB49-990A-D93F0F22F2E3}"/>
              </a:ext>
            </a:extLst>
          </p:cNvPr>
          <p:cNvCxnSpPr>
            <a:cxnSpLocks/>
            <a:stCxn id="86" idx="1"/>
            <a:endCxn id="92" idx="5"/>
          </p:cNvCxnSpPr>
          <p:nvPr/>
        </p:nvCxnSpPr>
        <p:spPr>
          <a:xfrm flipH="1" flipV="1">
            <a:off x="844912" y="4433566"/>
            <a:ext cx="195059" cy="326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594EB02-1D2B-A243-A398-8A9BD5184CAE}"/>
              </a:ext>
            </a:extLst>
          </p:cNvPr>
          <p:cNvCxnSpPr>
            <a:cxnSpLocks/>
            <a:stCxn id="87" idx="2"/>
            <a:endCxn id="96" idx="6"/>
          </p:cNvCxnSpPr>
          <p:nvPr/>
        </p:nvCxnSpPr>
        <p:spPr>
          <a:xfrm flipH="1" flipV="1">
            <a:off x="285004" y="5297595"/>
            <a:ext cx="569299" cy="867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5F2851D-0029-3F4B-AEAE-2C8DB9636727}"/>
              </a:ext>
            </a:extLst>
          </p:cNvPr>
          <p:cNvCxnSpPr>
            <a:cxnSpLocks/>
            <a:stCxn id="91" idx="4"/>
            <a:endCxn id="88" idx="7"/>
          </p:cNvCxnSpPr>
          <p:nvPr/>
        </p:nvCxnSpPr>
        <p:spPr>
          <a:xfrm>
            <a:off x="1782160" y="4549840"/>
            <a:ext cx="70142" cy="5116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id="{3EB1B763-EEB3-9246-BD77-7E902C1CB177}"/>
              </a:ext>
            </a:extLst>
          </p:cNvPr>
          <p:cNvSpPr/>
          <p:nvPr/>
        </p:nvSpPr>
        <p:spPr>
          <a:xfrm>
            <a:off x="71336" y="5190761"/>
            <a:ext cx="213668" cy="21366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6248BC4-DD3F-9143-B09A-7B90531CB382}"/>
              </a:ext>
            </a:extLst>
          </p:cNvPr>
          <p:cNvCxnSpPr>
            <a:cxnSpLocks/>
            <a:stCxn id="88" idx="4"/>
            <a:endCxn id="98" idx="7"/>
          </p:cNvCxnSpPr>
          <p:nvPr/>
        </p:nvCxnSpPr>
        <p:spPr>
          <a:xfrm flipH="1">
            <a:off x="1517003" y="5243885"/>
            <a:ext cx="259755" cy="356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:a16="http://schemas.microsoft.com/office/drawing/2014/main" id="{7D4E4149-52BE-F741-AE1E-E9544D81249D}"/>
              </a:ext>
            </a:extLst>
          </p:cNvPr>
          <p:cNvSpPr/>
          <p:nvPr/>
        </p:nvSpPr>
        <p:spPr>
          <a:xfrm>
            <a:off x="1334626" y="5569219"/>
            <a:ext cx="213668" cy="21366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0EFA75B-D025-354D-A8B4-ED1F6EF20A02}"/>
              </a:ext>
            </a:extLst>
          </p:cNvPr>
          <p:cNvCxnSpPr>
            <a:cxnSpLocks/>
            <a:stCxn id="100" idx="1"/>
            <a:endCxn id="88" idx="6"/>
          </p:cNvCxnSpPr>
          <p:nvPr/>
        </p:nvCxnSpPr>
        <p:spPr>
          <a:xfrm flipH="1" flipV="1">
            <a:off x="1883592" y="5137051"/>
            <a:ext cx="425148" cy="2964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Oval 99">
            <a:extLst>
              <a:ext uri="{FF2B5EF4-FFF2-40B4-BE49-F238E27FC236}">
                <a16:creationId xmlns:a16="http://schemas.microsoft.com/office/drawing/2014/main" id="{74DF56F8-4DED-6146-8A75-3ED72B5D0907}"/>
              </a:ext>
            </a:extLst>
          </p:cNvPr>
          <p:cNvSpPr/>
          <p:nvPr/>
        </p:nvSpPr>
        <p:spPr>
          <a:xfrm>
            <a:off x="2277449" y="5402207"/>
            <a:ext cx="213668" cy="21366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F47E03AB-DFDA-A744-89F7-EF1952E36A70}"/>
                  </a:ext>
                </a:extLst>
              </p:cNvPr>
              <p:cNvSpPr txBox="1"/>
              <p:nvPr/>
            </p:nvSpPr>
            <p:spPr>
              <a:xfrm>
                <a:off x="769370" y="4023345"/>
                <a:ext cx="503664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[3,:]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F47E03AB-DFDA-A744-89F7-EF1952E36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70" y="4023345"/>
                <a:ext cx="503664" cy="207749"/>
              </a:xfrm>
              <a:prstGeom prst="rect">
                <a:avLst/>
              </a:prstGeom>
              <a:blipFill>
                <a:blip r:embed="rId9"/>
                <a:stretch>
                  <a:fillRect l="-7500" r="-12500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D3532E5-D4E5-E94B-8E93-CDBE9CECF968}"/>
                  </a:ext>
                </a:extLst>
              </p:cNvPr>
              <p:cNvSpPr txBox="1"/>
              <p:nvPr/>
            </p:nvSpPr>
            <p:spPr>
              <a:xfrm>
                <a:off x="73073" y="5165754"/>
                <a:ext cx="209096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D3532E5-D4E5-E94B-8E93-CDBE9CECF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73" y="5165754"/>
                <a:ext cx="209096" cy="207749"/>
              </a:xfrm>
              <a:prstGeom prst="rect">
                <a:avLst/>
              </a:prstGeom>
              <a:blipFill>
                <a:blip r:embed="rId10"/>
                <a:stretch>
                  <a:fillRect l="-11765" r="-5882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2E0C292A-14A9-8043-A7F3-A936B799955C}"/>
                  </a:ext>
                </a:extLst>
              </p:cNvPr>
              <p:cNvSpPr txBox="1"/>
              <p:nvPr/>
            </p:nvSpPr>
            <p:spPr>
              <a:xfrm>
                <a:off x="863955" y="5249484"/>
                <a:ext cx="209096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2E0C292A-14A9-8043-A7F3-A936B799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955" y="5249484"/>
                <a:ext cx="209096" cy="207749"/>
              </a:xfrm>
              <a:prstGeom prst="rect">
                <a:avLst/>
              </a:prstGeom>
              <a:blipFill>
                <a:blip r:embed="rId11"/>
                <a:stretch>
                  <a:fillRect l="-5882" r="-588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5B6ACA4B-CB1E-A641-AF9A-E12573764DD5}"/>
                  </a:ext>
                </a:extLst>
              </p:cNvPr>
              <p:cNvSpPr txBox="1"/>
              <p:nvPr/>
            </p:nvSpPr>
            <p:spPr>
              <a:xfrm>
                <a:off x="1020935" y="4713735"/>
                <a:ext cx="205056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5B6ACA4B-CB1E-A641-AF9A-E1257376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935" y="4713735"/>
                <a:ext cx="205056" cy="207749"/>
              </a:xfrm>
              <a:prstGeom prst="rect">
                <a:avLst/>
              </a:prstGeom>
              <a:blipFill>
                <a:blip r:embed="rId12"/>
                <a:stretch>
                  <a:fillRect l="-5556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0F88A56-1155-AB4D-9D33-01B8E6E9BF7B}"/>
                  </a:ext>
                </a:extLst>
              </p:cNvPr>
              <p:cNvSpPr txBox="1"/>
              <p:nvPr/>
            </p:nvSpPr>
            <p:spPr>
              <a:xfrm>
                <a:off x="659027" y="4239214"/>
                <a:ext cx="209096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0F88A56-1155-AB4D-9D33-01B8E6E9B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27" y="4239214"/>
                <a:ext cx="209096" cy="207749"/>
              </a:xfrm>
              <a:prstGeom prst="rect">
                <a:avLst/>
              </a:prstGeom>
              <a:blipFill>
                <a:blip r:embed="rId13"/>
                <a:stretch>
                  <a:fillRect l="-11765" r="-5882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AF1021A-6991-1D45-A4AA-93A3BE26180C}"/>
                  </a:ext>
                </a:extLst>
              </p:cNvPr>
              <p:cNvSpPr txBox="1"/>
              <p:nvPr/>
            </p:nvSpPr>
            <p:spPr>
              <a:xfrm>
                <a:off x="1672619" y="4315066"/>
                <a:ext cx="201722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AF1021A-6991-1D45-A4AA-93A3BE261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619" y="4315066"/>
                <a:ext cx="201722" cy="207749"/>
              </a:xfrm>
              <a:prstGeom prst="rect">
                <a:avLst/>
              </a:prstGeom>
              <a:blipFill>
                <a:blip r:embed="rId14"/>
                <a:stretch>
                  <a:fillRect l="-12500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CB3F3EB8-5969-A747-921A-9AAF21BAD0B7}"/>
                  </a:ext>
                </a:extLst>
              </p:cNvPr>
              <p:cNvSpPr txBox="1"/>
              <p:nvPr/>
            </p:nvSpPr>
            <p:spPr>
              <a:xfrm>
                <a:off x="1682062" y="5002345"/>
                <a:ext cx="209096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CB3F3EB8-5969-A747-921A-9AAF21BAD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062" y="5002345"/>
                <a:ext cx="209096" cy="207749"/>
              </a:xfrm>
              <a:prstGeom prst="rect">
                <a:avLst/>
              </a:prstGeom>
              <a:blipFill>
                <a:blip r:embed="rId15"/>
                <a:stretch>
                  <a:fillRect l="-11765" r="-5882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4E406EE-C92C-354A-9284-0DE099952D2A}"/>
                  </a:ext>
                </a:extLst>
              </p:cNvPr>
              <p:cNvSpPr txBox="1"/>
              <p:nvPr/>
            </p:nvSpPr>
            <p:spPr>
              <a:xfrm>
                <a:off x="2286001" y="5335801"/>
                <a:ext cx="209096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4E406EE-C92C-354A-9284-0DE099952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1" y="5335801"/>
                <a:ext cx="209096" cy="207749"/>
              </a:xfrm>
              <a:prstGeom prst="rect">
                <a:avLst/>
              </a:prstGeom>
              <a:blipFill>
                <a:blip r:embed="rId16"/>
                <a:stretch>
                  <a:fillRect l="-12500" r="-6250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6A9F271-04AD-CF43-BBAB-D8E3A5A96623}"/>
                  </a:ext>
                </a:extLst>
              </p:cNvPr>
              <p:cNvSpPr txBox="1"/>
              <p:nvPr/>
            </p:nvSpPr>
            <p:spPr>
              <a:xfrm>
                <a:off x="1331245" y="5545775"/>
                <a:ext cx="209096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6A9F271-04AD-CF43-BBAB-D8E3A5A96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245" y="5545775"/>
                <a:ext cx="209096" cy="207749"/>
              </a:xfrm>
              <a:prstGeom prst="rect">
                <a:avLst/>
              </a:prstGeom>
              <a:blipFill>
                <a:blip r:embed="rId17"/>
                <a:stretch>
                  <a:fillRect l="-5882" r="-5882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D772AF5-2E27-1B40-9237-09CD4E2312DA}"/>
                  </a:ext>
                </a:extLst>
              </p:cNvPr>
              <p:cNvSpPr txBox="1"/>
              <p:nvPr/>
            </p:nvSpPr>
            <p:spPr>
              <a:xfrm>
                <a:off x="1083644" y="4484889"/>
                <a:ext cx="503664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[1,:]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D772AF5-2E27-1B40-9237-09CD4E231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644" y="4484889"/>
                <a:ext cx="503664" cy="207749"/>
              </a:xfrm>
              <a:prstGeom prst="rect">
                <a:avLst/>
              </a:prstGeom>
              <a:blipFill>
                <a:blip r:embed="rId18"/>
                <a:stretch>
                  <a:fillRect l="-4878" r="-1219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EDBA75A6-E39D-9D4F-8921-A80123C3ABC2}"/>
                  </a:ext>
                </a:extLst>
              </p:cNvPr>
              <p:cNvSpPr txBox="1"/>
              <p:nvPr/>
            </p:nvSpPr>
            <p:spPr>
              <a:xfrm>
                <a:off x="2017046" y="4276972"/>
                <a:ext cx="503664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[4,:]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EDBA75A6-E39D-9D4F-8921-A80123C3A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046" y="4276972"/>
                <a:ext cx="503664" cy="207749"/>
              </a:xfrm>
              <a:prstGeom prst="rect">
                <a:avLst/>
              </a:prstGeom>
              <a:blipFill>
                <a:blip r:embed="rId19"/>
                <a:stretch>
                  <a:fillRect l="-7500" r="-12500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5012BD03-F295-4B46-9745-75362A4A3F54}"/>
                  </a:ext>
                </a:extLst>
              </p:cNvPr>
              <p:cNvSpPr txBox="1"/>
              <p:nvPr/>
            </p:nvSpPr>
            <p:spPr>
              <a:xfrm>
                <a:off x="1918130" y="4891285"/>
                <a:ext cx="503664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[5,:]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5012BD03-F295-4B46-9745-75362A4A3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130" y="4891285"/>
                <a:ext cx="503664" cy="207749"/>
              </a:xfrm>
              <a:prstGeom prst="rect">
                <a:avLst/>
              </a:prstGeom>
              <a:blipFill>
                <a:blip r:embed="rId20"/>
                <a:stretch>
                  <a:fillRect l="-7317" r="-9756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404FCAE9-FF5F-B64C-9405-97BC621635B4}"/>
                  </a:ext>
                </a:extLst>
              </p:cNvPr>
              <p:cNvSpPr txBox="1"/>
              <p:nvPr/>
            </p:nvSpPr>
            <p:spPr>
              <a:xfrm>
                <a:off x="2474582" y="5200328"/>
                <a:ext cx="503664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[6,:]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404FCAE9-FF5F-B64C-9405-97BC62163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582" y="5200328"/>
                <a:ext cx="503664" cy="207749"/>
              </a:xfrm>
              <a:prstGeom prst="rect">
                <a:avLst/>
              </a:prstGeom>
              <a:blipFill>
                <a:blip r:embed="rId21"/>
                <a:stretch>
                  <a:fillRect l="-7317" r="-9756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6C5F9AC-87BA-EE4B-AF99-1F61A6636958}"/>
                  </a:ext>
                </a:extLst>
              </p:cNvPr>
              <p:cNvSpPr txBox="1"/>
              <p:nvPr/>
            </p:nvSpPr>
            <p:spPr>
              <a:xfrm>
                <a:off x="1548294" y="5690706"/>
                <a:ext cx="503664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[7,:]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6C5F9AC-87BA-EE4B-AF99-1F61A6636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294" y="5690706"/>
                <a:ext cx="503664" cy="207749"/>
              </a:xfrm>
              <a:prstGeom prst="rect">
                <a:avLst/>
              </a:prstGeom>
              <a:blipFill>
                <a:blip r:embed="rId22"/>
                <a:stretch>
                  <a:fillRect l="-7317" r="-9756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EC22CF6D-84FD-144A-9BDB-50FBDA84CB00}"/>
                  </a:ext>
                </a:extLst>
              </p:cNvPr>
              <p:cNvSpPr txBox="1"/>
              <p:nvPr/>
            </p:nvSpPr>
            <p:spPr>
              <a:xfrm>
                <a:off x="1066069" y="5155049"/>
                <a:ext cx="503664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[8,:]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EC22CF6D-84FD-144A-9BDB-50FBDA84C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069" y="5155049"/>
                <a:ext cx="503664" cy="207749"/>
              </a:xfrm>
              <a:prstGeom prst="rect">
                <a:avLst/>
              </a:prstGeom>
              <a:blipFill>
                <a:blip r:embed="rId23"/>
                <a:stretch>
                  <a:fillRect l="-10000" r="-10000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9D4E827-8C6D-574C-9932-7E8263F149D7}"/>
                  </a:ext>
                </a:extLst>
              </p:cNvPr>
              <p:cNvSpPr txBox="1"/>
              <p:nvPr/>
            </p:nvSpPr>
            <p:spPr>
              <a:xfrm>
                <a:off x="118274" y="4961709"/>
                <a:ext cx="503664" cy="2077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[2,:]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49D4E827-8C6D-574C-9932-7E8263F14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74" y="4961709"/>
                <a:ext cx="503664" cy="207749"/>
              </a:xfrm>
              <a:prstGeom prst="rect">
                <a:avLst/>
              </a:prstGeom>
              <a:blipFill>
                <a:blip r:embed="rId24"/>
                <a:stretch>
                  <a:fillRect l="-4878" r="-1219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Down Arrow 116">
            <a:extLst>
              <a:ext uri="{FF2B5EF4-FFF2-40B4-BE49-F238E27FC236}">
                <a16:creationId xmlns:a16="http://schemas.microsoft.com/office/drawing/2014/main" id="{C31EE8D0-81AC-A246-BD1C-9A3F6524AF7B}"/>
              </a:ext>
            </a:extLst>
          </p:cNvPr>
          <p:cNvSpPr/>
          <p:nvPr/>
        </p:nvSpPr>
        <p:spPr>
          <a:xfrm rot="19915119">
            <a:off x="892095" y="4421231"/>
            <a:ext cx="106834" cy="295349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8" name="Down Arrow 117">
            <a:extLst>
              <a:ext uri="{FF2B5EF4-FFF2-40B4-BE49-F238E27FC236}">
                <a16:creationId xmlns:a16="http://schemas.microsoft.com/office/drawing/2014/main" id="{FC387877-C73C-A84C-957D-7B36D9467089}"/>
              </a:ext>
            </a:extLst>
          </p:cNvPr>
          <p:cNvSpPr/>
          <p:nvPr/>
        </p:nvSpPr>
        <p:spPr>
          <a:xfrm rot="12226562">
            <a:off x="982306" y="4964849"/>
            <a:ext cx="106834" cy="295349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9" name="Down Arrow 118">
            <a:extLst>
              <a:ext uri="{FF2B5EF4-FFF2-40B4-BE49-F238E27FC236}">
                <a16:creationId xmlns:a16="http://schemas.microsoft.com/office/drawing/2014/main" id="{F69D3D8B-B114-A946-A710-BC6134FC0920}"/>
              </a:ext>
            </a:extLst>
          </p:cNvPr>
          <p:cNvSpPr/>
          <p:nvPr/>
        </p:nvSpPr>
        <p:spPr>
          <a:xfrm rot="6535974">
            <a:off x="1322776" y="4798036"/>
            <a:ext cx="106834" cy="295349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121" name="表格 24">
            <a:extLst>
              <a:ext uri="{FF2B5EF4-FFF2-40B4-BE49-F238E27FC236}">
                <a16:creationId xmlns:a16="http://schemas.microsoft.com/office/drawing/2014/main" id="{862D6346-6AAC-E84A-9A83-A71FD3698990}"/>
              </a:ext>
            </a:extLst>
          </p:cNvPr>
          <p:cNvGraphicFramePr>
            <a:graphicFrameLocks noGrp="1"/>
          </p:cNvGraphicFramePr>
          <p:nvPr/>
        </p:nvGraphicFramePr>
        <p:xfrm>
          <a:off x="1486801" y="2297430"/>
          <a:ext cx="519799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rgbClr val="0000FF"/>
                        </a:solidFill>
                        <a:highlight>
                          <a:srgbClr val="0000FF"/>
                        </a:highlight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rgbClr val="0000FF"/>
                        </a:solidFill>
                        <a:highlight>
                          <a:srgbClr val="0000FF"/>
                        </a:highlight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rgbClr val="0000FF"/>
                        </a:solidFill>
                        <a:highlight>
                          <a:srgbClr val="0000FF"/>
                        </a:highlight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rgbClr val="0000FF"/>
                        </a:solidFill>
                        <a:highlight>
                          <a:srgbClr val="0000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rgbClr val="0000FF"/>
                        </a:solidFill>
                        <a:highlight>
                          <a:srgbClr val="0000FF"/>
                        </a:highlight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rgbClr val="0000FF"/>
                        </a:solidFill>
                        <a:highlight>
                          <a:srgbClr val="0000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rgbClr val="0000FF"/>
                        </a:solidFill>
                        <a:highlight>
                          <a:srgbClr val="0000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rgbClr val="0000FF"/>
                        </a:solidFill>
                        <a:highlight>
                          <a:srgbClr val="0000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rgbClr val="0000FF"/>
                        </a:solidFill>
                        <a:highlight>
                          <a:srgbClr val="0000FF"/>
                        </a:highlight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rgbClr val="0000FF"/>
                        </a:solidFill>
                        <a:highlight>
                          <a:srgbClr val="0000FF"/>
                        </a:highlight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rgbClr val="0000FF"/>
                        </a:solidFill>
                        <a:highlight>
                          <a:srgbClr val="0000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rgbClr val="0000FF"/>
                        </a:solidFill>
                        <a:highlight>
                          <a:srgbClr val="0000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rgbClr val="0000FF"/>
                        </a:solidFill>
                        <a:highlight>
                          <a:srgbClr val="0000FF"/>
                        </a:highlight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>
                        <a:solidFill>
                          <a:srgbClr val="0000FF"/>
                        </a:solidFill>
                        <a:highlight>
                          <a:srgbClr val="0000FF"/>
                        </a:highlight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rgbClr val="0000FF"/>
                        </a:solidFill>
                        <a:highlight>
                          <a:srgbClr val="0000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rgbClr val="0000FF"/>
                        </a:solidFill>
                        <a:highlight>
                          <a:srgbClr val="0000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rgbClr val="0000FF"/>
                        </a:solidFill>
                        <a:highlight>
                          <a:srgbClr val="0000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b="1" kern="1200" dirty="0">
                        <a:solidFill>
                          <a:srgbClr val="0000FF"/>
                        </a:solidFill>
                        <a:highlight>
                          <a:srgbClr val="0000FF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2" name="Rectangle 121">
            <a:extLst>
              <a:ext uri="{FF2B5EF4-FFF2-40B4-BE49-F238E27FC236}">
                <a16:creationId xmlns:a16="http://schemas.microsoft.com/office/drawing/2014/main" id="{E7FCAC1C-9287-BA4C-8BDA-3657E724E58E}"/>
              </a:ext>
            </a:extLst>
          </p:cNvPr>
          <p:cNvSpPr/>
          <p:nvPr/>
        </p:nvSpPr>
        <p:spPr>
          <a:xfrm>
            <a:off x="1186098" y="1993604"/>
            <a:ext cx="115602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chemeClr val="tx2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Node Features</a:t>
            </a:r>
            <a:endParaRPr lang="en-US" sz="788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1629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>
        <a:ln w="38100">
          <a:solidFill>
            <a:srgbClr val="0080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>
        <a:ln w="28575"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35513</TotalTime>
  <Words>2380</Words>
  <Application>Microsoft Office PowerPoint</Application>
  <PresentationFormat>On-screen Show (4:3)</PresentationFormat>
  <Paragraphs>411</Paragraphs>
  <Slides>36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Abadi MT Condensed Extra Bold</vt:lpstr>
      <vt:lpstr>Arial</vt:lpstr>
      <vt:lpstr>Arial-BoldItalicMT</vt:lpstr>
      <vt:lpstr>Calibri</vt:lpstr>
      <vt:lpstr>Cambria Math</vt:lpstr>
      <vt:lpstr>Corbel</vt:lpstr>
      <vt:lpstr>Courier</vt:lpstr>
      <vt:lpstr>Courier New</vt:lpstr>
      <vt:lpstr>Courier-BoldOblique</vt:lpstr>
      <vt:lpstr>Helvetica Neue</vt:lpstr>
      <vt:lpstr>Wingdings</vt:lpstr>
      <vt:lpstr>Wingdings 2</vt:lpstr>
      <vt:lpstr>Module</vt:lpstr>
      <vt:lpstr>High Performance FPGA Embedded System for Machine Learning Based Tracking and Trigger in sPhenix and EIC</vt:lpstr>
      <vt:lpstr>Outline</vt:lpstr>
      <vt:lpstr>The Readout Challenge for High Luminosity Physics </vt:lpstr>
      <vt:lpstr>MVTX + INTT: 3 + 2 layers </vt:lpstr>
      <vt:lpstr>HF AI Trigger: sPHENIX as a Test Ground</vt:lpstr>
      <vt:lpstr>Timeline</vt:lpstr>
      <vt:lpstr>Objectives</vt:lpstr>
      <vt:lpstr>Event Data Descriptions</vt:lpstr>
      <vt:lpstr>Graph Neural Networks</vt:lpstr>
      <vt:lpstr>Trigger Software Pipeline</vt:lpstr>
      <vt:lpstr>Data Pre-Processing-Clustering</vt:lpstr>
      <vt:lpstr>Graph Tracking and Outlier Removal</vt:lpstr>
      <vt:lpstr>Tracking Algorithm </vt:lpstr>
      <vt:lpstr>Tracking Performance</vt:lpstr>
      <vt:lpstr>Trigger Detection</vt:lpstr>
      <vt:lpstr>Trigger Performance with GNN+Pooling</vt:lpstr>
      <vt:lpstr>Problems with the implementation</vt:lpstr>
      <vt:lpstr>Trigger Detection Algorithm (2)</vt:lpstr>
      <vt:lpstr>Model Architecture (1st Stage)</vt:lpstr>
      <vt:lpstr>Loss Function</vt:lpstr>
      <vt:lpstr>Trigger Prediction via SAG (2nd Stage)</vt:lpstr>
      <vt:lpstr>Experiment</vt:lpstr>
      <vt:lpstr>Experiment Results</vt:lpstr>
      <vt:lpstr>FPGAs</vt:lpstr>
      <vt:lpstr>Programming Environment for FPGA</vt:lpstr>
      <vt:lpstr>Programming in FPGA Universe</vt:lpstr>
      <vt:lpstr>FPGA Results</vt:lpstr>
      <vt:lpstr>FPGA Speed Up</vt:lpstr>
      <vt:lpstr>Performance Analysis: Accuracy and Throughput </vt:lpstr>
      <vt:lpstr>Performance Analysis: FPGA Throughput </vt:lpstr>
      <vt:lpstr>Future Plan: sPHENIX Readout Upgrade</vt:lpstr>
      <vt:lpstr>Parallel Processing</vt:lpstr>
      <vt:lpstr>Data Interface with Detector</vt:lpstr>
      <vt:lpstr>Conclusion and Future Works</vt:lpstr>
      <vt:lpstr>DOE Awards Announced 12/2/2021</vt:lpstr>
      <vt:lpstr>DOE funded Team Members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jure</dc:creator>
  <cp:lastModifiedBy>Medaglia, Nicole</cp:lastModifiedBy>
  <cp:revision>1588</cp:revision>
  <cp:lastPrinted>2012-02-27T09:05:25Z</cp:lastPrinted>
  <dcterms:created xsi:type="dcterms:W3CDTF">2009-06-12T17:14:38Z</dcterms:created>
  <dcterms:modified xsi:type="dcterms:W3CDTF">2022-02-01T15:37:06Z</dcterms:modified>
</cp:coreProperties>
</file>