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7104" autoAdjust="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2016-11-07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" y="174778"/>
            <a:ext cx="2500459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H="1" flipV="1">
            <a:off x="0" y="5301208"/>
            <a:ext cx="6372200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6482725"/>
            <a:ext cx="93546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4" y="6482725"/>
            <a:ext cx="16160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482725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1206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5562"/>
            <a:ext cx="1758648" cy="5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IAEA CIELO Evaluations for </a:t>
            </a:r>
            <a:r>
              <a:rPr lang="en-GB" baseline="30000" dirty="0" smtClean="0"/>
              <a:t>235,238</a:t>
            </a:r>
            <a:r>
              <a:rPr lang="en-GB" dirty="0" smtClean="0"/>
              <a:t>U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A.Trkov</a:t>
            </a:r>
            <a:r>
              <a:rPr lang="en-GB" dirty="0" smtClean="0"/>
              <a:t>, </a:t>
            </a:r>
            <a:r>
              <a:rPr lang="en-GB" dirty="0" err="1" smtClean="0"/>
              <a:t>R.Capote</a:t>
            </a:r>
            <a:endParaRPr lang="en-GB" dirty="0" smtClean="0"/>
          </a:p>
          <a:p>
            <a:r>
              <a:rPr lang="en-GB" dirty="0" smtClean="0"/>
              <a:t>International Atomic Energy Agency</a:t>
            </a:r>
          </a:p>
          <a:p>
            <a:r>
              <a:rPr lang="en-GB" dirty="0" smtClean="0"/>
              <a:t>Vienna, Austria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Advanced nuclear model calculations with the Empire code</a:t>
            </a:r>
          </a:p>
          <a:p>
            <a:r>
              <a:rPr lang="en-GB" dirty="0" smtClean="0"/>
              <a:t>Standards_2016 (preliminary)</a:t>
            </a:r>
          </a:p>
          <a:p>
            <a:r>
              <a:rPr lang="en-GB" dirty="0" smtClean="0"/>
              <a:t>Recent experimental data:</a:t>
            </a:r>
          </a:p>
          <a:p>
            <a:pPr lvl="1"/>
            <a:r>
              <a:rPr lang="en-GB" baseline="30000" dirty="0" smtClean="0"/>
              <a:t>235</a:t>
            </a:r>
            <a:r>
              <a:rPr lang="en-GB" dirty="0" smtClean="0"/>
              <a:t>U capture by Jandel</a:t>
            </a:r>
          </a:p>
          <a:p>
            <a:pPr lvl="1"/>
            <a:r>
              <a:rPr lang="en-GB" baseline="30000" dirty="0" smtClean="0"/>
              <a:t>238</a:t>
            </a:r>
            <a:r>
              <a:rPr lang="en-GB" dirty="0" smtClean="0"/>
              <a:t>U/</a:t>
            </a:r>
            <a:r>
              <a:rPr lang="en-GB" baseline="30000" dirty="0" smtClean="0"/>
              <a:t>235</a:t>
            </a:r>
            <a:r>
              <a:rPr lang="en-GB" dirty="0" smtClean="0"/>
              <a:t>U and </a:t>
            </a:r>
            <a:r>
              <a:rPr lang="en-GB" baseline="30000" dirty="0" smtClean="0"/>
              <a:t>238</a:t>
            </a:r>
            <a:r>
              <a:rPr lang="en-GB" dirty="0" smtClean="0"/>
              <a:t>U/</a:t>
            </a:r>
            <a:r>
              <a:rPr lang="en-GB" baseline="30000" dirty="0" smtClean="0"/>
              <a:t>197</a:t>
            </a:r>
            <a:r>
              <a:rPr lang="en-GB" dirty="0" smtClean="0"/>
              <a:t>Au capture ratios by </a:t>
            </a:r>
            <a:r>
              <a:rPr lang="en-GB" dirty="0" err="1" smtClean="0"/>
              <a:t>Wallner</a:t>
            </a:r>
            <a:endParaRPr lang="en-GB" dirty="0" smtClean="0"/>
          </a:p>
          <a:p>
            <a:r>
              <a:rPr lang="en-GB" dirty="0" smtClean="0"/>
              <a:t>Criticality benchmarks from ICSBEP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5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Standards_2016 caused severe perturbation to criticality prediction, in spite of relatively small changes, compared to “beta-2”</a:t>
            </a:r>
          </a:p>
          <a:p>
            <a:r>
              <a:rPr lang="en-GB" dirty="0" smtClean="0"/>
              <a:t>Re-tuning of Empire calculations</a:t>
            </a:r>
          </a:p>
          <a:p>
            <a:r>
              <a:rPr lang="en-GB" dirty="0" smtClean="0"/>
              <a:t>Improvements in cross sections were sought, making use of:</a:t>
            </a:r>
          </a:p>
          <a:p>
            <a:pPr lvl="2"/>
            <a:r>
              <a:rPr lang="en-GB" dirty="0" smtClean="0"/>
              <a:t>DICE sensitivity profiles</a:t>
            </a:r>
          </a:p>
          <a:p>
            <a:pPr lvl="2"/>
            <a:r>
              <a:rPr lang="en-GB" dirty="0" smtClean="0"/>
              <a:t>Experimental data</a:t>
            </a:r>
          </a:p>
          <a:p>
            <a:pPr marL="457200" lvl="1" indent="0">
              <a:buNone/>
            </a:pPr>
            <a:r>
              <a:rPr lang="en-GB" sz="3200" dirty="0" smtClean="0"/>
              <a:t>while respecting the Standards_2016, to improve performance in integral benchmarks</a:t>
            </a:r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Wallner</a:t>
            </a:r>
            <a:r>
              <a:rPr lang="en-GB" sz="2800" dirty="0" smtClean="0"/>
              <a:t> </a:t>
            </a:r>
            <a:r>
              <a:rPr lang="en-GB" sz="2800" dirty="0" smtClean="0"/>
              <a:t>capture measurements </a:t>
            </a:r>
            <a:r>
              <a:rPr lang="en-GB" sz="2800" dirty="0" smtClean="0"/>
              <a:t>at around 25 </a:t>
            </a:r>
            <a:r>
              <a:rPr lang="en-GB" sz="2800" dirty="0" err="1" smtClean="0"/>
              <a:t>keV</a:t>
            </a:r>
            <a:endParaRPr lang="en-GB" sz="2800" dirty="0" smtClean="0"/>
          </a:p>
          <a:p>
            <a:pPr lvl="1"/>
            <a:r>
              <a:rPr lang="en-GB" sz="2400" dirty="0" smtClean="0"/>
              <a:t>U8/U5 = 0.60 +/- 0.03 (~5%)</a:t>
            </a:r>
          </a:p>
          <a:p>
            <a:pPr lvl="1"/>
            <a:r>
              <a:rPr lang="en-GB" sz="2400" dirty="0" smtClean="0"/>
              <a:t>U8/Au = 0.63 +/- </a:t>
            </a:r>
          </a:p>
          <a:p>
            <a:pPr lvl="1"/>
            <a:r>
              <a:rPr lang="en-GB" sz="2400" dirty="0" err="1" smtClean="0"/>
              <a:t>x.s</a:t>
            </a:r>
            <a:r>
              <a:rPr lang="en-GB" sz="2400" dirty="0" smtClean="0"/>
              <a:t>. from Standards_2016 for U8/Au in Excellent agreement with </a:t>
            </a:r>
            <a:r>
              <a:rPr lang="en-GB" sz="2400" dirty="0" err="1" smtClean="0"/>
              <a:t>Wallner</a:t>
            </a:r>
            <a:endParaRPr lang="en-GB" sz="2400" dirty="0" smtClean="0"/>
          </a:p>
          <a:p>
            <a:pPr lvl="1"/>
            <a:r>
              <a:rPr lang="en-GB" sz="2400" dirty="0" smtClean="0"/>
              <a:t>U8/U5 ratio from Jandel data low by ~6%</a:t>
            </a:r>
          </a:p>
          <a:p>
            <a:r>
              <a:rPr lang="en-GB" sz="2800" dirty="0" smtClean="0"/>
              <a:t>Lowering U5 capture </a:t>
            </a:r>
            <a:r>
              <a:rPr lang="en-GB" sz="2800" dirty="0" smtClean="0">
                <a:sym typeface="Wingdings" panose="05000000000000000000" pitchFamily="2" charset="2"/>
              </a:rPr>
              <a:t> large impact on criticality</a:t>
            </a:r>
            <a:endParaRPr lang="en-GB" dirty="0" smtClean="0"/>
          </a:p>
          <a:p>
            <a:r>
              <a:rPr lang="en-GB" sz="2800" dirty="0" smtClean="0"/>
              <a:t>Solution:</a:t>
            </a:r>
          </a:p>
          <a:p>
            <a:pPr lvl="1"/>
            <a:r>
              <a:rPr lang="en-GB" sz="2400" dirty="0" smtClean="0"/>
              <a:t>Adopt IRMM data directly for U8 capture (+2% max.), raising </a:t>
            </a:r>
            <a:r>
              <a:rPr lang="en-GB" sz="2400" dirty="0" err="1" smtClean="0"/>
              <a:t>Wallner</a:t>
            </a:r>
            <a:r>
              <a:rPr lang="en-GB" sz="2400" dirty="0" smtClean="0"/>
              <a:t> measured U8/Au ratio by 0.7%, decreasing U8/U5 ratio to ~5%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0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tuning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Nu-bar of </a:t>
            </a:r>
            <a:r>
              <a:rPr lang="en-GB" baseline="30000" dirty="0" smtClean="0"/>
              <a:t>235</a:t>
            </a:r>
            <a:r>
              <a:rPr lang="en-GB" dirty="0" smtClean="0"/>
              <a:t>U decreased by 0.1% in the range 0.5-2.0 MeV w.r.t. ENDF/B-VII.1</a:t>
            </a:r>
          </a:p>
          <a:p>
            <a:r>
              <a:rPr lang="en-GB" dirty="0" smtClean="0"/>
              <a:t>Nu-bar of </a:t>
            </a:r>
            <a:r>
              <a:rPr lang="en-GB" baseline="30000" dirty="0" smtClean="0"/>
              <a:t>238</a:t>
            </a:r>
            <a:r>
              <a:rPr lang="en-GB" dirty="0" smtClean="0"/>
              <a:t>U increased, peaking to 1.5% at 2 </a:t>
            </a:r>
            <a:r>
              <a:rPr lang="en-GB" dirty="0" err="1" smtClean="0"/>
              <a:t>Mev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9088"/>
            <a:ext cx="880110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27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“main” benchmarks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14-18 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CSEWG Meeting, BNL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9" y="119675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 HEU-MET-FAST-001    hmf001      Godiva  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2  HEU-MET-FAST-028    hmf028      Flattop-25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3  IEU-MET-FAST-007    imf007d 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Big_Ten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(detailed)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4  PU-MET-FAST-001     pmf001      Jezebel 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5  PU-MET-FAST-002     pmf002      Jezebel-240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6  PU-MET-FAST-006     pmf006      Flattop-Pu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7  U233-MET-FAST-001   umf001      Jezebel-U233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8  U233-MET-FAST-006   umf006      Flattop-23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9  PU-MET-FAST-022     pmf022      Bare(98 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10  PU-MET-FAST-029     pmf029      Bare(88 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11  IEU-MET-FAST-001    imf001-001  Jemima-1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12  IEU-MET-FAST-001    imf001-002  Jemima-2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13  IEU-MET-FAST-001    imf001-003  Jemima-3       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14  IEU-MET-FAST-001    imf001-004  Jemima-4 </a:t>
            </a:r>
          </a:p>
        </p:txBody>
      </p:sp>
    </p:spTree>
    <p:extLst>
      <p:ext uri="{BB962C8B-B14F-4D97-AF65-F5344CB8AC3E}">
        <p14:creationId xmlns:p14="http://schemas.microsoft.com/office/powerpoint/2010/main" val="1308540289"/>
      </p:ext>
    </p:extLst>
  </p:cSld>
  <p:clrMapOvr>
    <a:masterClrMapping/>
  </p:clrMapOvr>
</p:sld>
</file>

<file path=ppt/theme/theme1.xml><?xml version="1.0" encoding="utf-8"?>
<a:theme xmlns:a="http://schemas.openxmlformats.org/drawingml/2006/main" name="60Years Templat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60Years Template</Template>
  <TotalTime>63</TotalTime>
  <Words>333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60Years Template</vt:lpstr>
      <vt:lpstr>IAEA CIELO Evaluations for 235,238U</vt:lpstr>
      <vt:lpstr>Basis</vt:lpstr>
      <vt:lpstr>Procedures</vt:lpstr>
      <vt:lpstr>Example:</vt:lpstr>
      <vt:lpstr>Final tuning</vt:lpstr>
      <vt:lpstr>PowerPoint Presentation</vt:lpstr>
      <vt:lpstr>List of “main” benchmarks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IAEA CIELO Evaluations for 235,238U</dc:title>
  <dc:creator>TRKOV, Andrej</dc:creator>
  <cp:lastModifiedBy>TRKOV, Andrej</cp:lastModifiedBy>
  <cp:revision>7</cp:revision>
  <cp:lastPrinted>2015-12-18T15:27:41Z</cp:lastPrinted>
  <dcterms:created xsi:type="dcterms:W3CDTF">2016-11-06T07:28:53Z</dcterms:created>
  <dcterms:modified xsi:type="dcterms:W3CDTF">2016-11-07T21:50:04Z</dcterms:modified>
</cp:coreProperties>
</file>