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93" r:id="rId2"/>
    <p:sldId id="538" r:id="rId3"/>
    <p:sldId id="545" r:id="rId4"/>
    <p:sldId id="546" r:id="rId5"/>
    <p:sldId id="547" r:id="rId6"/>
    <p:sldId id="557" r:id="rId7"/>
    <p:sldId id="558" r:id="rId8"/>
    <p:sldId id="559" r:id="rId9"/>
    <p:sldId id="552" r:id="rId10"/>
    <p:sldId id="567" r:id="rId11"/>
    <p:sldId id="561" r:id="rId12"/>
    <p:sldId id="551" r:id="rId13"/>
    <p:sldId id="563" r:id="rId14"/>
    <p:sldId id="562" r:id="rId15"/>
    <p:sldId id="565" r:id="rId16"/>
    <p:sldId id="566" r:id="rId17"/>
    <p:sldId id="540" r:id="rId18"/>
    <p:sldId id="553" r:id="rId19"/>
    <p:sldId id="537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8" autoAdjust="0"/>
    <p:restoredTop sz="99875" autoAdjust="0"/>
  </p:normalViewPr>
  <p:slideViewPr>
    <p:cSldViewPr snapToGrid="0">
      <p:cViewPr>
        <p:scale>
          <a:sx n="100" d="100"/>
          <a:sy n="100" d="100"/>
        </p:scale>
        <p:origin x="-104" y="-112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9/13/16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 smtClean="0"/>
              <a:t>Authors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7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microsoft.com/office/2007/relationships/hdphoto" Target="../media/hdphoto1.wdp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 smtClean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Benchmark Simulations </a:t>
            </a:r>
            <a:r>
              <a:rPr lang="en-US" dirty="0" smtClean="0"/>
              <a:t>with </a:t>
            </a:r>
            <a:r>
              <a:rPr lang="en-US" dirty="0"/>
              <a:t>ENDF/B-</a:t>
            </a:r>
            <a:r>
              <a:rPr lang="en-US" dirty="0" smtClean="0"/>
              <a:t>VIII.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 </a:t>
            </a:r>
            <a:r>
              <a:rPr lang="en-US" dirty="0"/>
              <a:t>Structural Material Evaluations in GND Format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4501" y="2240763"/>
            <a:ext cx="5629274" cy="369888"/>
          </a:xfrm>
        </p:spPr>
        <p:txBody>
          <a:bodyPr/>
          <a:lstStyle/>
          <a:p>
            <a:r>
              <a:rPr lang="en-US" dirty="0" smtClean="0"/>
              <a:t>ND2016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24100" y="2628900"/>
            <a:ext cx="6819901" cy="1237753"/>
          </a:xfrm>
        </p:spPr>
        <p:txBody>
          <a:bodyPr/>
          <a:lstStyle/>
          <a:p>
            <a:pPr lvl="0"/>
            <a:r>
              <a:rPr lang="en-US" dirty="0" smtClean="0"/>
              <a:t>Marie-Anne D</a:t>
            </a:r>
            <a:r>
              <a:rPr lang="en-US" dirty="0"/>
              <a:t>escalle, Bret Beck, Caleb Mattoon,  </a:t>
            </a:r>
            <a:r>
              <a:rPr lang="en-US" dirty="0" err="1"/>
              <a:t>Pavlos</a:t>
            </a:r>
            <a:r>
              <a:rPr lang="en-US" dirty="0"/>
              <a:t> </a:t>
            </a:r>
            <a:r>
              <a:rPr lang="en-US" dirty="0" err="1"/>
              <a:t>Vranas</a:t>
            </a:r>
            <a:r>
              <a:rPr lang="en-US" dirty="0"/>
              <a:t>, </a:t>
            </a:r>
            <a:r>
              <a:rPr lang="en-US" smtClean="0"/>
              <a:t>David Brown*</a:t>
            </a:r>
            <a:endParaRPr lang="en-US" dirty="0" smtClean="0"/>
          </a:p>
          <a:p>
            <a:r>
              <a:rPr lang="en-US" dirty="0" smtClean="0"/>
              <a:t>Lawrence </a:t>
            </a:r>
            <a:r>
              <a:rPr lang="en-US" dirty="0"/>
              <a:t>Livermore National Laboratory, </a:t>
            </a:r>
            <a:r>
              <a:rPr lang="en-US" dirty="0" smtClean="0"/>
              <a:t>Livermore, </a:t>
            </a:r>
            <a:r>
              <a:rPr lang="en-US" dirty="0"/>
              <a:t>CA</a:t>
            </a:r>
          </a:p>
          <a:p>
            <a:r>
              <a:rPr lang="en-US" dirty="0" smtClean="0"/>
              <a:t>*Brookhaven </a:t>
            </a:r>
            <a:r>
              <a:rPr lang="en-US" dirty="0"/>
              <a:t>National Laboratory, Uptown, NY</a:t>
            </a:r>
          </a:p>
          <a:p>
            <a:pPr lvl="0"/>
            <a:endParaRPr lang="en-US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cs typeface="Lucida Handwriting"/>
              </a:rPr>
              <a:t>September 14, 2016</a:t>
            </a:r>
            <a:endParaRPr lang="en-US" sz="1600" dirty="0">
              <a:cs typeface="Lucida Handwriting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Cu reflector </a:t>
            </a:r>
            <a:br>
              <a:rPr lang="en-US" dirty="0" smtClean="0"/>
            </a:br>
            <a:endParaRPr lang="en-US" sz="2400" b="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645289"/>
            <a:ext cx="91632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000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changes to Cu evaluations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ombined to  changes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actinides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evaluations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26" y="1415589"/>
            <a:ext cx="2023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1: fine angular distribution, issues with</a:t>
            </a:r>
          </a:p>
          <a:p>
            <a:r>
              <a:rPr lang="en-US" dirty="0"/>
              <a:t>d</a:t>
            </a:r>
            <a:r>
              <a:rPr lang="en-US" dirty="0" smtClean="0"/>
              <a:t>ouble points</a:t>
            </a:r>
          </a:p>
          <a:p>
            <a:endParaRPr lang="en-US" dirty="0"/>
          </a:p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2: Cu angular distribution was modified.  </a:t>
            </a:r>
          </a:p>
          <a:p>
            <a:endParaRPr lang="en-US" dirty="0" smtClean="0"/>
          </a:p>
        </p:txBody>
      </p:sp>
      <p:pic>
        <p:nvPicPr>
          <p:cNvPr id="4" name="Picture 3" descr="GND_Cu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38" y="1289803"/>
            <a:ext cx="6383132" cy="43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Al reflector </a:t>
            </a:r>
            <a:br>
              <a:rPr lang="en-US" dirty="0" smtClean="0"/>
            </a:br>
            <a:endParaRPr lang="en-US" sz="2400" b="0" dirty="0"/>
          </a:p>
        </p:txBody>
      </p:sp>
      <p:pic>
        <p:nvPicPr>
          <p:cNvPr id="3" name="Picture 2" descr="GND_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1" y="1422389"/>
            <a:ext cx="7178261" cy="4629393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891510"/>
            <a:ext cx="916228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to 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 changes in actinides evaluations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Ni reflector</a:t>
            </a:r>
            <a:endParaRPr lang="en-US" sz="2400" b="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891510"/>
            <a:ext cx="916228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to 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 changes in actinides evaluations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NC_Ni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5" y="1346200"/>
            <a:ext cx="6967709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D_T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6" y="1270000"/>
            <a:ext cx="6087570" cy="43561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Ti reflector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522178"/>
            <a:ext cx="916228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to 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major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of Ti  evaluations </a:t>
            </a:r>
          </a:p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due to changes in actinides evaluations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D_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5765"/>
            <a:ext cx="5201477" cy="3614014"/>
          </a:xfrm>
          <a:prstGeom prst="rect">
            <a:avLst/>
          </a:prstGeom>
        </p:spPr>
      </p:pic>
      <p:pic>
        <p:nvPicPr>
          <p:cNvPr id="3" name="Picture 2" descr="GND_P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2" y="1656518"/>
            <a:ext cx="5306622" cy="382104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W &amp; </a:t>
            </a:r>
            <a:r>
              <a:rPr lang="en-US" dirty="0" err="1" smtClean="0"/>
              <a:t>Pb</a:t>
            </a:r>
            <a:r>
              <a:rPr lang="en-US" dirty="0"/>
              <a:t> reflector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730500" y="18288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21400" y="1790700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Pb</a:t>
            </a:r>
            <a:endParaRPr lang="en-US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152847"/>
            <a:ext cx="9162288" cy="12003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to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180,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182,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changes should affect outgoing  gammas</a:t>
            </a:r>
          </a:p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due to changes in actinides evaluations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CIELO </a:t>
            </a:r>
            <a:r>
              <a:rPr lang="en-US" baseline="30000" dirty="0" smtClean="0"/>
              <a:t>56</a:t>
            </a:r>
            <a:r>
              <a:rPr lang="en-US" dirty="0" smtClean="0"/>
              <a:t>Fe evaluations in GND format</a:t>
            </a:r>
            <a:endParaRPr lang="en-US" sz="2400" b="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891510"/>
            <a:ext cx="916228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includes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 CIELO 243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ND_Fe56_Ciel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317526"/>
            <a:ext cx="7111140" cy="45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ENDF</a:t>
            </a:r>
            <a:r>
              <a:rPr lang="en-US" dirty="0" smtClean="0"/>
              <a:t>/</a:t>
            </a:r>
            <a:r>
              <a:rPr lang="en-US" dirty="0" smtClean="0"/>
              <a:t>B</a:t>
            </a:r>
            <a:r>
              <a:rPr lang="en-US" dirty="0" smtClean="0"/>
              <a:t>.VIII.0 </a:t>
            </a:r>
            <a:r>
              <a:rPr lang="en-US" baseline="30000" dirty="0"/>
              <a:t>56</a:t>
            </a:r>
            <a:r>
              <a:rPr lang="en-US" dirty="0"/>
              <a:t>Fe evaluations in GND format</a:t>
            </a:r>
            <a:endParaRPr lang="en-US" sz="2400" b="0" dirty="0"/>
          </a:p>
        </p:txBody>
      </p:sp>
      <p:pic>
        <p:nvPicPr>
          <p:cNvPr id="3" name="Picture 2" descr="GND_Fe56_End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333501"/>
            <a:ext cx="6986811" cy="45339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522178"/>
            <a:ext cx="916228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B-VIII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b2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k effective  for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PMF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assemblies calculated with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MERCURY/GIDI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consistent with M. Herman’s MCNP results.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8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826" y="1436688"/>
            <a:ext cx="7878074" cy="48815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ENDF</a:t>
            </a:r>
            <a:r>
              <a:rPr lang="en-US" dirty="0"/>
              <a:t>/b-VII.1 and ENDF/b-</a:t>
            </a:r>
            <a:r>
              <a:rPr lang="en-US" dirty="0" smtClean="0"/>
              <a:t>VIII.0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 and 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 </a:t>
            </a:r>
            <a:r>
              <a:rPr lang="en-US" dirty="0"/>
              <a:t>XS </a:t>
            </a:r>
            <a:r>
              <a:rPr lang="en-US" dirty="0" smtClean="0"/>
              <a:t>libraries are now </a:t>
            </a:r>
            <a:r>
              <a:rPr lang="en-US" dirty="0"/>
              <a:t>in GND </a:t>
            </a:r>
            <a:r>
              <a:rPr lang="en-US" dirty="0" smtClean="0"/>
              <a:t>format, no probability tables and no thermal scattering</a:t>
            </a:r>
          </a:p>
          <a:p>
            <a:r>
              <a:rPr lang="en-US" dirty="0"/>
              <a:t>Ran 84 criticality benchmarks of the V&amp;V test suite using Mercury/GIDI </a:t>
            </a:r>
            <a:endParaRPr lang="en-US" dirty="0" smtClean="0"/>
          </a:p>
          <a:p>
            <a:r>
              <a:rPr lang="en-US" dirty="0"/>
              <a:t>Demonstrated the new processing and simulation capabilities of GND, FUDGE and MERCURY/GIDI are working </a:t>
            </a:r>
            <a:endParaRPr lang="en-US" dirty="0" smtClean="0"/>
          </a:p>
          <a:p>
            <a:r>
              <a:rPr lang="en-US" dirty="0" smtClean="0"/>
              <a:t>Overall, </a:t>
            </a:r>
            <a:r>
              <a:rPr lang="en-US" dirty="0"/>
              <a:t>MCNP and MERCURY/GIDI </a:t>
            </a:r>
            <a:r>
              <a:rPr lang="en-US" dirty="0" smtClean="0"/>
              <a:t>are in fairly good agreement for  ENDF/B-VII.1 results</a:t>
            </a:r>
          </a:p>
          <a:p>
            <a:r>
              <a:rPr lang="en-US" dirty="0" smtClean="0"/>
              <a:t>ENDF</a:t>
            </a:r>
            <a:r>
              <a:rPr lang="en-US" dirty="0"/>
              <a:t>/b-VIII.</a:t>
            </a:r>
            <a:r>
              <a:rPr lang="en-US" dirty="0" smtClean="0"/>
              <a:t>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 versus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1:</a:t>
            </a:r>
          </a:p>
          <a:p>
            <a:pPr lvl="1"/>
            <a:r>
              <a:rPr lang="en-US" dirty="0" smtClean="0"/>
              <a:t>yields lower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r>
              <a:rPr lang="en-US" dirty="0" smtClean="0"/>
              <a:t>  than the 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 version probably due to increased  n capture in new actinides evaluations</a:t>
            </a:r>
          </a:p>
          <a:p>
            <a:pPr lvl="1"/>
            <a:r>
              <a:rPr lang="en-US" dirty="0" smtClean="0"/>
              <a:t>Revised </a:t>
            </a:r>
            <a:r>
              <a:rPr lang="en-US" dirty="0" smtClean="0"/>
              <a:t> Cu evaluations: improvement but underestimation of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endParaRPr lang="en-US" dirty="0"/>
          </a:p>
          <a:p>
            <a:pPr lvl="1"/>
            <a:r>
              <a:rPr lang="en-US" baseline="30000" dirty="0" smtClean="0"/>
              <a:t>56</a:t>
            </a:r>
            <a:r>
              <a:rPr lang="en-US" dirty="0" smtClean="0"/>
              <a:t>Fe evaluation: overestimation of 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</a:t>
            </a:r>
            <a:r>
              <a:rPr lang="en-US" dirty="0" smtClean="0"/>
              <a:t> in particular for PMF assemblies</a:t>
            </a:r>
          </a:p>
          <a:p>
            <a:pPr lvl="1"/>
            <a:r>
              <a:rPr lang="en-US" dirty="0" smtClean="0"/>
              <a:t>No changes for Al, Ni, Ti, W,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Allows </a:t>
            </a:r>
            <a:r>
              <a:rPr lang="en-US" dirty="0" smtClean="0"/>
              <a:t>for rapid integration and comparison of new evaluations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&amp; 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826" y="1436688"/>
            <a:ext cx="7878074" cy="48815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GIDI </a:t>
            </a:r>
            <a:r>
              <a:rPr lang="en-US" dirty="0" smtClean="0"/>
              <a:t>is being </a:t>
            </a:r>
            <a:r>
              <a:rPr lang="en-US" dirty="0"/>
              <a:t>implemented for </a:t>
            </a:r>
            <a:r>
              <a:rPr lang="en-US" dirty="0" smtClean="0"/>
              <a:t>LLNL </a:t>
            </a:r>
            <a:r>
              <a:rPr lang="en-US" dirty="0" err="1" smtClean="0"/>
              <a:t>Sn</a:t>
            </a:r>
            <a:r>
              <a:rPr lang="en-US" dirty="0" smtClean="0"/>
              <a:t> </a:t>
            </a:r>
            <a:r>
              <a:rPr lang="en-US" dirty="0"/>
              <a:t>code </a:t>
            </a:r>
            <a:r>
              <a:rPr lang="en-US" dirty="0" err="1" smtClean="0"/>
              <a:t>Ardra</a:t>
            </a:r>
            <a:r>
              <a:rPr lang="en-US" dirty="0" smtClean="0"/>
              <a:t>, and V&amp;V testing will start next </a:t>
            </a:r>
            <a:r>
              <a:rPr lang="en-US" dirty="0" smtClean="0"/>
              <a:t>month</a:t>
            </a:r>
          </a:p>
          <a:p>
            <a:r>
              <a:rPr lang="en-US" dirty="0" smtClean="0"/>
              <a:t>Angular </a:t>
            </a:r>
            <a:r>
              <a:rPr lang="en-US" dirty="0"/>
              <a:t>biasing </a:t>
            </a:r>
            <a:r>
              <a:rPr lang="en-US" dirty="0" smtClean="0"/>
              <a:t>will be implemented in </a:t>
            </a:r>
            <a:r>
              <a:rPr lang="en-US" dirty="0"/>
              <a:t>GIDI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TOF LLNL Pulsed Spheres</a:t>
            </a:r>
          </a:p>
          <a:p>
            <a:r>
              <a:rPr lang="en-US" dirty="0"/>
              <a:t>FUDGE will translate data from GND  to ACE format for comparison to MCNP </a:t>
            </a:r>
            <a:r>
              <a:rPr lang="en-US" dirty="0" smtClean="0"/>
              <a:t>results</a:t>
            </a:r>
            <a:endParaRPr lang="en-US" dirty="0"/>
          </a:p>
          <a:p>
            <a:pPr marL="285750" lvl="1" indent="-2286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 We will start testing reconstructed angular distributions within the next two months</a:t>
            </a: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smtClean="0"/>
              <a:t>implementation, </a:t>
            </a:r>
            <a:r>
              <a:rPr lang="en-US" dirty="0" smtClean="0"/>
              <a:t>we plan to </a:t>
            </a:r>
            <a:r>
              <a:rPr lang="en-US" dirty="0" smtClean="0"/>
              <a:t>use </a:t>
            </a:r>
            <a:r>
              <a:rPr lang="en-US" dirty="0" smtClean="0"/>
              <a:t>criticality </a:t>
            </a:r>
            <a:r>
              <a:rPr lang="en-US" dirty="0" smtClean="0"/>
              <a:t>benchmark simulations </a:t>
            </a:r>
            <a:r>
              <a:rPr lang="en-US" dirty="0" smtClean="0"/>
              <a:t>to test:</a:t>
            </a:r>
            <a:endParaRPr lang="en-US" dirty="0" smtClean="0"/>
          </a:p>
          <a:p>
            <a:pPr lvl="1"/>
            <a:r>
              <a:rPr lang="en-US" dirty="0" smtClean="0"/>
              <a:t>Probability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Thermal scattering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8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formats are not very flexible</a:t>
            </a:r>
          </a:p>
          <a:p>
            <a:pPr lvl="1"/>
            <a:r>
              <a:rPr lang="en-US" dirty="0"/>
              <a:t>half a century old </a:t>
            </a:r>
            <a:r>
              <a:rPr lang="en-US" dirty="0" smtClean="0"/>
              <a:t>formats</a:t>
            </a:r>
          </a:p>
          <a:p>
            <a:pPr lvl="1"/>
            <a:r>
              <a:rPr lang="en-US" dirty="0" smtClean="0"/>
              <a:t>ENDF (~1968); ENDL(1959) </a:t>
            </a:r>
          </a:p>
          <a:p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Greater precision</a:t>
            </a:r>
          </a:p>
          <a:p>
            <a:pPr lvl="1"/>
            <a:r>
              <a:rPr lang="en-US" dirty="0" smtClean="0"/>
              <a:t>No limit on reaction type</a:t>
            </a:r>
          </a:p>
          <a:p>
            <a:pPr lvl="1"/>
            <a:r>
              <a:rPr lang="en-US" dirty="0" smtClean="0"/>
              <a:t>Accommodate new data types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hysics</a:t>
            </a:r>
            <a:r>
              <a:rPr lang="en-US" dirty="0" smtClean="0"/>
              <a:t>-</a:t>
            </a:r>
            <a:r>
              <a:rPr lang="en-US" dirty="0" smtClean="0"/>
              <a:t>oriented format</a:t>
            </a:r>
            <a:endParaRPr lang="en-US" dirty="0" smtClean="0"/>
          </a:p>
          <a:p>
            <a:pPr lvl="1"/>
            <a:r>
              <a:rPr lang="en-US" dirty="0" smtClean="0"/>
              <a:t>Data sharing: stores evaluated data, as well as MC and deterministic processed data </a:t>
            </a:r>
          </a:p>
          <a:p>
            <a:r>
              <a:rPr lang="en-US" dirty="0" smtClean="0"/>
              <a:t>Codes </a:t>
            </a:r>
            <a:endParaRPr lang="en-US" dirty="0"/>
          </a:p>
          <a:p>
            <a:pPr lvl="1"/>
            <a:r>
              <a:rPr lang="en-US" dirty="0"/>
              <a:t>Legacy pre-</a:t>
            </a:r>
            <a:r>
              <a:rPr lang="en-US" dirty="0" smtClean="0"/>
              <a:t>processing, processing and translation codes are difficult </a:t>
            </a:r>
            <a:r>
              <a:rPr lang="en-US" dirty="0"/>
              <a:t>to </a:t>
            </a:r>
            <a:r>
              <a:rPr lang="en-US" dirty="0" smtClean="0"/>
              <a:t>maintain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mplementation </a:t>
            </a:r>
            <a:r>
              <a:rPr lang="en-US" dirty="0" smtClean="0"/>
              <a:t>with GND </a:t>
            </a:r>
            <a:r>
              <a:rPr lang="en-US" dirty="0" smtClean="0"/>
              <a:t>is simpler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Generalized Nuclear Data Format</a:t>
            </a:r>
            <a:br>
              <a:rPr lang="en-US" dirty="0" smtClean="0"/>
            </a:br>
            <a:r>
              <a:rPr lang="en-US" sz="2400" b="0" dirty="0" smtClean="0"/>
              <a:t>Why are we working on it?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0609"/>
            <a:ext cx="8229600" cy="41718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FUDGE: For Updating Data and Generating Evaluations </a:t>
            </a:r>
            <a:endParaRPr lang="en-US" dirty="0" smtClean="0"/>
          </a:p>
          <a:p>
            <a:pPr lvl="1"/>
            <a:r>
              <a:rPr lang="en-US" dirty="0" smtClean="0"/>
              <a:t>Translates ENDF formatted  data into GND formatted data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processes </a:t>
            </a:r>
            <a:r>
              <a:rPr lang="en-US" dirty="0"/>
              <a:t>GND data for use in Monte Carlo and deterministic transport </a:t>
            </a:r>
            <a:r>
              <a:rPr lang="en-US" dirty="0" smtClean="0"/>
              <a:t>code, including, </a:t>
            </a:r>
            <a:endParaRPr lang="en-US" dirty="0" smtClean="0"/>
          </a:p>
          <a:p>
            <a:pPr lvl="2"/>
            <a:r>
              <a:rPr lang="en-US" dirty="0" smtClean="0"/>
              <a:t>reconstructing </a:t>
            </a:r>
            <a:r>
              <a:rPr lang="en-US" dirty="0"/>
              <a:t>cross sections and angular distributions from resonance </a:t>
            </a:r>
            <a:r>
              <a:rPr lang="en-US" dirty="0" smtClean="0"/>
              <a:t>parameters, </a:t>
            </a:r>
          </a:p>
          <a:p>
            <a:pPr lvl="2"/>
            <a:r>
              <a:rPr lang="en-US" dirty="0" smtClean="0"/>
              <a:t>and </a:t>
            </a:r>
            <a:r>
              <a:rPr lang="en-US" dirty="0" smtClean="0"/>
              <a:t>heating </a:t>
            </a:r>
            <a:r>
              <a:rPr lang="en-US" dirty="0" smtClean="0"/>
              <a:t>cross-sections. </a:t>
            </a:r>
            <a:endParaRPr lang="en-US" dirty="0"/>
          </a:p>
          <a:p>
            <a:r>
              <a:rPr lang="en-US" dirty="0" smtClean="0"/>
              <a:t>GIDI</a:t>
            </a:r>
            <a:r>
              <a:rPr lang="en-US" dirty="0"/>
              <a:t>: General Interaction Data Interface </a:t>
            </a:r>
            <a:endParaRPr lang="en-US" dirty="0" smtClean="0"/>
          </a:p>
          <a:p>
            <a:pPr lvl="1"/>
            <a:r>
              <a:rPr lang="en-US" dirty="0"/>
              <a:t>read and perform Monte Carlo sampling from GND-formatted data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mplemented </a:t>
            </a:r>
            <a:r>
              <a:rPr lang="en-US" dirty="0"/>
              <a:t>for LLNL Monte Carlo code </a:t>
            </a:r>
            <a:r>
              <a:rPr lang="en-US" dirty="0" smtClean="0"/>
              <a:t>MERCURY and GEANT4</a:t>
            </a:r>
            <a:endParaRPr lang="en-US" dirty="0" smtClean="0"/>
          </a:p>
          <a:p>
            <a:r>
              <a:rPr lang="en-US" dirty="0" smtClean="0"/>
              <a:t>MERCURY</a:t>
            </a:r>
            <a:r>
              <a:rPr lang="en-US" dirty="0"/>
              <a:t>: LLNL all particle-transport Monte Carlo 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MCAPM (old LLNL </a:t>
            </a:r>
            <a:r>
              <a:rPr lang="en-US" dirty="0" err="1" smtClean="0"/>
              <a:t>mcf</a:t>
            </a:r>
            <a:r>
              <a:rPr lang="en-US" dirty="0" smtClean="0"/>
              <a:t> format)</a:t>
            </a:r>
          </a:p>
          <a:p>
            <a:pPr lvl="1"/>
            <a:r>
              <a:rPr lang="en-US" dirty="0" smtClean="0"/>
              <a:t>GIDI (GND format</a:t>
            </a:r>
            <a:r>
              <a:rPr lang="en-US" dirty="0" smtClean="0"/>
              <a:t>)</a:t>
            </a:r>
          </a:p>
          <a:p>
            <a:r>
              <a:rPr lang="en-US" dirty="0"/>
              <a:t>Related presentations at ND2016</a:t>
            </a:r>
            <a:r>
              <a:rPr lang="en-US" dirty="0" smtClean="0"/>
              <a:t>:</a:t>
            </a:r>
            <a:r>
              <a:rPr lang="en-US" dirty="0"/>
              <a:t>B. Beck (FUDGE, GIDI</a:t>
            </a:r>
            <a:r>
              <a:rPr lang="en-US" dirty="0" smtClean="0"/>
              <a:t>), </a:t>
            </a:r>
            <a:r>
              <a:rPr lang="en-US" dirty="0"/>
              <a:t>C. Mattoon (GND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LLNL GND-friendly Codes </a:t>
            </a:r>
            <a:br>
              <a:rPr lang="en-US" dirty="0" smtClean="0"/>
            </a:br>
            <a:r>
              <a:rPr lang="en-US" sz="2400" b="0" dirty="0" smtClean="0"/>
              <a:t>and what they can do</a:t>
            </a:r>
            <a:endParaRPr lang="en-US" sz="2400" b="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522178"/>
            <a:ext cx="9144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now can translate ENDF data , process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MC simulations with data in GND format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9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1524"/>
            <a:ext cx="8229600" cy="49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 ENDF </a:t>
            </a:r>
            <a:r>
              <a:rPr lang="en-US" dirty="0" smtClean="0"/>
              <a:t>library releases translated in GND format: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ENDF</a:t>
            </a:r>
            <a:r>
              <a:rPr lang="en-US" dirty="0" smtClean="0"/>
              <a:t>/B-</a:t>
            </a:r>
            <a:r>
              <a:rPr lang="en-US" dirty="0"/>
              <a:t>VII.1 </a:t>
            </a:r>
            <a:endParaRPr lang="en-US" dirty="0" smtClean="0"/>
          </a:p>
          <a:p>
            <a:pPr lvl="1"/>
            <a:r>
              <a:rPr lang="en-US" dirty="0" smtClean="0"/>
              <a:t>ENDF</a:t>
            </a:r>
            <a:r>
              <a:rPr lang="en-US" dirty="0" smtClean="0"/>
              <a:t>/B-VIII</a:t>
            </a:r>
            <a:r>
              <a:rPr lang="en-US" dirty="0"/>
              <a:t>.</a:t>
            </a:r>
            <a:r>
              <a:rPr lang="en-US" dirty="0" smtClean="0"/>
              <a:t>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 </a:t>
            </a:r>
            <a:endParaRPr lang="en-US" dirty="0"/>
          </a:p>
          <a:p>
            <a:pPr lvl="1"/>
            <a:r>
              <a:rPr lang="en-US" dirty="0" smtClean="0"/>
              <a:t>ENDF</a:t>
            </a:r>
            <a:r>
              <a:rPr lang="en-US" dirty="0" smtClean="0"/>
              <a:t>/B-</a:t>
            </a:r>
            <a:r>
              <a:rPr lang="en-US" dirty="0" smtClean="0"/>
              <a:t>VIII</a:t>
            </a:r>
            <a:r>
              <a:rPr lang="en-US" dirty="0" smtClean="0"/>
              <a:t>.0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2- </a:t>
            </a:r>
            <a:r>
              <a:rPr lang="en-US" dirty="0" smtClean="0"/>
              <a:t>(released  8/19)</a:t>
            </a:r>
          </a:p>
          <a:p>
            <a:r>
              <a:rPr lang="en-US" dirty="0" smtClean="0"/>
              <a:t>Al</a:t>
            </a:r>
            <a:r>
              <a:rPr lang="en-US" dirty="0"/>
              <a:t>, Ni, Cu, </a:t>
            </a:r>
            <a:r>
              <a:rPr lang="en-US" dirty="0" smtClean="0"/>
              <a:t>W </a:t>
            </a:r>
            <a:r>
              <a:rPr lang="en-US" dirty="0"/>
              <a:t>and </a:t>
            </a:r>
            <a:r>
              <a:rPr lang="en-US" dirty="0" err="1"/>
              <a:t>Pb</a:t>
            </a:r>
            <a:r>
              <a:rPr lang="en-US" dirty="0"/>
              <a:t> </a:t>
            </a:r>
            <a:r>
              <a:rPr lang="en-US" dirty="0" smtClean="0"/>
              <a:t>reflectors</a:t>
            </a:r>
            <a:endParaRPr lang="en-US" dirty="0"/>
          </a:p>
          <a:p>
            <a:pPr lvl="1"/>
            <a:r>
              <a:rPr lang="en-US" dirty="0"/>
              <a:t>angular distributions can be generated using the FUDGE angular distribution reconstruction capability. </a:t>
            </a:r>
            <a:endParaRPr lang="en-US" dirty="0" smtClean="0"/>
          </a:p>
          <a:p>
            <a:pPr lvl="1"/>
            <a:r>
              <a:rPr lang="en-US" dirty="0" smtClean="0"/>
              <a:t>Results: Data </a:t>
            </a:r>
            <a:r>
              <a:rPr lang="en-US" dirty="0" smtClean="0"/>
              <a:t>from </a:t>
            </a:r>
            <a:r>
              <a:rPr lang="en-US" dirty="0" smtClean="0"/>
              <a:t>ENDF file, no reconstruction, no probability table, no thermal n scattering </a:t>
            </a:r>
            <a:endParaRPr lang="en-US" dirty="0" smtClean="0"/>
          </a:p>
          <a:p>
            <a:r>
              <a:rPr lang="en-US" baseline="30000" dirty="0"/>
              <a:t>56</a:t>
            </a:r>
            <a:r>
              <a:rPr lang="en-US" dirty="0"/>
              <a:t>Fe evaluations: CIELO, </a:t>
            </a:r>
            <a:r>
              <a:rPr lang="en-US" dirty="0" smtClean="0"/>
              <a:t>CNDC</a:t>
            </a:r>
            <a:endParaRPr lang="en-US" dirty="0" smtClean="0"/>
          </a:p>
          <a:p>
            <a:r>
              <a:rPr lang="en-US" dirty="0" smtClean="0"/>
              <a:t>84 fast criticality benchmarks </a:t>
            </a:r>
            <a:r>
              <a:rPr lang="en-US" dirty="0" smtClean="0"/>
              <a:t>from LLNL V&amp;V test suite </a:t>
            </a:r>
            <a:r>
              <a:rPr lang="en-US" dirty="0" smtClean="0"/>
              <a:t>were run </a:t>
            </a:r>
            <a:r>
              <a:rPr lang="en-US" dirty="0" smtClean="0"/>
              <a:t>with MERCURY/</a:t>
            </a:r>
            <a:r>
              <a:rPr lang="en-US" dirty="0" smtClean="0"/>
              <a:t>GIDI</a:t>
            </a:r>
          </a:p>
          <a:p>
            <a:r>
              <a:rPr lang="en-US" dirty="0" smtClean="0"/>
              <a:t>Some comparison to MCNP5 – ENDF/B-VII.1 results </a:t>
            </a:r>
          </a:p>
          <a:p>
            <a:pPr lvl="1"/>
            <a:r>
              <a:rPr lang="en-US" i="1" dirty="0" smtClean="0"/>
              <a:t>[</a:t>
            </a:r>
            <a:r>
              <a:rPr lang="en-US" i="1" dirty="0" err="1" smtClean="0"/>
              <a:t>Kahler</a:t>
            </a:r>
            <a:r>
              <a:rPr lang="en-US" i="1" dirty="0" smtClean="0"/>
              <a:t> et al. NDS 112 (2011) 2997-3036]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ENDF Evaluations in GND format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2921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From ENDF</a:t>
            </a:r>
            <a:r>
              <a:rPr lang="en-US" dirty="0" smtClean="0"/>
              <a:t>/BVII</a:t>
            </a:r>
            <a:r>
              <a:rPr lang="en-US" dirty="0" smtClean="0"/>
              <a:t>.0 and ENDF</a:t>
            </a:r>
            <a:r>
              <a:rPr lang="en-US" dirty="0" smtClean="0"/>
              <a:t>/BVII</a:t>
            </a:r>
            <a:r>
              <a:rPr lang="en-US" dirty="0" smtClean="0"/>
              <a:t>.1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b="0" dirty="0" smtClean="0"/>
              <a:t>Fast Criticality Benchmarks </a:t>
            </a:r>
            <a:endParaRPr lang="en-US" sz="2400" b="0" dirty="0"/>
          </a:p>
        </p:txBody>
      </p:sp>
      <p:pic>
        <p:nvPicPr>
          <p:cNvPr id="2" name="Picture 1" descr="GND_Crit2cas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74"/>
            <a:ext cx="9144000" cy="287363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35079" y="1715374"/>
            <a:ext cx="8702556" cy="2451731"/>
            <a:chOff x="435079" y="1715374"/>
            <a:chExt cx="8702556" cy="245173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26996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2809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433159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81776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62083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748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7050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14436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576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77090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23656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930834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4250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658968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35079" y="1715374"/>
              <a:ext cx="8702556" cy="2451731"/>
              <a:chOff x="435079" y="1715374"/>
              <a:chExt cx="8702556" cy="245173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5079" y="3828551"/>
                <a:ext cx="595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bare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81255" y="3828551"/>
                <a:ext cx="367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Al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74662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759306" y="3828551"/>
                <a:ext cx="378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W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73570" y="3828551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01340" y="1715374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Co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98518" y="3828551"/>
                <a:ext cx="4810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DU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01903" y="3828551"/>
                <a:ext cx="378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Ni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72837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F4F97"/>
                    </a:solidFill>
                  </a:rPr>
                  <a:t>Pb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54971" y="3828551"/>
                <a:ext cx="424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Fe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01636" y="3828551"/>
                <a:ext cx="347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Ti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811252" y="3828551"/>
                <a:ext cx="332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2700" y="14859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Ordinate: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5399068"/>
            <a:ext cx="916320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VII.1: MERCURY/GIDI  results are in good agreement with MCNP results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 for a few cases with U, Fe reflectors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 smtClean="0"/>
              <a:t>ENDF/bVII.1 </a:t>
            </a:r>
            <a:r>
              <a:rPr lang="en-US" dirty="0"/>
              <a:t>(</a:t>
            </a:r>
            <a:r>
              <a:rPr lang="en-US" dirty="0" smtClean="0"/>
              <a:t>GND)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558652" y="2910557"/>
            <a:ext cx="66141" cy="39689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274521" y="2838050"/>
            <a:ext cx="66141" cy="39689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38441" y="3056599"/>
            <a:ext cx="66141" cy="39689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06128" y="2798875"/>
            <a:ext cx="66141" cy="39689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69084" y="2818977"/>
            <a:ext cx="66141" cy="39689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 rot="5400000">
            <a:off x="6719930" y="3558818"/>
            <a:ext cx="52913" cy="396894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ND_Crit3cas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453"/>
            <a:ext cx="9144000" cy="28861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5079" y="1715374"/>
            <a:ext cx="8702556" cy="2451731"/>
            <a:chOff x="435079" y="1715374"/>
            <a:chExt cx="8702556" cy="2451731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26996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2809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433159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81776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2083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3748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7050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14436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4576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77090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23656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30834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14250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658968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35079" y="1715374"/>
              <a:ext cx="8702556" cy="2451731"/>
              <a:chOff x="435079" y="1715374"/>
              <a:chExt cx="8702556" cy="245173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35079" y="3828551"/>
                <a:ext cx="595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bare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81255" y="3828551"/>
                <a:ext cx="367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Al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74662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59306" y="3828551"/>
                <a:ext cx="378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W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73570" y="3828551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01340" y="1715374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Co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98518" y="3828551"/>
                <a:ext cx="4810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DU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01903" y="3828551"/>
                <a:ext cx="378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Ni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72837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F4F97"/>
                    </a:solidFill>
                  </a:rPr>
                  <a:t>Pb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54971" y="3828551"/>
                <a:ext cx="424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Fe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201636" y="3828551"/>
                <a:ext cx="347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Ti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11252" y="3828551"/>
                <a:ext cx="332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</p:grpSp>
      </p:grpSp>
      <p:cxnSp>
        <p:nvCxnSpPr>
          <p:cNvPr id="44" name="Straight Arrow Connector 43"/>
          <p:cNvCxnSpPr/>
          <p:nvPr/>
        </p:nvCxnSpPr>
        <p:spPr>
          <a:xfrm flipH="1">
            <a:off x="8369300" y="2825750"/>
            <a:ext cx="69850" cy="29845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743700" y="2978150"/>
            <a:ext cx="69850" cy="29845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619500" y="2927350"/>
            <a:ext cx="69850" cy="298450"/>
          </a:xfrm>
          <a:prstGeom prst="straightConnector1">
            <a:avLst/>
          </a:prstGeom>
          <a:ln w="28575" cmpd="sng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700" y="14859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Ordinate: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7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54407"/>
            <a:ext cx="8530683" cy="1008771"/>
          </a:xfrm>
        </p:spPr>
        <p:txBody>
          <a:bodyPr/>
          <a:lstStyle/>
          <a:p>
            <a:r>
              <a:rPr lang="en-US" dirty="0"/>
              <a:t>ENDF/</a:t>
            </a:r>
            <a:r>
              <a:rPr lang="en-US" dirty="0" smtClean="0"/>
              <a:t>bVIII.0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 (GND)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399068"/>
            <a:ext cx="916320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ENDF/B-VIII.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8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Large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discrepancies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 effective of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assemblies with Cu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reflectors</a:t>
            </a:r>
          </a:p>
        </p:txBody>
      </p:sp>
      <p:pic>
        <p:nvPicPr>
          <p:cNvPr id="8" name="Picture 7" descr="GND_Crit4cases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74"/>
            <a:ext cx="9144000" cy="291409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5079" y="1723841"/>
            <a:ext cx="8702556" cy="2451731"/>
            <a:chOff x="435079" y="1715374"/>
            <a:chExt cx="8702556" cy="245173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26996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2809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33159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81776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2083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748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7050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14436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4576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7090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23656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30834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14250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658968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35079" y="1715374"/>
              <a:ext cx="8702556" cy="2451731"/>
              <a:chOff x="435079" y="1715374"/>
              <a:chExt cx="8702556" cy="245173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435079" y="3828551"/>
                <a:ext cx="595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bare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81255" y="3828551"/>
                <a:ext cx="367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Al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4662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759306" y="3828551"/>
                <a:ext cx="378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W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73570" y="3828551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301340" y="1715374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Co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98518" y="3828551"/>
                <a:ext cx="4810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DU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01903" y="3828551"/>
                <a:ext cx="378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Ni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72837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F4F97"/>
                    </a:solidFill>
                  </a:rPr>
                  <a:t>Pb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54971" y="3828551"/>
                <a:ext cx="424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Fe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01636" y="3828551"/>
                <a:ext cx="347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Ti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811252" y="3828551"/>
                <a:ext cx="332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2700" y="14859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Ordinate: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6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ND_CritA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002"/>
            <a:ext cx="9144000" cy="290512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219507"/>
            <a:ext cx="8530683" cy="1008771"/>
          </a:xfrm>
        </p:spPr>
        <p:txBody>
          <a:bodyPr/>
          <a:lstStyle/>
          <a:p>
            <a:r>
              <a:rPr lang="en-US" dirty="0"/>
              <a:t>ENDF</a:t>
            </a:r>
            <a:r>
              <a:rPr lang="en-US" dirty="0" smtClean="0"/>
              <a:t>/</a:t>
            </a:r>
            <a:r>
              <a:rPr lang="en-US" dirty="0" smtClean="0"/>
              <a:t>B</a:t>
            </a:r>
            <a:r>
              <a:rPr lang="en-US" dirty="0"/>
              <a:t>VIII</a:t>
            </a:r>
            <a:r>
              <a:rPr lang="en-US" dirty="0" smtClean="0"/>
              <a:t>.0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2 </a:t>
            </a:r>
            <a:r>
              <a:rPr lang="en-US" dirty="0"/>
              <a:t>(</a:t>
            </a:r>
            <a:r>
              <a:rPr lang="en-US" dirty="0" smtClean="0"/>
              <a:t>GND)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/>
          </a:p>
        </p:txBody>
      </p:sp>
      <p:sp>
        <p:nvSpPr>
          <p:cNvPr id="4" name="Oval 3"/>
          <p:cNvSpPr/>
          <p:nvPr/>
        </p:nvSpPr>
        <p:spPr bwMode="auto">
          <a:xfrm>
            <a:off x="2484229" y="1763643"/>
            <a:ext cx="1003300" cy="23495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56186" y="2779654"/>
            <a:ext cx="850900" cy="1041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12000" y="2770268"/>
            <a:ext cx="850900" cy="1041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2766954"/>
            <a:ext cx="381000" cy="1041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68400" y="2855854"/>
            <a:ext cx="673100" cy="8509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5618472"/>
            <a:ext cx="91440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format enables fast turn around when comparing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evaluationss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079" y="1715374"/>
            <a:ext cx="8702556" cy="2451731"/>
            <a:chOff x="435079" y="1715374"/>
            <a:chExt cx="8702556" cy="245173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26996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2809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433159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881776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20835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3748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7050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14436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45762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70900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36567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930834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42501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658968" y="2038922"/>
              <a:ext cx="1" cy="2081211"/>
            </a:xfrm>
            <a:prstGeom prst="line">
              <a:avLst/>
            </a:prstGeom>
            <a:ln w="3175" cmpd="sng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35079" y="1715374"/>
              <a:ext cx="8702556" cy="2451731"/>
              <a:chOff x="435079" y="1715374"/>
              <a:chExt cx="8702556" cy="245173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35079" y="3828551"/>
                <a:ext cx="595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bare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81255" y="3828551"/>
                <a:ext cx="367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Al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74662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Be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759306" y="3828551"/>
                <a:ext cx="378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W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73570" y="3828551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01340" y="1715374"/>
                <a:ext cx="4469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Co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98518" y="3828551"/>
                <a:ext cx="4810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DU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01903" y="3828551"/>
                <a:ext cx="378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Ni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72837" y="3828551"/>
                <a:ext cx="43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F4F97"/>
                    </a:solidFill>
                  </a:rPr>
                  <a:t>Pb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354971" y="3828551"/>
                <a:ext cx="424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Fe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01636" y="3828551"/>
                <a:ext cx="347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Ti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11252" y="3828551"/>
                <a:ext cx="332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F4F97"/>
                    </a:solidFill>
                  </a:rPr>
                  <a:t>U</a:t>
                </a:r>
                <a:endParaRPr lang="en-US" sz="1600" dirty="0">
                  <a:solidFill>
                    <a:srgbClr val="0F4F97"/>
                  </a:solidFill>
                </a:endParaRPr>
              </a:p>
            </p:txBody>
          </p:sp>
        </p:grpSp>
      </p:grpSp>
      <p:sp>
        <p:nvSpPr>
          <p:cNvPr id="69" name="Oval 68"/>
          <p:cNvSpPr/>
          <p:nvPr/>
        </p:nvSpPr>
        <p:spPr bwMode="auto">
          <a:xfrm>
            <a:off x="5067300" y="2766954"/>
            <a:ext cx="381000" cy="1041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700" y="1485900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Ordinate: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79807"/>
            <a:ext cx="8530683" cy="1008771"/>
          </a:xfrm>
        </p:spPr>
        <p:txBody>
          <a:bodyPr/>
          <a:lstStyle/>
          <a:p>
            <a:r>
              <a:rPr lang="en-US" dirty="0" smtClean="0"/>
              <a:t>Godiva, Jezebel, Jezebel240, Flattop25 &amp; </a:t>
            </a:r>
            <a:r>
              <a:rPr lang="en-US" dirty="0" err="1" smtClean="0"/>
              <a:t>Pu</a:t>
            </a:r>
            <a:r>
              <a:rPr lang="en-US" dirty="0" smtClean="0"/>
              <a:t>, Big10 </a:t>
            </a:r>
            <a:endParaRPr lang="en-US" dirty="0"/>
          </a:p>
        </p:txBody>
      </p:sp>
      <p:pic>
        <p:nvPicPr>
          <p:cNvPr id="7" name="Picture 6" descr="GND_standar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11396"/>
            <a:ext cx="7337758" cy="4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8.28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2015_PPT_UNC_V8.28(1).potx</Template>
  <TotalTime>6602</TotalTime>
  <Words>931</Words>
  <Application>Microsoft Macintosh PowerPoint</Application>
  <PresentationFormat>On-screen Show (4:3)</PresentationFormat>
  <Paragraphs>149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2015_PPT_UNC_V8.28(1)</vt:lpstr>
      <vt:lpstr>Criticality Benchmark Simulations with ENDF/B-VIII.b2 Structural Material Evaluations in GND Format</vt:lpstr>
      <vt:lpstr>Generalized Nuclear Data Format Why are we working on it?</vt:lpstr>
      <vt:lpstr>LLNL GND-friendly Codes  and what they can do</vt:lpstr>
      <vt:lpstr>ENDF Evaluations in GND format</vt:lpstr>
      <vt:lpstr>From ENDF/BVII.0 and ENDF/BVII.1  Fast Criticality Benchmarks </vt:lpstr>
      <vt:lpstr>ENDF/bVII.1 (GND) </vt:lpstr>
      <vt:lpstr>ENDF/bVIII.0b1 (GND)</vt:lpstr>
      <vt:lpstr>ENDF/BVIII.0b2 (GND) </vt:lpstr>
      <vt:lpstr>Godiva, Jezebel, Jezebel240, Flattop25 &amp; Pu, Big10 </vt:lpstr>
      <vt:lpstr>Cu reflector  </vt:lpstr>
      <vt:lpstr>Al reflector  </vt:lpstr>
      <vt:lpstr>Ni reflector</vt:lpstr>
      <vt:lpstr>Ti reflector</vt:lpstr>
      <vt:lpstr>W &amp; Pb reflector </vt:lpstr>
      <vt:lpstr>CIELO 56Fe evaluations in GND format</vt:lpstr>
      <vt:lpstr>ENDF/B.VIII.0 56Fe evaluations in GND format</vt:lpstr>
      <vt:lpstr>Conclusion</vt:lpstr>
      <vt:lpstr>Ongoing &amp; Future Work</vt:lpstr>
      <vt:lpstr>PowerPoint Presentation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subject/>
  <dc:creator>Hadley, Kirk Hadley</dc:creator>
  <cp:keywords/>
  <dc:description/>
  <cp:lastModifiedBy>Marie Anne Descalle</cp:lastModifiedBy>
  <cp:revision>299</cp:revision>
  <cp:lastPrinted>2015-07-27T18:49:14Z</cp:lastPrinted>
  <dcterms:created xsi:type="dcterms:W3CDTF">2015-07-06T19:43:41Z</dcterms:created>
  <dcterms:modified xsi:type="dcterms:W3CDTF">2016-09-14T09:53:48Z</dcterms:modified>
  <cp:category/>
</cp:coreProperties>
</file>