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notesSlides/notesSlide2.xml" ContentType="application/vnd.openxmlformats-officedocument.presentationml.notesSlide+xml"/>
  <Override PartName="/ppt/tags/tag6.xml" ContentType="application/vnd.openxmlformats-officedocument.presentationml.tags+xml"/>
  <Override PartName="/ppt/tags/tag8.xml" ContentType="application/vnd.openxmlformats-officedocument.presentationml.tag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tags/tag3.xml" ContentType="application/vnd.openxmlformats-officedocument.presentationml.tags+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8.xml" ContentType="application/vnd.openxmlformats-officedocument.presentationml.notesSlide+xml"/>
  <Default Extension="tiff" ContentType="image/tiff"/>
  <Override PartName="/ppt/notesSlides/notesSlide11.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Lst>
  <p:notesMasterIdLst>
    <p:notesMasterId r:id="rId38"/>
  </p:notesMasterIdLst>
  <p:handoutMasterIdLst>
    <p:handoutMasterId r:id="rId39"/>
  </p:handoutMasterIdLst>
  <p:sldIdLst>
    <p:sldId id="256" r:id="rId2"/>
    <p:sldId id="292" r:id="rId3"/>
    <p:sldId id="300" r:id="rId4"/>
    <p:sldId id="265" r:id="rId5"/>
    <p:sldId id="305" r:id="rId6"/>
    <p:sldId id="316" r:id="rId7"/>
    <p:sldId id="267" r:id="rId8"/>
    <p:sldId id="268" r:id="rId9"/>
    <p:sldId id="270" r:id="rId10"/>
    <p:sldId id="269" r:id="rId11"/>
    <p:sldId id="272" r:id="rId12"/>
    <p:sldId id="271" r:id="rId13"/>
    <p:sldId id="273" r:id="rId14"/>
    <p:sldId id="274" r:id="rId15"/>
    <p:sldId id="275" r:id="rId16"/>
    <p:sldId id="276" r:id="rId17"/>
    <p:sldId id="307" r:id="rId18"/>
    <p:sldId id="281" r:id="rId19"/>
    <p:sldId id="308" r:id="rId20"/>
    <p:sldId id="282" r:id="rId21"/>
    <p:sldId id="284" r:id="rId22"/>
    <p:sldId id="301" r:id="rId23"/>
    <p:sldId id="312" r:id="rId24"/>
    <p:sldId id="283" r:id="rId25"/>
    <p:sldId id="317" r:id="rId26"/>
    <p:sldId id="313" r:id="rId27"/>
    <p:sldId id="302" r:id="rId28"/>
    <p:sldId id="314" r:id="rId29"/>
    <p:sldId id="315" r:id="rId30"/>
    <p:sldId id="303" r:id="rId31"/>
    <p:sldId id="310" r:id="rId32"/>
    <p:sldId id="309" r:id="rId33"/>
    <p:sldId id="318" r:id="rId34"/>
    <p:sldId id="311" r:id="rId35"/>
    <p:sldId id="266" r:id="rId36"/>
    <p:sldId id="304"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clrMru>
    <a:srgbClr val="FDD9FE"/>
    <a:srgbClr val="2D637F"/>
    <a:srgbClr val="E09E19"/>
    <a:srgbClr val="9DAD33"/>
    <a:srgbClr val="6C3302"/>
    <a:srgbClr val="584F29"/>
    <a:srgbClr val="ED4E33"/>
    <a:srgbClr val="003262"/>
    <a:srgbClr val="53626F"/>
    <a:srgbClr val="00B2A5"/>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90" autoAdjust="0"/>
    <p:restoredTop sz="84237" autoAdjust="0"/>
  </p:normalViewPr>
  <p:slideViewPr>
    <p:cSldViewPr snapToGrid="0" snapToObjects="1">
      <p:cViewPr varScale="1">
        <p:scale>
          <a:sx n="97" d="100"/>
          <a:sy n="97" d="100"/>
        </p:scale>
        <p:origin x="-1488" y="-102"/>
      </p:cViewPr>
      <p:guideLst>
        <p:guide orient="horz" pos="360"/>
        <p:guide pos="575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7CB1905-1EEB-6545-B5E2-B70E8868255E}" type="datetimeFigureOut">
              <a:rPr lang="en-US" smtClean="0"/>
              <a:pPr/>
              <a:t>11/13/2016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261A396-5F67-764F-9A9A-305152EBE086}" type="slidenum">
              <a:rPr lang="en-US" smtClean="0"/>
              <a:pPr/>
              <a:t>‹#›</a:t>
            </a:fld>
            <a:endParaRPr lang="en-US"/>
          </a:p>
        </p:txBody>
      </p:sp>
    </p:spTree>
    <p:extLst>
      <p:ext uri="{BB962C8B-B14F-4D97-AF65-F5344CB8AC3E}">
        <p14:creationId xmlns:p14="http://schemas.microsoft.com/office/powerpoint/2010/main" xmlns="" val="3427985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53F6BF-7462-9046-A2B6-90C29244BD27}" type="datetimeFigureOut">
              <a:rPr lang="en-US" smtClean="0"/>
              <a:pPr/>
              <a:t>11/13/2016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B7DBC5-2A13-CA47-B9EE-6017A92B6B18}" type="slidenum">
              <a:rPr lang="en-US" smtClean="0"/>
              <a:pPr/>
              <a:t>‹#›</a:t>
            </a:fld>
            <a:endParaRPr lang="en-US"/>
          </a:p>
        </p:txBody>
      </p:sp>
    </p:spTree>
    <p:extLst>
      <p:ext uri="{BB962C8B-B14F-4D97-AF65-F5344CB8AC3E}">
        <p14:creationId xmlns:p14="http://schemas.microsoft.com/office/powerpoint/2010/main" xmlns="" val="373436860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B7DBC5-2A13-CA47-B9EE-6017A92B6B18}"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B7DBC5-2A13-CA47-B9EE-6017A92B6B18}" type="slidenum">
              <a:rPr lang="en-US" smtClean="0"/>
              <a:pPr/>
              <a:t>22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B7DBC5-2A13-CA47-B9EE-6017A92B6B18}" type="slidenum">
              <a:rPr lang="en-US" smtClean="0"/>
              <a:pPr/>
              <a:t>24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ea typeface="ＭＳ Ｐゴシック" charset="0"/>
                <a:cs typeface="ＭＳ Ｐゴシック" charset="0"/>
              </a:rPr>
              <a:t>The neutrons employed in these measurements were obtained using deuteron breakup at the 88-Inch Cyclotron at Lawrence Berkeley National Laboratory. </a:t>
            </a:r>
          </a:p>
          <a:p>
            <a:endParaRPr lang="en-US" dirty="0" smtClean="0">
              <a:ea typeface="ＭＳ Ｐゴシック" charset="0"/>
              <a:cs typeface="ＭＳ Ｐゴシック" charset="0"/>
            </a:endParaRPr>
          </a:p>
          <a:p>
            <a:r>
              <a:rPr lang="en-US" dirty="0" smtClean="0">
                <a:ea typeface="ＭＳ Ｐゴシック" charset="0"/>
                <a:cs typeface="ＭＳ Ｐゴシック" charset="0"/>
              </a:rPr>
              <a:t>A Faraday Cup, housing a 3.8~cm thick tantalum target, located in the cyclotron vault was used for both online beam monitoring and to produce ``breakup" neutrons via the $^{</a:t>
            </a:r>
            <a:r>
              <a:rPr lang="en-US" dirty="0" err="1" smtClean="0">
                <a:ea typeface="ＭＳ Ｐゴシック" charset="0"/>
                <a:cs typeface="ＭＳ Ｐゴシック" charset="0"/>
              </a:rPr>
              <a:t>nat</a:t>
            </a:r>
            <a:r>
              <a:rPr lang="en-US" dirty="0" smtClean="0">
                <a:ea typeface="ＭＳ Ｐゴシック" charset="0"/>
                <a:cs typeface="ＭＳ Ｐゴシック" charset="0"/>
              </a:rPr>
              <a:t>}$Ta($^2$H,n) reaction. A portion of these breakup neutrons passed through 3~m of concrete and 1.5~m of sand bags encasing a beam pipe, forming a 10-cm-radius, well-collimated, open-air neutron beam that was used in the experimental area.</a:t>
            </a:r>
          </a:p>
          <a:p>
            <a:endParaRPr lang="en-US" dirty="0"/>
          </a:p>
        </p:txBody>
      </p:sp>
      <p:sp>
        <p:nvSpPr>
          <p:cNvPr id="4" name="Slide Number Placeholder 3"/>
          <p:cNvSpPr>
            <a:spLocks noGrp="1"/>
          </p:cNvSpPr>
          <p:nvPr>
            <p:ph type="sldNum" sz="quarter" idx="10"/>
          </p:nvPr>
        </p:nvSpPr>
        <p:spPr/>
        <p:txBody>
          <a:bodyPr/>
          <a:lstStyle/>
          <a:p>
            <a:fld id="{84B7DBC5-2A13-CA47-B9EE-6017A92B6B18}" type="slidenum">
              <a:rPr lang="en-US" smtClean="0"/>
              <a:pPr/>
              <a:t>28</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96 </a:t>
            </a:r>
            <a:r>
              <a:rPr lang="en-US" dirty="0" err="1" smtClean="0"/>
              <a:t>uA</a:t>
            </a:r>
            <a:r>
              <a:rPr lang="en-US" baseline="0" dirty="0" smtClean="0"/>
              <a:t> max limit @ 16 MeV D</a:t>
            </a:r>
            <a:endParaRPr lang="en-US" dirty="0"/>
          </a:p>
        </p:txBody>
      </p:sp>
      <p:sp>
        <p:nvSpPr>
          <p:cNvPr id="4" name="Slide Number Placeholder 3"/>
          <p:cNvSpPr>
            <a:spLocks noGrp="1"/>
          </p:cNvSpPr>
          <p:nvPr>
            <p:ph type="sldNum" sz="quarter" idx="10"/>
          </p:nvPr>
        </p:nvSpPr>
        <p:spPr/>
        <p:txBody>
          <a:bodyPr/>
          <a:lstStyle/>
          <a:p>
            <a:fld id="{84B7DBC5-2A13-CA47-B9EE-6017A92B6B18}" type="slidenum">
              <a:rPr lang="en-US" smtClean="0"/>
              <a:pPr/>
              <a:t>29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SzPct val="25000"/>
            </a:pPr>
            <a:r>
              <a:rPr lang="en-US" sz="1200" dirty="0" smtClean="0">
                <a:solidFill>
                  <a:srgbClr val="000000"/>
                </a:solidFill>
                <a:latin typeface="Arial"/>
                <a:ea typeface="Arial"/>
                <a:cs typeface="Arial"/>
                <a:sym typeface="Arial"/>
              </a:rPr>
              <a:t>Low-energy</a:t>
            </a:r>
            <a:r>
              <a:rPr lang="en-US" sz="1200" baseline="0" dirty="0" smtClean="0">
                <a:solidFill>
                  <a:srgbClr val="000000"/>
                </a:solidFill>
                <a:latin typeface="Arial"/>
                <a:ea typeface="Arial"/>
                <a:cs typeface="Arial"/>
                <a:sym typeface="Arial"/>
              </a:rPr>
              <a:t> </a:t>
            </a:r>
            <a:r>
              <a:rPr lang="en-US" sz="1200" baseline="0" dirty="0" err="1" smtClean="0">
                <a:solidFill>
                  <a:srgbClr val="000000"/>
                </a:solidFill>
                <a:latin typeface="Arial"/>
                <a:ea typeface="Arial"/>
                <a:cs typeface="Arial"/>
                <a:sym typeface="Arial"/>
              </a:rPr>
              <a:t>upbend</a:t>
            </a:r>
            <a:r>
              <a:rPr lang="en-US" sz="1200" baseline="0" dirty="0" smtClean="0">
                <a:solidFill>
                  <a:srgbClr val="000000"/>
                </a:solidFill>
                <a:latin typeface="Arial"/>
                <a:ea typeface="Arial"/>
                <a:cs typeface="Arial"/>
                <a:sym typeface="Arial"/>
              </a:rPr>
              <a:t> and consequences of </a:t>
            </a:r>
            <a:r>
              <a:rPr lang="en-US" sz="1200" baseline="0" dirty="0" err="1" smtClean="0">
                <a:solidFill>
                  <a:srgbClr val="000000"/>
                </a:solidFill>
                <a:latin typeface="Arial"/>
                <a:ea typeface="Arial"/>
                <a:cs typeface="Arial"/>
                <a:sym typeface="Arial"/>
              </a:rPr>
              <a:t>upbend</a:t>
            </a:r>
            <a:endParaRPr lang="en-US" sz="1200" baseline="0" dirty="0" smtClean="0">
              <a:solidFill>
                <a:srgbClr val="000000"/>
              </a:solidFill>
              <a:latin typeface="Arial"/>
              <a:ea typeface="Arial"/>
              <a:cs typeface="Arial"/>
              <a:sym typeface="Arial"/>
            </a:endParaRPr>
          </a:p>
        </p:txBody>
      </p:sp>
      <p:sp>
        <p:nvSpPr>
          <p:cNvPr id="4" name="Slide Number Placeholder 3"/>
          <p:cNvSpPr>
            <a:spLocks noGrp="1"/>
          </p:cNvSpPr>
          <p:nvPr>
            <p:ph type="sldNum" sz="quarter" idx="10"/>
          </p:nvPr>
        </p:nvSpPr>
        <p:spPr/>
        <p:txBody>
          <a:bodyPr/>
          <a:lstStyle/>
          <a:p>
            <a:fld id="{84B7DBC5-2A13-CA47-B9EE-6017A92B6B18}" type="slidenum">
              <a:rPr lang="en-US" smtClean="0"/>
              <a:pPr/>
              <a:t>31</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rtl="0">
              <a:spcBef>
                <a:spcPts val="0"/>
              </a:spcBef>
              <a:buSzPct val="25000"/>
              <a:buNone/>
            </a:pPr>
            <a:r>
              <a:rPr lang="en-US" sz="1200" b="0" i="0" u="none" strike="noStrike" cap="none" dirty="0" smtClean="0">
                <a:solidFill>
                  <a:srgbClr val="000000"/>
                </a:solidFill>
                <a:latin typeface="Arial"/>
                <a:ea typeface="Arial"/>
                <a:cs typeface="Arial"/>
                <a:sym typeface="Arial"/>
              </a:rPr>
              <a:t>Can use GRETINA to obtain structure</a:t>
            </a:r>
            <a:r>
              <a:rPr lang="en-US" sz="1200" b="0" i="0" u="none" strike="noStrike" cap="none" baseline="0" dirty="0" smtClean="0">
                <a:solidFill>
                  <a:srgbClr val="000000"/>
                </a:solidFill>
                <a:latin typeface="Arial"/>
                <a:ea typeface="Arial"/>
                <a:cs typeface="Arial"/>
                <a:sym typeface="Arial"/>
              </a:rPr>
              <a:t> data to understand this </a:t>
            </a:r>
            <a:r>
              <a:rPr lang="en-US" sz="1200" b="0" i="0" u="none" strike="noStrike" cap="none" baseline="0" dirty="0" err="1" smtClean="0">
                <a:solidFill>
                  <a:srgbClr val="000000"/>
                </a:solidFill>
                <a:latin typeface="Arial"/>
                <a:ea typeface="Arial"/>
                <a:cs typeface="Arial"/>
                <a:sym typeface="Arial"/>
              </a:rPr>
              <a:t>upbend</a:t>
            </a:r>
            <a:r>
              <a:rPr lang="en-US" sz="1200" b="0" i="0" u="none" strike="noStrike" cap="none" baseline="0" dirty="0" smtClean="0">
                <a:solidFill>
                  <a:srgbClr val="000000"/>
                </a:solidFill>
                <a:latin typeface="Arial"/>
                <a:ea typeface="Arial"/>
                <a:cs typeface="Arial"/>
                <a:sym typeface="Arial"/>
              </a:rPr>
              <a:t>!</a:t>
            </a:r>
            <a:endParaRPr lang="en-US" sz="1200" b="0" i="0" u="none" strike="noStrike" cap="none" dirty="0" smtClean="0">
              <a:solidFill>
                <a:srgbClr val="000000"/>
              </a:solidFill>
              <a:latin typeface="Arial"/>
              <a:ea typeface="Arial"/>
              <a:cs typeface="Arial"/>
              <a:sym typeface="Arial"/>
            </a:endParaRPr>
          </a:p>
          <a:p>
            <a:pPr marL="0" marR="0" lvl="0" indent="0" algn="l" rtl="0">
              <a:spcBef>
                <a:spcPts val="0"/>
              </a:spcBef>
              <a:buSzPct val="25000"/>
              <a:buNone/>
            </a:pPr>
            <a:endParaRPr lang="en-US" sz="1200" b="0" i="0" u="none" strike="noStrike" cap="none" dirty="0" smtClean="0">
              <a:solidFill>
                <a:srgbClr val="000000"/>
              </a:solidFill>
              <a:latin typeface="Arial"/>
              <a:ea typeface="Arial"/>
              <a:cs typeface="Arial"/>
              <a:sym typeface="Arial"/>
            </a:endParaRPr>
          </a:p>
          <a:p>
            <a:pPr marL="0" marR="0" lvl="0" indent="0" algn="l" rtl="0">
              <a:spcBef>
                <a:spcPts val="0"/>
              </a:spcBef>
              <a:buSzPct val="25000"/>
              <a:buNone/>
            </a:pPr>
            <a:r>
              <a:rPr lang="en-US" sz="1200" b="0" i="0" u="none" strike="noStrike" cap="none" dirty="0" smtClean="0">
                <a:solidFill>
                  <a:srgbClr val="000000"/>
                </a:solidFill>
                <a:latin typeface="Arial"/>
                <a:ea typeface="Arial"/>
                <a:cs typeface="Arial"/>
                <a:sym typeface="Arial"/>
              </a:rPr>
              <a:t>16 MeV proton inelastic scattering on 56Fe. 6 days of beam in June 2015.</a:t>
            </a:r>
          </a:p>
          <a:p>
            <a:pPr marL="0" marR="0" lvl="0" indent="0" algn="l" rtl="0">
              <a:spcBef>
                <a:spcPts val="0"/>
              </a:spcBef>
              <a:buSzPct val="25000"/>
              <a:buNone/>
            </a:pPr>
            <a:r>
              <a:rPr lang="en-US" sz="1200" b="0" i="0" u="none" strike="noStrike" cap="none" dirty="0" smtClean="0">
                <a:solidFill>
                  <a:srgbClr val="000000"/>
                </a:solidFill>
                <a:latin typeface="Arial"/>
                <a:ea typeface="Arial"/>
                <a:cs typeface="Arial"/>
                <a:sym typeface="Arial"/>
              </a:rPr>
              <a:t>Top Middle: </a:t>
            </a:r>
            <a:r>
              <a:rPr lang="en-US" sz="1200" b="0" i="0" u="none" strike="noStrike" cap="none" dirty="0" err="1" smtClean="0">
                <a:solidFill>
                  <a:srgbClr val="000000"/>
                </a:solidFill>
                <a:latin typeface="Arial"/>
                <a:ea typeface="Arial"/>
                <a:cs typeface="Arial"/>
                <a:sym typeface="Arial"/>
              </a:rPr>
              <a:t>Phoswich</a:t>
            </a:r>
            <a:r>
              <a:rPr lang="en-US" sz="1200" b="0" i="0" u="none" strike="noStrike" cap="none" dirty="0" smtClean="0">
                <a:solidFill>
                  <a:srgbClr val="000000"/>
                </a:solidFill>
                <a:latin typeface="Arial"/>
                <a:ea typeface="Arial"/>
                <a:cs typeface="Arial"/>
                <a:sym typeface="Arial"/>
              </a:rPr>
              <a:t> Wall Particle Detector. Designed for inverse kinematic reactions, repurposed for normal kinematics in this experiment.</a:t>
            </a:r>
          </a:p>
          <a:p>
            <a:pPr marL="0" marR="0" lvl="0" indent="0" algn="l" rtl="0">
              <a:spcBef>
                <a:spcPts val="0"/>
              </a:spcBef>
              <a:buSzPct val="25000"/>
              <a:buNone/>
            </a:pPr>
            <a:r>
              <a:rPr lang="en-US" sz="1200" b="0" i="0" u="none" strike="noStrike" cap="none" dirty="0" smtClean="0">
                <a:solidFill>
                  <a:srgbClr val="000000"/>
                </a:solidFill>
                <a:latin typeface="Arial"/>
                <a:ea typeface="Arial"/>
                <a:cs typeface="Arial"/>
                <a:sym typeface="Arial"/>
              </a:rPr>
              <a:t>Right: Leo dismantling GRETINA after experimental campaign completion at Argonne.</a:t>
            </a:r>
          </a:p>
          <a:p>
            <a:pPr marL="0" marR="0" lvl="0" indent="0" algn="l" rtl="0">
              <a:spcBef>
                <a:spcPts val="0"/>
              </a:spcBef>
              <a:buSzPct val="25000"/>
              <a:buNone/>
            </a:pPr>
            <a:r>
              <a:rPr lang="en-US" sz="1200" b="0" i="0" u="none" strike="noStrike" cap="none" dirty="0" smtClean="0">
                <a:solidFill>
                  <a:srgbClr val="000000"/>
                </a:solidFill>
                <a:latin typeface="Arial"/>
                <a:ea typeface="Arial"/>
                <a:cs typeface="Arial"/>
                <a:sym typeface="Arial"/>
              </a:rPr>
              <a:t>Bottom: Illustration of the reaction: Incident proton (blue) </a:t>
            </a:r>
            <a:r>
              <a:rPr lang="en-US" sz="1200" b="0" i="0" u="none" strike="noStrike" cap="none" dirty="0" err="1" smtClean="0">
                <a:solidFill>
                  <a:srgbClr val="000000"/>
                </a:solidFill>
                <a:latin typeface="Arial"/>
                <a:ea typeface="Arial"/>
                <a:cs typeface="Arial"/>
                <a:sym typeface="Arial"/>
              </a:rPr>
              <a:t>inelastically</a:t>
            </a:r>
            <a:r>
              <a:rPr lang="en-US" sz="1200" b="0" i="0" u="none" strike="noStrike" cap="none" dirty="0" smtClean="0">
                <a:solidFill>
                  <a:srgbClr val="000000"/>
                </a:solidFill>
                <a:latin typeface="Arial"/>
                <a:ea typeface="Arial"/>
                <a:cs typeface="Arial"/>
                <a:sym typeface="Arial"/>
              </a:rPr>
              <a:t> scatters into </a:t>
            </a:r>
            <a:r>
              <a:rPr lang="en-US" sz="1200" b="0" i="0" u="none" strike="noStrike" cap="none" dirty="0" err="1" smtClean="0">
                <a:solidFill>
                  <a:srgbClr val="000000"/>
                </a:solidFill>
                <a:latin typeface="Arial"/>
                <a:ea typeface="Arial"/>
                <a:cs typeface="Arial"/>
                <a:sym typeface="Arial"/>
              </a:rPr>
              <a:t>Phoswich</a:t>
            </a:r>
            <a:r>
              <a:rPr lang="en-US" sz="1200" b="0" i="0" u="none" strike="noStrike" cap="none" dirty="0" smtClean="0">
                <a:solidFill>
                  <a:srgbClr val="000000"/>
                </a:solidFill>
                <a:latin typeface="Arial"/>
                <a:ea typeface="Arial"/>
                <a:cs typeface="Arial"/>
                <a:sym typeface="Arial"/>
              </a:rPr>
              <a:t> Wall (white) causing excited 56Fe (red) to recoil and emit gamma ray (yellow) detected by GRETINA.</a:t>
            </a:r>
          </a:p>
          <a:p>
            <a:pPr marL="0" marR="0" lvl="0" indent="0" algn="l" rtl="0">
              <a:spcBef>
                <a:spcPts val="0"/>
              </a:spcBef>
              <a:buSzPct val="25000"/>
              <a:buNone/>
            </a:pPr>
            <a:r>
              <a:rPr lang="en-US" sz="1200" b="0" i="0" u="none" strike="noStrike" cap="none" dirty="0" err="1" smtClean="0">
                <a:solidFill>
                  <a:srgbClr val="000000"/>
                </a:solidFill>
                <a:latin typeface="Arial"/>
                <a:ea typeface="Arial"/>
                <a:cs typeface="Arial"/>
                <a:sym typeface="Arial"/>
              </a:rPr>
              <a:t>Phoswich</a:t>
            </a:r>
            <a:r>
              <a:rPr lang="en-US" sz="1200" b="0" i="0" u="none" strike="noStrike" cap="none" dirty="0" smtClean="0">
                <a:solidFill>
                  <a:srgbClr val="000000"/>
                </a:solidFill>
                <a:latin typeface="Arial"/>
                <a:ea typeface="Arial"/>
                <a:cs typeface="Arial"/>
                <a:sym typeface="Arial"/>
              </a:rPr>
              <a:t> detects angle and energy of proton. GRETINA detects angle and energy of gamma.</a:t>
            </a:r>
          </a:p>
          <a:p>
            <a:endParaRPr lang="en-US" dirty="0"/>
          </a:p>
        </p:txBody>
      </p:sp>
      <p:sp>
        <p:nvSpPr>
          <p:cNvPr id="4" name="Slide Number Placeholder 3"/>
          <p:cNvSpPr>
            <a:spLocks noGrp="1"/>
          </p:cNvSpPr>
          <p:nvPr>
            <p:ph type="sldNum" sz="quarter" idx="10"/>
          </p:nvPr>
        </p:nvSpPr>
        <p:spPr/>
        <p:txBody>
          <a:bodyPr/>
          <a:lstStyle/>
          <a:p>
            <a:fld id="{84B7DBC5-2A13-CA47-B9EE-6017A92B6B18}" type="slidenum">
              <a:rPr lang="en-US" smtClean="0"/>
              <a:pPr/>
              <a:t>32</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SzPct val="25000"/>
            </a:pPr>
            <a:r>
              <a:rPr lang="en-US" sz="1200" baseline="0" dirty="0" smtClean="0">
                <a:solidFill>
                  <a:srgbClr val="000000"/>
                </a:solidFill>
                <a:latin typeface="Arial"/>
                <a:ea typeface="Arial"/>
                <a:cs typeface="Arial"/>
                <a:sym typeface="Arial"/>
              </a:rPr>
              <a:t>Improve nuclear structure = improved level scheme </a:t>
            </a:r>
          </a:p>
          <a:p>
            <a:pPr>
              <a:buSzPct val="25000"/>
            </a:pPr>
            <a:endParaRPr lang="en-US" sz="1200" dirty="0" smtClean="0">
              <a:solidFill>
                <a:srgbClr val="000000"/>
              </a:solidFill>
              <a:latin typeface="Arial"/>
              <a:ea typeface="Arial"/>
              <a:cs typeface="Arial"/>
              <a:sym typeface="Arial"/>
            </a:endParaRPr>
          </a:p>
          <a:p>
            <a:pPr>
              <a:buSzPct val="25000"/>
            </a:pPr>
            <a:endParaRPr lang="en-US" sz="1200" dirty="0" smtClean="0">
              <a:solidFill>
                <a:srgbClr val="000000"/>
              </a:solidFill>
              <a:latin typeface="Arial"/>
              <a:ea typeface="Arial"/>
              <a:cs typeface="Arial"/>
              <a:sym typeface="Arial"/>
            </a:endParaRPr>
          </a:p>
          <a:p>
            <a:pPr>
              <a:buSzPct val="25000"/>
            </a:pPr>
            <a:r>
              <a:rPr lang="en-US" sz="1200" dirty="0" smtClean="0">
                <a:solidFill>
                  <a:srgbClr val="000000"/>
                </a:solidFill>
                <a:latin typeface="Arial"/>
                <a:ea typeface="Arial"/>
                <a:cs typeface="Arial"/>
                <a:sym typeface="Arial"/>
              </a:rPr>
              <a:t>Top left: current knowledge of the cumulative levels of 56Fe. Continuum measurements from Oslo Cyclotron Lab show missing levels in ENSDF above 5.5 MeV, well below the proton and neutron separation energies.</a:t>
            </a:r>
          </a:p>
          <a:p>
            <a:pPr>
              <a:buSzPct val="25000"/>
            </a:pPr>
            <a:r>
              <a:rPr lang="en-US" sz="1200" dirty="0" smtClean="0">
                <a:solidFill>
                  <a:srgbClr val="000000"/>
                </a:solidFill>
                <a:latin typeface="Arial"/>
                <a:ea typeface="Arial"/>
                <a:cs typeface="Arial"/>
                <a:sym typeface="Arial"/>
              </a:rPr>
              <a:t>Bottom: background subtracted data (red) coincident with known 1670 gamma ray from level 3389 keV. Low energy gamma coincidences confirmed. New gammas emerge from unmeasured levels 5.5 MeV and above. Theses levels emerge right where the ENSDF data shows a deficit compared to Oslo. </a:t>
            </a:r>
          </a:p>
          <a:p>
            <a:pPr>
              <a:buSzPct val="25000"/>
            </a:pPr>
            <a:r>
              <a:rPr lang="en-US" sz="1200" dirty="0" smtClean="0">
                <a:solidFill>
                  <a:srgbClr val="000000"/>
                </a:solidFill>
                <a:latin typeface="Arial"/>
                <a:ea typeface="Arial"/>
                <a:cs typeface="Arial"/>
                <a:sym typeface="Arial"/>
              </a:rPr>
              <a:t>Right: Partial level scheme of 56Fe. The 1670 gate for bottom plot highlighted in red, new levels from bottom plot highlighted in blue. More new gammas and levels coincident with 1303 gamma highlighted in pink. Data for the 1303 coincidence not shown. Spins and parities of new levels undetermined. </a:t>
            </a:r>
          </a:p>
          <a:p>
            <a:endParaRPr lang="en-US" dirty="0"/>
          </a:p>
        </p:txBody>
      </p:sp>
      <p:sp>
        <p:nvSpPr>
          <p:cNvPr id="4" name="Slide Number Placeholder 3"/>
          <p:cNvSpPr>
            <a:spLocks noGrp="1"/>
          </p:cNvSpPr>
          <p:nvPr>
            <p:ph type="sldNum" sz="quarter" idx="10"/>
          </p:nvPr>
        </p:nvSpPr>
        <p:spPr/>
        <p:txBody>
          <a:bodyPr/>
          <a:lstStyle/>
          <a:p>
            <a:fld id="{84B7DBC5-2A13-CA47-B9EE-6017A92B6B18}" type="slidenum">
              <a:rPr lang="en-US" smtClean="0"/>
              <a:pPr/>
              <a:t>33</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SzPct val="25000"/>
            </a:pPr>
            <a:r>
              <a:rPr lang="en-US" sz="1200" dirty="0" smtClean="0">
                <a:solidFill>
                  <a:srgbClr val="000000"/>
                </a:solidFill>
                <a:latin typeface="Arial"/>
                <a:ea typeface="Arial"/>
                <a:cs typeface="Arial"/>
                <a:sym typeface="Arial"/>
              </a:rPr>
              <a:t>Can use GRETINA for precise </a:t>
            </a:r>
            <a:r>
              <a:rPr lang="en-US" sz="1200" baseline="0" dirty="0" smtClean="0">
                <a:solidFill>
                  <a:srgbClr val="000000"/>
                </a:solidFill>
                <a:latin typeface="Arial"/>
                <a:ea typeface="Arial"/>
                <a:cs typeface="Arial"/>
                <a:sym typeface="Arial"/>
              </a:rPr>
              <a:t>lifetime measurements! </a:t>
            </a:r>
            <a:endParaRPr lang="en-US" sz="1200" dirty="0" smtClean="0">
              <a:solidFill>
                <a:srgbClr val="000000"/>
              </a:solidFill>
              <a:latin typeface="Arial"/>
              <a:ea typeface="Arial"/>
              <a:cs typeface="Arial"/>
              <a:sym typeface="Arial"/>
            </a:endParaRPr>
          </a:p>
          <a:p>
            <a:pPr>
              <a:buSzPct val="25000"/>
            </a:pPr>
            <a:endParaRPr lang="en-US" sz="1200" dirty="0" smtClean="0">
              <a:solidFill>
                <a:srgbClr val="000000"/>
              </a:solidFill>
              <a:latin typeface="Arial"/>
              <a:ea typeface="Arial"/>
              <a:cs typeface="Arial"/>
              <a:sym typeface="Arial"/>
            </a:endParaRPr>
          </a:p>
          <a:p>
            <a:pPr>
              <a:buSzPct val="25000"/>
            </a:pPr>
            <a:r>
              <a:rPr lang="en-US" sz="1200" dirty="0" smtClean="0">
                <a:solidFill>
                  <a:srgbClr val="000000"/>
                </a:solidFill>
                <a:latin typeface="Arial"/>
                <a:ea typeface="Arial"/>
                <a:cs typeface="Arial"/>
                <a:sym typeface="Arial"/>
              </a:rPr>
              <a:t>Top Left: Doppler shifted data of the 2+2 → 2+1 </a:t>
            </a:r>
            <a:r>
              <a:rPr lang="en-US" sz="1200" dirty="0" err="1" smtClean="0">
                <a:solidFill>
                  <a:srgbClr val="000000"/>
                </a:solidFill>
                <a:latin typeface="Arial"/>
                <a:ea typeface="Arial"/>
                <a:cs typeface="Arial"/>
                <a:sym typeface="Arial"/>
              </a:rPr>
              <a:t>transistion</a:t>
            </a:r>
            <a:r>
              <a:rPr lang="en-US" sz="1200" dirty="0" smtClean="0">
                <a:solidFill>
                  <a:srgbClr val="000000"/>
                </a:solidFill>
                <a:latin typeface="Arial"/>
                <a:ea typeface="Arial"/>
                <a:cs typeface="Arial"/>
                <a:sym typeface="Arial"/>
              </a:rPr>
              <a:t> of 56Fe. The x-axis is the initial recoil velocity of 56Fe in the direction of the detector that observes the gamma ray energy on the y-axis. Color axis is number of counts. 56Fe moving away from gamma emission direction have gamma energy ~5keV less energy than 56Fe moving toward gamma emission direction. </a:t>
            </a:r>
          </a:p>
          <a:p>
            <a:pPr>
              <a:buSzPct val="25000"/>
            </a:pPr>
            <a:r>
              <a:rPr lang="en-US" sz="1200" dirty="0" smtClean="0">
                <a:solidFill>
                  <a:srgbClr val="000000"/>
                </a:solidFill>
                <a:latin typeface="Arial"/>
                <a:ea typeface="Arial"/>
                <a:cs typeface="Arial"/>
                <a:sym typeface="Arial"/>
              </a:rPr>
              <a:t>Top Right: 56Fe recoil simulations with SRIM. Used to apply an average correction on an event by event basis to flatten the </a:t>
            </a:r>
            <a:r>
              <a:rPr lang="en-US" sz="1200" dirty="0" err="1" smtClean="0">
                <a:solidFill>
                  <a:srgbClr val="000000"/>
                </a:solidFill>
                <a:latin typeface="Arial"/>
                <a:ea typeface="Arial"/>
                <a:cs typeface="Arial"/>
                <a:sym typeface="Arial"/>
              </a:rPr>
              <a:t>doppler</a:t>
            </a:r>
            <a:r>
              <a:rPr lang="en-US" sz="1200" dirty="0" smtClean="0">
                <a:solidFill>
                  <a:srgbClr val="000000"/>
                </a:solidFill>
                <a:latin typeface="Arial"/>
                <a:ea typeface="Arial"/>
                <a:cs typeface="Arial"/>
                <a:sym typeface="Arial"/>
              </a:rPr>
              <a:t> shift. Simulation based on one parameter: t</a:t>
            </a:r>
            <a:r>
              <a:rPr lang="en-US" sz="1200" baseline="-25000" dirty="0" smtClean="0">
                <a:solidFill>
                  <a:srgbClr val="000000"/>
                </a:solidFill>
                <a:latin typeface="Arial"/>
                <a:ea typeface="Arial"/>
                <a:cs typeface="Arial"/>
                <a:sym typeface="Arial"/>
              </a:rPr>
              <a:t>1/2</a:t>
            </a:r>
            <a:r>
              <a:rPr lang="en-US" sz="1200" dirty="0" smtClean="0">
                <a:solidFill>
                  <a:srgbClr val="000000"/>
                </a:solidFill>
                <a:latin typeface="Arial"/>
                <a:ea typeface="Arial"/>
                <a:cs typeface="Arial"/>
                <a:sym typeface="Arial"/>
              </a:rPr>
              <a:t> of the level.</a:t>
            </a:r>
          </a:p>
          <a:p>
            <a:pPr>
              <a:buSzPct val="25000"/>
            </a:pPr>
            <a:r>
              <a:rPr lang="en-US" sz="1200" dirty="0" smtClean="0">
                <a:solidFill>
                  <a:srgbClr val="000000"/>
                </a:solidFill>
                <a:latin typeface="Arial"/>
                <a:ea typeface="Arial"/>
                <a:cs typeface="Arial"/>
                <a:sym typeface="Arial"/>
              </a:rPr>
              <a:t>Bottom Left: data after lifetime correction. Error on lifetime comes from how well residual slope can be measured.</a:t>
            </a:r>
          </a:p>
          <a:p>
            <a:pPr>
              <a:buSzPct val="25000"/>
            </a:pPr>
            <a:r>
              <a:rPr lang="en-US" sz="1200" dirty="0" smtClean="0">
                <a:solidFill>
                  <a:srgbClr val="000000"/>
                </a:solidFill>
                <a:latin typeface="Arial"/>
                <a:ea typeface="Arial"/>
                <a:cs typeface="Arial"/>
                <a:sym typeface="Arial"/>
              </a:rPr>
              <a:t>Bottom Right: Results from this work compared to ENSDF. Partial agreement with certain levels, discrepancies arise from the fact that (n,n') measurements do not observe outgoing particle and need to model reaction as well as recoil slowing down. </a:t>
            </a:r>
          </a:p>
          <a:p>
            <a:endParaRPr lang="en-US" dirty="0"/>
          </a:p>
        </p:txBody>
      </p:sp>
      <p:sp>
        <p:nvSpPr>
          <p:cNvPr id="4" name="Slide Number Placeholder 3"/>
          <p:cNvSpPr>
            <a:spLocks noGrp="1"/>
          </p:cNvSpPr>
          <p:nvPr>
            <p:ph type="sldNum" sz="quarter" idx="10"/>
          </p:nvPr>
        </p:nvSpPr>
        <p:spPr/>
        <p:txBody>
          <a:bodyPr/>
          <a:lstStyle/>
          <a:p>
            <a:fld id="{84B7DBC5-2A13-CA47-B9EE-6017A92B6B18}" type="slidenum">
              <a:rPr lang="en-US" smtClean="0"/>
              <a:pPr/>
              <a:t>34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Dr </a:t>
            </a:r>
            <a:r>
              <a:rPr lang="en-US" dirty="0" err="1" smtClean="0"/>
              <a:t>Qaim</a:t>
            </a:r>
            <a:r>
              <a:rPr lang="en-US" dirty="0" smtClean="0"/>
              <a:t> - plenary speaker and instigator of priority isotopes</a:t>
            </a:r>
            <a:endParaRPr lang="en-US" dirty="0"/>
          </a:p>
        </p:txBody>
      </p:sp>
      <p:sp>
        <p:nvSpPr>
          <p:cNvPr id="4" name="Slide Number Placeholder 3"/>
          <p:cNvSpPr>
            <a:spLocks noGrp="1"/>
          </p:cNvSpPr>
          <p:nvPr>
            <p:ph type="sldNum" sz="quarter" idx="10"/>
          </p:nvPr>
        </p:nvSpPr>
        <p:spPr/>
        <p:txBody>
          <a:bodyPr/>
          <a:lstStyle/>
          <a:p>
            <a:fld id="{84B7DBC5-2A13-CA47-B9EE-6017A92B6B18}" type="slidenum">
              <a:rPr lang="en-US" smtClean="0"/>
              <a:pPr/>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B7DBC5-2A13-CA47-B9EE-6017A92B6B18}" type="slidenum">
              <a:rPr lang="en-US" smtClean="0"/>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B7DBC5-2A13-CA47-B9EE-6017A92B6B18}" type="slidenum">
              <a:rPr lang="en-US" smtClean="0"/>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64Zn  - 49.17%, 66Zn – 27.73%, 67Zn – 4.04%, 68Zn – 18.45%</a:t>
            </a:r>
          </a:p>
          <a:p>
            <a:r>
              <a:rPr lang="en-US" dirty="0" smtClean="0"/>
              <a:t>46Ti – 8.25%, 47Ti</a:t>
            </a:r>
            <a:r>
              <a:rPr lang="en-US" baseline="0" dirty="0" smtClean="0"/>
              <a:t> – 7.44%, 48Ti – 73.72%, 49Ti – 5.41%, 50Ti – 5.18%</a:t>
            </a:r>
            <a:endParaRPr lang="en-US" dirty="0"/>
          </a:p>
        </p:txBody>
      </p:sp>
      <p:sp>
        <p:nvSpPr>
          <p:cNvPr id="4" name="Slide Number Placeholder 3"/>
          <p:cNvSpPr>
            <a:spLocks noGrp="1"/>
          </p:cNvSpPr>
          <p:nvPr>
            <p:ph type="sldNum" sz="quarter" idx="10"/>
          </p:nvPr>
        </p:nvSpPr>
        <p:spPr/>
        <p:txBody>
          <a:bodyPr/>
          <a:lstStyle/>
          <a:p>
            <a:fld id="{84B7DBC5-2A13-CA47-B9EE-6017A92B6B18}" type="slidenum">
              <a:rPr lang="en-US" smtClean="0"/>
              <a:pP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Producing O(10 </a:t>
            </a:r>
            <a:r>
              <a:rPr lang="en-US" dirty="0" err="1" smtClean="0"/>
              <a:t>kBq</a:t>
            </a:r>
            <a:r>
              <a:rPr lang="en-US" dirty="0" smtClean="0"/>
              <a:t>), with dead</a:t>
            </a:r>
            <a:r>
              <a:rPr lang="en-US" baseline="0" dirty="0" smtClean="0"/>
              <a:t> time &lt; 5%</a:t>
            </a:r>
            <a:endParaRPr lang="en-US" dirty="0"/>
          </a:p>
        </p:txBody>
      </p:sp>
      <p:sp>
        <p:nvSpPr>
          <p:cNvPr id="4" name="Slide Number Placeholder 3"/>
          <p:cNvSpPr>
            <a:spLocks noGrp="1"/>
          </p:cNvSpPr>
          <p:nvPr>
            <p:ph type="sldNum" sz="quarter" idx="10"/>
          </p:nvPr>
        </p:nvSpPr>
        <p:spPr/>
        <p:txBody>
          <a:bodyPr/>
          <a:lstStyle/>
          <a:p>
            <a:fld id="{84B7DBC5-2A13-CA47-B9EE-6017A92B6B18}" type="slidenum">
              <a:rPr lang="en-US" smtClean="0"/>
              <a:pPr/>
              <a:t>13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B7DBC5-2A13-CA47-B9EE-6017A92B6B18}" type="slidenum">
              <a:rPr lang="en-US" smtClean="0"/>
              <a:pPr/>
              <a:t>19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B7DBC5-2A13-CA47-B9EE-6017A92B6B18}" type="slidenum">
              <a:rPr lang="en-US" smtClean="0"/>
              <a:pPr/>
              <a:t>20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txBox="1">
            <a:spLocks noGrp="1"/>
          </p:cNvSpPr>
          <p:nvPr>
            <p:ph type="body" idx="1"/>
          </p:nvPr>
        </p:nvSpPr>
        <p:spPr>
          <a:xfrm>
            <a:off x="685787" y="4343386"/>
            <a:ext cx="5486381" cy="4114795"/>
          </a:xfrm>
          <a:prstGeom prst="rect">
            <a:avLst/>
          </a:prstGeom>
          <a:noFill/>
          <a:ln>
            <a:noFill/>
          </a:ln>
        </p:spPr>
        <p:txBody>
          <a:bodyPr lIns="82045" tIns="82045" rIns="82045" bIns="82045" anchor="ctr" anchorCtr="0">
            <a:noAutofit/>
          </a:bodyPr>
          <a:lstStyle/>
          <a:p>
            <a:endParaRPr dirty="0"/>
          </a:p>
        </p:txBody>
      </p:sp>
      <p:sp>
        <p:nvSpPr>
          <p:cNvPr id="151" name="Shape 1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24333"/>
            <a:ext cx="6813884" cy="1639468"/>
          </a:xfrm>
          <a:prstGeom prst="rect">
            <a:avLst/>
          </a:prstGeom>
        </p:spPr>
        <p:txBody>
          <a:bodyPr>
            <a:noAutofit/>
          </a:bodyPr>
          <a:lstStyle>
            <a:lvl1pPr algn="l">
              <a:defRPr sz="5000">
                <a:solidFill>
                  <a:srgbClr val="E09E19"/>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2575258"/>
            <a:ext cx="6400800" cy="1113590"/>
          </a:xfrm>
          <a:prstGeom prst="rect">
            <a:avLst/>
          </a:prstGeom>
        </p:spPr>
        <p:txBody>
          <a:bodyPr/>
          <a:lstStyle>
            <a:lvl1pPr marL="0" indent="0" algn="l">
              <a:buNone/>
              <a:defRPr>
                <a:solidFill>
                  <a:srgbClr val="2D637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xmlns="" val="3690539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50032"/>
            <a:ext cx="7766050" cy="1150353"/>
          </a:xfrm>
          <a:prstGeom prst="rect">
            <a:avLst/>
          </a:prstGeom>
        </p:spPr>
        <p:txBody>
          <a:bodyPr>
            <a:normAutofit/>
          </a:bodyPr>
          <a:lstStyle>
            <a:lvl1pPr>
              <a:defRPr sz="4200"/>
            </a:lvl1pPr>
          </a:lstStyle>
          <a:p>
            <a:r>
              <a:rPr lang="en-US" dirty="0" smtClean="0"/>
              <a:t>Click to edit Master title style</a:t>
            </a:r>
            <a:endParaRPr lang="en-US" dirty="0"/>
          </a:p>
        </p:txBody>
      </p:sp>
      <p:sp>
        <p:nvSpPr>
          <p:cNvPr id="3" name="Content Placeholder 2"/>
          <p:cNvSpPr>
            <a:spLocks noGrp="1"/>
          </p:cNvSpPr>
          <p:nvPr>
            <p:ph idx="1"/>
          </p:nvPr>
        </p:nvSpPr>
        <p:spPr>
          <a:xfrm>
            <a:off x="482600" y="2518947"/>
            <a:ext cx="7740650" cy="2064669"/>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3" hasCustomPrompt="1"/>
          </p:nvPr>
        </p:nvSpPr>
        <p:spPr>
          <a:xfrm>
            <a:off x="457200" y="316782"/>
            <a:ext cx="3495675" cy="488017"/>
          </a:xfrm>
          <a:prstGeom prst="rect">
            <a:avLst/>
          </a:prstGeom>
        </p:spPr>
        <p:txBody>
          <a:bodyPr>
            <a:normAutofit/>
          </a:bodyPr>
          <a:lstStyle>
            <a:lvl1pPr marL="0" indent="0">
              <a:buNone/>
              <a:defRPr sz="1800" b="1">
                <a:solidFill>
                  <a:srgbClr val="E09E19"/>
                </a:solidFill>
                <a:latin typeface="Georgia"/>
                <a:cs typeface="Georgia"/>
              </a:defRPr>
            </a:lvl1pPr>
          </a:lstStyle>
          <a:p>
            <a:pPr lvl="0"/>
            <a:r>
              <a:rPr lang="en-US" dirty="0" smtClean="0"/>
              <a:t>CLICK TO EDIT MASTER  |</a:t>
            </a:r>
          </a:p>
        </p:txBody>
      </p:sp>
      <p:sp>
        <p:nvSpPr>
          <p:cNvPr id="10" name="Content Placeholder 2"/>
          <p:cNvSpPr>
            <a:spLocks noGrp="1"/>
          </p:cNvSpPr>
          <p:nvPr>
            <p:ph idx="14" hasCustomPrompt="1"/>
          </p:nvPr>
        </p:nvSpPr>
        <p:spPr>
          <a:xfrm>
            <a:off x="3797031" y="312434"/>
            <a:ext cx="2238375" cy="492365"/>
          </a:xfrm>
          <a:prstGeom prst="rect">
            <a:avLst/>
          </a:prstGeom>
        </p:spPr>
        <p:txBody>
          <a:bodyPr>
            <a:normAutofit/>
          </a:bodyPr>
          <a:lstStyle>
            <a:lvl1pPr marL="0" indent="0">
              <a:buNone/>
              <a:defRPr sz="1800" b="1">
                <a:solidFill>
                  <a:srgbClr val="2D637F"/>
                </a:solidFill>
                <a:latin typeface="Georgia"/>
                <a:cs typeface="Georgia"/>
              </a:defRPr>
            </a:lvl1pPr>
          </a:lstStyle>
          <a:p>
            <a:pPr lvl="0"/>
            <a:r>
              <a:rPr lang="en-US" dirty="0" smtClean="0"/>
              <a:t>CLICK TO EDIT</a:t>
            </a:r>
          </a:p>
        </p:txBody>
      </p:sp>
      <p:sp>
        <p:nvSpPr>
          <p:cNvPr id="6" name="TextBox 5"/>
          <p:cNvSpPr txBox="1"/>
          <p:nvPr userDrawn="1"/>
        </p:nvSpPr>
        <p:spPr>
          <a:xfrm>
            <a:off x="4281623" y="6326236"/>
            <a:ext cx="703580" cy="276999"/>
          </a:xfrm>
          <a:prstGeom prst="rect">
            <a:avLst/>
          </a:prstGeom>
          <a:noFill/>
        </p:spPr>
        <p:txBody>
          <a:bodyPr wrap="square" rtlCol="0">
            <a:spAutoFit/>
          </a:bodyPr>
          <a:lstStyle/>
          <a:p>
            <a:fld id="{9CACBFA4-9F9F-3F42-9348-CEF387879029}" type="slidenum">
              <a:rPr lang="en-US" sz="1200" smtClean="0">
                <a:solidFill>
                  <a:srgbClr val="FFFFFF"/>
                </a:solidFill>
                <a:latin typeface="Lucida Grande"/>
                <a:cs typeface="Lucida Grande"/>
              </a:rPr>
              <a:pPr/>
              <a:t>‹#›</a:t>
            </a:fld>
            <a:endParaRPr lang="en-US" sz="1200" dirty="0">
              <a:solidFill>
                <a:srgbClr val="FFFFFF"/>
              </a:solidFill>
              <a:latin typeface="Lucida Grande"/>
              <a:cs typeface="Lucida Grande"/>
            </a:endParaRPr>
          </a:p>
        </p:txBody>
      </p:sp>
      <p:sp>
        <p:nvSpPr>
          <p:cNvPr id="7" name="Footer Placeholder 4"/>
          <p:cNvSpPr txBox="1">
            <a:spLocks/>
          </p:cNvSpPr>
          <p:nvPr userDrawn="1"/>
        </p:nvSpPr>
        <p:spPr>
          <a:xfrm>
            <a:off x="2151572" y="6273984"/>
            <a:ext cx="2348159" cy="376063"/>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Lucida Grande"/>
                <a:ea typeface="+mn-ea"/>
                <a:cs typeface="Lucida Grand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14 November 2016</a:t>
            </a:r>
            <a:r>
              <a:rPr lang="cs-CZ" dirty="0" smtClean="0"/>
              <a:t> | </a:t>
            </a:r>
            <a:r>
              <a:rPr lang="en-US" dirty="0" smtClean="0"/>
              <a:t> NDW 16 - CSEWG</a:t>
            </a:r>
            <a:endParaRPr lang="en-US" dirty="0"/>
          </a:p>
        </p:txBody>
      </p:sp>
    </p:spTree>
    <p:extLst>
      <p:ext uri="{BB962C8B-B14F-4D97-AF65-F5344CB8AC3E}">
        <p14:creationId xmlns:p14="http://schemas.microsoft.com/office/powerpoint/2010/main" xmlns="" val="358130390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8325" y="2017295"/>
            <a:ext cx="7772400" cy="1996573"/>
          </a:xfrm>
          <a:prstGeom prst="rect">
            <a:avLst/>
          </a:prstGeom>
        </p:spPr>
        <p:txBody>
          <a:bodyPr anchor="t">
            <a:noAutofit/>
          </a:bodyPr>
          <a:lstStyle>
            <a:lvl1pPr algn="l">
              <a:defRPr sz="42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568325" y="1019341"/>
            <a:ext cx="7772400" cy="895685"/>
          </a:xfrm>
          <a:prstGeom prst="rect">
            <a:avLst/>
          </a:prstGeom>
        </p:spPr>
        <p:txBody>
          <a:bodyPr anchor="b">
            <a:normAutofit/>
          </a:bodyPr>
          <a:lstStyle>
            <a:lvl1pPr marL="0" indent="0">
              <a:buNone/>
              <a:defRPr sz="2200">
                <a:solidFill>
                  <a:srgbClr val="2D637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Content Placeholder 2"/>
          <p:cNvSpPr>
            <a:spLocks noGrp="1"/>
          </p:cNvSpPr>
          <p:nvPr>
            <p:ph idx="13" hasCustomPrompt="1"/>
          </p:nvPr>
        </p:nvSpPr>
        <p:spPr>
          <a:xfrm>
            <a:off x="457200" y="316782"/>
            <a:ext cx="3495675" cy="488017"/>
          </a:xfrm>
          <a:prstGeom prst="rect">
            <a:avLst/>
          </a:prstGeom>
        </p:spPr>
        <p:txBody>
          <a:bodyPr>
            <a:normAutofit/>
          </a:bodyPr>
          <a:lstStyle>
            <a:lvl1pPr marL="0" indent="0">
              <a:buNone/>
              <a:defRPr sz="1800" b="1">
                <a:solidFill>
                  <a:srgbClr val="E09E19"/>
                </a:solidFill>
                <a:latin typeface="Georgia"/>
                <a:cs typeface="Georgia"/>
              </a:defRPr>
            </a:lvl1pPr>
          </a:lstStyle>
          <a:p>
            <a:pPr lvl="0"/>
            <a:r>
              <a:rPr lang="en-US" dirty="0" smtClean="0"/>
              <a:t>CLICK TO EDIT MASTER  |</a:t>
            </a:r>
          </a:p>
        </p:txBody>
      </p:sp>
      <p:sp>
        <p:nvSpPr>
          <p:cNvPr id="7" name="Content Placeholder 2"/>
          <p:cNvSpPr>
            <a:spLocks noGrp="1"/>
          </p:cNvSpPr>
          <p:nvPr>
            <p:ph idx="14" hasCustomPrompt="1"/>
          </p:nvPr>
        </p:nvSpPr>
        <p:spPr>
          <a:xfrm>
            <a:off x="3797031" y="312434"/>
            <a:ext cx="2238375" cy="492365"/>
          </a:xfrm>
          <a:prstGeom prst="rect">
            <a:avLst/>
          </a:prstGeom>
        </p:spPr>
        <p:txBody>
          <a:bodyPr>
            <a:normAutofit/>
          </a:bodyPr>
          <a:lstStyle>
            <a:lvl1pPr marL="0" indent="0">
              <a:buNone/>
              <a:defRPr sz="1800" b="1">
                <a:solidFill>
                  <a:srgbClr val="2D637F"/>
                </a:solidFill>
                <a:latin typeface="Georgia"/>
                <a:cs typeface="Georgia"/>
              </a:defRPr>
            </a:lvl1pPr>
          </a:lstStyle>
          <a:p>
            <a:pPr lvl="0"/>
            <a:r>
              <a:rPr lang="en-US" dirty="0" smtClean="0"/>
              <a:t>CLICK TO EDIT</a:t>
            </a:r>
          </a:p>
        </p:txBody>
      </p:sp>
      <p:sp>
        <p:nvSpPr>
          <p:cNvPr id="8" name="TextBox 7"/>
          <p:cNvSpPr txBox="1"/>
          <p:nvPr userDrawn="1"/>
        </p:nvSpPr>
        <p:spPr>
          <a:xfrm>
            <a:off x="4281623" y="6326236"/>
            <a:ext cx="703580" cy="276999"/>
          </a:xfrm>
          <a:prstGeom prst="rect">
            <a:avLst/>
          </a:prstGeom>
          <a:noFill/>
        </p:spPr>
        <p:txBody>
          <a:bodyPr wrap="square" rtlCol="0">
            <a:spAutoFit/>
          </a:bodyPr>
          <a:lstStyle/>
          <a:p>
            <a:fld id="{9CACBFA4-9F9F-3F42-9348-CEF387879029}" type="slidenum">
              <a:rPr lang="en-US" sz="1200" smtClean="0">
                <a:solidFill>
                  <a:srgbClr val="FFFFFF"/>
                </a:solidFill>
                <a:latin typeface="Lucida Grande"/>
                <a:cs typeface="Lucida Grande"/>
              </a:rPr>
              <a:pPr/>
              <a:t>‹#›</a:t>
            </a:fld>
            <a:endParaRPr lang="en-US" sz="1200" dirty="0">
              <a:solidFill>
                <a:srgbClr val="FFFFFF"/>
              </a:solidFill>
              <a:latin typeface="Lucida Grande"/>
              <a:cs typeface="Lucida Grande"/>
            </a:endParaRPr>
          </a:p>
        </p:txBody>
      </p:sp>
      <p:sp>
        <p:nvSpPr>
          <p:cNvPr id="9" name="Footer Placeholder 4"/>
          <p:cNvSpPr txBox="1">
            <a:spLocks/>
          </p:cNvSpPr>
          <p:nvPr userDrawn="1"/>
        </p:nvSpPr>
        <p:spPr>
          <a:xfrm>
            <a:off x="2151572" y="6273984"/>
            <a:ext cx="2348159" cy="376063"/>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Lucida Grande"/>
                <a:ea typeface="+mn-ea"/>
                <a:cs typeface="Lucida Grand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14 November 2016</a:t>
            </a:r>
            <a:r>
              <a:rPr lang="cs-CZ" dirty="0" smtClean="0"/>
              <a:t> | </a:t>
            </a:r>
            <a:r>
              <a:rPr lang="en-US" dirty="0" smtClean="0"/>
              <a:t> NDW 16 - CSEWG</a:t>
            </a:r>
            <a:endParaRPr lang="en-US" dirty="0"/>
          </a:p>
        </p:txBody>
      </p:sp>
    </p:spTree>
    <p:extLst>
      <p:ext uri="{BB962C8B-B14F-4D97-AF65-F5344CB8AC3E}">
        <p14:creationId xmlns:p14="http://schemas.microsoft.com/office/powerpoint/2010/main" xmlns="" val="1687536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72051"/>
            <a:ext cx="7464425" cy="1143000"/>
          </a:xfrm>
          <a:prstGeom prst="rect">
            <a:avLst/>
          </a:prstGeom>
        </p:spPr>
        <p:txBody>
          <a:bodyPr>
            <a:normAutofit/>
          </a:bodyPr>
          <a:lstStyle>
            <a:lvl1pPr>
              <a:defRPr sz="4200"/>
            </a:lvl1pPr>
          </a:lstStyle>
          <a:p>
            <a:r>
              <a:rPr lang="en-US" dirty="0" smtClean="0"/>
              <a:t>Click to edit Master</a:t>
            </a:r>
            <a:endParaRPr lang="en-US" dirty="0"/>
          </a:p>
        </p:txBody>
      </p:sp>
      <p:sp>
        <p:nvSpPr>
          <p:cNvPr id="3" name="Content Placeholder 2"/>
          <p:cNvSpPr>
            <a:spLocks noGrp="1"/>
          </p:cNvSpPr>
          <p:nvPr>
            <p:ph sz="half" idx="1"/>
          </p:nvPr>
        </p:nvSpPr>
        <p:spPr>
          <a:xfrm>
            <a:off x="457200" y="2097755"/>
            <a:ext cx="3717925" cy="2823496"/>
          </a:xfrm>
          <a:prstGeom prst="rect">
            <a:avLst/>
          </a:prstGeo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sz="half" idx="10"/>
          </p:nvPr>
        </p:nvSpPr>
        <p:spPr>
          <a:xfrm>
            <a:off x="4175125" y="2097754"/>
            <a:ext cx="3746500" cy="2823497"/>
          </a:xfrm>
          <a:prstGeom prst="rect">
            <a:avLst/>
          </a:prstGeom>
        </p:spPr>
        <p:txBody>
          <a:bodyPr/>
          <a:lstStyle>
            <a:lvl1pPr>
              <a:defRPr sz="2200">
                <a:solidFill>
                  <a:srgbClr val="2D637F"/>
                </a:solidFill>
              </a:defRPr>
            </a:lvl1pPr>
            <a:lvl2pPr>
              <a:defRPr sz="2000">
                <a:solidFill>
                  <a:srgbClr val="2D637F"/>
                </a:solidFill>
              </a:defRPr>
            </a:lvl2pPr>
            <a:lvl3pPr>
              <a:defRPr sz="1800">
                <a:solidFill>
                  <a:srgbClr val="2D637F"/>
                </a:solidFill>
              </a:defRPr>
            </a:lvl3pPr>
            <a:lvl4pPr>
              <a:defRPr sz="1600">
                <a:solidFill>
                  <a:srgbClr val="2D637F"/>
                </a:solidFill>
              </a:defRPr>
            </a:lvl4pPr>
            <a:lvl5pPr>
              <a:defRPr sz="1400">
                <a:solidFill>
                  <a:srgbClr val="2D637F"/>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3" hasCustomPrompt="1"/>
          </p:nvPr>
        </p:nvSpPr>
        <p:spPr>
          <a:xfrm>
            <a:off x="457200" y="316782"/>
            <a:ext cx="3495675" cy="488017"/>
          </a:xfrm>
          <a:prstGeom prst="rect">
            <a:avLst/>
          </a:prstGeom>
        </p:spPr>
        <p:txBody>
          <a:bodyPr>
            <a:normAutofit/>
          </a:bodyPr>
          <a:lstStyle>
            <a:lvl1pPr marL="0" indent="0">
              <a:buNone/>
              <a:defRPr sz="1800" b="1">
                <a:solidFill>
                  <a:srgbClr val="E09E19"/>
                </a:solidFill>
                <a:latin typeface="Georgia"/>
                <a:cs typeface="Georgia"/>
              </a:defRPr>
            </a:lvl1pPr>
          </a:lstStyle>
          <a:p>
            <a:pPr lvl="0"/>
            <a:r>
              <a:rPr lang="en-US" dirty="0" smtClean="0"/>
              <a:t>CLICK TO EDIT MASTER  |</a:t>
            </a:r>
          </a:p>
        </p:txBody>
      </p:sp>
      <p:sp>
        <p:nvSpPr>
          <p:cNvPr id="7" name="Content Placeholder 2"/>
          <p:cNvSpPr>
            <a:spLocks noGrp="1"/>
          </p:cNvSpPr>
          <p:nvPr>
            <p:ph idx="14" hasCustomPrompt="1"/>
          </p:nvPr>
        </p:nvSpPr>
        <p:spPr>
          <a:xfrm>
            <a:off x="3797031" y="312434"/>
            <a:ext cx="2238375" cy="492365"/>
          </a:xfrm>
          <a:prstGeom prst="rect">
            <a:avLst/>
          </a:prstGeom>
        </p:spPr>
        <p:txBody>
          <a:bodyPr>
            <a:normAutofit/>
          </a:bodyPr>
          <a:lstStyle>
            <a:lvl1pPr marL="0" indent="0">
              <a:buNone/>
              <a:defRPr sz="1800" b="1">
                <a:solidFill>
                  <a:srgbClr val="2D637F"/>
                </a:solidFill>
                <a:latin typeface="Georgia"/>
                <a:cs typeface="Georgia"/>
              </a:defRPr>
            </a:lvl1pPr>
          </a:lstStyle>
          <a:p>
            <a:pPr lvl="0"/>
            <a:r>
              <a:rPr lang="en-US" dirty="0" smtClean="0"/>
              <a:t>CLICK TO EDIT</a:t>
            </a:r>
          </a:p>
        </p:txBody>
      </p:sp>
      <p:sp>
        <p:nvSpPr>
          <p:cNvPr id="8" name="TextBox 7"/>
          <p:cNvSpPr txBox="1"/>
          <p:nvPr userDrawn="1"/>
        </p:nvSpPr>
        <p:spPr>
          <a:xfrm>
            <a:off x="4281623" y="6326236"/>
            <a:ext cx="703580" cy="276999"/>
          </a:xfrm>
          <a:prstGeom prst="rect">
            <a:avLst/>
          </a:prstGeom>
          <a:noFill/>
        </p:spPr>
        <p:txBody>
          <a:bodyPr wrap="square" rtlCol="0">
            <a:spAutoFit/>
          </a:bodyPr>
          <a:lstStyle/>
          <a:p>
            <a:fld id="{9CACBFA4-9F9F-3F42-9348-CEF387879029}" type="slidenum">
              <a:rPr lang="en-US" sz="1200" smtClean="0">
                <a:solidFill>
                  <a:srgbClr val="FFFFFF"/>
                </a:solidFill>
                <a:latin typeface="Lucida Grande"/>
                <a:cs typeface="Lucida Grande"/>
              </a:rPr>
              <a:pPr/>
              <a:t>‹#›</a:t>
            </a:fld>
            <a:endParaRPr lang="en-US" sz="1200" dirty="0">
              <a:solidFill>
                <a:srgbClr val="FFFFFF"/>
              </a:solidFill>
              <a:latin typeface="Lucida Grande"/>
              <a:cs typeface="Lucida Grande"/>
            </a:endParaRPr>
          </a:p>
        </p:txBody>
      </p:sp>
      <p:sp>
        <p:nvSpPr>
          <p:cNvPr id="10" name="Footer Placeholder 4"/>
          <p:cNvSpPr txBox="1">
            <a:spLocks/>
          </p:cNvSpPr>
          <p:nvPr userDrawn="1"/>
        </p:nvSpPr>
        <p:spPr>
          <a:xfrm>
            <a:off x="2151572" y="6273984"/>
            <a:ext cx="2348159" cy="376063"/>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Lucida Grande"/>
                <a:ea typeface="+mn-ea"/>
                <a:cs typeface="Lucida Grand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14 November 2016</a:t>
            </a:r>
            <a:r>
              <a:rPr lang="cs-CZ" dirty="0" smtClean="0"/>
              <a:t> | </a:t>
            </a:r>
            <a:r>
              <a:rPr lang="en-US" dirty="0" smtClean="0"/>
              <a:t> NDW 16 - CSEWG</a:t>
            </a:r>
            <a:endParaRPr lang="en-US" dirty="0"/>
          </a:p>
        </p:txBody>
      </p:sp>
    </p:spTree>
    <p:extLst>
      <p:ext uri="{BB962C8B-B14F-4D97-AF65-F5344CB8AC3E}">
        <p14:creationId xmlns:p14="http://schemas.microsoft.com/office/powerpoint/2010/main" xmlns="" val="1133138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0" y="3729789"/>
            <a:ext cx="5486400" cy="566738"/>
          </a:xfrm>
          <a:prstGeom prst="rect">
            <a:avLst/>
          </a:prstGeo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381000" y="358775"/>
            <a:ext cx="5486400" cy="337101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381000" y="4296527"/>
            <a:ext cx="5486400" cy="477294"/>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TextBox 4"/>
          <p:cNvSpPr txBox="1"/>
          <p:nvPr userDrawn="1"/>
        </p:nvSpPr>
        <p:spPr>
          <a:xfrm>
            <a:off x="4281623" y="6326236"/>
            <a:ext cx="703580" cy="276999"/>
          </a:xfrm>
          <a:prstGeom prst="rect">
            <a:avLst/>
          </a:prstGeom>
          <a:noFill/>
        </p:spPr>
        <p:txBody>
          <a:bodyPr wrap="square" rtlCol="0">
            <a:spAutoFit/>
          </a:bodyPr>
          <a:lstStyle/>
          <a:p>
            <a:fld id="{9CACBFA4-9F9F-3F42-9348-CEF387879029}" type="slidenum">
              <a:rPr lang="en-US" sz="1200" smtClean="0">
                <a:solidFill>
                  <a:srgbClr val="FFFFFF"/>
                </a:solidFill>
                <a:latin typeface="Lucida Grande"/>
                <a:cs typeface="Lucida Grande"/>
              </a:rPr>
              <a:pPr/>
              <a:t>‹#›</a:t>
            </a:fld>
            <a:endParaRPr lang="en-US" sz="1200" dirty="0">
              <a:solidFill>
                <a:srgbClr val="FFFFFF"/>
              </a:solidFill>
              <a:latin typeface="Lucida Grande"/>
              <a:cs typeface="Lucida Grande"/>
            </a:endParaRPr>
          </a:p>
        </p:txBody>
      </p:sp>
      <p:sp>
        <p:nvSpPr>
          <p:cNvPr id="6" name="Footer Placeholder 4"/>
          <p:cNvSpPr txBox="1">
            <a:spLocks/>
          </p:cNvSpPr>
          <p:nvPr userDrawn="1"/>
        </p:nvSpPr>
        <p:spPr>
          <a:xfrm>
            <a:off x="2151572" y="6273984"/>
            <a:ext cx="2348159" cy="376063"/>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Lucida Grande"/>
                <a:ea typeface="+mn-ea"/>
                <a:cs typeface="Lucida Grand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14 November 2016</a:t>
            </a:r>
            <a:r>
              <a:rPr lang="cs-CZ" dirty="0" smtClean="0"/>
              <a:t> | </a:t>
            </a:r>
            <a:r>
              <a:rPr lang="en-US" dirty="0" smtClean="0"/>
              <a:t> NDW 16 - CSEWG</a:t>
            </a:r>
            <a:endParaRPr lang="en-US" dirty="0"/>
          </a:p>
        </p:txBody>
      </p:sp>
    </p:spTree>
    <p:extLst>
      <p:ext uri="{BB962C8B-B14F-4D97-AF65-F5344CB8AC3E}">
        <p14:creationId xmlns:p14="http://schemas.microsoft.com/office/powerpoint/2010/main" xmlns="" val="3626450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1041995"/>
            <a:ext cx="3008313" cy="404988"/>
          </a:xfrm>
        </p:spPr>
        <p:txBody>
          <a:bodyPr anchor="b"/>
          <a:lstStyle>
            <a:lvl1pPr algn="l">
              <a:defRPr sz="2000" b="1"/>
            </a:lvl1pPr>
          </a:lstStyle>
          <a:p>
            <a:r>
              <a:rPr lang="en-US" dirty="0" err="1" smtClean="0"/>
              <a:t>Lorem</a:t>
            </a:r>
            <a:r>
              <a:rPr lang="en-US" dirty="0" smtClean="0"/>
              <a:t> </a:t>
            </a:r>
            <a:r>
              <a:rPr lang="en-US" dirty="0" err="1" smtClean="0"/>
              <a:t>ipsum</a:t>
            </a:r>
            <a:endParaRPr lang="en-US" dirty="0"/>
          </a:p>
        </p:txBody>
      </p:sp>
      <p:sp>
        <p:nvSpPr>
          <p:cNvPr id="8" name="Content Placeholder 2"/>
          <p:cNvSpPr>
            <a:spLocks noGrp="1"/>
          </p:cNvSpPr>
          <p:nvPr>
            <p:ph idx="1"/>
          </p:nvPr>
        </p:nvSpPr>
        <p:spPr>
          <a:xfrm>
            <a:off x="3575050" y="1041995"/>
            <a:ext cx="4537075" cy="3657005"/>
          </a:xfrm>
        </p:spPr>
        <p:txBody>
          <a:bodyPr/>
          <a:lstStyle>
            <a:lvl1pPr>
              <a:defRPr sz="2000"/>
            </a:lvl1pPr>
            <a:lvl2pPr>
              <a:defRPr sz="18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2" hasCustomPrompt="1"/>
          </p:nvPr>
        </p:nvSpPr>
        <p:spPr>
          <a:xfrm>
            <a:off x="457200" y="1531651"/>
            <a:ext cx="3008313" cy="31673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err="1" smtClean="0"/>
              <a:t>Lorem</a:t>
            </a:r>
            <a:r>
              <a:rPr lang="en-US" dirty="0" smtClean="0"/>
              <a:t> </a:t>
            </a:r>
            <a:r>
              <a:rPr lang="en-US" dirty="0" err="1" smtClean="0"/>
              <a:t>ipsum</a:t>
            </a:r>
            <a:endParaRPr lang="en-US" dirty="0" smtClean="0"/>
          </a:p>
        </p:txBody>
      </p:sp>
      <p:sp>
        <p:nvSpPr>
          <p:cNvPr id="6" name="Content Placeholder 2"/>
          <p:cNvSpPr>
            <a:spLocks noGrp="1"/>
          </p:cNvSpPr>
          <p:nvPr>
            <p:ph idx="13" hasCustomPrompt="1"/>
          </p:nvPr>
        </p:nvSpPr>
        <p:spPr>
          <a:xfrm>
            <a:off x="457200" y="316782"/>
            <a:ext cx="3495675" cy="488017"/>
          </a:xfrm>
          <a:prstGeom prst="rect">
            <a:avLst/>
          </a:prstGeom>
        </p:spPr>
        <p:txBody>
          <a:bodyPr>
            <a:normAutofit/>
          </a:bodyPr>
          <a:lstStyle>
            <a:lvl1pPr marL="0" indent="0">
              <a:buNone/>
              <a:defRPr sz="1800" b="1">
                <a:solidFill>
                  <a:srgbClr val="E09E19"/>
                </a:solidFill>
                <a:latin typeface="Georgia"/>
                <a:cs typeface="Georgia"/>
              </a:defRPr>
            </a:lvl1pPr>
          </a:lstStyle>
          <a:p>
            <a:pPr lvl="0"/>
            <a:r>
              <a:rPr lang="en-US" dirty="0" smtClean="0"/>
              <a:t>CLICK TO EDIT MASTER  |</a:t>
            </a:r>
          </a:p>
        </p:txBody>
      </p:sp>
      <p:sp>
        <p:nvSpPr>
          <p:cNvPr id="10" name="Content Placeholder 2"/>
          <p:cNvSpPr>
            <a:spLocks noGrp="1"/>
          </p:cNvSpPr>
          <p:nvPr>
            <p:ph idx="14" hasCustomPrompt="1"/>
          </p:nvPr>
        </p:nvSpPr>
        <p:spPr>
          <a:xfrm>
            <a:off x="3797031" y="312434"/>
            <a:ext cx="2238375" cy="492365"/>
          </a:xfrm>
          <a:prstGeom prst="rect">
            <a:avLst/>
          </a:prstGeom>
        </p:spPr>
        <p:txBody>
          <a:bodyPr>
            <a:normAutofit/>
          </a:bodyPr>
          <a:lstStyle>
            <a:lvl1pPr marL="0" indent="0">
              <a:buNone/>
              <a:defRPr sz="1800" b="1">
                <a:solidFill>
                  <a:srgbClr val="2D637F"/>
                </a:solidFill>
                <a:latin typeface="Georgia"/>
                <a:cs typeface="Georgia"/>
              </a:defRPr>
            </a:lvl1pPr>
          </a:lstStyle>
          <a:p>
            <a:pPr lvl="0"/>
            <a:r>
              <a:rPr lang="en-US" dirty="0" smtClean="0"/>
              <a:t>CLICK TO EDIT</a:t>
            </a:r>
          </a:p>
        </p:txBody>
      </p:sp>
      <p:sp>
        <p:nvSpPr>
          <p:cNvPr id="11" name="TextBox 10"/>
          <p:cNvSpPr txBox="1"/>
          <p:nvPr userDrawn="1"/>
        </p:nvSpPr>
        <p:spPr>
          <a:xfrm>
            <a:off x="4281623" y="6326236"/>
            <a:ext cx="703580" cy="276999"/>
          </a:xfrm>
          <a:prstGeom prst="rect">
            <a:avLst/>
          </a:prstGeom>
          <a:noFill/>
        </p:spPr>
        <p:txBody>
          <a:bodyPr wrap="square" rtlCol="0">
            <a:spAutoFit/>
          </a:bodyPr>
          <a:lstStyle/>
          <a:p>
            <a:fld id="{9CACBFA4-9F9F-3F42-9348-CEF387879029}" type="slidenum">
              <a:rPr lang="en-US" sz="1200" smtClean="0">
                <a:solidFill>
                  <a:srgbClr val="FFFFFF"/>
                </a:solidFill>
                <a:latin typeface="Lucida Grande"/>
                <a:cs typeface="Lucida Grande"/>
              </a:rPr>
              <a:pPr/>
              <a:t>‹#›</a:t>
            </a:fld>
            <a:endParaRPr lang="en-US" sz="1200" dirty="0">
              <a:solidFill>
                <a:srgbClr val="FFFFFF"/>
              </a:solidFill>
              <a:latin typeface="Lucida Grande"/>
              <a:cs typeface="Lucida Grande"/>
            </a:endParaRPr>
          </a:p>
        </p:txBody>
      </p:sp>
      <p:sp>
        <p:nvSpPr>
          <p:cNvPr id="12" name="Footer Placeholder 4"/>
          <p:cNvSpPr txBox="1">
            <a:spLocks/>
          </p:cNvSpPr>
          <p:nvPr userDrawn="1"/>
        </p:nvSpPr>
        <p:spPr>
          <a:xfrm>
            <a:off x="2151572" y="6273984"/>
            <a:ext cx="2348159" cy="376063"/>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Lucida Grande"/>
                <a:ea typeface="+mn-ea"/>
                <a:cs typeface="Lucida Grand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14 November 2016</a:t>
            </a:r>
            <a:r>
              <a:rPr lang="cs-CZ" dirty="0" smtClean="0"/>
              <a:t> | </a:t>
            </a:r>
            <a:r>
              <a:rPr lang="en-US" dirty="0" smtClean="0"/>
              <a:t> NDW 16 - CSEWG</a:t>
            </a:r>
            <a:endParaRPr lang="en-US" dirty="0"/>
          </a:p>
        </p:txBody>
      </p:sp>
    </p:spTree>
    <p:extLst>
      <p:ext uri="{BB962C8B-B14F-4D97-AF65-F5344CB8AC3E}">
        <p14:creationId xmlns:p14="http://schemas.microsoft.com/office/powerpoint/2010/main" xmlns="" val="2333699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Shape 8"/>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emf"/><Relationship Id="rId5" Type="http://schemas.openxmlformats.org/officeDocument/2006/relationships/slideLayout" Target="../slideLayouts/slideLayout5.xml"/><Relationship Id="rId10"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267368" y="5307263"/>
            <a:ext cx="184666" cy="369332"/>
          </a:xfrm>
          <a:prstGeom prst="rect">
            <a:avLst/>
          </a:prstGeom>
          <a:noFill/>
        </p:spPr>
        <p:txBody>
          <a:bodyPr wrap="none" rtlCol="0">
            <a:spAutoFit/>
          </a:bodyPr>
          <a:lstStyle/>
          <a:p>
            <a:endParaRPr lang="en-US" dirty="0"/>
          </a:p>
        </p:txBody>
      </p:sp>
      <p:sp>
        <p:nvSpPr>
          <p:cNvPr id="8" name="Title Placeholder 1"/>
          <p:cNvSpPr>
            <a:spLocks noGrp="1"/>
          </p:cNvSpPr>
          <p:nvPr>
            <p:ph type="title"/>
          </p:nvPr>
        </p:nvSpPr>
        <p:spPr>
          <a:xfrm>
            <a:off x="457200" y="525956"/>
            <a:ext cx="8229600" cy="1143000"/>
          </a:xfrm>
          <a:prstGeom prst="rect">
            <a:avLst/>
          </a:prstGeom>
        </p:spPr>
        <p:txBody>
          <a:bodyPr vert="horz" lIns="91440" tIns="45720" rIns="91440" bIns="45720" rtlCol="0" anchor="ctr">
            <a:normAutofit/>
          </a:bodyPr>
          <a:lstStyle/>
          <a:p>
            <a:r>
              <a:rPr lang="en-US" dirty="0" smtClean="0"/>
              <a:t>Project Title</a:t>
            </a:r>
            <a:endParaRPr lang="en-US" dirty="0"/>
          </a:p>
        </p:txBody>
      </p:sp>
      <p:sp>
        <p:nvSpPr>
          <p:cNvPr id="9" name="Text Placeholder 2"/>
          <p:cNvSpPr>
            <a:spLocks noGrp="1"/>
          </p:cNvSpPr>
          <p:nvPr>
            <p:ph type="body" idx="1"/>
          </p:nvPr>
        </p:nvSpPr>
        <p:spPr>
          <a:xfrm>
            <a:off x="457200" y="1808079"/>
            <a:ext cx="8229600" cy="2526418"/>
          </a:xfrm>
          <a:prstGeom prst="rect">
            <a:avLst/>
          </a:prstGeom>
        </p:spPr>
        <p:txBody>
          <a:bodyPr vert="horz" lIns="91440" tIns="45720" rIns="91440" bIns="45720" rtlCol="0">
            <a:normAutofit/>
          </a:bodyPr>
          <a:lstStyle/>
          <a:p>
            <a:pPr lvl="0"/>
            <a:r>
              <a:rPr lang="en-US" dirty="0" err="1" smtClean="0"/>
              <a:t>Lorem</a:t>
            </a:r>
            <a:r>
              <a:rPr lang="en-US" dirty="0" smtClean="0"/>
              <a:t> </a:t>
            </a:r>
            <a:r>
              <a:rPr lang="en-US" dirty="0" err="1" smtClean="0"/>
              <a:t>Ipsum</a:t>
            </a:r>
            <a:endParaRPr lang="en-US" dirty="0" smtClean="0"/>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3" name="Picture 12"/>
          <p:cNvPicPr>
            <a:picLocks noChangeAspect="1"/>
          </p:cNvPicPr>
          <p:nvPr userDrawn="1"/>
        </p:nvPicPr>
        <p:blipFill>
          <a:blip r:embed="rId9"/>
          <a:stretch>
            <a:fillRect/>
          </a:stretch>
        </p:blipFill>
        <p:spPr>
          <a:xfrm>
            <a:off x="6274508" y="0"/>
            <a:ext cx="2869492" cy="2379579"/>
          </a:xfrm>
          <a:prstGeom prst="rect">
            <a:avLst/>
          </a:prstGeom>
        </p:spPr>
      </p:pic>
      <p:pic>
        <p:nvPicPr>
          <p:cNvPr id="10" name="Picture 9"/>
          <p:cNvPicPr>
            <a:picLocks noChangeAspect="1"/>
          </p:cNvPicPr>
          <p:nvPr userDrawn="1"/>
        </p:nvPicPr>
        <p:blipFill>
          <a:blip r:embed="rId10"/>
          <a:stretch>
            <a:fillRect/>
          </a:stretch>
        </p:blipFill>
        <p:spPr>
          <a:xfrm>
            <a:off x="0" y="5598553"/>
            <a:ext cx="9170736" cy="1330073"/>
          </a:xfrm>
          <a:prstGeom prst="rect">
            <a:avLst/>
          </a:prstGeom>
        </p:spPr>
      </p:pic>
      <p:pic>
        <p:nvPicPr>
          <p:cNvPr id="11" name="Picture 10"/>
          <p:cNvPicPr>
            <a:picLocks noChangeAspect="1"/>
          </p:cNvPicPr>
          <p:nvPr userDrawn="1"/>
        </p:nvPicPr>
        <p:blipFill>
          <a:blip r:embed="rId11"/>
          <a:stretch>
            <a:fillRect/>
          </a:stretch>
        </p:blipFill>
        <p:spPr>
          <a:xfrm>
            <a:off x="369048" y="6019295"/>
            <a:ext cx="1745673" cy="533400"/>
          </a:xfrm>
          <a:prstGeom prst="rect">
            <a:avLst/>
          </a:prstGeom>
        </p:spPr>
      </p:pic>
    </p:spTree>
    <p:extLst>
      <p:ext uri="{BB962C8B-B14F-4D97-AF65-F5344CB8AC3E}">
        <p14:creationId xmlns:p14="http://schemas.microsoft.com/office/powerpoint/2010/main" xmlns="" val="36045686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81" r:id="rId5"/>
    <p:sldLayoutId id="2147483649" r:id="rId6"/>
    <p:sldLayoutId id="2147483682" r:id="rId7"/>
  </p:sldLayoutIdLst>
  <p:hf hdr="0" ftr="0" dt="0"/>
  <p:txStyles>
    <p:titleStyle>
      <a:lvl1pPr algn="l" defTabSz="457200" rtl="0" eaLnBrk="1" latinLnBrk="0" hangingPunct="1">
        <a:spcBef>
          <a:spcPct val="0"/>
        </a:spcBef>
        <a:buNone/>
        <a:defRPr sz="5000" kern="1200">
          <a:solidFill>
            <a:srgbClr val="E09E19"/>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2200" kern="1200">
          <a:solidFill>
            <a:srgbClr val="2D637F"/>
          </a:solidFill>
          <a:latin typeface="Lucida Grande"/>
          <a:ea typeface="+mn-ea"/>
          <a:cs typeface="Lucida Grande"/>
        </a:defRPr>
      </a:lvl1pPr>
      <a:lvl2pPr marL="742950" indent="-285750" algn="l" defTabSz="457200" rtl="0" eaLnBrk="1" latinLnBrk="0" hangingPunct="1">
        <a:spcBef>
          <a:spcPct val="20000"/>
        </a:spcBef>
        <a:buFont typeface="Arial"/>
        <a:buChar char="–"/>
        <a:defRPr sz="2000" kern="1200">
          <a:solidFill>
            <a:srgbClr val="2D637F"/>
          </a:solidFill>
          <a:latin typeface="Lucida Grande"/>
          <a:ea typeface="+mn-ea"/>
          <a:cs typeface="Lucida Grande"/>
        </a:defRPr>
      </a:lvl2pPr>
      <a:lvl3pPr marL="1143000" indent="-228600" algn="l" defTabSz="457200" rtl="0" eaLnBrk="1" latinLnBrk="0" hangingPunct="1">
        <a:spcBef>
          <a:spcPct val="20000"/>
        </a:spcBef>
        <a:buFont typeface="Arial"/>
        <a:buChar char="•"/>
        <a:defRPr sz="1800" kern="1200">
          <a:solidFill>
            <a:srgbClr val="2D637F"/>
          </a:solidFill>
          <a:latin typeface="Lucida Grande"/>
          <a:ea typeface="+mn-ea"/>
          <a:cs typeface="Lucida Grande"/>
        </a:defRPr>
      </a:lvl3pPr>
      <a:lvl4pPr marL="1600200" indent="-228600" algn="l" defTabSz="457200" rtl="0" eaLnBrk="1" latinLnBrk="0" hangingPunct="1">
        <a:spcBef>
          <a:spcPct val="20000"/>
        </a:spcBef>
        <a:buFont typeface="Arial"/>
        <a:buChar char="–"/>
        <a:defRPr sz="1600" kern="1200">
          <a:solidFill>
            <a:srgbClr val="2D637F"/>
          </a:solidFill>
          <a:latin typeface="Lucida Grande"/>
          <a:ea typeface="+mn-ea"/>
          <a:cs typeface="Lucida Grande"/>
        </a:defRPr>
      </a:lvl4pPr>
      <a:lvl5pPr marL="2057400" indent="-228600" algn="l" defTabSz="457200" rtl="0" eaLnBrk="1" latinLnBrk="0" hangingPunct="1">
        <a:spcBef>
          <a:spcPct val="20000"/>
        </a:spcBef>
        <a:buFont typeface="Arial"/>
        <a:buChar char="»"/>
        <a:defRPr sz="1400" kern="1200">
          <a:solidFill>
            <a:srgbClr val="2D637F"/>
          </a:solidFill>
          <a:latin typeface="Lucida Grande"/>
          <a:ea typeface="+mn-ea"/>
          <a:cs typeface="Lucida Gran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4.png"/><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3.emf"/><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28.png"/><Relationship Id="rId4" Type="http://schemas.openxmlformats.org/officeDocument/2006/relationships/image" Target="../media/image27.emf"/></Relationships>
</file>

<file path=ppt/slides/_rels/slide17.xml.rels><?xml version="1.0" encoding="UTF-8" standalone="yes"?>
<Relationships xmlns="http://schemas.openxmlformats.org/package/2006/relationships"><Relationship Id="rId3" Type="http://schemas.openxmlformats.org/officeDocument/2006/relationships/image" Target="../media/image26.emf"/><Relationship Id="rId7"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emf"/></Relationships>
</file>

<file path=ppt/slides/_rels/slide1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1.emf"/><Relationship Id="rId4" Type="http://schemas.openxmlformats.org/officeDocument/2006/relationships/image" Target="../media/image33.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5.emf"/><Relationship Id="rId4" Type="http://schemas.openxmlformats.org/officeDocument/2006/relationships/image" Target="../media/image34.emf"/></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52.jpe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emf"/></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jpeg"/></Relationships>
</file>

<file path=ppt/slides/_rels/slide33.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6.jpeg"/><Relationship Id="rId1" Type="http://schemas.openxmlformats.org/officeDocument/2006/relationships/slideLayout" Target="../slideLayouts/slideLayout2.xml"/><Relationship Id="rId5" Type="http://schemas.openxmlformats.org/officeDocument/2006/relationships/image" Target="../media/image1.emf"/><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14.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5962648901_0a58d30a05_ov2.jpg"/>
          <p:cNvPicPr>
            <a:picLocks noChangeAspect="1"/>
          </p:cNvPicPr>
          <p:nvPr/>
        </p:nvPicPr>
        <p:blipFill rotWithShape="1">
          <a:blip r:embed="rId2">
            <a:extLst>
              <a:ext uri="{28A0092B-C50C-407E-A947-70E740481C1C}">
                <a14:useLocalDpi xmlns="" xmlns:a14="http://schemas.microsoft.com/office/drawing/2010/main" val="0"/>
              </a:ext>
            </a:extLst>
          </a:blip>
          <a:srcRect t="10572"/>
          <a:stretch/>
        </p:blipFill>
        <p:spPr>
          <a:xfrm>
            <a:off x="0" y="0"/>
            <a:ext cx="9157368" cy="6928626"/>
          </a:xfrm>
          <a:prstGeom prst="rect">
            <a:avLst/>
          </a:prstGeom>
        </p:spPr>
      </p:pic>
      <p:pic>
        <p:nvPicPr>
          <p:cNvPr id="11" name="Picture 10"/>
          <p:cNvPicPr>
            <a:picLocks noChangeAspect="1"/>
          </p:cNvPicPr>
          <p:nvPr/>
        </p:nvPicPr>
        <p:blipFill>
          <a:blip r:embed="rId3"/>
          <a:stretch>
            <a:fillRect/>
          </a:stretch>
        </p:blipFill>
        <p:spPr>
          <a:xfrm>
            <a:off x="0" y="5598553"/>
            <a:ext cx="9170736" cy="1330073"/>
          </a:xfrm>
          <a:prstGeom prst="rect">
            <a:avLst/>
          </a:prstGeom>
        </p:spPr>
      </p:pic>
      <p:pic>
        <p:nvPicPr>
          <p:cNvPr id="12" name="Picture 11"/>
          <p:cNvPicPr>
            <a:picLocks noChangeAspect="1"/>
          </p:cNvPicPr>
          <p:nvPr/>
        </p:nvPicPr>
        <p:blipFill>
          <a:blip r:embed="rId4"/>
          <a:stretch>
            <a:fillRect/>
          </a:stretch>
        </p:blipFill>
        <p:spPr>
          <a:xfrm>
            <a:off x="369048" y="6019295"/>
            <a:ext cx="1745673" cy="533400"/>
          </a:xfrm>
          <a:prstGeom prst="rect">
            <a:avLst/>
          </a:prstGeom>
        </p:spPr>
      </p:pic>
      <p:pic>
        <p:nvPicPr>
          <p:cNvPr id="13" name="Picture 12"/>
          <p:cNvPicPr>
            <a:picLocks noChangeAspect="1"/>
          </p:cNvPicPr>
          <p:nvPr/>
        </p:nvPicPr>
        <p:blipFill>
          <a:blip r:embed="rId5"/>
          <a:stretch>
            <a:fillRect/>
          </a:stretch>
        </p:blipFill>
        <p:spPr>
          <a:xfrm>
            <a:off x="6274508" y="0"/>
            <a:ext cx="2869492" cy="2379579"/>
          </a:xfrm>
          <a:prstGeom prst="rect">
            <a:avLst/>
          </a:prstGeom>
        </p:spPr>
      </p:pic>
      <p:sp>
        <p:nvSpPr>
          <p:cNvPr id="2" name="Title 1"/>
          <p:cNvSpPr>
            <a:spLocks noGrp="1"/>
          </p:cNvSpPr>
          <p:nvPr>
            <p:ph type="ctrTitle"/>
          </p:nvPr>
        </p:nvSpPr>
        <p:spPr>
          <a:xfrm>
            <a:off x="694425" y="3079331"/>
            <a:ext cx="7681823" cy="1448130"/>
          </a:xfrm>
        </p:spPr>
        <p:txBody>
          <a:bodyPr/>
          <a:lstStyle/>
          <a:p>
            <a:r>
              <a:rPr lang="en-US" sz="6000" baseline="30000" dirty="0" smtClean="0">
                <a:solidFill>
                  <a:schemeClr val="bg1"/>
                </a:solidFill>
              </a:rPr>
              <a:t>Experimental Activities in </a:t>
            </a:r>
            <a:br>
              <a:rPr lang="en-US" sz="6000" baseline="30000" dirty="0" smtClean="0">
                <a:solidFill>
                  <a:schemeClr val="bg1"/>
                </a:solidFill>
              </a:rPr>
            </a:br>
            <a:r>
              <a:rPr lang="en-US" sz="6000" baseline="30000" dirty="0" smtClean="0">
                <a:solidFill>
                  <a:schemeClr val="bg1"/>
                </a:solidFill>
              </a:rPr>
              <a:t>Berkeley</a:t>
            </a:r>
            <a:endParaRPr lang="en-US" sz="6000" dirty="0">
              <a:solidFill>
                <a:schemeClr val="bg1"/>
              </a:solidFill>
            </a:endParaRPr>
          </a:p>
        </p:txBody>
      </p:sp>
      <p:sp>
        <p:nvSpPr>
          <p:cNvPr id="3" name="Subtitle 2"/>
          <p:cNvSpPr>
            <a:spLocks noGrp="1"/>
          </p:cNvSpPr>
          <p:nvPr>
            <p:ph type="subTitle" idx="1"/>
          </p:nvPr>
        </p:nvSpPr>
        <p:spPr>
          <a:xfrm>
            <a:off x="685799" y="4400908"/>
            <a:ext cx="8113143" cy="1113590"/>
          </a:xfrm>
        </p:spPr>
        <p:txBody>
          <a:bodyPr>
            <a:noAutofit/>
          </a:bodyPr>
          <a:lstStyle/>
          <a:p>
            <a:r>
              <a:rPr lang="en-US" b="1" dirty="0" smtClean="0">
                <a:solidFill>
                  <a:schemeClr val="bg1"/>
                </a:solidFill>
              </a:rPr>
              <a:t>Andrew S. Voyles</a:t>
            </a:r>
            <a:endParaRPr lang="en-US" dirty="0" smtClean="0">
              <a:solidFill>
                <a:schemeClr val="bg1"/>
              </a:solidFill>
            </a:endParaRPr>
          </a:p>
          <a:p>
            <a:r>
              <a:rPr lang="en-US" dirty="0" smtClean="0">
                <a:solidFill>
                  <a:schemeClr val="bg1"/>
                </a:solidFill>
              </a:rPr>
              <a:t>14 November 2016</a:t>
            </a:r>
          </a:p>
          <a:p>
            <a:r>
              <a:rPr lang="en-US" dirty="0" smtClean="0">
                <a:solidFill>
                  <a:schemeClr val="bg1"/>
                </a:solidFill>
              </a:rPr>
              <a:t>Nuclear Data Week 2016 - CSEWG</a:t>
            </a:r>
            <a:br>
              <a:rPr lang="en-US" dirty="0" smtClean="0">
                <a:solidFill>
                  <a:schemeClr val="bg1"/>
                </a:solidFill>
              </a:rPr>
            </a:br>
            <a:endParaRPr lang="en-US" sz="1400" dirty="0" smtClean="0">
              <a:solidFill>
                <a:schemeClr val="bg1"/>
              </a:solidFill>
            </a:endParaRPr>
          </a:p>
        </p:txBody>
      </p:sp>
      <p:pic>
        <p:nvPicPr>
          <p:cNvPr id="5" name="Picture 4" descr="LBNL_logo.svg.png"/>
          <p:cNvPicPr>
            <a:picLocks noChangeAspect="1"/>
          </p:cNvPicPr>
          <p:nvPr/>
        </p:nvPicPr>
        <p:blipFill>
          <a:blip r:embed="rId6" cstate="print"/>
          <a:stretch>
            <a:fillRect/>
          </a:stretch>
        </p:blipFill>
        <p:spPr>
          <a:xfrm>
            <a:off x="3465670" y="150099"/>
            <a:ext cx="3311364" cy="2064429"/>
          </a:xfrm>
          <a:prstGeom prst="rect">
            <a:avLst/>
          </a:prstGeom>
        </p:spPr>
      </p:pic>
    </p:spTree>
    <p:extLst>
      <p:ext uri="{BB962C8B-B14F-4D97-AF65-F5344CB8AC3E}">
        <p14:creationId xmlns:p14="http://schemas.microsoft.com/office/powerpoint/2010/main" xmlns="" val="1276399452"/>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D:\Documents\School Work\Isotope Data\Proposals\foils.png"/>
          <p:cNvPicPr>
            <a:picLocks noChangeAspect="1" noChangeArrowheads="1"/>
          </p:cNvPicPr>
          <p:nvPr/>
        </p:nvPicPr>
        <p:blipFill>
          <a:blip r:embed="rId3"/>
          <a:srcRect/>
          <a:stretch>
            <a:fillRect/>
          </a:stretch>
        </p:blipFill>
        <p:spPr bwMode="auto">
          <a:xfrm>
            <a:off x="5161198" y="1764607"/>
            <a:ext cx="3549568" cy="3510094"/>
          </a:xfrm>
          <a:prstGeom prst="rect">
            <a:avLst/>
          </a:prstGeom>
          <a:noFill/>
        </p:spPr>
      </p:pic>
      <p:pic>
        <p:nvPicPr>
          <p:cNvPr id="11" name="Picture 4" descr="D:\Documents\School Work\Isotope Data\Proposals\IMG_20151103_113432563.jpg"/>
          <p:cNvPicPr>
            <a:picLocks noChangeAspect="1" noChangeArrowheads="1"/>
          </p:cNvPicPr>
          <p:nvPr/>
        </p:nvPicPr>
        <p:blipFill>
          <a:blip r:embed="rId4"/>
          <a:srcRect t="13703" r="9169" b="13600"/>
          <a:stretch>
            <a:fillRect/>
          </a:stretch>
        </p:blipFill>
        <p:spPr bwMode="auto">
          <a:xfrm>
            <a:off x="1342305" y="1293963"/>
            <a:ext cx="3119002" cy="4434254"/>
          </a:xfrm>
          <a:prstGeom prst="rect">
            <a:avLst/>
          </a:prstGeom>
          <a:noFill/>
        </p:spPr>
      </p:pic>
      <p:pic>
        <p:nvPicPr>
          <p:cNvPr id="1026" name="Picture 2" descr="D:\Documents\School Work\Isotope Data\Proposals\IMG_20160531_183154957_HDR.jpg"/>
          <p:cNvPicPr>
            <a:picLocks noChangeAspect="1" noChangeArrowheads="1"/>
          </p:cNvPicPr>
          <p:nvPr/>
        </p:nvPicPr>
        <p:blipFill>
          <a:blip r:embed="rId5"/>
          <a:srcRect l="6908" t="6361" r="3947" b="15306"/>
          <a:stretch>
            <a:fillRect/>
          </a:stretch>
        </p:blipFill>
        <p:spPr bwMode="auto">
          <a:xfrm>
            <a:off x="5524310" y="1081594"/>
            <a:ext cx="3494995" cy="5455287"/>
          </a:xfrm>
          <a:prstGeom prst="rect">
            <a:avLst/>
          </a:prstGeom>
          <a:noFill/>
        </p:spPr>
      </p:pic>
      <p:sp>
        <p:nvSpPr>
          <p:cNvPr id="49" name="Trapezoid 48"/>
          <p:cNvSpPr/>
          <p:nvPr/>
        </p:nvSpPr>
        <p:spPr>
          <a:xfrm rot="5400000">
            <a:off x="3756795" y="2163523"/>
            <a:ext cx="3324495" cy="2351440"/>
          </a:xfrm>
          <a:prstGeom prst="trapezoid">
            <a:avLst>
              <a:gd name="adj" fmla="val 54782"/>
            </a:avLst>
          </a:prstGeom>
          <a:gradFill flip="none" rotWithShape="1">
            <a:gsLst>
              <a:gs pos="0">
                <a:schemeClr val="accent1">
                  <a:shade val="30000"/>
                  <a:satMod val="115000"/>
                </a:schemeClr>
              </a:gs>
              <a:gs pos="100000">
                <a:srgbClr val="EEF1F4"/>
              </a:gs>
            </a:gsLst>
            <a:lin ang="54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64708" y="259713"/>
            <a:ext cx="8731060" cy="1143000"/>
          </a:xfrm>
        </p:spPr>
        <p:txBody>
          <a:bodyPr>
            <a:noAutofit/>
          </a:bodyPr>
          <a:lstStyle/>
          <a:p>
            <a:r>
              <a:rPr lang="en-US" sz="3200" dirty="0" smtClean="0"/>
              <a:t>The UC Berkeley High Flux Neutron Generator</a:t>
            </a:r>
            <a:endParaRPr lang="en-US" sz="3200" dirty="0"/>
          </a:p>
        </p:txBody>
      </p:sp>
      <p:pic>
        <p:nvPicPr>
          <p:cNvPr id="48" name="Picture 47"/>
          <p:cNvPicPr>
            <a:picLocks noChangeAspect="1"/>
          </p:cNvPicPr>
          <p:nvPr/>
        </p:nvPicPr>
        <p:blipFill rotWithShape="1">
          <a:blip r:embed="rId6"/>
          <a:srcRect l="13689" t="5691" r="16320"/>
          <a:stretch/>
        </p:blipFill>
        <p:spPr>
          <a:xfrm>
            <a:off x="164708" y="1676995"/>
            <a:ext cx="4321878" cy="3324495"/>
          </a:xfrm>
          <a:prstGeom prst="rect">
            <a:avLst/>
          </a:prstGeom>
          <a:ln>
            <a:solidFill>
              <a:srgbClr val="000000"/>
            </a:solidFill>
          </a:ln>
        </p:spPr>
      </p:pic>
      <p:sp>
        <p:nvSpPr>
          <p:cNvPr id="50" name="Parallelogram 49"/>
          <p:cNvSpPr/>
          <p:nvPr/>
        </p:nvSpPr>
        <p:spPr>
          <a:xfrm rot="900000" flipH="1">
            <a:off x="1998416" y="2194507"/>
            <a:ext cx="909779" cy="746736"/>
          </a:xfrm>
          <a:prstGeom prst="parallelogram">
            <a:avLst>
              <a:gd name="adj" fmla="val 29362"/>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Zn</a:t>
            </a:r>
            <a:endParaRPr lang="en-US" dirty="0"/>
          </a:p>
        </p:txBody>
      </p:sp>
      <p:sp>
        <p:nvSpPr>
          <p:cNvPr id="51" name="Parallelogram 50"/>
          <p:cNvSpPr/>
          <p:nvPr/>
        </p:nvSpPr>
        <p:spPr>
          <a:xfrm rot="900000" flipH="1">
            <a:off x="2064322" y="2337238"/>
            <a:ext cx="909779" cy="746736"/>
          </a:xfrm>
          <a:prstGeom prst="parallelogram">
            <a:avLst>
              <a:gd name="adj" fmla="val 29362"/>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In</a:t>
            </a:r>
            <a:endParaRPr lang="en-US" sz="1600" dirty="0"/>
          </a:p>
        </p:txBody>
      </p:sp>
    </p:spTree>
    <p:custDataLst>
      <p:tags r:id="rId1"/>
    </p:custDataLst>
    <p:extLst>
      <p:ext uri="{BB962C8B-B14F-4D97-AF65-F5344CB8AC3E}">
        <p14:creationId xmlns:p14="http://schemas.microsoft.com/office/powerpoint/2010/main" xmlns="" val="2800948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96562" y="312434"/>
            <a:ext cx="8537519" cy="1143000"/>
          </a:xfrm>
        </p:spPr>
        <p:txBody>
          <a:bodyPr>
            <a:normAutofit/>
          </a:bodyPr>
          <a:lstStyle/>
          <a:p>
            <a:r>
              <a:rPr lang="en-US" dirty="0" smtClean="0"/>
              <a:t>Relative Activation Measurements</a:t>
            </a:r>
            <a:endParaRPr lang="en-US" sz="4200" dirty="0"/>
          </a:p>
        </p:txBody>
      </p:sp>
      <p:sp>
        <p:nvSpPr>
          <p:cNvPr id="10" name="Content Placeholder 9"/>
          <p:cNvSpPr>
            <a:spLocks noGrp="1"/>
          </p:cNvSpPr>
          <p:nvPr>
            <p:ph idx="14"/>
          </p:nvPr>
        </p:nvSpPr>
        <p:spPr/>
        <p:txBody>
          <a:bodyPr/>
          <a:lstStyle/>
          <a:p>
            <a:endParaRPr lang="en-US"/>
          </a:p>
        </p:txBody>
      </p:sp>
      <p:pic>
        <p:nvPicPr>
          <p:cNvPr id="2050" name="Picture 2" descr="D:\Documents\School Work\Isotope Data\Proposals\IMG_20160531_182618557_HDR.jpg"/>
          <p:cNvPicPr>
            <a:picLocks noChangeAspect="1" noChangeArrowheads="1"/>
          </p:cNvPicPr>
          <p:nvPr/>
        </p:nvPicPr>
        <p:blipFill>
          <a:blip r:embed="rId2"/>
          <a:srcRect l="7126" t="6406" r="32403" b="9740"/>
          <a:stretch>
            <a:fillRect/>
          </a:stretch>
        </p:blipFill>
        <p:spPr bwMode="auto">
          <a:xfrm>
            <a:off x="457200" y="1499028"/>
            <a:ext cx="5173364" cy="4038600"/>
          </a:xfrm>
          <a:prstGeom prst="rect">
            <a:avLst/>
          </a:prstGeom>
          <a:noFill/>
        </p:spPr>
      </p:pic>
      <p:pic>
        <p:nvPicPr>
          <p:cNvPr id="2051" name="Picture 3" descr="D:\Documents\School Work\Isotope Data\Proposals\IMG_20160531_182635712_HDR.jpg"/>
          <p:cNvPicPr>
            <a:picLocks noChangeAspect="1" noChangeArrowheads="1"/>
          </p:cNvPicPr>
          <p:nvPr/>
        </p:nvPicPr>
        <p:blipFill>
          <a:blip r:embed="rId3"/>
          <a:srcRect l="9215" t="12760" r="12257" b="9896"/>
          <a:stretch>
            <a:fillRect/>
          </a:stretch>
        </p:blipFill>
        <p:spPr bwMode="auto">
          <a:xfrm>
            <a:off x="6035406" y="1499028"/>
            <a:ext cx="2798675" cy="4896344"/>
          </a:xfrm>
          <a:prstGeom prst="rect">
            <a:avLst/>
          </a:prstGeom>
          <a:noFill/>
        </p:spPr>
      </p:pic>
      <p:sp>
        <p:nvSpPr>
          <p:cNvPr id="21" name="TextBox 20"/>
          <p:cNvSpPr txBox="1"/>
          <p:nvPr/>
        </p:nvSpPr>
        <p:spPr>
          <a:xfrm>
            <a:off x="2458527" y="5537628"/>
            <a:ext cx="3783912" cy="369332"/>
          </a:xfrm>
          <a:prstGeom prst="rect">
            <a:avLst/>
          </a:prstGeom>
          <a:noFill/>
        </p:spPr>
        <p:txBody>
          <a:bodyPr wrap="square" rtlCol="0">
            <a:spAutoFit/>
          </a:bodyPr>
          <a:lstStyle/>
          <a:p>
            <a:r>
              <a:rPr lang="en-US" dirty="0" err="1" smtClean="0"/>
              <a:t>Ortec</a:t>
            </a:r>
            <a:r>
              <a:rPr lang="en-US" dirty="0" smtClean="0"/>
              <a:t> 80% HPGe detector</a:t>
            </a:r>
            <a:endParaRPr lang="en-US" dirty="0"/>
          </a:p>
        </p:txBody>
      </p:sp>
      <p:sp>
        <p:nvSpPr>
          <p:cNvPr id="22" name="Rectangle 21"/>
          <p:cNvSpPr/>
          <p:nvPr/>
        </p:nvSpPr>
        <p:spPr>
          <a:xfrm>
            <a:off x="6173431" y="1184972"/>
            <a:ext cx="2745816" cy="369332"/>
          </a:xfrm>
          <a:prstGeom prst="rect">
            <a:avLst/>
          </a:prstGeom>
        </p:spPr>
        <p:txBody>
          <a:bodyPr wrap="none">
            <a:spAutoFit/>
          </a:bodyPr>
          <a:lstStyle/>
          <a:p>
            <a:r>
              <a:rPr lang="en-US" dirty="0" err="1" smtClean="0"/>
              <a:t>Ortec</a:t>
            </a:r>
            <a:r>
              <a:rPr lang="en-US" dirty="0" smtClean="0"/>
              <a:t> Planar LEPS detector </a:t>
            </a:r>
            <a:endParaRPr lang="en-US" dirty="0"/>
          </a:p>
        </p:txBody>
      </p:sp>
    </p:spTree>
    <p:extLst>
      <p:ext uri="{BB962C8B-B14F-4D97-AF65-F5344CB8AC3E}">
        <p14:creationId xmlns:p14="http://schemas.microsoft.com/office/powerpoint/2010/main" xmlns="" val="280094846"/>
      </p:ext>
    </p:extLst>
  </p:cSld>
  <p:clrMapOvr>
    <a:masterClrMapping/>
  </p:clrMapOvr>
  <p:transition>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4"/>
          </p:nvPr>
        </p:nvSpPr>
        <p:spPr/>
        <p:txBody>
          <a:bodyPr/>
          <a:lstStyle/>
          <a:p>
            <a:endParaRPr lang="en-US"/>
          </a:p>
        </p:txBody>
      </p:sp>
      <p:pic>
        <p:nvPicPr>
          <p:cNvPr id="2052" name="Picture 4" descr="D:\Documents\School Work\Isotope Data\Proposals\ti_foils.png"/>
          <p:cNvPicPr>
            <a:picLocks noChangeAspect="1" noChangeArrowheads="1"/>
          </p:cNvPicPr>
          <p:nvPr/>
        </p:nvPicPr>
        <p:blipFill>
          <a:blip r:embed="rId2"/>
          <a:srcRect/>
          <a:stretch>
            <a:fillRect/>
          </a:stretch>
        </p:blipFill>
        <p:spPr bwMode="auto">
          <a:xfrm>
            <a:off x="473878" y="1204849"/>
            <a:ext cx="5785119" cy="2964586"/>
          </a:xfrm>
          <a:prstGeom prst="rect">
            <a:avLst/>
          </a:prstGeom>
          <a:noFill/>
        </p:spPr>
      </p:pic>
      <p:grpSp>
        <p:nvGrpSpPr>
          <p:cNvPr id="29" name="Group 28"/>
          <p:cNvGrpSpPr/>
          <p:nvPr/>
        </p:nvGrpSpPr>
        <p:grpSpPr>
          <a:xfrm>
            <a:off x="2184358" y="3071136"/>
            <a:ext cx="7106284" cy="3140981"/>
            <a:chOff x="2184358" y="3071136"/>
            <a:chExt cx="7106284" cy="3140981"/>
          </a:xfrm>
        </p:grpSpPr>
        <p:pic>
          <p:nvPicPr>
            <p:cNvPr id="11" name="Picture 10" descr="zn_first_results.ps"/>
            <p:cNvPicPr>
              <a:picLocks noChangeAspect="1"/>
            </p:cNvPicPr>
            <p:nvPr/>
          </p:nvPicPr>
          <p:blipFill rotWithShape="1">
            <a:blip r:embed="rId3">
              <a:extLst>
                <a:ext uri="{28A0092B-C50C-407E-A947-70E740481C1C}">
                  <a14:useLocalDpi xmlns="" xmlns:a14="http://schemas.microsoft.com/office/drawing/2010/main" val="0"/>
                </a:ext>
              </a:extLst>
            </a:blip>
            <a:srcRect l="13686" t="38999" r="4748" b="7216"/>
            <a:stretch/>
          </p:blipFill>
          <p:spPr>
            <a:xfrm>
              <a:off x="2184358" y="3071136"/>
              <a:ext cx="6959642" cy="3140981"/>
            </a:xfrm>
            <a:prstGeom prst="rect">
              <a:avLst/>
            </a:prstGeom>
            <a:solidFill>
              <a:schemeClr val="bg1"/>
            </a:solidFill>
            <a:ln>
              <a:noFill/>
            </a:ln>
          </p:spPr>
        </p:pic>
        <p:sp>
          <p:nvSpPr>
            <p:cNvPr id="12" name="Rectangle 11"/>
            <p:cNvSpPr/>
            <p:nvPr/>
          </p:nvSpPr>
          <p:spPr>
            <a:xfrm>
              <a:off x="6349805" y="3620587"/>
              <a:ext cx="2940837" cy="683861"/>
            </a:xfrm>
            <a:prstGeom prst="rect">
              <a:avLst/>
            </a:prstGeom>
          </p:spPr>
          <p:txBody>
            <a:bodyPr>
              <a:spAutoFit/>
            </a:bodyPr>
            <a:lstStyle/>
            <a:p>
              <a:r>
                <a:rPr lang="en-US" dirty="0" smtClean="0"/>
                <a:t>336 keV - 115m In IT Decay</a:t>
              </a:r>
            </a:p>
            <a:p>
              <a:r>
                <a:rPr lang="en-US" dirty="0" smtClean="0"/>
                <a:t>391 keV - 113m In IT Decay</a:t>
              </a:r>
            </a:p>
            <a:p>
              <a:r>
                <a:rPr lang="en-US" dirty="0" smtClean="0"/>
                <a:t>417 keV - 116 In β- Decay</a:t>
              </a:r>
            </a:p>
            <a:p>
              <a:r>
                <a:rPr lang="en-US" dirty="0" smtClean="0"/>
                <a:t>511 keV - 64 Cu β+ Decay</a:t>
              </a:r>
              <a:endParaRPr lang="en-US" dirty="0"/>
            </a:p>
          </p:txBody>
        </p:sp>
        <p:sp>
          <p:nvSpPr>
            <p:cNvPr id="13" name="Oval 12"/>
            <p:cNvSpPr/>
            <p:nvPr/>
          </p:nvSpPr>
          <p:spPr>
            <a:xfrm>
              <a:off x="6284877" y="3724025"/>
              <a:ext cx="129855" cy="11501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2944053" y="3354168"/>
              <a:ext cx="129855" cy="11501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Isosceles Triangle 14"/>
            <p:cNvSpPr/>
            <p:nvPr/>
          </p:nvSpPr>
          <p:spPr>
            <a:xfrm>
              <a:off x="6258997" y="4017208"/>
              <a:ext cx="168353" cy="128548"/>
            </a:xfrm>
            <a:prstGeom prs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6" name="Isosceles Triangle 15"/>
            <p:cNvSpPr/>
            <p:nvPr/>
          </p:nvSpPr>
          <p:spPr>
            <a:xfrm>
              <a:off x="3639161" y="4145756"/>
              <a:ext cx="168353" cy="128548"/>
            </a:xfrm>
            <a:prstGeom prs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7" name="Diamond 16"/>
            <p:cNvSpPr/>
            <p:nvPr/>
          </p:nvSpPr>
          <p:spPr>
            <a:xfrm>
              <a:off x="4419564" y="3937146"/>
              <a:ext cx="175687" cy="155611"/>
            </a:xfrm>
            <a:prstGeom prst="diamond">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8" name="Diamond 17"/>
            <p:cNvSpPr/>
            <p:nvPr/>
          </p:nvSpPr>
          <p:spPr>
            <a:xfrm>
              <a:off x="6251663" y="4301366"/>
              <a:ext cx="175687" cy="155611"/>
            </a:xfrm>
            <a:prstGeom prst="diamond">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9" name="5-Point Star 18"/>
            <p:cNvSpPr/>
            <p:nvPr/>
          </p:nvSpPr>
          <p:spPr>
            <a:xfrm>
              <a:off x="6239046" y="4497572"/>
              <a:ext cx="221518" cy="196206"/>
            </a:xfrm>
            <a:prstGeom prst="star5">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0" name="5-Point Star 19"/>
            <p:cNvSpPr/>
            <p:nvPr/>
          </p:nvSpPr>
          <p:spPr>
            <a:xfrm>
              <a:off x="5813888" y="4092757"/>
              <a:ext cx="221518" cy="196206"/>
            </a:xfrm>
            <a:prstGeom prst="star5">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sp>
        <p:nvSpPr>
          <p:cNvPr id="24" name="Title 1"/>
          <p:cNvSpPr txBox="1">
            <a:spLocks/>
          </p:cNvSpPr>
          <p:nvPr/>
        </p:nvSpPr>
        <p:spPr>
          <a:xfrm>
            <a:off x="296562" y="312434"/>
            <a:ext cx="8537519" cy="11430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smtClean="0">
                <a:ln>
                  <a:noFill/>
                </a:ln>
                <a:solidFill>
                  <a:srgbClr val="E09E19"/>
                </a:solidFill>
                <a:effectLst/>
                <a:uLnTx/>
                <a:uFillTx/>
                <a:latin typeface="Georgia"/>
                <a:ea typeface="+mj-ea"/>
                <a:cs typeface="Georgia"/>
              </a:rPr>
              <a:t>Relative Activation Measurements</a:t>
            </a:r>
            <a:endParaRPr kumimoji="0" lang="en-US" sz="4200" b="0" i="0" u="none" strike="noStrike" kern="1200" cap="none" spc="0" normalizeH="0" baseline="0" noProof="0" dirty="0">
              <a:ln>
                <a:noFill/>
              </a:ln>
              <a:solidFill>
                <a:srgbClr val="E09E19"/>
              </a:solidFill>
              <a:effectLst/>
              <a:uLnTx/>
              <a:uFillTx/>
              <a:latin typeface="Georgia"/>
              <a:ea typeface="+mj-ea"/>
              <a:cs typeface="Georgia"/>
            </a:endParaRPr>
          </a:p>
        </p:txBody>
      </p:sp>
    </p:spTree>
    <p:extLst>
      <p:ext uri="{BB962C8B-B14F-4D97-AF65-F5344CB8AC3E}">
        <p14:creationId xmlns:p14="http://schemas.microsoft.com/office/powerpoint/2010/main" xmlns="" val="280094846"/>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D:\Documents\School Work\Isotope Data\Proposals\ti_foils.png"/>
          <p:cNvPicPr>
            <a:picLocks noChangeAspect="1" noChangeArrowheads="1"/>
          </p:cNvPicPr>
          <p:nvPr/>
        </p:nvPicPr>
        <p:blipFill>
          <a:blip r:embed="rId4"/>
          <a:srcRect/>
          <a:stretch>
            <a:fillRect/>
          </a:stretch>
        </p:blipFill>
        <p:spPr bwMode="auto">
          <a:xfrm>
            <a:off x="473878" y="1204849"/>
            <a:ext cx="5785119" cy="2964586"/>
          </a:xfrm>
          <a:prstGeom prst="rect">
            <a:avLst/>
          </a:prstGeom>
          <a:noFill/>
        </p:spPr>
      </p:pic>
      <p:grpSp>
        <p:nvGrpSpPr>
          <p:cNvPr id="21" name="Group 20"/>
          <p:cNvGrpSpPr/>
          <p:nvPr/>
        </p:nvGrpSpPr>
        <p:grpSpPr>
          <a:xfrm>
            <a:off x="2184358" y="3071136"/>
            <a:ext cx="7106284" cy="3140981"/>
            <a:chOff x="2184358" y="3071136"/>
            <a:chExt cx="7106284" cy="3140981"/>
          </a:xfrm>
        </p:grpSpPr>
        <p:pic>
          <p:nvPicPr>
            <p:cNvPr id="22" name="Picture 21" descr="zn_first_results.ps"/>
            <p:cNvPicPr>
              <a:picLocks noChangeAspect="1"/>
            </p:cNvPicPr>
            <p:nvPr/>
          </p:nvPicPr>
          <p:blipFill rotWithShape="1">
            <a:blip r:embed="rId5">
              <a:extLst>
                <a:ext uri="{28A0092B-C50C-407E-A947-70E740481C1C}">
                  <a14:useLocalDpi xmlns="" xmlns:a14="http://schemas.microsoft.com/office/drawing/2010/main" val="0"/>
                </a:ext>
              </a:extLst>
            </a:blip>
            <a:srcRect l="13686" t="38999" r="4748" b="7216"/>
            <a:stretch/>
          </p:blipFill>
          <p:spPr>
            <a:xfrm>
              <a:off x="2184358" y="3071136"/>
              <a:ext cx="6959642" cy="3140981"/>
            </a:xfrm>
            <a:prstGeom prst="rect">
              <a:avLst/>
            </a:prstGeom>
            <a:solidFill>
              <a:schemeClr val="bg1"/>
            </a:solidFill>
            <a:ln>
              <a:noFill/>
            </a:ln>
          </p:spPr>
        </p:pic>
        <p:sp>
          <p:nvSpPr>
            <p:cNvPr id="23" name="Rectangle 22"/>
            <p:cNvSpPr/>
            <p:nvPr/>
          </p:nvSpPr>
          <p:spPr>
            <a:xfrm>
              <a:off x="6349805" y="3620587"/>
              <a:ext cx="2940837" cy="683861"/>
            </a:xfrm>
            <a:prstGeom prst="rect">
              <a:avLst/>
            </a:prstGeom>
          </p:spPr>
          <p:txBody>
            <a:bodyPr>
              <a:spAutoFit/>
            </a:bodyPr>
            <a:lstStyle/>
            <a:p>
              <a:r>
                <a:rPr lang="en-US" dirty="0" smtClean="0"/>
                <a:t>336 keV - 115m In IT Decay</a:t>
              </a:r>
            </a:p>
            <a:p>
              <a:r>
                <a:rPr lang="en-US" dirty="0" smtClean="0"/>
                <a:t>391 keV - 113m In IT Decay</a:t>
              </a:r>
            </a:p>
            <a:p>
              <a:r>
                <a:rPr lang="en-US" dirty="0" smtClean="0"/>
                <a:t>417 keV - 116 In β- Decay</a:t>
              </a:r>
            </a:p>
            <a:p>
              <a:r>
                <a:rPr lang="en-US" dirty="0" smtClean="0"/>
                <a:t>511 keV - 64 Cu β+ Decay</a:t>
              </a:r>
              <a:endParaRPr lang="en-US" dirty="0"/>
            </a:p>
          </p:txBody>
        </p:sp>
        <p:sp>
          <p:nvSpPr>
            <p:cNvPr id="29" name="Oval 28"/>
            <p:cNvSpPr/>
            <p:nvPr/>
          </p:nvSpPr>
          <p:spPr>
            <a:xfrm>
              <a:off x="6284877" y="3724025"/>
              <a:ext cx="129855" cy="11501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2944053" y="3354168"/>
              <a:ext cx="129855" cy="11501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Isosceles Triangle 30"/>
            <p:cNvSpPr/>
            <p:nvPr/>
          </p:nvSpPr>
          <p:spPr>
            <a:xfrm>
              <a:off x="6258997" y="4017208"/>
              <a:ext cx="168353" cy="128548"/>
            </a:xfrm>
            <a:prstGeom prs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2" name="Isosceles Triangle 31"/>
            <p:cNvSpPr/>
            <p:nvPr/>
          </p:nvSpPr>
          <p:spPr>
            <a:xfrm>
              <a:off x="3639161" y="4145756"/>
              <a:ext cx="168353" cy="128548"/>
            </a:xfrm>
            <a:prstGeom prs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3" name="Diamond 32"/>
            <p:cNvSpPr/>
            <p:nvPr/>
          </p:nvSpPr>
          <p:spPr>
            <a:xfrm>
              <a:off x="4419564" y="3937146"/>
              <a:ext cx="175687" cy="155611"/>
            </a:xfrm>
            <a:prstGeom prst="diamond">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34" name="Diamond 33"/>
            <p:cNvSpPr/>
            <p:nvPr/>
          </p:nvSpPr>
          <p:spPr>
            <a:xfrm>
              <a:off x="6251663" y="4301366"/>
              <a:ext cx="175687" cy="155611"/>
            </a:xfrm>
            <a:prstGeom prst="diamond">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35" name="5-Point Star 34"/>
            <p:cNvSpPr/>
            <p:nvPr/>
          </p:nvSpPr>
          <p:spPr>
            <a:xfrm>
              <a:off x="6239046" y="4497572"/>
              <a:ext cx="221518" cy="196206"/>
            </a:xfrm>
            <a:prstGeom prst="star5">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6" name="5-Point Star 35"/>
            <p:cNvSpPr/>
            <p:nvPr/>
          </p:nvSpPr>
          <p:spPr>
            <a:xfrm>
              <a:off x="5813888" y="4092757"/>
              <a:ext cx="221518" cy="196206"/>
            </a:xfrm>
            <a:prstGeom prst="star5">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sp>
        <p:nvSpPr>
          <p:cNvPr id="10" name="Content Placeholder 9"/>
          <p:cNvSpPr>
            <a:spLocks noGrp="1"/>
          </p:cNvSpPr>
          <p:nvPr>
            <p:ph idx="14"/>
          </p:nvPr>
        </p:nvSpPr>
        <p:spPr/>
        <p:txBody>
          <a:bodyPr/>
          <a:lstStyle/>
          <a:p>
            <a:endParaRPr lang="en-US"/>
          </a:p>
        </p:txBody>
      </p:sp>
      <p:sp>
        <p:nvSpPr>
          <p:cNvPr id="24" name="Title 1"/>
          <p:cNvSpPr txBox="1">
            <a:spLocks/>
          </p:cNvSpPr>
          <p:nvPr/>
        </p:nvSpPr>
        <p:spPr>
          <a:xfrm>
            <a:off x="296562" y="312434"/>
            <a:ext cx="8537519" cy="11430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smtClean="0">
                <a:ln>
                  <a:noFill/>
                </a:ln>
                <a:solidFill>
                  <a:srgbClr val="E09E19"/>
                </a:solidFill>
                <a:effectLst/>
                <a:uLnTx/>
                <a:uFillTx/>
                <a:latin typeface="Georgia"/>
                <a:ea typeface="+mj-ea"/>
                <a:cs typeface="Georgia"/>
              </a:rPr>
              <a:t>Relative Activation Measurements</a:t>
            </a:r>
            <a:endParaRPr kumimoji="0" lang="en-US" sz="4200" b="0" i="0" u="none" strike="noStrike" kern="1200" cap="none" spc="0" normalizeH="0" baseline="0" noProof="0" dirty="0">
              <a:ln>
                <a:noFill/>
              </a:ln>
              <a:solidFill>
                <a:srgbClr val="E09E19"/>
              </a:solidFill>
              <a:effectLst/>
              <a:uLnTx/>
              <a:uFillTx/>
              <a:latin typeface="Georgia"/>
              <a:ea typeface="+mj-ea"/>
              <a:cs typeface="Georgia"/>
            </a:endParaRPr>
          </a:p>
        </p:txBody>
      </p:sp>
      <p:pic>
        <p:nvPicPr>
          <p:cNvPr id="25" name="Picture 24" descr="336keV_curve.emf"/>
          <p:cNvPicPr>
            <a:picLocks noChangeAspect="1"/>
          </p:cNvPicPr>
          <p:nvPr/>
        </p:nvPicPr>
        <p:blipFill>
          <a:blip r:embed="rId6" cstate="print"/>
          <a:stretch>
            <a:fillRect/>
          </a:stretch>
        </p:blipFill>
        <p:spPr>
          <a:xfrm>
            <a:off x="251851" y="3071136"/>
            <a:ext cx="4343400" cy="3259154"/>
          </a:xfrm>
          <a:prstGeom prst="rect">
            <a:avLst/>
          </a:prstGeom>
        </p:spPr>
      </p:pic>
      <p:sp>
        <p:nvSpPr>
          <p:cNvPr id="27" name="TextBox 26"/>
          <p:cNvSpPr txBox="1"/>
          <p:nvPr/>
        </p:nvSpPr>
        <p:spPr>
          <a:xfrm>
            <a:off x="1803497" y="3697449"/>
            <a:ext cx="2401523" cy="1015663"/>
          </a:xfrm>
          <a:prstGeom prst="rect">
            <a:avLst/>
          </a:prstGeom>
          <a:noFill/>
        </p:spPr>
        <p:txBody>
          <a:bodyPr wrap="square" rtlCol="0">
            <a:spAutoFit/>
          </a:bodyPr>
          <a:lstStyle/>
          <a:p>
            <a:r>
              <a:rPr lang="en-US" sz="2000" dirty="0" smtClean="0">
                <a:latin typeface="Adobe Garamond Pro Bold" pitchFamily="18" charset="0"/>
              </a:rPr>
              <a:t>t</a:t>
            </a:r>
            <a:r>
              <a:rPr lang="en-US" sz="2000" baseline="-25000" dirty="0" smtClean="0">
                <a:latin typeface="Adobe Garamond Pro Bold" pitchFamily="18" charset="0"/>
              </a:rPr>
              <a:t>1/2</a:t>
            </a:r>
            <a:r>
              <a:rPr lang="en-US" sz="2000" dirty="0" smtClean="0">
                <a:latin typeface="Adobe Garamond Pro Bold" pitchFamily="18" charset="0"/>
              </a:rPr>
              <a:t> = 4.519 ± 0.044 h</a:t>
            </a:r>
          </a:p>
          <a:p>
            <a:r>
              <a:rPr lang="en-US" sz="2000" dirty="0" smtClean="0">
                <a:latin typeface="Adobe Garamond Pro Bold" pitchFamily="18" charset="0"/>
              </a:rPr>
              <a:t>(ENSDF = 4.486 h)</a:t>
            </a:r>
          </a:p>
          <a:p>
            <a:r>
              <a:rPr lang="en-US" sz="2000" dirty="0" smtClean="0">
                <a:latin typeface="Adobe Garamond Pro Bold" pitchFamily="18" charset="0"/>
              </a:rPr>
              <a:t>χ</a:t>
            </a:r>
            <a:r>
              <a:rPr lang="en-US" sz="2000" baseline="30000" dirty="0" smtClean="0">
                <a:latin typeface="Adobe Garamond Pro Bold" pitchFamily="18" charset="0"/>
              </a:rPr>
              <a:t>2</a:t>
            </a:r>
            <a:r>
              <a:rPr lang="en-US" sz="2000" dirty="0" smtClean="0">
                <a:latin typeface="Adobe Garamond Pro Bold" pitchFamily="18" charset="0"/>
              </a:rPr>
              <a:t> /</a:t>
            </a:r>
            <a:r>
              <a:rPr lang="el-GR" sz="2000" dirty="0" smtClean="0">
                <a:latin typeface="Calibri"/>
              </a:rPr>
              <a:t>ν</a:t>
            </a:r>
            <a:r>
              <a:rPr lang="en-US" sz="2000" dirty="0" smtClean="0">
                <a:latin typeface="Adobe Garamond Pro Bold" pitchFamily="18" charset="0"/>
              </a:rPr>
              <a:t> = 1.656</a:t>
            </a:r>
            <a:endParaRPr lang="en-US" sz="2000" dirty="0">
              <a:latin typeface="Adobe Garamond Pro Bold" pitchFamily="18" charset="0"/>
            </a:endParaRPr>
          </a:p>
        </p:txBody>
      </p:sp>
      <p:pic>
        <p:nvPicPr>
          <p:cNvPr id="26" name="Picture 25" descr="511keV_curve.emf"/>
          <p:cNvPicPr>
            <a:picLocks noChangeAspect="1"/>
          </p:cNvPicPr>
          <p:nvPr/>
        </p:nvPicPr>
        <p:blipFill>
          <a:blip r:embed="rId7" cstate="print"/>
          <a:stretch>
            <a:fillRect/>
          </a:stretch>
        </p:blipFill>
        <p:spPr>
          <a:xfrm>
            <a:off x="4800600" y="1204849"/>
            <a:ext cx="4343400" cy="3259154"/>
          </a:xfrm>
          <a:prstGeom prst="rect">
            <a:avLst/>
          </a:prstGeom>
        </p:spPr>
      </p:pic>
      <p:sp>
        <p:nvSpPr>
          <p:cNvPr id="28" name="TextBox 27"/>
          <p:cNvSpPr txBox="1"/>
          <p:nvPr/>
        </p:nvSpPr>
        <p:spPr>
          <a:xfrm>
            <a:off x="5378189" y="3079762"/>
            <a:ext cx="2734639" cy="1015663"/>
          </a:xfrm>
          <a:prstGeom prst="rect">
            <a:avLst/>
          </a:prstGeom>
          <a:noFill/>
        </p:spPr>
        <p:txBody>
          <a:bodyPr wrap="square" rtlCol="0">
            <a:spAutoFit/>
          </a:bodyPr>
          <a:lstStyle/>
          <a:p>
            <a:r>
              <a:rPr lang="en-US" sz="2000" dirty="0" smtClean="0">
                <a:latin typeface="Adobe Garamond Pro Bold" pitchFamily="18" charset="0"/>
              </a:rPr>
              <a:t>t</a:t>
            </a:r>
            <a:r>
              <a:rPr lang="en-US" sz="2000" baseline="-25000" dirty="0" smtClean="0">
                <a:latin typeface="Adobe Garamond Pro Bold" pitchFamily="18" charset="0"/>
              </a:rPr>
              <a:t>1/2</a:t>
            </a:r>
            <a:r>
              <a:rPr lang="en-US" sz="2000" dirty="0" smtClean="0">
                <a:latin typeface="Adobe Garamond Pro Bold" pitchFamily="18" charset="0"/>
              </a:rPr>
              <a:t> = 12.097 ± 0.8348 h</a:t>
            </a:r>
          </a:p>
          <a:p>
            <a:r>
              <a:rPr lang="en-US" sz="2000" dirty="0" smtClean="0">
                <a:latin typeface="Adobe Garamond Pro Bold" pitchFamily="18" charset="0"/>
              </a:rPr>
              <a:t>(ENSDF = 12.701 h)</a:t>
            </a:r>
          </a:p>
          <a:p>
            <a:r>
              <a:rPr lang="en-US" sz="2000" dirty="0" smtClean="0">
                <a:latin typeface="Adobe Garamond Pro Bold" pitchFamily="18" charset="0"/>
              </a:rPr>
              <a:t>χ</a:t>
            </a:r>
            <a:r>
              <a:rPr lang="en-US" sz="2000" baseline="30000" dirty="0" smtClean="0">
                <a:latin typeface="Adobe Garamond Pro Bold" pitchFamily="18" charset="0"/>
              </a:rPr>
              <a:t>2</a:t>
            </a:r>
            <a:r>
              <a:rPr lang="en-US" sz="2000" dirty="0" smtClean="0">
                <a:latin typeface="Adobe Garamond Pro Bold" pitchFamily="18" charset="0"/>
              </a:rPr>
              <a:t> /</a:t>
            </a:r>
            <a:r>
              <a:rPr lang="el-GR" sz="2000" dirty="0" smtClean="0"/>
              <a:t>ν</a:t>
            </a:r>
            <a:r>
              <a:rPr lang="en-US" sz="2000" dirty="0" smtClean="0">
                <a:latin typeface="Adobe Garamond Pro Bold" pitchFamily="18" charset="0"/>
              </a:rPr>
              <a:t> = 1.743</a:t>
            </a:r>
          </a:p>
        </p:txBody>
      </p:sp>
    </p:spTree>
    <p:custDataLst>
      <p:tags r:id="rId1"/>
    </p:custDataLst>
    <p:extLst>
      <p:ext uri="{BB962C8B-B14F-4D97-AF65-F5344CB8AC3E}">
        <p14:creationId xmlns:p14="http://schemas.microsoft.com/office/powerpoint/2010/main" xmlns="" val="2800948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p:cNvSpPr txBox="1">
            <a:spLocks/>
          </p:cNvSpPr>
          <p:nvPr/>
        </p:nvSpPr>
        <p:spPr>
          <a:xfrm>
            <a:off x="296562" y="312434"/>
            <a:ext cx="8537519" cy="1143000"/>
          </a:xfrm>
          <a:prstGeom prst="rect">
            <a:avLst/>
          </a:prstGeom>
        </p:spPr>
        <p:txBody>
          <a:bodyPr vert="horz" lIns="91440" tIns="45720" rIns="91440" bIns="45720" rtlCol="0" anchor="ctr">
            <a:normAutofit/>
          </a:bodyPr>
          <a:lstStyle/>
          <a:p>
            <a:pPr lvl="0">
              <a:spcBef>
                <a:spcPct val="0"/>
              </a:spcBef>
              <a:defRPr/>
            </a:pPr>
            <a:r>
              <a:rPr lang="en-US" sz="4200" dirty="0" smtClean="0">
                <a:solidFill>
                  <a:srgbClr val="E09E19"/>
                </a:solidFill>
                <a:latin typeface="Georgia"/>
                <a:cs typeface="Georgia"/>
              </a:rPr>
              <a:t>Relative Activation Measurements</a:t>
            </a:r>
            <a:endParaRPr lang="en-US" sz="4200" dirty="0">
              <a:solidFill>
                <a:srgbClr val="E09E19"/>
              </a:solidFill>
              <a:latin typeface="Georgia"/>
              <a:cs typeface="Georgia"/>
            </a:endParaRPr>
          </a:p>
        </p:txBody>
      </p:sp>
      <p:pic>
        <p:nvPicPr>
          <p:cNvPr id="3075" name="Picture 3" descr="D:\Documents\School Work\Isotope Data\Proposals\64cu_new.emf"/>
          <p:cNvPicPr>
            <a:picLocks noChangeAspect="1" noChangeArrowheads="1"/>
          </p:cNvPicPr>
          <p:nvPr/>
        </p:nvPicPr>
        <p:blipFill>
          <a:blip r:embed="rId2"/>
          <a:stretch>
            <a:fillRect/>
          </a:stretch>
        </p:blipFill>
        <p:spPr bwMode="auto">
          <a:xfrm>
            <a:off x="2897" y="1205001"/>
            <a:ext cx="5318681" cy="3990975"/>
          </a:xfrm>
          <a:prstGeom prst="rect">
            <a:avLst/>
          </a:prstGeom>
          <a:noFill/>
        </p:spPr>
      </p:pic>
      <p:pic>
        <p:nvPicPr>
          <p:cNvPr id="3074" name="Picture 2" descr="D:\Documents\School Work\Isotope Data\Proposals\47sc_new.emf"/>
          <p:cNvPicPr>
            <a:picLocks noChangeAspect="1" noChangeArrowheads="1"/>
          </p:cNvPicPr>
          <p:nvPr/>
        </p:nvPicPr>
        <p:blipFill>
          <a:blip r:embed="rId3"/>
          <a:stretch>
            <a:fillRect/>
          </a:stretch>
        </p:blipFill>
        <p:spPr bwMode="auto">
          <a:xfrm>
            <a:off x="4263081" y="3036276"/>
            <a:ext cx="4867568" cy="3652473"/>
          </a:xfrm>
          <a:prstGeom prst="rect">
            <a:avLst/>
          </a:prstGeom>
          <a:noFill/>
        </p:spPr>
      </p:pic>
      <p:sp>
        <p:nvSpPr>
          <p:cNvPr id="25" name="Content Placeholder 24"/>
          <p:cNvSpPr>
            <a:spLocks noGrp="1"/>
          </p:cNvSpPr>
          <p:nvPr>
            <p:ph idx="14"/>
          </p:nvPr>
        </p:nvSpPr>
        <p:spPr/>
        <p:txBody>
          <a:bodyPr/>
          <a:lstStyle/>
          <a:p>
            <a:endParaRPr lang="en-US"/>
          </a:p>
        </p:txBody>
      </p:sp>
      <p:sp>
        <p:nvSpPr>
          <p:cNvPr id="6" name="TextBox 5"/>
          <p:cNvSpPr txBox="1"/>
          <p:nvPr/>
        </p:nvSpPr>
        <p:spPr>
          <a:xfrm>
            <a:off x="5435125" y="2085174"/>
            <a:ext cx="2854295" cy="400110"/>
          </a:xfrm>
          <a:prstGeom prst="rect">
            <a:avLst/>
          </a:prstGeom>
          <a:solidFill>
            <a:srgbClr val="FFFF00"/>
          </a:solidFill>
          <a:ln w="28575">
            <a:solidFill>
              <a:schemeClr val="accent1"/>
            </a:solidFill>
          </a:ln>
        </p:spPr>
        <p:txBody>
          <a:bodyPr wrap="square" rtlCol="0">
            <a:spAutoFit/>
          </a:bodyPr>
          <a:lstStyle/>
          <a:p>
            <a:r>
              <a:rPr lang="en-US" sz="2000" b="1" dirty="0" smtClean="0">
                <a:latin typeface="Georgia" pitchFamily="18" charset="0"/>
              </a:rPr>
              <a:t>What’s going on???</a:t>
            </a:r>
            <a:endParaRPr lang="en-US" sz="2000" b="1" dirty="0">
              <a:latin typeface="Georgia" pitchFamily="18" charset="0"/>
            </a:endParaRPr>
          </a:p>
        </p:txBody>
      </p:sp>
    </p:spTree>
    <p:extLst>
      <p:ext uri="{BB962C8B-B14F-4D97-AF65-F5344CB8AC3E}">
        <p14:creationId xmlns:p14="http://schemas.microsoft.com/office/powerpoint/2010/main" xmlns="" val="280094846"/>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4"/>
          </p:nvPr>
        </p:nvSpPr>
        <p:spPr/>
        <p:txBody>
          <a:bodyPr/>
          <a:lstStyle/>
          <a:p>
            <a:endParaRPr lang="en-US"/>
          </a:p>
        </p:txBody>
      </p:sp>
      <p:sp>
        <p:nvSpPr>
          <p:cNvPr id="24" name="Title 1"/>
          <p:cNvSpPr txBox="1">
            <a:spLocks/>
          </p:cNvSpPr>
          <p:nvPr/>
        </p:nvSpPr>
        <p:spPr>
          <a:xfrm>
            <a:off x="296562" y="312434"/>
            <a:ext cx="8537519" cy="11430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smtClean="0">
                <a:ln>
                  <a:noFill/>
                </a:ln>
                <a:solidFill>
                  <a:srgbClr val="E09E19"/>
                </a:solidFill>
                <a:effectLst/>
                <a:uLnTx/>
                <a:uFillTx/>
                <a:latin typeface="Georgia"/>
                <a:ea typeface="+mj-ea"/>
                <a:cs typeface="Georgia"/>
              </a:rPr>
              <a:t>Neutron Energy Spread</a:t>
            </a:r>
            <a:endParaRPr kumimoji="0" lang="en-US" sz="4200" b="0" i="0" u="none" strike="noStrike" kern="1200" cap="none" spc="0" normalizeH="0" baseline="0" noProof="0" dirty="0">
              <a:ln>
                <a:noFill/>
              </a:ln>
              <a:solidFill>
                <a:srgbClr val="E09E19"/>
              </a:solidFill>
              <a:effectLst/>
              <a:uLnTx/>
              <a:uFillTx/>
              <a:latin typeface="Georgia"/>
              <a:ea typeface="+mj-ea"/>
              <a:cs typeface="Georgia"/>
            </a:endParaRPr>
          </a:p>
        </p:txBody>
      </p:sp>
      <p:pic>
        <p:nvPicPr>
          <p:cNvPr id="7" name="Picture 3" descr="D:\Documents\School Work\Isotope Data\Proposals\foils.png"/>
          <p:cNvPicPr>
            <a:picLocks noChangeAspect="1" noChangeArrowheads="1"/>
          </p:cNvPicPr>
          <p:nvPr/>
        </p:nvPicPr>
        <p:blipFill>
          <a:blip r:embed="rId3"/>
          <a:srcRect/>
          <a:stretch>
            <a:fillRect/>
          </a:stretch>
        </p:blipFill>
        <p:spPr bwMode="auto">
          <a:xfrm>
            <a:off x="3434739" y="1876802"/>
            <a:ext cx="3549568" cy="3510094"/>
          </a:xfrm>
          <a:prstGeom prst="rect">
            <a:avLst/>
          </a:prstGeom>
          <a:noFill/>
        </p:spPr>
      </p:pic>
      <p:sp>
        <p:nvSpPr>
          <p:cNvPr id="8" name="Rectangle 7"/>
          <p:cNvSpPr/>
          <p:nvPr/>
        </p:nvSpPr>
        <p:spPr>
          <a:xfrm rot="16200000">
            <a:off x="-5853" y="3358161"/>
            <a:ext cx="4195575" cy="570186"/>
          </a:xfrm>
          <a:prstGeom prst="rect">
            <a:avLst/>
          </a:prstGeom>
          <a:gradFill flip="none" rotWithShape="1">
            <a:gsLst>
              <a:gs pos="0">
                <a:schemeClr val="dk1">
                  <a:tint val="100000"/>
                  <a:shade val="100000"/>
                  <a:satMod val="130000"/>
                </a:schemeClr>
              </a:gs>
              <a:gs pos="100000">
                <a:schemeClr val="dk1">
                  <a:tint val="50000"/>
                  <a:shade val="100000"/>
                  <a:satMod val="350000"/>
                </a:schemeClr>
              </a:gs>
            </a:gsLst>
            <a:lin ang="0" scaled="1"/>
            <a:tileRect/>
          </a:gradFill>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                            Titanium   </a:t>
            </a:r>
            <a:endParaRPr lang="en-US" dirty="0"/>
          </a:p>
        </p:txBody>
      </p:sp>
      <p:sp>
        <p:nvSpPr>
          <p:cNvPr id="35" name="Explosion 2 34"/>
          <p:cNvSpPr/>
          <p:nvPr/>
        </p:nvSpPr>
        <p:spPr>
          <a:xfrm>
            <a:off x="1358939" y="3180685"/>
            <a:ext cx="1440611" cy="1082617"/>
          </a:xfrm>
          <a:prstGeom prst="irregularSeal2">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434740" y="3122955"/>
            <a:ext cx="1322280" cy="12596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1806841" y="3597305"/>
            <a:ext cx="373292" cy="373292"/>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11" name="Oval 10"/>
          <p:cNvSpPr/>
          <p:nvPr/>
        </p:nvSpPr>
        <p:spPr>
          <a:xfrm>
            <a:off x="1705953" y="3477100"/>
            <a:ext cx="373292" cy="37329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a:t>
            </a:r>
            <a:endParaRPr lang="en-US" dirty="0"/>
          </a:p>
        </p:txBody>
      </p:sp>
      <p:grpSp>
        <p:nvGrpSpPr>
          <p:cNvPr id="33" name="Group 32"/>
          <p:cNvGrpSpPr/>
          <p:nvPr/>
        </p:nvGrpSpPr>
        <p:grpSpPr>
          <a:xfrm>
            <a:off x="397450" y="3477100"/>
            <a:ext cx="488054" cy="493497"/>
            <a:chOff x="397450" y="3477100"/>
            <a:chExt cx="488054" cy="493497"/>
          </a:xfrm>
        </p:grpSpPr>
        <p:sp>
          <p:nvSpPr>
            <p:cNvPr id="14" name="Oval 13"/>
            <p:cNvSpPr/>
            <p:nvPr/>
          </p:nvSpPr>
          <p:spPr>
            <a:xfrm>
              <a:off x="397450" y="3597305"/>
              <a:ext cx="373292" cy="373292"/>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15" name="Oval 14"/>
            <p:cNvSpPr/>
            <p:nvPr/>
          </p:nvSpPr>
          <p:spPr>
            <a:xfrm>
              <a:off x="512212" y="3477100"/>
              <a:ext cx="373292" cy="37329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a:t>
              </a:r>
              <a:endParaRPr lang="en-US" dirty="0"/>
            </a:p>
          </p:txBody>
        </p:sp>
      </p:grpSp>
      <p:sp>
        <p:nvSpPr>
          <p:cNvPr id="17" name="Oval 16"/>
          <p:cNvSpPr/>
          <p:nvPr/>
        </p:nvSpPr>
        <p:spPr>
          <a:xfrm>
            <a:off x="4093440" y="3224013"/>
            <a:ext cx="373292" cy="37329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a:t>
            </a:r>
            <a:endParaRPr lang="en-US" dirty="0"/>
          </a:p>
        </p:txBody>
      </p:sp>
      <p:sp>
        <p:nvSpPr>
          <p:cNvPr id="19" name="Oval 18"/>
          <p:cNvSpPr/>
          <p:nvPr/>
        </p:nvSpPr>
        <p:spPr>
          <a:xfrm>
            <a:off x="3610385" y="1876802"/>
            <a:ext cx="373292" cy="37329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a:t>
            </a:r>
            <a:endParaRPr lang="en-US" dirty="0"/>
          </a:p>
        </p:txBody>
      </p:sp>
      <p:sp>
        <p:nvSpPr>
          <p:cNvPr id="20" name="Oval 19"/>
          <p:cNvSpPr/>
          <p:nvPr/>
        </p:nvSpPr>
        <p:spPr>
          <a:xfrm>
            <a:off x="4280086" y="4773967"/>
            <a:ext cx="373292" cy="37329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a:t>
            </a:r>
            <a:endParaRPr lang="en-US" dirty="0"/>
          </a:p>
        </p:txBody>
      </p:sp>
      <p:sp>
        <p:nvSpPr>
          <p:cNvPr id="21" name="Oval 20"/>
          <p:cNvSpPr/>
          <p:nvPr/>
        </p:nvSpPr>
        <p:spPr>
          <a:xfrm>
            <a:off x="3859670" y="2483766"/>
            <a:ext cx="373292" cy="37329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a:t>
            </a:r>
            <a:endParaRPr lang="en-US" dirty="0"/>
          </a:p>
        </p:txBody>
      </p:sp>
      <p:cxnSp>
        <p:nvCxnSpPr>
          <p:cNvPr id="26" name="Straight Arrow Connector 25"/>
          <p:cNvCxnSpPr/>
          <p:nvPr/>
        </p:nvCxnSpPr>
        <p:spPr>
          <a:xfrm>
            <a:off x="2180133" y="3721994"/>
            <a:ext cx="205282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2180133" y="2766912"/>
            <a:ext cx="1692415" cy="96552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9" name="Arc 28"/>
          <p:cNvSpPr/>
          <p:nvPr/>
        </p:nvSpPr>
        <p:spPr>
          <a:xfrm rot="1501829">
            <a:off x="2630156" y="3032753"/>
            <a:ext cx="913746" cy="1399373"/>
          </a:xfrm>
          <a:prstGeom prst="arc">
            <a:avLst>
              <a:gd name="adj1" fmla="val 15982546"/>
              <a:gd name="adj2" fmla="val 19921207"/>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TextBox 29"/>
          <p:cNvSpPr txBox="1"/>
          <p:nvPr/>
        </p:nvSpPr>
        <p:spPr>
          <a:xfrm>
            <a:off x="3251915" y="3227973"/>
            <a:ext cx="358471" cy="369332"/>
          </a:xfrm>
          <a:prstGeom prst="rect">
            <a:avLst/>
          </a:prstGeom>
          <a:noFill/>
        </p:spPr>
        <p:txBody>
          <a:bodyPr wrap="square" rtlCol="0">
            <a:spAutoFit/>
          </a:bodyPr>
          <a:lstStyle/>
          <a:p>
            <a:r>
              <a:rPr lang="el-GR" dirty="0" smtClean="0"/>
              <a:t>θ</a:t>
            </a:r>
            <a:endParaRPr lang="en-US" dirty="0"/>
          </a:p>
        </p:txBody>
      </p:sp>
    </p:spTree>
    <p:custDataLst>
      <p:tags r:id="rId1"/>
    </p:custDataLst>
    <p:extLst>
      <p:ext uri="{BB962C8B-B14F-4D97-AF65-F5344CB8AC3E}">
        <p14:creationId xmlns:p14="http://schemas.microsoft.com/office/powerpoint/2010/main" xmlns="" val="28009484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3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par>
                                <p:cTn id="21" presetID="63" presetClass="path" presetSubtype="0" accel="50000" decel="50000" fill="hold" nodeType="withEffect">
                                  <p:stCondLst>
                                    <p:cond delay="0"/>
                                  </p:stCondLst>
                                  <p:childTnLst>
                                    <p:animMotion origin="layout" path="M -0.10504 -4.07407E-6 L 0.14496 -4.07407E-6 " pathEditMode="relative" rAng="0" ptsTypes="AA">
                                      <p:cBhvr>
                                        <p:cTn id="22" dur="1000" fill="hold"/>
                                        <p:tgtEl>
                                          <p:spTgt spid="33"/>
                                        </p:tgtEl>
                                        <p:attrNameLst>
                                          <p:attrName>ppt_x</p:attrName>
                                          <p:attrName>ppt_y</p:attrName>
                                        </p:attrNameLst>
                                      </p:cBhvr>
                                      <p:rCtr x="125" y="0"/>
                                    </p:animMotion>
                                  </p:childTnLst>
                                </p:cTn>
                              </p:par>
                            </p:childTnLst>
                          </p:cTn>
                        </p:par>
                        <p:par>
                          <p:cTn id="23" fill="hold">
                            <p:stCondLst>
                              <p:cond delay="1500"/>
                            </p:stCondLst>
                            <p:childTnLst>
                              <p:par>
                                <p:cTn id="24" presetID="31" presetClass="entr" presetSubtype="0" fill="hold" grpId="0" nodeType="afterEffect">
                                  <p:stCondLst>
                                    <p:cond delay="0"/>
                                  </p:stCondLst>
                                  <p:iterate type="lt">
                                    <p:tmPct val="5000"/>
                                  </p:iterate>
                                  <p:childTnLst>
                                    <p:set>
                                      <p:cBhvr>
                                        <p:cTn id="25" dur="1" fill="hold">
                                          <p:stCondLst>
                                            <p:cond delay="0"/>
                                          </p:stCondLst>
                                        </p:cTn>
                                        <p:tgtEl>
                                          <p:spTgt spid="35"/>
                                        </p:tgtEl>
                                        <p:attrNameLst>
                                          <p:attrName>style.visibility</p:attrName>
                                        </p:attrNameLst>
                                      </p:cBhvr>
                                      <p:to>
                                        <p:strVal val="visible"/>
                                      </p:to>
                                    </p:set>
                                    <p:anim calcmode="lin" valueType="num">
                                      <p:cBhvr>
                                        <p:cTn id="26" dur="500" fill="hold"/>
                                        <p:tgtEl>
                                          <p:spTgt spid="35"/>
                                        </p:tgtEl>
                                        <p:attrNameLst>
                                          <p:attrName>ppt_w</p:attrName>
                                        </p:attrNameLst>
                                      </p:cBhvr>
                                      <p:tavLst>
                                        <p:tav tm="0">
                                          <p:val>
                                            <p:fltVal val="0"/>
                                          </p:val>
                                        </p:tav>
                                        <p:tav tm="100000">
                                          <p:val>
                                            <p:strVal val="#ppt_w"/>
                                          </p:val>
                                        </p:tav>
                                      </p:tavLst>
                                    </p:anim>
                                    <p:anim calcmode="lin" valueType="num">
                                      <p:cBhvr>
                                        <p:cTn id="27" dur="500" fill="hold"/>
                                        <p:tgtEl>
                                          <p:spTgt spid="35"/>
                                        </p:tgtEl>
                                        <p:attrNameLst>
                                          <p:attrName>ppt_h</p:attrName>
                                        </p:attrNameLst>
                                      </p:cBhvr>
                                      <p:tavLst>
                                        <p:tav tm="0">
                                          <p:val>
                                            <p:fltVal val="0"/>
                                          </p:val>
                                        </p:tav>
                                        <p:tav tm="100000">
                                          <p:val>
                                            <p:strVal val="#ppt_h"/>
                                          </p:val>
                                        </p:tav>
                                      </p:tavLst>
                                    </p:anim>
                                    <p:anim calcmode="lin" valueType="num">
                                      <p:cBhvr>
                                        <p:cTn id="28" dur="500" fill="hold"/>
                                        <p:tgtEl>
                                          <p:spTgt spid="35"/>
                                        </p:tgtEl>
                                        <p:attrNameLst>
                                          <p:attrName>style.rotation</p:attrName>
                                        </p:attrNameLst>
                                      </p:cBhvr>
                                      <p:tavLst>
                                        <p:tav tm="0">
                                          <p:val>
                                            <p:fltVal val="90"/>
                                          </p:val>
                                        </p:tav>
                                        <p:tav tm="100000">
                                          <p:val>
                                            <p:fltVal val="0"/>
                                          </p:val>
                                        </p:tav>
                                      </p:tavLst>
                                    </p:anim>
                                    <p:animEffect transition="in" filter="fade">
                                      <p:cBhvr>
                                        <p:cTn id="29" dur="500"/>
                                        <p:tgtEl>
                                          <p:spTgt spid="35"/>
                                        </p:tgtEl>
                                      </p:cBhvr>
                                    </p:animEffect>
                                  </p:childTnLst>
                                </p:cTn>
                              </p:par>
                              <p:par>
                                <p:cTn id="30" presetID="10" presetClass="exit" presetSubtype="0" fill="hold" grpId="1" nodeType="withEffect">
                                  <p:stCondLst>
                                    <p:cond delay="0"/>
                                  </p:stCondLst>
                                  <p:childTnLst>
                                    <p:animEffect transition="out" filter="fad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par>
                          <p:cTn id="33" fill="hold">
                            <p:stCondLst>
                              <p:cond delay="2000"/>
                            </p:stCondLst>
                            <p:childTnLst>
                              <p:par>
                                <p:cTn id="34" presetID="10" presetClass="exit" presetSubtype="0" fill="hold" grpId="1" nodeType="afterEffect">
                                  <p:stCondLst>
                                    <p:cond delay="0"/>
                                  </p:stCondLst>
                                  <p:iterate type="lt">
                                    <p:tmPct val="0"/>
                                  </p:iterate>
                                  <p:childTnLst>
                                    <p:animEffect transition="out" filter="fade">
                                      <p:cBhvr>
                                        <p:cTn id="35" dur="500"/>
                                        <p:tgtEl>
                                          <p:spTgt spid="35"/>
                                        </p:tgtEl>
                                      </p:cBhvr>
                                    </p:animEffect>
                                    <p:set>
                                      <p:cBhvr>
                                        <p:cTn id="36" dur="1" fill="hold">
                                          <p:stCondLst>
                                            <p:cond delay="499"/>
                                          </p:stCondLst>
                                        </p:cTn>
                                        <p:tgtEl>
                                          <p:spTgt spid="35"/>
                                        </p:tgtEl>
                                        <p:attrNameLst>
                                          <p:attrName>style.visibility</p:attrName>
                                        </p:attrNameLst>
                                      </p:cBhvr>
                                      <p:to>
                                        <p:strVal val="hidden"/>
                                      </p:to>
                                    </p:set>
                                  </p:childTnLst>
                                </p:cTn>
                              </p:par>
                            </p:childTnLst>
                          </p:cTn>
                        </p:par>
                        <p:par>
                          <p:cTn id="37" fill="hold">
                            <p:stCondLst>
                              <p:cond delay="2500"/>
                            </p:stCondLst>
                            <p:childTnLst>
                              <p:par>
                                <p:cTn id="38" presetID="10" presetClass="entr" presetSubtype="0"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par>
                                <p:cTn id="41" presetID="56" presetClass="path" presetSubtype="0" accel="50000" decel="50000" fill="hold" grpId="1" nodeType="withEffect">
                                  <p:stCondLst>
                                    <p:cond delay="0"/>
                                  </p:stCondLst>
                                  <p:childTnLst>
                                    <p:animMotion origin="layout" path="M -0.2 0.24213 L -4.16667E-6 -4.44444E-6 " pathEditMode="relative" rAng="0" ptsTypes="AA">
                                      <p:cBhvr>
                                        <p:cTn id="42" dur="1000" fill="hold"/>
                                        <p:tgtEl>
                                          <p:spTgt spid="19"/>
                                        </p:tgtEl>
                                        <p:attrNameLst>
                                          <p:attrName>ppt_x</p:attrName>
                                          <p:attrName>ppt_y</p:attrName>
                                        </p:attrNameLst>
                                      </p:cBhvr>
                                      <p:rCtr x="100" y="-121"/>
                                    </p:animMotion>
                                  </p:childTnLst>
                                </p:cTn>
                              </p:par>
                            </p:childTnLst>
                          </p:cTn>
                        </p:par>
                        <p:par>
                          <p:cTn id="43" fill="hold">
                            <p:stCondLst>
                              <p:cond delay="3500"/>
                            </p:stCondLst>
                            <p:childTnLst>
                              <p:par>
                                <p:cTn id="44" presetID="31" presetClass="entr" presetSubtype="0" fill="hold" grpId="2" nodeType="afterEffect">
                                  <p:stCondLst>
                                    <p:cond delay="0"/>
                                  </p:stCondLst>
                                  <p:iterate type="lt">
                                    <p:tmPct val="5000"/>
                                  </p:iterate>
                                  <p:childTnLst>
                                    <p:set>
                                      <p:cBhvr>
                                        <p:cTn id="45" dur="1" fill="hold">
                                          <p:stCondLst>
                                            <p:cond delay="0"/>
                                          </p:stCondLst>
                                        </p:cTn>
                                        <p:tgtEl>
                                          <p:spTgt spid="35"/>
                                        </p:tgtEl>
                                        <p:attrNameLst>
                                          <p:attrName>style.visibility</p:attrName>
                                        </p:attrNameLst>
                                      </p:cBhvr>
                                      <p:to>
                                        <p:strVal val="visible"/>
                                      </p:to>
                                    </p:set>
                                    <p:anim calcmode="lin" valueType="num">
                                      <p:cBhvr>
                                        <p:cTn id="46" dur="500" fill="hold"/>
                                        <p:tgtEl>
                                          <p:spTgt spid="35"/>
                                        </p:tgtEl>
                                        <p:attrNameLst>
                                          <p:attrName>ppt_w</p:attrName>
                                        </p:attrNameLst>
                                      </p:cBhvr>
                                      <p:tavLst>
                                        <p:tav tm="0">
                                          <p:val>
                                            <p:fltVal val="0"/>
                                          </p:val>
                                        </p:tav>
                                        <p:tav tm="100000">
                                          <p:val>
                                            <p:strVal val="#ppt_w"/>
                                          </p:val>
                                        </p:tav>
                                      </p:tavLst>
                                    </p:anim>
                                    <p:anim calcmode="lin" valueType="num">
                                      <p:cBhvr>
                                        <p:cTn id="47" dur="500" fill="hold"/>
                                        <p:tgtEl>
                                          <p:spTgt spid="35"/>
                                        </p:tgtEl>
                                        <p:attrNameLst>
                                          <p:attrName>ppt_h</p:attrName>
                                        </p:attrNameLst>
                                      </p:cBhvr>
                                      <p:tavLst>
                                        <p:tav tm="0">
                                          <p:val>
                                            <p:fltVal val="0"/>
                                          </p:val>
                                        </p:tav>
                                        <p:tav tm="100000">
                                          <p:val>
                                            <p:strVal val="#ppt_h"/>
                                          </p:val>
                                        </p:tav>
                                      </p:tavLst>
                                    </p:anim>
                                    <p:anim calcmode="lin" valueType="num">
                                      <p:cBhvr>
                                        <p:cTn id="48" dur="500" fill="hold"/>
                                        <p:tgtEl>
                                          <p:spTgt spid="35"/>
                                        </p:tgtEl>
                                        <p:attrNameLst>
                                          <p:attrName>style.rotation</p:attrName>
                                        </p:attrNameLst>
                                      </p:cBhvr>
                                      <p:tavLst>
                                        <p:tav tm="0">
                                          <p:val>
                                            <p:fltVal val="90"/>
                                          </p:val>
                                        </p:tav>
                                        <p:tav tm="100000">
                                          <p:val>
                                            <p:fltVal val="0"/>
                                          </p:val>
                                        </p:tav>
                                      </p:tavLst>
                                    </p:anim>
                                    <p:animEffect transition="in" filter="fade">
                                      <p:cBhvr>
                                        <p:cTn id="49" dur="500"/>
                                        <p:tgtEl>
                                          <p:spTgt spid="35"/>
                                        </p:tgtEl>
                                      </p:cBhvr>
                                    </p:animEffect>
                                  </p:childTnLst>
                                </p:cTn>
                              </p:par>
                            </p:childTnLst>
                          </p:cTn>
                        </p:par>
                        <p:par>
                          <p:cTn id="50" fill="hold">
                            <p:stCondLst>
                              <p:cond delay="4000"/>
                            </p:stCondLst>
                            <p:childTnLst>
                              <p:par>
                                <p:cTn id="51" presetID="10" presetClass="exit" presetSubtype="0" fill="hold" grpId="3" nodeType="afterEffect">
                                  <p:stCondLst>
                                    <p:cond delay="0"/>
                                  </p:stCondLst>
                                  <p:iterate type="lt">
                                    <p:tmPct val="0"/>
                                  </p:iterate>
                                  <p:childTnLst>
                                    <p:animEffect transition="out" filter="fade">
                                      <p:cBhvr>
                                        <p:cTn id="52" dur="500"/>
                                        <p:tgtEl>
                                          <p:spTgt spid="35"/>
                                        </p:tgtEl>
                                      </p:cBhvr>
                                    </p:animEffect>
                                    <p:set>
                                      <p:cBhvr>
                                        <p:cTn id="53" dur="1" fill="hold">
                                          <p:stCondLst>
                                            <p:cond delay="499"/>
                                          </p:stCondLst>
                                        </p:cTn>
                                        <p:tgtEl>
                                          <p:spTgt spid="35"/>
                                        </p:tgtEl>
                                        <p:attrNameLst>
                                          <p:attrName>style.visibility</p:attrName>
                                        </p:attrNameLst>
                                      </p:cBhvr>
                                      <p:to>
                                        <p:strVal val="hidden"/>
                                      </p:to>
                                    </p:set>
                                  </p:childTnLst>
                                </p:cTn>
                              </p:par>
                            </p:childTnLst>
                          </p:cTn>
                        </p:par>
                        <p:par>
                          <p:cTn id="54" fill="hold">
                            <p:stCondLst>
                              <p:cond delay="4500"/>
                            </p:stCondLst>
                            <p:childTnLst>
                              <p:par>
                                <p:cTn id="55" presetID="10" presetClass="entr" presetSubtype="0" fill="hold" grpId="0" nodeType="after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par>
                                <p:cTn id="58" presetID="56" presetClass="path" presetSubtype="0" accel="50000" decel="50000" fill="hold" grpId="1" nodeType="withEffect">
                                  <p:stCondLst>
                                    <p:cond delay="0"/>
                                  </p:stCondLst>
                                  <p:childTnLst>
                                    <p:animMotion origin="layout" path="M -0.25296 0.0456 L 4.44444E-6 -2.22222E-6 " pathEditMode="relative" rAng="0" ptsTypes="AA">
                                      <p:cBhvr>
                                        <p:cTn id="59" dur="1000" fill="hold"/>
                                        <p:tgtEl>
                                          <p:spTgt spid="17"/>
                                        </p:tgtEl>
                                        <p:attrNameLst>
                                          <p:attrName>ppt_x</p:attrName>
                                          <p:attrName>ppt_y</p:attrName>
                                        </p:attrNameLst>
                                      </p:cBhvr>
                                      <p:rCtr x="126" y="-23"/>
                                    </p:animMotion>
                                  </p:childTnLst>
                                </p:cTn>
                              </p:par>
                            </p:childTnLst>
                          </p:cTn>
                        </p:par>
                        <p:par>
                          <p:cTn id="60" fill="hold">
                            <p:stCondLst>
                              <p:cond delay="5500"/>
                            </p:stCondLst>
                            <p:childTnLst>
                              <p:par>
                                <p:cTn id="61" presetID="31" presetClass="entr" presetSubtype="0" fill="hold" grpId="4" nodeType="afterEffect">
                                  <p:stCondLst>
                                    <p:cond delay="0"/>
                                  </p:stCondLst>
                                  <p:iterate type="lt">
                                    <p:tmPct val="5000"/>
                                  </p:iterate>
                                  <p:childTnLst>
                                    <p:set>
                                      <p:cBhvr>
                                        <p:cTn id="62" dur="1" fill="hold">
                                          <p:stCondLst>
                                            <p:cond delay="0"/>
                                          </p:stCondLst>
                                        </p:cTn>
                                        <p:tgtEl>
                                          <p:spTgt spid="35"/>
                                        </p:tgtEl>
                                        <p:attrNameLst>
                                          <p:attrName>style.visibility</p:attrName>
                                        </p:attrNameLst>
                                      </p:cBhvr>
                                      <p:to>
                                        <p:strVal val="visible"/>
                                      </p:to>
                                    </p:set>
                                    <p:anim calcmode="lin" valueType="num">
                                      <p:cBhvr>
                                        <p:cTn id="63" dur="500" fill="hold"/>
                                        <p:tgtEl>
                                          <p:spTgt spid="35"/>
                                        </p:tgtEl>
                                        <p:attrNameLst>
                                          <p:attrName>ppt_w</p:attrName>
                                        </p:attrNameLst>
                                      </p:cBhvr>
                                      <p:tavLst>
                                        <p:tav tm="0">
                                          <p:val>
                                            <p:fltVal val="0"/>
                                          </p:val>
                                        </p:tav>
                                        <p:tav tm="100000">
                                          <p:val>
                                            <p:strVal val="#ppt_w"/>
                                          </p:val>
                                        </p:tav>
                                      </p:tavLst>
                                    </p:anim>
                                    <p:anim calcmode="lin" valueType="num">
                                      <p:cBhvr>
                                        <p:cTn id="64" dur="500" fill="hold"/>
                                        <p:tgtEl>
                                          <p:spTgt spid="35"/>
                                        </p:tgtEl>
                                        <p:attrNameLst>
                                          <p:attrName>ppt_h</p:attrName>
                                        </p:attrNameLst>
                                      </p:cBhvr>
                                      <p:tavLst>
                                        <p:tav tm="0">
                                          <p:val>
                                            <p:fltVal val="0"/>
                                          </p:val>
                                        </p:tav>
                                        <p:tav tm="100000">
                                          <p:val>
                                            <p:strVal val="#ppt_h"/>
                                          </p:val>
                                        </p:tav>
                                      </p:tavLst>
                                    </p:anim>
                                    <p:anim calcmode="lin" valueType="num">
                                      <p:cBhvr>
                                        <p:cTn id="65" dur="500" fill="hold"/>
                                        <p:tgtEl>
                                          <p:spTgt spid="35"/>
                                        </p:tgtEl>
                                        <p:attrNameLst>
                                          <p:attrName>style.rotation</p:attrName>
                                        </p:attrNameLst>
                                      </p:cBhvr>
                                      <p:tavLst>
                                        <p:tav tm="0">
                                          <p:val>
                                            <p:fltVal val="90"/>
                                          </p:val>
                                        </p:tav>
                                        <p:tav tm="100000">
                                          <p:val>
                                            <p:fltVal val="0"/>
                                          </p:val>
                                        </p:tav>
                                      </p:tavLst>
                                    </p:anim>
                                    <p:animEffect transition="in" filter="fade">
                                      <p:cBhvr>
                                        <p:cTn id="66" dur="500"/>
                                        <p:tgtEl>
                                          <p:spTgt spid="35"/>
                                        </p:tgtEl>
                                      </p:cBhvr>
                                    </p:animEffect>
                                  </p:childTnLst>
                                </p:cTn>
                              </p:par>
                            </p:childTnLst>
                          </p:cTn>
                        </p:par>
                        <p:par>
                          <p:cTn id="67" fill="hold">
                            <p:stCondLst>
                              <p:cond delay="6000"/>
                            </p:stCondLst>
                            <p:childTnLst>
                              <p:par>
                                <p:cTn id="68" presetID="10" presetClass="exit" presetSubtype="0" fill="hold" grpId="5" nodeType="afterEffect">
                                  <p:stCondLst>
                                    <p:cond delay="0"/>
                                  </p:stCondLst>
                                  <p:iterate type="lt">
                                    <p:tmPct val="0"/>
                                  </p:iterate>
                                  <p:childTnLst>
                                    <p:animEffect transition="out" filter="fade">
                                      <p:cBhvr>
                                        <p:cTn id="69" dur="500"/>
                                        <p:tgtEl>
                                          <p:spTgt spid="35"/>
                                        </p:tgtEl>
                                      </p:cBhvr>
                                    </p:animEffect>
                                    <p:set>
                                      <p:cBhvr>
                                        <p:cTn id="70" dur="1" fill="hold">
                                          <p:stCondLst>
                                            <p:cond delay="499"/>
                                          </p:stCondLst>
                                        </p:cTn>
                                        <p:tgtEl>
                                          <p:spTgt spid="35"/>
                                        </p:tgtEl>
                                        <p:attrNameLst>
                                          <p:attrName>style.visibility</p:attrName>
                                        </p:attrNameLst>
                                      </p:cBhvr>
                                      <p:to>
                                        <p:strVal val="hidden"/>
                                      </p:to>
                                    </p:set>
                                  </p:childTnLst>
                                </p:cTn>
                              </p:par>
                            </p:childTnLst>
                          </p:cTn>
                        </p:par>
                        <p:par>
                          <p:cTn id="71" fill="hold">
                            <p:stCondLst>
                              <p:cond delay="6500"/>
                            </p:stCondLst>
                            <p:childTnLst>
                              <p:par>
                                <p:cTn id="72" presetID="10" presetClass="entr" presetSubtype="0" fill="hold" grpId="0" nodeType="after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500"/>
                                        <p:tgtEl>
                                          <p:spTgt spid="20"/>
                                        </p:tgtEl>
                                      </p:cBhvr>
                                    </p:animEffect>
                                  </p:childTnLst>
                                </p:cTn>
                              </p:par>
                              <p:par>
                                <p:cTn id="75" presetID="49" presetClass="path" presetSubtype="0" accel="50000" decel="50000" fill="hold" grpId="1" nodeType="withEffect">
                                  <p:stCondLst>
                                    <p:cond delay="0"/>
                                  </p:stCondLst>
                                  <p:childTnLst>
                                    <p:animMotion origin="layout" path="M -0.27327 -0.18033 L 1.94444E-6 1.85185E-6 " pathEditMode="relative" rAng="0" ptsTypes="AA">
                                      <p:cBhvr>
                                        <p:cTn id="76" dur="1000" fill="hold"/>
                                        <p:tgtEl>
                                          <p:spTgt spid="20"/>
                                        </p:tgtEl>
                                        <p:attrNameLst>
                                          <p:attrName>ppt_x</p:attrName>
                                          <p:attrName>ppt_y</p:attrName>
                                        </p:attrNameLst>
                                      </p:cBhvr>
                                      <p:rCtr x="137" y="90"/>
                                    </p:animMotion>
                                  </p:childTnLst>
                                </p:cTn>
                              </p:par>
                            </p:childTnLst>
                          </p:cTn>
                        </p:par>
                        <p:par>
                          <p:cTn id="77" fill="hold">
                            <p:stCondLst>
                              <p:cond delay="7500"/>
                            </p:stCondLst>
                            <p:childTnLst>
                              <p:par>
                                <p:cTn id="78" presetID="31" presetClass="entr" presetSubtype="0" fill="hold" grpId="6" nodeType="afterEffect">
                                  <p:stCondLst>
                                    <p:cond delay="0"/>
                                  </p:stCondLst>
                                  <p:iterate type="lt">
                                    <p:tmPct val="5000"/>
                                  </p:iterate>
                                  <p:childTnLst>
                                    <p:set>
                                      <p:cBhvr>
                                        <p:cTn id="79" dur="1" fill="hold">
                                          <p:stCondLst>
                                            <p:cond delay="0"/>
                                          </p:stCondLst>
                                        </p:cTn>
                                        <p:tgtEl>
                                          <p:spTgt spid="35"/>
                                        </p:tgtEl>
                                        <p:attrNameLst>
                                          <p:attrName>style.visibility</p:attrName>
                                        </p:attrNameLst>
                                      </p:cBhvr>
                                      <p:to>
                                        <p:strVal val="visible"/>
                                      </p:to>
                                    </p:set>
                                    <p:anim calcmode="lin" valueType="num">
                                      <p:cBhvr>
                                        <p:cTn id="80" dur="500" fill="hold"/>
                                        <p:tgtEl>
                                          <p:spTgt spid="35"/>
                                        </p:tgtEl>
                                        <p:attrNameLst>
                                          <p:attrName>ppt_w</p:attrName>
                                        </p:attrNameLst>
                                      </p:cBhvr>
                                      <p:tavLst>
                                        <p:tav tm="0">
                                          <p:val>
                                            <p:fltVal val="0"/>
                                          </p:val>
                                        </p:tav>
                                        <p:tav tm="100000">
                                          <p:val>
                                            <p:strVal val="#ppt_w"/>
                                          </p:val>
                                        </p:tav>
                                      </p:tavLst>
                                    </p:anim>
                                    <p:anim calcmode="lin" valueType="num">
                                      <p:cBhvr>
                                        <p:cTn id="81" dur="500" fill="hold"/>
                                        <p:tgtEl>
                                          <p:spTgt spid="35"/>
                                        </p:tgtEl>
                                        <p:attrNameLst>
                                          <p:attrName>ppt_h</p:attrName>
                                        </p:attrNameLst>
                                      </p:cBhvr>
                                      <p:tavLst>
                                        <p:tav tm="0">
                                          <p:val>
                                            <p:fltVal val="0"/>
                                          </p:val>
                                        </p:tav>
                                        <p:tav tm="100000">
                                          <p:val>
                                            <p:strVal val="#ppt_h"/>
                                          </p:val>
                                        </p:tav>
                                      </p:tavLst>
                                    </p:anim>
                                    <p:anim calcmode="lin" valueType="num">
                                      <p:cBhvr>
                                        <p:cTn id="82" dur="500" fill="hold"/>
                                        <p:tgtEl>
                                          <p:spTgt spid="35"/>
                                        </p:tgtEl>
                                        <p:attrNameLst>
                                          <p:attrName>style.rotation</p:attrName>
                                        </p:attrNameLst>
                                      </p:cBhvr>
                                      <p:tavLst>
                                        <p:tav tm="0">
                                          <p:val>
                                            <p:fltVal val="90"/>
                                          </p:val>
                                        </p:tav>
                                        <p:tav tm="100000">
                                          <p:val>
                                            <p:fltVal val="0"/>
                                          </p:val>
                                        </p:tav>
                                      </p:tavLst>
                                    </p:anim>
                                    <p:animEffect transition="in" filter="fade">
                                      <p:cBhvr>
                                        <p:cTn id="83" dur="500"/>
                                        <p:tgtEl>
                                          <p:spTgt spid="35"/>
                                        </p:tgtEl>
                                      </p:cBhvr>
                                    </p:animEffect>
                                  </p:childTnLst>
                                </p:cTn>
                              </p:par>
                            </p:childTnLst>
                          </p:cTn>
                        </p:par>
                        <p:par>
                          <p:cTn id="84" fill="hold">
                            <p:stCondLst>
                              <p:cond delay="8000"/>
                            </p:stCondLst>
                            <p:childTnLst>
                              <p:par>
                                <p:cTn id="85" presetID="10" presetClass="exit" presetSubtype="0" fill="hold" grpId="7" nodeType="afterEffect">
                                  <p:stCondLst>
                                    <p:cond delay="0"/>
                                  </p:stCondLst>
                                  <p:iterate type="lt">
                                    <p:tmPct val="0"/>
                                  </p:iterate>
                                  <p:childTnLst>
                                    <p:animEffect transition="out" filter="fade">
                                      <p:cBhvr>
                                        <p:cTn id="86" dur="500"/>
                                        <p:tgtEl>
                                          <p:spTgt spid="35"/>
                                        </p:tgtEl>
                                      </p:cBhvr>
                                    </p:animEffect>
                                    <p:set>
                                      <p:cBhvr>
                                        <p:cTn id="87" dur="1" fill="hold">
                                          <p:stCondLst>
                                            <p:cond delay="499"/>
                                          </p:stCondLst>
                                        </p:cTn>
                                        <p:tgtEl>
                                          <p:spTgt spid="35"/>
                                        </p:tgtEl>
                                        <p:attrNameLst>
                                          <p:attrName>style.visibility</p:attrName>
                                        </p:attrNameLst>
                                      </p:cBhvr>
                                      <p:to>
                                        <p:strVal val="hidden"/>
                                      </p:to>
                                    </p:set>
                                  </p:childTnLst>
                                </p:cTn>
                              </p:par>
                            </p:childTnLst>
                          </p:cTn>
                        </p:par>
                        <p:par>
                          <p:cTn id="88" fill="hold">
                            <p:stCondLst>
                              <p:cond delay="8500"/>
                            </p:stCondLst>
                            <p:childTnLst>
                              <p:par>
                                <p:cTn id="89" presetID="10" presetClass="entr" presetSubtype="0" fill="hold" grpId="0" nodeType="afterEffect">
                                  <p:stCondLst>
                                    <p:cond delay="0"/>
                                  </p:stCondLst>
                                  <p:childTnLst>
                                    <p:set>
                                      <p:cBhvr>
                                        <p:cTn id="90" dur="1" fill="hold">
                                          <p:stCondLst>
                                            <p:cond delay="0"/>
                                          </p:stCondLst>
                                        </p:cTn>
                                        <p:tgtEl>
                                          <p:spTgt spid="21"/>
                                        </p:tgtEl>
                                        <p:attrNameLst>
                                          <p:attrName>style.visibility</p:attrName>
                                        </p:attrNameLst>
                                      </p:cBhvr>
                                      <p:to>
                                        <p:strVal val="visible"/>
                                      </p:to>
                                    </p:set>
                                    <p:animEffect transition="in" filter="fade">
                                      <p:cBhvr>
                                        <p:cTn id="91" dur="500"/>
                                        <p:tgtEl>
                                          <p:spTgt spid="21"/>
                                        </p:tgtEl>
                                      </p:cBhvr>
                                    </p:animEffect>
                                  </p:childTnLst>
                                </p:cTn>
                              </p:par>
                              <p:par>
                                <p:cTn id="92" presetID="56" presetClass="path" presetSubtype="0" accel="50000" decel="50000" fill="hold" grpId="1" nodeType="withEffect">
                                  <p:stCondLst>
                                    <p:cond delay="0"/>
                                  </p:stCondLst>
                                  <p:childTnLst>
                                    <p:animMotion origin="layout" path="M -0.22726 0.15347 L -1.11111E-6 -1.85185E-6 " pathEditMode="relative" rAng="0" ptsTypes="AA">
                                      <p:cBhvr>
                                        <p:cTn id="93" dur="1000" fill="hold"/>
                                        <p:tgtEl>
                                          <p:spTgt spid="21"/>
                                        </p:tgtEl>
                                        <p:attrNameLst>
                                          <p:attrName>ppt_x</p:attrName>
                                          <p:attrName>ppt_y</p:attrName>
                                        </p:attrNameLst>
                                      </p:cBhvr>
                                      <p:rCtr x="114" y="-77"/>
                                    </p:animMotion>
                                  </p:childTnLst>
                                </p:cTn>
                              </p:par>
                            </p:childTnLst>
                          </p:cTn>
                        </p:par>
                        <p:par>
                          <p:cTn id="94" fill="hold">
                            <p:stCondLst>
                              <p:cond delay="9500"/>
                            </p:stCondLst>
                            <p:childTnLst>
                              <p:par>
                                <p:cTn id="95" presetID="10" presetClass="entr" presetSubtype="0" fill="hold" nodeType="afterEffect">
                                  <p:stCondLst>
                                    <p:cond delay="0"/>
                                  </p:stCondLst>
                                  <p:childTnLst>
                                    <p:set>
                                      <p:cBhvr>
                                        <p:cTn id="96" dur="1" fill="hold">
                                          <p:stCondLst>
                                            <p:cond delay="0"/>
                                          </p:stCondLst>
                                        </p:cTn>
                                        <p:tgtEl>
                                          <p:spTgt spid="28"/>
                                        </p:tgtEl>
                                        <p:attrNameLst>
                                          <p:attrName>style.visibility</p:attrName>
                                        </p:attrNameLst>
                                      </p:cBhvr>
                                      <p:to>
                                        <p:strVal val="visible"/>
                                      </p:to>
                                    </p:set>
                                    <p:animEffect transition="in" filter="fade">
                                      <p:cBhvr>
                                        <p:cTn id="97" dur="1000"/>
                                        <p:tgtEl>
                                          <p:spTgt spid="28"/>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30"/>
                                        </p:tgtEl>
                                        <p:attrNameLst>
                                          <p:attrName>style.visibility</p:attrName>
                                        </p:attrNameLst>
                                      </p:cBhvr>
                                      <p:to>
                                        <p:strVal val="visible"/>
                                      </p:to>
                                    </p:set>
                                    <p:animEffect transition="in" filter="fade">
                                      <p:cBhvr>
                                        <p:cTn id="100" dur="1000"/>
                                        <p:tgtEl>
                                          <p:spTgt spid="30"/>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29"/>
                                        </p:tgtEl>
                                        <p:attrNameLst>
                                          <p:attrName>style.visibility</p:attrName>
                                        </p:attrNameLst>
                                      </p:cBhvr>
                                      <p:to>
                                        <p:strVal val="visible"/>
                                      </p:to>
                                    </p:set>
                                    <p:animEffect transition="in" filter="fade">
                                      <p:cBhvr>
                                        <p:cTn id="103" dur="1000"/>
                                        <p:tgtEl>
                                          <p:spTgt spid="29"/>
                                        </p:tgtEl>
                                      </p:cBhvr>
                                    </p:animEffect>
                                  </p:childTnLst>
                                </p:cTn>
                              </p:par>
                              <p:par>
                                <p:cTn id="104" presetID="10" presetClass="entr" presetSubtype="0" fill="hold" nodeType="withEffect">
                                  <p:stCondLst>
                                    <p:cond delay="0"/>
                                  </p:stCondLst>
                                  <p:childTnLst>
                                    <p:set>
                                      <p:cBhvr>
                                        <p:cTn id="105" dur="1" fill="hold">
                                          <p:stCondLst>
                                            <p:cond delay="0"/>
                                          </p:stCondLst>
                                        </p:cTn>
                                        <p:tgtEl>
                                          <p:spTgt spid="26"/>
                                        </p:tgtEl>
                                        <p:attrNameLst>
                                          <p:attrName>style.visibility</p:attrName>
                                        </p:attrNameLst>
                                      </p:cBhvr>
                                      <p:to>
                                        <p:strVal val="visible"/>
                                      </p:to>
                                    </p:set>
                                    <p:animEffect transition="in" filter="fade">
                                      <p:cBhvr>
                                        <p:cTn id="106"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35" grpId="2" animBg="1"/>
      <p:bldP spid="35" grpId="3" animBg="1"/>
      <p:bldP spid="35" grpId="4" animBg="1"/>
      <p:bldP spid="35" grpId="5" animBg="1"/>
      <p:bldP spid="35" grpId="6" animBg="1"/>
      <p:bldP spid="35" grpId="7" animBg="1"/>
      <p:bldP spid="12" grpId="0" animBg="1"/>
      <p:bldP spid="11" grpId="0" animBg="1"/>
      <p:bldP spid="11" grpId="1" animBg="1"/>
      <p:bldP spid="17" grpId="0" animBg="1"/>
      <p:bldP spid="17" grpId="1" animBg="1"/>
      <p:bldP spid="19" grpId="0" animBg="1"/>
      <p:bldP spid="19" grpId="1" animBg="1"/>
      <p:bldP spid="20" grpId="0" animBg="1"/>
      <p:bldP spid="20" grpId="1" animBg="1"/>
      <p:bldP spid="21" grpId="0" animBg="1"/>
      <p:bldP spid="21" grpId="1" animBg="1"/>
      <p:bldP spid="29" grpId="0" animBg="1"/>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D:\Documents\School Work\Isotope Data\Zn Run\talys_empire\figures\mcnp_flux.emf"/>
          <p:cNvPicPr>
            <a:picLocks noChangeAspect="1" noChangeArrowheads="1"/>
          </p:cNvPicPr>
          <p:nvPr/>
        </p:nvPicPr>
        <p:blipFill>
          <a:blip r:embed="rId3"/>
          <a:stretch>
            <a:fillRect/>
          </a:stretch>
        </p:blipFill>
        <p:spPr bwMode="auto">
          <a:xfrm>
            <a:off x="0" y="996616"/>
            <a:ext cx="4813469" cy="3611880"/>
          </a:xfrm>
          <a:prstGeom prst="rect">
            <a:avLst/>
          </a:prstGeom>
          <a:noFill/>
        </p:spPr>
      </p:pic>
      <p:pic>
        <p:nvPicPr>
          <p:cNvPr id="5123" name="Picture 3" descr="D:\Documents\School Work\Isotope Data\Zn Run\talys_empire\figures\scatt_angle.emf"/>
          <p:cNvPicPr>
            <a:picLocks noChangeAspect="1" noChangeArrowheads="1"/>
          </p:cNvPicPr>
          <p:nvPr/>
        </p:nvPicPr>
        <p:blipFill>
          <a:blip r:embed="rId4"/>
          <a:srcRect r="5086"/>
          <a:stretch>
            <a:fillRect/>
          </a:stretch>
        </p:blipFill>
        <p:spPr bwMode="auto">
          <a:xfrm>
            <a:off x="4572000" y="996617"/>
            <a:ext cx="4572000" cy="3610580"/>
          </a:xfrm>
          <a:prstGeom prst="rect">
            <a:avLst/>
          </a:prstGeom>
          <a:noFill/>
        </p:spPr>
      </p:pic>
      <p:sp>
        <p:nvSpPr>
          <p:cNvPr id="24" name="Title 1"/>
          <p:cNvSpPr txBox="1">
            <a:spLocks/>
          </p:cNvSpPr>
          <p:nvPr/>
        </p:nvSpPr>
        <p:spPr>
          <a:xfrm>
            <a:off x="296562" y="312434"/>
            <a:ext cx="8537519" cy="11430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smtClean="0">
                <a:ln>
                  <a:noFill/>
                </a:ln>
                <a:solidFill>
                  <a:srgbClr val="E09E19"/>
                </a:solidFill>
                <a:effectLst/>
                <a:uLnTx/>
                <a:uFillTx/>
                <a:latin typeface="Georgia"/>
                <a:ea typeface="+mj-ea"/>
                <a:cs typeface="Georgia"/>
              </a:rPr>
              <a:t>Neutron Energy Spread</a:t>
            </a:r>
            <a:endParaRPr kumimoji="0" lang="en-US" sz="4200" b="0" i="0" u="none" strike="noStrike" kern="1200" cap="none" spc="0" normalizeH="0" baseline="0" noProof="0" dirty="0">
              <a:ln>
                <a:noFill/>
              </a:ln>
              <a:solidFill>
                <a:srgbClr val="E09E19"/>
              </a:solidFill>
              <a:effectLst/>
              <a:uLnTx/>
              <a:uFillTx/>
              <a:latin typeface="Georgia"/>
              <a:ea typeface="+mj-ea"/>
              <a:cs typeface="Georgia"/>
            </a:endParaRPr>
          </a:p>
        </p:txBody>
      </p:sp>
      <p:sp>
        <p:nvSpPr>
          <p:cNvPr id="7" name="TextBox 6"/>
          <p:cNvSpPr txBox="1"/>
          <p:nvPr/>
        </p:nvSpPr>
        <p:spPr>
          <a:xfrm>
            <a:off x="6260751" y="481633"/>
            <a:ext cx="2745597" cy="646331"/>
          </a:xfrm>
          <a:prstGeom prst="rect">
            <a:avLst/>
          </a:prstGeom>
          <a:noFill/>
        </p:spPr>
        <p:txBody>
          <a:bodyPr wrap="square" rtlCol="0">
            <a:spAutoFit/>
          </a:bodyPr>
          <a:lstStyle/>
          <a:p>
            <a:r>
              <a:rPr lang="en-US" dirty="0" smtClean="0"/>
              <a:t>H. </a:t>
            </a:r>
            <a:r>
              <a:rPr lang="en-US" dirty="0" err="1" smtClean="0"/>
              <a:t>Liskien</a:t>
            </a:r>
            <a:r>
              <a:rPr lang="en-US" dirty="0" smtClean="0"/>
              <a:t> </a:t>
            </a:r>
            <a:r>
              <a:rPr lang="en-US" i="1" dirty="0" smtClean="0"/>
              <a:t>et al</a:t>
            </a:r>
            <a:r>
              <a:rPr lang="en-US" dirty="0" smtClean="0"/>
              <a:t>., </a:t>
            </a:r>
            <a:r>
              <a:rPr lang="en-US" dirty="0" err="1" smtClean="0"/>
              <a:t>Nucl</a:t>
            </a:r>
            <a:r>
              <a:rPr lang="en-US" dirty="0" smtClean="0"/>
              <a:t> Data Tables, </a:t>
            </a:r>
            <a:r>
              <a:rPr lang="en-US" dirty="0" err="1" smtClean="0"/>
              <a:t>vol</a:t>
            </a:r>
            <a:r>
              <a:rPr lang="en-US" dirty="0" smtClean="0"/>
              <a:t> 11, 2973</a:t>
            </a:r>
            <a:endParaRPr lang="en-US" dirty="0"/>
          </a:p>
        </p:txBody>
      </p:sp>
      <p:sp>
        <p:nvSpPr>
          <p:cNvPr id="9" name="Content Placeholder 9"/>
          <p:cNvSpPr>
            <a:spLocks noGrp="1"/>
          </p:cNvSpPr>
          <p:nvPr>
            <p:ph idx="14"/>
          </p:nvPr>
        </p:nvSpPr>
        <p:spPr>
          <a:xfrm>
            <a:off x="3797031" y="312434"/>
            <a:ext cx="2238375" cy="492365"/>
          </a:xfrm>
        </p:spPr>
        <p:txBody>
          <a:bodyPr/>
          <a:lstStyle/>
          <a:p>
            <a:endParaRPr lang="en-US"/>
          </a:p>
        </p:txBody>
      </p:sp>
      <p:sp>
        <p:nvSpPr>
          <p:cNvPr id="11" name="Title 1"/>
          <p:cNvSpPr txBox="1">
            <a:spLocks/>
          </p:cNvSpPr>
          <p:nvPr/>
        </p:nvSpPr>
        <p:spPr>
          <a:xfrm>
            <a:off x="296562" y="312434"/>
            <a:ext cx="8537519" cy="11430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smtClean="0">
                <a:ln>
                  <a:noFill/>
                </a:ln>
                <a:solidFill>
                  <a:srgbClr val="E09E19"/>
                </a:solidFill>
                <a:effectLst/>
                <a:uLnTx/>
                <a:uFillTx/>
                <a:latin typeface="Georgia"/>
                <a:ea typeface="+mj-ea"/>
                <a:cs typeface="Georgia"/>
              </a:rPr>
              <a:t>Neutron Energy Spread</a:t>
            </a:r>
            <a:endParaRPr kumimoji="0" lang="en-US" sz="4200" b="0" i="0" u="none" strike="noStrike" kern="1200" cap="none" spc="0" normalizeH="0" baseline="0" noProof="0" dirty="0">
              <a:ln>
                <a:noFill/>
              </a:ln>
              <a:solidFill>
                <a:srgbClr val="E09E19"/>
              </a:solidFill>
              <a:effectLst/>
              <a:uLnTx/>
              <a:uFillTx/>
              <a:latin typeface="Georgia"/>
              <a:ea typeface="+mj-ea"/>
              <a:cs typeface="Georgia"/>
            </a:endParaRPr>
          </a:p>
        </p:txBody>
      </p:sp>
      <p:sp>
        <p:nvSpPr>
          <p:cNvPr id="15" name="TextBox 14"/>
          <p:cNvSpPr txBox="1"/>
          <p:nvPr/>
        </p:nvSpPr>
        <p:spPr>
          <a:xfrm>
            <a:off x="967716" y="4656357"/>
            <a:ext cx="2929654" cy="923330"/>
          </a:xfrm>
          <a:prstGeom prst="rect">
            <a:avLst/>
          </a:prstGeom>
          <a:noFill/>
        </p:spPr>
        <p:txBody>
          <a:bodyPr wrap="square" rtlCol="0">
            <a:spAutoFit/>
          </a:bodyPr>
          <a:lstStyle/>
          <a:p>
            <a:r>
              <a:rPr lang="en-US" dirty="0" smtClean="0"/>
              <a:t>Neutron flux profile modeled in target and monitor foil, using MCNP6</a:t>
            </a:r>
            <a:endParaRPr lang="en-US" dirty="0"/>
          </a:p>
        </p:txBody>
      </p:sp>
      <p:pic>
        <p:nvPicPr>
          <p:cNvPr id="8" name="Picture 4" descr="D:\Documents\School Work\Isotope Data\Proposals\mcnp_vised.PNG"/>
          <p:cNvPicPr>
            <a:picLocks noChangeAspect="1" noChangeArrowheads="1"/>
          </p:cNvPicPr>
          <p:nvPr/>
        </p:nvPicPr>
        <p:blipFill>
          <a:blip r:embed="rId5"/>
          <a:srcRect l="3348" t="16859" r="3376" b="16190"/>
          <a:stretch>
            <a:fillRect/>
          </a:stretch>
        </p:blipFill>
        <p:spPr bwMode="auto">
          <a:xfrm>
            <a:off x="707630" y="1640763"/>
            <a:ext cx="3189740" cy="1473864"/>
          </a:xfrm>
          <a:prstGeom prst="rect">
            <a:avLst/>
          </a:prstGeom>
          <a:noFill/>
        </p:spPr>
      </p:pic>
      <p:cxnSp>
        <p:nvCxnSpPr>
          <p:cNvPr id="13" name="Straight Connector 12"/>
          <p:cNvCxnSpPr/>
          <p:nvPr/>
        </p:nvCxnSpPr>
        <p:spPr>
          <a:xfrm flipH="1">
            <a:off x="711112" y="2347274"/>
            <a:ext cx="1475907" cy="875479"/>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flipV="1">
            <a:off x="2427402" y="2347274"/>
            <a:ext cx="1770972" cy="875479"/>
          </a:xfrm>
          <a:prstGeom prst="line">
            <a:avLst/>
          </a:prstGeom>
        </p:spPr>
        <p:style>
          <a:lnRef idx="2">
            <a:schemeClr val="accent1"/>
          </a:lnRef>
          <a:fillRef idx="0">
            <a:schemeClr val="accent1"/>
          </a:fillRef>
          <a:effectRef idx="1">
            <a:schemeClr val="accent1"/>
          </a:effectRef>
          <a:fontRef idx="minor">
            <a:schemeClr val="tx1"/>
          </a:fontRef>
        </p:style>
      </p:cxnSp>
      <p:sp>
        <p:nvSpPr>
          <p:cNvPr id="20" name="Content Placeholder 19"/>
          <p:cNvSpPr>
            <a:spLocks noGrp="1"/>
          </p:cNvSpPr>
          <p:nvPr>
            <p:ph idx="14"/>
          </p:nvPr>
        </p:nvSpPr>
        <p:spPr/>
        <p:txBody>
          <a:bodyPr/>
          <a:lstStyle/>
          <a:p>
            <a:endParaRPr lang="en-US"/>
          </a:p>
        </p:txBody>
      </p:sp>
    </p:spTree>
    <p:custDataLst>
      <p:tags r:id="rId1"/>
    </p:custDataLst>
    <p:extLst>
      <p:ext uri="{BB962C8B-B14F-4D97-AF65-F5344CB8AC3E}">
        <p14:creationId xmlns:p14="http://schemas.microsoft.com/office/powerpoint/2010/main" xmlns="" val="280094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D:\Documents\School Work\Isotope Data\Zn Run\talys_empire\figures\mcnp_flux.emf"/>
          <p:cNvPicPr>
            <a:picLocks noChangeAspect="1" noChangeArrowheads="1"/>
          </p:cNvPicPr>
          <p:nvPr/>
        </p:nvPicPr>
        <p:blipFill>
          <a:blip r:embed="rId3"/>
          <a:stretch>
            <a:fillRect/>
          </a:stretch>
        </p:blipFill>
        <p:spPr bwMode="auto">
          <a:xfrm>
            <a:off x="0" y="996616"/>
            <a:ext cx="4813469" cy="3611880"/>
          </a:xfrm>
          <a:prstGeom prst="rect">
            <a:avLst/>
          </a:prstGeom>
          <a:noFill/>
        </p:spPr>
      </p:pic>
      <p:pic>
        <p:nvPicPr>
          <p:cNvPr id="5123" name="Picture 3" descr="D:\Documents\School Work\Isotope Data\Zn Run\talys_empire\figures\scatt_angle.emf"/>
          <p:cNvPicPr>
            <a:picLocks noChangeAspect="1" noChangeArrowheads="1"/>
          </p:cNvPicPr>
          <p:nvPr/>
        </p:nvPicPr>
        <p:blipFill>
          <a:blip r:embed="rId4"/>
          <a:srcRect r="5086"/>
          <a:stretch>
            <a:fillRect/>
          </a:stretch>
        </p:blipFill>
        <p:spPr bwMode="auto">
          <a:xfrm>
            <a:off x="4572000" y="996617"/>
            <a:ext cx="4572000" cy="3610580"/>
          </a:xfrm>
          <a:prstGeom prst="rect">
            <a:avLst/>
          </a:prstGeom>
          <a:noFill/>
        </p:spPr>
      </p:pic>
      <p:sp>
        <p:nvSpPr>
          <p:cNvPr id="24" name="Title 1"/>
          <p:cNvSpPr txBox="1">
            <a:spLocks/>
          </p:cNvSpPr>
          <p:nvPr/>
        </p:nvSpPr>
        <p:spPr>
          <a:xfrm>
            <a:off x="296562" y="312434"/>
            <a:ext cx="8537519" cy="11430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smtClean="0">
                <a:ln>
                  <a:noFill/>
                </a:ln>
                <a:solidFill>
                  <a:srgbClr val="E09E19"/>
                </a:solidFill>
                <a:effectLst/>
                <a:uLnTx/>
                <a:uFillTx/>
                <a:latin typeface="Georgia"/>
                <a:ea typeface="+mj-ea"/>
                <a:cs typeface="Georgia"/>
              </a:rPr>
              <a:t>Neutron Energy Spread</a:t>
            </a:r>
            <a:endParaRPr kumimoji="0" lang="en-US" sz="4200" b="0" i="0" u="none" strike="noStrike" kern="1200" cap="none" spc="0" normalizeH="0" baseline="0" noProof="0" dirty="0">
              <a:ln>
                <a:noFill/>
              </a:ln>
              <a:solidFill>
                <a:srgbClr val="E09E19"/>
              </a:solidFill>
              <a:effectLst/>
              <a:uLnTx/>
              <a:uFillTx/>
              <a:latin typeface="Georgia"/>
              <a:ea typeface="+mj-ea"/>
              <a:cs typeface="Georgia"/>
            </a:endParaRPr>
          </a:p>
        </p:txBody>
      </p:sp>
      <p:sp>
        <p:nvSpPr>
          <p:cNvPr id="7" name="TextBox 6"/>
          <p:cNvSpPr txBox="1"/>
          <p:nvPr/>
        </p:nvSpPr>
        <p:spPr>
          <a:xfrm>
            <a:off x="6260751" y="481633"/>
            <a:ext cx="2745597" cy="646331"/>
          </a:xfrm>
          <a:prstGeom prst="rect">
            <a:avLst/>
          </a:prstGeom>
          <a:noFill/>
        </p:spPr>
        <p:txBody>
          <a:bodyPr wrap="square" rtlCol="0">
            <a:spAutoFit/>
          </a:bodyPr>
          <a:lstStyle/>
          <a:p>
            <a:r>
              <a:rPr lang="en-US" dirty="0" smtClean="0"/>
              <a:t>H. </a:t>
            </a:r>
            <a:r>
              <a:rPr lang="en-US" dirty="0" err="1" smtClean="0"/>
              <a:t>Liskien</a:t>
            </a:r>
            <a:r>
              <a:rPr lang="en-US" dirty="0" smtClean="0"/>
              <a:t> </a:t>
            </a:r>
            <a:r>
              <a:rPr lang="en-US" i="1" dirty="0" smtClean="0"/>
              <a:t>et al</a:t>
            </a:r>
            <a:r>
              <a:rPr lang="en-US" dirty="0" smtClean="0"/>
              <a:t>., </a:t>
            </a:r>
            <a:r>
              <a:rPr lang="en-US" dirty="0" err="1" smtClean="0"/>
              <a:t>Nucl</a:t>
            </a:r>
            <a:r>
              <a:rPr lang="en-US" dirty="0" smtClean="0"/>
              <a:t> Data Tables, </a:t>
            </a:r>
            <a:r>
              <a:rPr lang="en-US" dirty="0" err="1" smtClean="0"/>
              <a:t>vol</a:t>
            </a:r>
            <a:r>
              <a:rPr lang="en-US" dirty="0" smtClean="0"/>
              <a:t> 11, 2973</a:t>
            </a:r>
            <a:endParaRPr lang="en-US" dirty="0"/>
          </a:p>
        </p:txBody>
      </p:sp>
      <p:sp>
        <p:nvSpPr>
          <p:cNvPr id="11" name="Title 1"/>
          <p:cNvSpPr txBox="1">
            <a:spLocks/>
          </p:cNvSpPr>
          <p:nvPr/>
        </p:nvSpPr>
        <p:spPr>
          <a:xfrm>
            <a:off x="296562" y="312434"/>
            <a:ext cx="8537519" cy="11430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smtClean="0">
                <a:ln>
                  <a:noFill/>
                </a:ln>
                <a:solidFill>
                  <a:srgbClr val="E09E19"/>
                </a:solidFill>
                <a:effectLst/>
                <a:uLnTx/>
                <a:uFillTx/>
                <a:latin typeface="Georgia"/>
                <a:ea typeface="+mj-ea"/>
                <a:cs typeface="Georgia"/>
              </a:rPr>
              <a:t>Neutron Energy Spread</a:t>
            </a:r>
            <a:endParaRPr kumimoji="0" lang="en-US" sz="4200" b="0" i="0" u="none" strike="noStrike" kern="1200" cap="none" spc="0" normalizeH="0" baseline="0" noProof="0" dirty="0">
              <a:ln>
                <a:noFill/>
              </a:ln>
              <a:solidFill>
                <a:srgbClr val="E09E19"/>
              </a:solidFill>
              <a:effectLst/>
              <a:uLnTx/>
              <a:uFillTx/>
              <a:latin typeface="Georgia"/>
              <a:ea typeface="+mj-ea"/>
              <a:cs typeface="Georgia"/>
            </a:endParaRPr>
          </a:p>
        </p:txBody>
      </p:sp>
      <p:sp>
        <p:nvSpPr>
          <p:cNvPr id="15" name="TextBox 14"/>
          <p:cNvSpPr txBox="1"/>
          <p:nvPr/>
        </p:nvSpPr>
        <p:spPr>
          <a:xfrm>
            <a:off x="967716" y="4656357"/>
            <a:ext cx="2929654" cy="923330"/>
          </a:xfrm>
          <a:prstGeom prst="rect">
            <a:avLst/>
          </a:prstGeom>
          <a:noFill/>
        </p:spPr>
        <p:txBody>
          <a:bodyPr wrap="square" rtlCol="0">
            <a:spAutoFit/>
          </a:bodyPr>
          <a:lstStyle/>
          <a:p>
            <a:r>
              <a:rPr lang="en-US" dirty="0" smtClean="0"/>
              <a:t>Neutron flux profile modeled in target and monitor foil, using MCNP6</a:t>
            </a:r>
            <a:endParaRPr lang="en-US" dirty="0"/>
          </a:p>
        </p:txBody>
      </p:sp>
      <p:pic>
        <p:nvPicPr>
          <p:cNvPr id="8" name="Picture 4" descr="D:\Documents\School Work\Isotope Data\Proposals\mcnp_vised.PNG"/>
          <p:cNvPicPr>
            <a:picLocks noChangeAspect="1" noChangeArrowheads="1"/>
          </p:cNvPicPr>
          <p:nvPr/>
        </p:nvPicPr>
        <p:blipFill>
          <a:blip r:embed="rId5"/>
          <a:srcRect l="3348" t="16859" r="3376" b="16190"/>
          <a:stretch>
            <a:fillRect/>
          </a:stretch>
        </p:blipFill>
        <p:spPr bwMode="auto">
          <a:xfrm>
            <a:off x="707630" y="1640763"/>
            <a:ext cx="3189740" cy="1473864"/>
          </a:xfrm>
          <a:prstGeom prst="rect">
            <a:avLst/>
          </a:prstGeom>
          <a:noFill/>
        </p:spPr>
      </p:pic>
      <p:cxnSp>
        <p:nvCxnSpPr>
          <p:cNvPr id="13" name="Straight Connector 12"/>
          <p:cNvCxnSpPr/>
          <p:nvPr/>
        </p:nvCxnSpPr>
        <p:spPr>
          <a:xfrm flipH="1">
            <a:off x="711112" y="2347274"/>
            <a:ext cx="1475907" cy="875479"/>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flipV="1">
            <a:off x="2427402" y="2347274"/>
            <a:ext cx="1770972" cy="875479"/>
          </a:xfrm>
          <a:prstGeom prst="line">
            <a:avLst/>
          </a:prstGeom>
        </p:spPr>
        <p:style>
          <a:lnRef idx="2">
            <a:schemeClr val="accent1"/>
          </a:lnRef>
          <a:fillRef idx="0">
            <a:schemeClr val="accent1"/>
          </a:fillRef>
          <a:effectRef idx="1">
            <a:schemeClr val="accent1"/>
          </a:effectRef>
          <a:fontRef idx="minor">
            <a:schemeClr val="tx1"/>
          </a:fontRef>
        </p:style>
      </p:cxnSp>
      <p:sp>
        <p:nvSpPr>
          <p:cNvPr id="20" name="Content Placeholder 19"/>
          <p:cNvSpPr>
            <a:spLocks noGrp="1"/>
          </p:cNvSpPr>
          <p:nvPr>
            <p:ph idx="14"/>
          </p:nvPr>
        </p:nvSpPr>
        <p:spPr/>
        <p:txBody>
          <a:bodyPr/>
          <a:lstStyle/>
          <a:p>
            <a:endParaRPr lang="en-US"/>
          </a:p>
        </p:txBody>
      </p:sp>
      <p:pic>
        <p:nvPicPr>
          <p:cNvPr id="16" name="Content Placeholder 17" descr="fracplot.png"/>
          <p:cNvPicPr>
            <a:picLocks noGrp="1" noChangeAspect="1"/>
          </p:cNvPicPr>
          <p:nvPr>
            <p:ph idx="14"/>
          </p:nvPr>
        </p:nvPicPr>
        <p:blipFill>
          <a:blip r:embed="rId6"/>
          <a:stretch>
            <a:fillRect/>
          </a:stretch>
        </p:blipFill>
        <p:spPr>
          <a:xfrm>
            <a:off x="2286000" y="2741875"/>
            <a:ext cx="4572000" cy="3388751"/>
          </a:xfrm>
        </p:spPr>
      </p:pic>
      <p:pic>
        <p:nvPicPr>
          <p:cNvPr id="17" name="Content Placeholder 16" descr="reac_frac.PNG"/>
          <p:cNvPicPr>
            <a:picLocks noGrp="1" noChangeAspect="1"/>
          </p:cNvPicPr>
          <p:nvPr>
            <p:ph idx="14"/>
          </p:nvPr>
        </p:nvPicPr>
        <p:blipFill>
          <a:blip r:embed="rId7"/>
          <a:stretch>
            <a:fillRect/>
          </a:stretch>
        </p:blipFill>
        <p:spPr>
          <a:xfrm>
            <a:off x="5876801" y="4685853"/>
            <a:ext cx="3306523" cy="1332996"/>
          </a:xfrm>
        </p:spPr>
      </p:pic>
      <p:cxnSp>
        <p:nvCxnSpPr>
          <p:cNvPr id="19" name="Straight Connector 18"/>
          <p:cNvCxnSpPr/>
          <p:nvPr/>
        </p:nvCxnSpPr>
        <p:spPr>
          <a:xfrm>
            <a:off x="2890684" y="4385187"/>
            <a:ext cx="236957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260258" y="4385187"/>
            <a:ext cx="0" cy="1386348"/>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2890684" y="3441290"/>
            <a:ext cx="281202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702710" y="3441290"/>
            <a:ext cx="0" cy="2330245"/>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2890684" y="5338916"/>
            <a:ext cx="150433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395019" y="5338916"/>
            <a:ext cx="0" cy="432619"/>
          </a:xfrm>
          <a:prstGeom prst="line">
            <a:avLst/>
          </a:prstGeom>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5979786" y="5891242"/>
            <a:ext cx="3164214" cy="954107"/>
          </a:xfrm>
          <a:prstGeom prst="rect">
            <a:avLst/>
          </a:prstGeom>
          <a:solidFill>
            <a:srgbClr val="FFFF00"/>
          </a:solidFill>
          <a:ln w="28575">
            <a:solidFill>
              <a:schemeClr val="accent1"/>
            </a:solidFill>
          </a:ln>
        </p:spPr>
        <p:txBody>
          <a:bodyPr wrap="square" rtlCol="0">
            <a:spAutoFit/>
          </a:bodyPr>
          <a:lstStyle/>
          <a:p>
            <a:r>
              <a:rPr lang="en-US" sz="1400" dirty="0" err="1" smtClean="0">
                <a:latin typeface="Georgia" pitchFamily="18" charset="0"/>
              </a:rPr>
              <a:t>E</a:t>
            </a:r>
            <a:r>
              <a:rPr lang="en-US" sz="1400" baseline="-25000" dirty="0" err="1" smtClean="0">
                <a:latin typeface="Georgia" pitchFamily="18" charset="0"/>
              </a:rPr>
              <a:t>max</a:t>
            </a:r>
            <a:r>
              <a:rPr lang="en-US" sz="1400" dirty="0" smtClean="0">
                <a:latin typeface="Georgia" pitchFamily="18" charset="0"/>
              </a:rPr>
              <a:t> = Maximum energy neutron subtended by foil</a:t>
            </a:r>
          </a:p>
          <a:p>
            <a:r>
              <a:rPr lang="en-US" sz="1400" dirty="0" smtClean="0">
                <a:latin typeface="Georgia" pitchFamily="18" charset="0"/>
              </a:rPr>
              <a:t>F(E’) = Fraction of Total Reactions induced up to energy E’</a:t>
            </a:r>
            <a:endParaRPr lang="en-US" sz="1400" dirty="0">
              <a:latin typeface="Georgia" pitchFamily="18" charset="0"/>
            </a:endParaRPr>
          </a:p>
        </p:txBody>
      </p:sp>
      <p:sp>
        <p:nvSpPr>
          <p:cNvPr id="36" name="TextBox 35"/>
          <p:cNvSpPr txBox="1"/>
          <p:nvPr/>
        </p:nvSpPr>
        <p:spPr>
          <a:xfrm>
            <a:off x="4847306" y="5412035"/>
            <a:ext cx="527709" cy="369332"/>
          </a:xfrm>
          <a:prstGeom prst="rect">
            <a:avLst/>
          </a:prstGeom>
          <a:noFill/>
        </p:spPr>
        <p:txBody>
          <a:bodyPr wrap="none" rtlCol="0">
            <a:spAutoFit/>
          </a:bodyPr>
          <a:lstStyle/>
          <a:p>
            <a:r>
              <a:rPr lang="en-US" dirty="0" smtClean="0"/>
              <a:t>&lt;E&gt;</a:t>
            </a:r>
            <a:endParaRPr lang="en-US" dirty="0"/>
          </a:p>
        </p:txBody>
      </p:sp>
      <p:sp>
        <p:nvSpPr>
          <p:cNvPr id="37" name="TextBox 36"/>
          <p:cNvSpPr txBox="1"/>
          <p:nvPr/>
        </p:nvSpPr>
        <p:spPr>
          <a:xfrm>
            <a:off x="3894444" y="5421867"/>
            <a:ext cx="607859" cy="369332"/>
          </a:xfrm>
          <a:prstGeom prst="rect">
            <a:avLst/>
          </a:prstGeom>
          <a:noFill/>
        </p:spPr>
        <p:txBody>
          <a:bodyPr wrap="none" rtlCol="0">
            <a:spAutoFit/>
          </a:bodyPr>
          <a:lstStyle/>
          <a:p>
            <a:r>
              <a:rPr lang="en-US" dirty="0" smtClean="0"/>
              <a:t>-</a:t>
            </a:r>
            <a:r>
              <a:rPr lang="el-GR" dirty="0" smtClean="0"/>
              <a:t>σ</a:t>
            </a:r>
            <a:r>
              <a:rPr lang="en-US" baseline="-25000" dirty="0" smtClean="0"/>
              <a:t>&lt;E&gt;</a:t>
            </a:r>
            <a:endParaRPr lang="en-US" baseline="-25000" dirty="0"/>
          </a:p>
        </p:txBody>
      </p:sp>
      <p:sp>
        <p:nvSpPr>
          <p:cNvPr id="38" name="TextBox 37"/>
          <p:cNvSpPr txBox="1"/>
          <p:nvPr/>
        </p:nvSpPr>
        <p:spPr>
          <a:xfrm>
            <a:off x="5669706" y="5421867"/>
            <a:ext cx="652743" cy="369332"/>
          </a:xfrm>
          <a:prstGeom prst="rect">
            <a:avLst/>
          </a:prstGeom>
          <a:noFill/>
        </p:spPr>
        <p:txBody>
          <a:bodyPr wrap="none" rtlCol="0">
            <a:spAutoFit/>
          </a:bodyPr>
          <a:lstStyle/>
          <a:p>
            <a:r>
              <a:rPr lang="en-US" dirty="0" smtClean="0"/>
              <a:t>+</a:t>
            </a:r>
            <a:r>
              <a:rPr lang="el-GR" dirty="0" smtClean="0"/>
              <a:t>σ</a:t>
            </a:r>
            <a:r>
              <a:rPr lang="en-US" baseline="-25000" dirty="0" smtClean="0"/>
              <a:t>&lt;E&gt;</a:t>
            </a:r>
            <a:endParaRPr lang="en-US" baseline="-25000" dirty="0"/>
          </a:p>
        </p:txBody>
      </p:sp>
    </p:spTree>
    <p:custDataLst>
      <p:tags r:id="rId1"/>
    </p:custDataLst>
    <p:extLst>
      <p:ext uri="{BB962C8B-B14F-4D97-AF65-F5344CB8AC3E}">
        <p14:creationId xmlns:p14="http://schemas.microsoft.com/office/powerpoint/2010/main" xmlns="" val="280094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par>
                                <p:cTn id="25" presetID="10"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500"/>
                                        <p:tgtEl>
                                          <p:spTgt spid="3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4"/>
          </p:nvPr>
        </p:nvSpPr>
        <p:spPr/>
        <p:txBody>
          <a:bodyPr/>
          <a:lstStyle/>
          <a:p>
            <a:endParaRPr lang="en-US"/>
          </a:p>
        </p:txBody>
      </p:sp>
      <p:sp>
        <p:nvSpPr>
          <p:cNvPr id="24" name="Title 1"/>
          <p:cNvSpPr txBox="1">
            <a:spLocks/>
          </p:cNvSpPr>
          <p:nvPr/>
        </p:nvSpPr>
        <p:spPr>
          <a:xfrm>
            <a:off x="296562" y="312434"/>
            <a:ext cx="8537519" cy="11430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smtClean="0">
                <a:ln>
                  <a:noFill/>
                </a:ln>
                <a:solidFill>
                  <a:srgbClr val="E09E19"/>
                </a:solidFill>
                <a:effectLst/>
                <a:uLnTx/>
                <a:uFillTx/>
                <a:latin typeface="Georgia"/>
                <a:ea typeface="+mj-ea"/>
                <a:cs typeface="Georgia"/>
              </a:rPr>
              <a:t>Neutron Energy Spread</a:t>
            </a:r>
            <a:endParaRPr kumimoji="0" lang="en-US" sz="4200" b="0" i="0" u="none" strike="noStrike" kern="1200" cap="none" spc="0" normalizeH="0" baseline="0" noProof="0" dirty="0">
              <a:ln>
                <a:noFill/>
              </a:ln>
              <a:solidFill>
                <a:srgbClr val="E09E19"/>
              </a:solidFill>
              <a:effectLst/>
              <a:uLnTx/>
              <a:uFillTx/>
              <a:latin typeface="Georgia"/>
              <a:ea typeface="+mj-ea"/>
              <a:cs typeface="Georgia"/>
            </a:endParaRPr>
          </a:p>
        </p:txBody>
      </p:sp>
      <p:pic>
        <p:nvPicPr>
          <p:cNvPr id="3075" name="Picture 3" descr="D:\Documents\School Work\Isotope Data\Proposals\64cu_new.emf"/>
          <p:cNvPicPr>
            <a:picLocks noChangeAspect="1" noChangeArrowheads="1"/>
          </p:cNvPicPr>
          <p:nvPr/>
        </p:nvPicPr>
        <p:blipFill>
          <a:blip r:embed="rId2"/>
          <a:stretch>
            <a:fillRect/>
          </a:stretch>
        </p:blipFill>
        <p:spPr bwMode="auto">
          <a:xfrm>
            <a:off x="2897" y="1205001"/>
            <a:ext cx="5318681" cy="3990975"/>
          </a:xfrm>
          <a:prstGeom prst="rect">
            <a:avLst/>
          </a:prstGeom>
          <a:noFill/>
        </p:spPr>
      </p:pic>
      <p:pic>
        <p:nvPicPr>
          <p:cNvPr id="3074" name="Picture 2" descr="D:\Documents\School Work\Isotope Data\Proposals\47sc_new.emf"/>
          <p:cNvPicPr>
            <a:picLocks noChangeAspect="1" noChangeArrowheads="1"/>
          </p:cNvPicPr>
          <p:nvPr/>
        </p:nvPicPr>
        <p:blipFill>
          <a:blip r:embed="rId3"/>
          <a:stretch>
            <a:fillRect/>
          </a:stretch>
        </p:blipFill>
        <p:spPr bwMode="auto">
          <a:xfrm>
            <a:off x="4263081" y="3036276"/>
            <a:ext cx="4867568" cy="3652473"/>
          </a:xfrm>
          <a:prstGeom prst="rect">
            <a:avLst/>
          </a:prstGeom>
          <a:noFill/>
        </p:spPr>
      </p:pic>
      <p:sp>
        <p:nvSpPr>
          <p:cNvPr id="6" name="TextBox 5"/>
          <p:cNvSpPr txBox="1"/>
          <p:nvPr/>
        </p:nvSpPr>
        <p:spPr>
          <a:xfrm>
            <a:off x="5324475" y="2182049"/>
            <a:ext cx="3001993" cy="430887"/>
          </a:xfrm>
          <a:prstGeom prst="rect">
            <a:avLst/>
          </a:prstGeom>
          <a:noFill/>
        </p:spPr>
        <p:txBody>
          <a:bodyPr wrap="square" rtlCol="0">
            <a:spAutoFit/>
          </a:bodyPr>
          <a:lstStyle/>
          <a:p>
            <a:r>
              <a:rPr lang="en-US" sz="2200" dirty="0" smtClean="0">
                <a:latin typeface="Lucida Grande"/>
              </a:rPr>
              <a:t>Before…</a:t>
            </a:r>
            <a:endParaRPr lang="en-US" sz="2200" dirty="0">
              <a:latin typeface="Lucida Grande"/>
            </a:endParaRPr>
          </a:p>
        </p:txBody>
      </p:sp>
      <p:sp>
        <p:nvSpPr>
          <p:cNvPr id="7" name="Oval 6"/>
          <p:cNvSpPr/>
          <p:nvPr/>
        </p:nvSpPr>
        <p:spPr>
          <a:xfrm>
            <a:off x="2329073" y="4014577"/>
            <a:ext cx="206375" cy="206375"/>
          </a:xfrm>
          <a:prstGeom prst="ellipse">
            <a:avLst/>
          </a:prstGeom>
          <a:noFill/>
          <a:ln w="1270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6404396" y="4813540"/>
            <a:ext cx="206375" cy="206375"/>
          </a:xfrm>
          <a:prstGeom prst="ellipse">
            <a:avLst/>
          </a:prstGeom>
          <a:noFill/>
          <a:ln w="1270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1813044" y="1135262"/>
            <a:ext cx="1698375" cy="369332"/>
          </a:xfrm>
          <a:prstGeom prst="rect">
            <a:avLst/>
          </a:prstGeom>
          <a:noFill/>
        </p:spPr>
        <p:txBody>
          <a:bodyPr wrap="square" rtlCol="0">
            <a:spAutoFit/>
          </a:bodyPr>
          <a:lstStyle/>
          <a:p>
            <a:r>
              <a:rPr lang="en-US" baseline="30000" dirty="0" smtClean="0">
                <a:latin typeface="Georgia" pitchFamily="18" charset="0"/>
              </a:rPr>
              <a:t>64</a:t>
            </a:r>
            <a:r>
              <a:rPr lang="en-US" dirty="0" smtClean="0">
                <a:latin typeface="Georgia" pitchFamily="18" charset="0"/>
              </a:rPr>
              <a:t>Zn(n,p)</a:t>
            </a:r>
            <a:r>
              <a:rPr lang="en-US" baseline="30000" dirty="0" smtClean="0">
                <a:latin typeface="Georgia" pitchFamily="18" charset="0"/>
              </a:rPr>
              <a:t>64</a:t>
            </a:r>
            <a:r>
              <a:rPr lang="en-US" dirty="0" smtClean="0">
                <a:latin typeface="Georgia" pitchFamily="18" charset="0"/>
              </a:rPr>
              <a:t>Cu</a:t>
            </a:r>
            <a:endParaRPr lang="en-US" dirty="0">
              <a:latin typeface="Georgia" pitchFamily="18" charset="0"/>
            </a:endParaRPr>
          </a:p>
        </p:txBody>
      </p:sp>
      <p:sp>
        <p:nvSpPr>
          <p:cNvPr id="11" name="TextBox 10"/>
          <p:cNvSpPr txBox="1"/>
          <p:nvPr/>
        </p:nvSpPr>
        <p:spPr>
          <a:xfrm>
            <a:off x="5846981" y="2940098"/>
            <a:ext cx="1698375" cy="369332"/>
          </a:xfrm>
          <a:prstGeom prst="rect">
            <a:avLst/>
          </a:prstGeom>
          <a:noFill/>
        </p:spPr>
        <p:txBody>
          <a:bodyPr wrap="square" rtlCol="0">
            <a:spAutoFit/>
          </a:bodyPr>
          <a:lstStyle/>
          <a:p>
            <a:r>
              <a:rPr lang="en-US" baseline="30000" dirty="0" smtClean="0">
                <a:latin typeface="Georgia" pitchFamily="18" charset="0"/>
              </a:rPr>
              <a:t>47</a:t>
            </a:r>
            <a:r>
              <a:rPr lang="en-US" dirty="0" smtClean="0">
                <a:latin typeface="Georgia" pitchFamily="18" charset="0"/>
              </a:rPr>
              <a:t>Ti(n,p)</a:t>
            </a:r>
            <a:r>
              <a:rPr lang="en-US" baseline="30000" dirty="0" smtClean="0">
                <a:latin typeface="Georgia" pitchFamily="18" charset="0"/>
              </a:rPr>
              <a:t>47</a:t>
            </a:r>
            <a:r>
              <a:rPr lang="en-US" dirty="0" smtClean="0">
                <a:latin typeface="Georgia" pitchFamily="18" charset="0"/>
              </a:rPr>
              <a:t>Sc</a:t>
            </a:r>
            <a:endParaRPr lang="en-US" dirty="0">
              <a:latin typeface="Georgia" pitchFamily="18" charset="0"/>
            </a:endParaRPr>
          </a:p>
        </p:txBody>
      </p:sp>
      <p:sp>
        <p:nvSpPr>
          <p:cNvPr id="12" name="Rectangle 11"/>
          <p:cNvSpPr/>
          <p:nvPr/>
        </p:nvSpPr>
        <p:spPr>
          <a:xfrm>
            <a:off x="1" y="1868130"/>
            <a:ext cx="432618" cy="23528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3" descr="D:\Documents\School Work\Isotope Data\Proposals\64cu_new.emf"/>
          <p:cNvPicPr>
            <a:picLocks noChangeAspect="1" noChangeArrowheads="1"/>
          </p:cNvPicPr>
          <p:nvPr/>
        </p:nvPicPr>
        <p:blipFill>
          <a:blip r:embed="rId2"/>
          <a:srcRect t="17668" r="92222" b="47046"/>
          <a:stretch>
            <a:fillRect/>
          </a:stretch>
        </p:blipFill>
        <p:spPr bwMode="auto">
          <a:xfrm>
            <a:off x="2897" y="2381316"/>
            <a:ext cx="413687" cy="1408239"/>
          </a:xfrm>
          <a:prstGeom prst="rect">
            <a:avLst/>
          </a:prstGeom>
          <a:noFill/>
        </p:spPr>
      </p:pic>
      <p:sp>
        <p:nvSpPr>
          <p:cNvPr id="15" name="Rectangle 14"/>
          <p:cNvSpPr/>
          <p:nvPr/>
        </p:nvSpPr>
        <p:spPr>
          <a:xfrm>
            <a:off x="4330074" y="3789555"/>
            <a:ext cx="320584" cy="204587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2" descr="D:\Documents\School Work\Isotope Data\Proposals\47sc_new.emf"/>
          <p:cNvPicPr>
            <a:picLocks noChangeAspect="1" noChangeArrowheads="1"/>
          </p:cNvPicPr>
          <p:nvPr/>
        </p:nvPicPr>
        <p:blipFill>
          <a:blip r:embed="rId4"/>
          <a:srcRect t="32435" r="92023" b="34803"/>
          <a:stretch>
            <a:fillRect/>
          </a:stretch>
        </p:blipFill>
        <p:spPr bwMode="auto">
          <a:xfrm>
            <a:off x="4282049" y="4220952"/>
            <a:ext cx="388273" cy="1196622"/>
          </a:xfrm>
          <a:prstGeom prst="rect">
            <a:avLst/>
          </a:prstGeom>
          <a:noFill/>
        </p:spPr>
      </p:pic>
    </p:spTree>
    <p:extLst>
      <p:ext uri="{BB962C8B-B14F-4D97-AF65-F5344CB8AC3E}">
        <p14:creationId xmlns:p14="http://schemas.microsoft.com/office/powerpoint/2010/main" xmlns="" val="280094846"/>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17" descr="paper_tab.PNG"/>
          <p:cNvPicPr>
            <a:picLocks noGrp="1" noChangeAspect="1"/>
          </p:cNvPicPr>
          <p:nvPr>
            <p:ph idx="14"/>
          </p:nvPr>
        </p:nvPicPr>
        <p:blipFill>
          <a:blip r:embed="rId3"/>
          <a:stretch>
            <a:fillRect/>
          </a:stretch>
        </p:blipFill>
        <p:spPr>
          <a:xfrm>
            <a:off x="5846980" y="54902"/>
            <a:ext cx="3282971" cy="2147610"/>
          </a:xfrm>
        </p:spPr>
      </p:pic>
      <p:sp>
        <p:nvSpPr>
          <p:cNvPr id="24" name="Title 1"/>
          <p:cNvSpPr txBox="1">
            <a:spLocks/>
          </p:cNvSpPr>
          <p:nvPr/>
        </p:nvSpPr>
        <p:spPr>
          <a:xfrm>
            <a:off x="296562" y="312434"/>
            <a:ext cx="8537519" cy="11430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smtClean="0">
                <a:ln>
                  <a:noFill/>
                </a:ln>
                <a:solidFill>
                  <a:srgbClr val="E09E19"/>
                </a:solidFill>
                <a:effectLst/>
                <a:uLnTx/>
                <a:uFillTx/>
                <a:latin typeface="Georgia"/>
                <a:ea typeface="+mj-ea"/>
                <a:cs typeface="Georgia"/>
              </a:rPr>
              <a:t>Neutron Energy Spread</a:t>
            </a:r>
            <a:endParaRPr kumimoji="0" lang="en-US" sz="4200" b="0" i="0" u="none" strike="noStrike" kern="1200" cap="none" spc="0" normalizeH="0" baseline="0" noProof="0" dirty="0">
              <a:ln>
                <a:noFill/>
              </a:ln>
              <a:solidFill>
                <a:srgbClr val="E09E19"/>
              </a:solidFill>
              <a:effectLst/>
              <a:uLnTx/>
              <a:uFillTx/>
              <a:latin typeface="Georgia"/>
              <a:ea typeface="+mj-ea"/>
              <a:cs typeface="Georgia"/>
            </a:endParaRPr>
          </a:p>
        </p:txBody>
      </p:sp>
      <p:pic>
        <p:nvPicPr>
          <p:cNvPr id="3075" name="Picture 3" descr="D:\Documents\School Work\Isotope Data\Proposals\64cu_new.emf"/>
          <p:cNvPicPr>
            <a:picLocks noChangeAspect="1" noChangeArrowheads="1"/>
          </p:cNvPicPr>
          <p:nvPr/>
        </p:nvPicPr>
        <p:blipFill>
          <a:blip r:embed="rId4"/>
          <a:stretch>
            <a:fillRect/>
          </a:stretch>
        </p:blipFill>
        <p:spPr bwMode="auto">
          <a:xfrm>
            <a:off x="2892" y="1205001"/>
            <a:ext cx="5318679" cy="3990974"/>
          </a:xfrm>
          <a:prstGeom prst="rect">
            <a:avLst/>
          </a:prstGeom>
          <a:noFill/>
        </p:spPr>
      </p:pic>
      <p:pic>
        <p:nvPicPr>
          <p:cNvPr id="3074" name="Picture 2" descr="D:\Documents\School Work\Isotope Data\Proposals\47sc_new.emf"/>
          <p:cNvPicPr>
            <a:picLocks noChangeAspect="1" noChangeArrowheads="1"/>
          </p:cNvPicPr>
          <p:nvPr/>
        </p:nvPicPr>
        <p:blipFill>
          <a:blip r:embed="rId5"/>
          <a:stretch>
            <a:fillRect/>
          </a:stretch>
        </p:blipFill>
        <p:spPr bwMode="auto">
          <a:xfrm>
            <a:off x="4262385" y="3036276"/>
            <a:ext cx="4867567" cy="3652473"/>
          </a:xfrm>
          <a:prstGeom prst="rect">
            <a:avLst/>
          </a:prstGeom>
          <a:noFill/>
        </p:spPr>
      </p:pic>
      <p:sp>
        <p:nvSpPr>
          <p:cNvPr id="7" name="TextBox 6"/>
          <p:cNvSpPr txBox="1"/>
          <p:nvPr/>
        </p:nvSpPr>
        <p:spPr>
          <a:xfrm>
            <a:off x="5324475" y="2182049"/>
            <a:ext cx="3001993" cy="430887"/>
          </a:xfrm>
          <a:prstGeom prst="rect">
            <a:avLst/>
          </a:prstGeom>
          <a:noFill/>
        </p:spPr>
        <p:txBody>
          <a:bodyPr wrap="square" rtlCol="0">
            <a:spAutoFit/>
          </a:bodyPr>
          <a:lstStyle/>
          <a:p>
            <a:r>
              <a:rPr lang="en-US" sz="2200" dirty="0" smtClean="0">
                <a:latin typeface="Lucida Grande"/>
              </a:rPr>
              <a:t>After!</a:t>
            </a:r>
            <a:endParaRPr lang="en-US" sz="2200" dirty="0">
              <a:latin typeface="Lucida Grande"/>
            </a:endParaRPr>
          </a:p>
        </p:txBody>
      </p:sp>
      <p:sp>
        <p:nvSpPr>
          <p:cNvPr id="11" name="Oval 10"/>
          <p:cNvSpPr/>
          <p:nvPr/>
        </p:nvSpPr>
        <p:spPr>
          <a:xfrm>
            <a:off x="2329073" y="4014577"/>
            <a:ext cx="206375" cy="206375"/>
          </a:xfrm>
          <a:prstGeom prst="ellipse">
            <a:avLst/>
          </a:prstGeom>
          <a:noFill/>
          <a:ln w="1270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6404396" y="4813540"/>
            <a:ext cx="206375" cy="206375"/>
          </a:xfrm>
          <a:prstGeom prst="ellipse">
            <a:avLst/>
          </a:prstGeom>
          <a:noFill/>
          <a:ln w="1270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813044" y="1135262"/>
            <a:ext cx="1698375" cy="369332"/>
          </a:xfrm>
          <a:prstGeom prst="rect">
            <a:avLst/>
          </a:prstGeom>
          <a:noFill/>
        </p:spPr>
        <p:txBody>
          <a:bodyPr wrap="square" rtlCol="0">
            <a:spAutoFit/>
          </a:bodyPr>
          <a:lstStyle/>
          <a:p>
            <a:r>
              <a:rPr lang="en-US" baseline="30000" dirty="0" smtClean="0">
                <a:latin typeface="Georgia" pitchFamily="18" charset="0"/>
              </a:rPr>
              <a:t>64</a:t>
            </a:r>
            <a:r>
              <a:rPr lang="en-US" dirty="0" smtClean="0">
                <a:latin typeface="Georgia" pitchFamily="18" charset="0"/>
              </a:rPr>
              <a:t>Zn(n,p)</a:t>
            </a:r>
            <a:r>
              <a:rPr lang="en-US" baseline="30000" dirty="0" smtClean="0">
                <a:latin typeface="Georgia" pitchFamily="18" charset="0"/>
              </a:rPr>
              <a:t>64</a:t>
            </a:r>
            <a:r>
              <a:rPr lang="en-US" dirty="0" smtClean="0">
                <a:latin typeface="Georgia" pitchFamily="18" charset="0"/>
              </a:rPr>
              <a:t>Cu</a:t>
            </a:r>
            <a:endParaRPr lang="en-US" dirty="0">
              <a:latin typeface="Georgia" pitchFamily="18" charset="0"/>
            </a:endParaRPr>
          </a:p>
        </p:txBody>
      </p:sp>
      <p:sp>
        <p:nvSpPr>
          <p:cNvPr id="17" name="TextBox 16"/>
          <p:cNvSpPr txBox="1"/>
          <p:nvPr/>
        </p:nvSpPr>
        <p:spPr>
          <a:xfrm>
            <a:off x="5846981" y="2940098"/>
            <a:ext cx="1698375" cy="369332"/>
          </a:xfrm>
          <a:prstGeom prst="rect">
            <a:avLst/>
          </a:prstGeom>
          <a:noFill/>
        </p:spPr>
        <p:txBody>
          <a:bodyPr wrap="square" rtlCol="0">
            <a:spAutoFit/>
          </a:bodyPr>
          <a:lstStyle/>
          <a:p>
            <a:r>
              <a:rPr lang="en-US" baseline="30000" dirty="0" smtClean="0">
                <a:latin typeface="Georgia" pitchFamily="18" charset="0"/>
              </a:rPr>
              <a:t>47</a:t>
            </a:r>
            <a:r>
              <a:rPr lang="en-US" dirty="0" smtClean="0">
                <a:latin typeface="Georgia" pitchFamily="18" charset="0"/>
              </a:rPr>
              <a:t>Ti(n,p)</a:t>
            </a:r>
            <a:r>
              <a:rPr lang="en-US" baseline="30000" dirty="0" smtClean="0">
                <a:latin typeface="Georgia" pitchFamily="18" charset="0"/>
              </a:rPr>
              <a:t>47</a:t>
            </a:r>
            <a:r>
              <a:rPr lang="en-US" dirty="0" smtClean="0">
                <a:latin typeface="Georgia" pitchFamily="18" charset="0"/>
              </a:rPr>
              <a:t>Sc</a:t>
            </a:r>
            <a:endParaRPr lang="en-US" dirty="0">
              <a:latin typeface="Georgia" pitchFamily="18" charset="0"/>
            </a:endParaRPr>
          </a:p>
        </p:txBody>
      </p:sp>
      <p:sp>
        <p:nvSpPr>
          <p:cNvPr id="19" name="Rectangle 18"/>
          <p:cNvSpPr/>
          <p:nvPr/>
        </p:nvSpPr>
        <p:spPr>
          <a:xfrm>
            <a:off x="7451170" y="1504594"/>
            <a:ext cx="1257725" cy="13724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7451170" y="1794241"/>
            <a:ext cx="1257725" cy="13724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80094846"/>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482600" y="1649712"/>
            <a:ext cx="8446168" cy="3258718"/>
          </a:xfrm>
          <a:prstGeom prst="rect">
            <a:avLst/>
          </a:prstGeom>
        </p:spPr>
        <p:txBody>
          <a:bodyPr vert="horz" lIns="91440" tIns="45720" rIns="91440" bIns="45720" rtlCol="0">
            <a:normAutofit/>
          </a:bodyPr>
          <a:lstStyle/>
          <a:p>
            <a:pPr marL="342900" indent="-342900">
              <a:spcBef>
                <a:spcPct val="20000"/>
              </a:spcBef>
              <a:buFont typeface="Arial"/>
              <a:buChar char="•"/>
            </a:pPr>
            <a:r>
              <a:rPr lang="en-US" sz="2200" dirty="0" smtClean="0">
                <a:solidFill>
                  <a:srgbClr val="2D637F"/>
                </a:solidFill>
                <a:latin typeface="Lucida Grande"/>
                <a:cs typeface="Lucida Grande"/>
              </a:rPr>
              <a:t>Berkeley is currently leading a targeted experimental campaign to address these needs:</a:t>
            </a:r>
          </a:p>
          <a:p>
            <a:pPr marL="800100" lvl="1" indent="-342900">
              <a:spcBef>
                <a:spcPct val="20000"/>
              </a:spcBef>
              <a:buFont typeface="Arial"/>
              <a:buChar char="•"/>
            </a:pPr>
            <a:r>
              <a:rPr kumimoji="0" lang="en-US" sz="2200" b="0" i="0" u="none" strike="noStrike" kern="1200" cap="none" spc="0" normalizeH="0" baseline="0" noProof="0" dirty="0" smtClean="0">
                <a:ln>
                  <a:noFill/>
                </a:ln>
                <a:solidFill>
                  <a:srgbClr val="2D637F"/>
                </a:solidFill>
                <a:effectLst/>
                <a:uLnTx/>
                <a:uFillTx/>
                <a:latin typeface="Lucida Grande"/>
                <a:ea typeface="+mn-ea"/>
                <a:cs typeface="Lucida Grande"/>
              </a:rPr>
              <a:t>(n,p) production</a:t>
            </a:r>
            <a:r>
              <a:rPr kumimoji="0" lang="en-US" sz="2200" b="0" i="0" u="none" strike="noStrike" kern="1200" cap="none" spc="0" normalizeH="0" noProof="0" dirty="0" smtClean="0">
                <a:ln>
                  <a:noFill/>
                </a:ln>
                <a:solidFill>
                  <a:srgbClr val="2D637F"/>
                </a:solidFill>
                <a:effectLst/>
                <a:uLnTx/>
                <a:uFillTx/>
                <a:latin typeface="Lucida Grande"/>
                <a:ea typeface="+mn-ea"/>
                <a:cs typeface="Lucida Grande"/>
              </a:rPr>
              <a:t> cross sections – UCB</a:t>
            </a:r>
            <a:endParaRPr lang="en-US" sz="2200" dirty="0" smtClean="0">
              <a:solidFill>
                <a:srgbClr val="2D637F"/>
              </a:solidFill>
              <a:latin typeface="Lucida Grande"/>
              <a:cs typeface="Lucida Grande"/>
            </a:endParaRPr>
          </a:p>
          <a:p>
            <a:pPr marL="800100" lvl="1" indent="-342900">
              <a:spcBef>
                <a:spcPct val="20000"/>
              </a:spcBef>
              <a:buFont typeface="Arial"/>
              <a:buChar char="•"/>
            </a:pPr>
            <a:r>
              <a:rPr lang="en-US" sz="2200" dirty="0" smtClean="0">
                <a:solidFill>
                  <a:srgbClr val="2D637F"/>
                </a:solidFill>
                <a:latin typeface="Lucida Grande"/>
                <a:cs typeface="Lucida Grande"/>
              </a:rPr>
              <a:t>Stacked-target charged particle excitation functions - LBNL</a:t>
            </a:r>
          </a:p>
          <a:p>
            <a:pPr marL="800100" lvl="1" indent="-342900">
              <a:spcBef>
                <a:spcPct val="20000"/>
              </a:spcBef>
              <a:buFont typeface="Arial"/>
              <a:buChar char="•"/>
            </a:pPr>
            <a:r>
              <a:rPr lang="en-US" sz="2200" dirty="0" smtClean="0">
                <a:solidFill>
                  <a:srgbClr val="2D637F"/>
                </a:solidFill>
                <a:latin typeface="Lucida Grande"/>
                <a:cs typeface="Lucida Grande"/>
              </a:rPr>
              <a:t>Tunable broad-spectrum neutron source – LBNL</a:t>
            </a:r>
          </a:p>
          <a:p>
            <a:pPr marL="342900" indent="-342900">
              <a:spcBef>
                <a:spcPct val="20000"/>
              </a:spcBef>
              <a:buFont typeface="Arial"/>
              <a:buChar char="•"/>
            </a:pPr>
            <a:r>
              <a:rPr lang="en-US" sz="2200" dirty="0" smtClean="0">
                <a:solidFill>
                  <a:srgbClr val="2D637F"/>
                </a:solidFill>
                <a:latin typeface="Lucida Grande"/>
                <a:cs typeface="Lucida Grande"/>
              </a:rPr>
              <a:t>Nuclear structure</a:t>
            </a:r>
          </a:p>
          <a:p>
            <a:pPr marL="800100" lvl="1" indent="-342900">
              <a:spcBef>
                <a:spcPct val="20000"/>
              </a:spcBef>
              <a:buFont typeface="Arial"/>
              <a:buChar char="•"/>
            </a:pPr>
            <a:r>
              <a:rPr lang="en-US" sz="2200" baseline="30000" dirty="0" smtClean="0">
                <a:solidFill>
                  <a:srgbClr val="2D637F"/>
                </a:solidFill>
                <a:latin typeface="Lucida Grande"/>
                <a:cs typeface="Lucida Grande"/>
              </a:rPr>
              <a:t>56</a:t>
            </a:r>
            <a:r>
              <a:rPr lang="en-US" sz="2200" dirty="0" smtClean="0">
                <a:solidFill>
                  <a:srgbClr val="2D637F"/>
                </a:solidFill>
                <a:latin typeface="Lucida Grande"/>
                <a:cs typeface="Lucida Grande"/>
              </a:rPr>
              <a:t>Fe level scheme / lifetimes – GRETINA @ ANL</a:t>
            </a:r>
          </a:p>
          <a:p>
            <a:pPr marL="1257300" lvl="2" indent="-342900">
              <a:spcBef>
                <a:spcPct val="20000"/>
              </a:spcBef>
              <a:buFont typeface="Arial"/>
              <a:buChar char="•"/>
            </a:pPr>
            <a:endParaRPr lang="en-US" sz="2200" dirty="0" smtClean="0">
              <a:solidFill>
                <a:srgbClr val="2D637F"/>
              </a:solidFill>
              <a:latin typeface="Lucida Grande"/>
              <a:cs typeface="Lucida Grande"/>
            </a:endParaRPr>
          </a:p>
          <a:p>
            <a:pPr marL="800100" lvl="1" indent="-342900">
              <a:spcBef>
                <a:spcPct val="20000"/>
              </a:spcBef>
              <a:buFont typeface="Arial"/>
              <a:buChar char="•"/>
            </a:pPr>
            <a:endParaRPr kumimoji="0" lang="en-US" sz="2200" b="0" i="0" u="none" strike="noStrike" kern="1200" cap="none" spc="0" normalizeH="0" baseline="0" noProof="0" dirty="0" smtClean="0">
              <a:ln>
                <a:noFill/>
              </a:ln>
              <a:solidFill>
                <a:srgbClr val="2D637F"/>
              </a:solidFill>
              <a:effectLst/>
              <a:uLnTx/>
              <a:uFillTx/>
              <a:latin typeface="Lucida Grande"/>
              <a:ea typeface="+mn-ea"/>
              <a:cs typeface="Lucida Grande"/>
            </a:endParaRPr>
          </a:p>
          <a:p>
            <a:pPr marL="742950" lvl="1" indent="-285750">
              <a:spcBef>
                <a:spcPct val="20000"/>
              </a:spcBef>
            </a:pPr>
            <a:endParaRPr lang="el-GR" sz="2000" dirty="0" smtClean="0">
              <a:solidFill>
                <a:srgbClr val="2D637F"/>
              </a:solidFill>
              <a:latin typeface="Lucida Grande"/>
              <a:cs typeface="Lucida Grande"/>
            </a:endParaRPr>
          </a:p>
        </p:txBody>
      </p:sp>
      <p:sp>
        <p:nvSpPr>
          <p:cNvPr id="10" name="Content Placeholder 9"/>
          <p:cNvSpPr>
            <a:spLocks noGrp="1"/>
          </p:cNvSpPr>
          <p:nvPr>
            <p:ph idx="14"/>
          </p:nvPr>
        </p:nvSpPr>
        <p:spPr/>
        <p:txBody>
          <a:bodyPr/>
          <a:lstStyle/>
          <a:p>
            <a:endParaRPr lang="en-US"/>
          </a:p>
        </p:txBody>
      </p:sp>
      <p:sp>
        <p:nvSpPr>
          <p:cNvPr id="7" name="Title 1"/>
          <p:cNvSpPr txBox="1">
            <a:spLocks/>
          </p:cNvSpPr>
          <p:nvPr/>
        </p:nvSpPr>
        <p:spPr>
          <a:xfrm>
            <a:off x="457200" y="506712"/>
            <a:ext cx="6570143" cy="11430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smtClean="0">
                <a:ln>
                  <a:noFill/>
                </a:ln>
                <a:solidFill>
                  <a:srgbClr val="E09E19"/>
                </a:solidFill>
                <a:effectLst/>
                <a:uLnTx/>
                <a:uFillTx/>
                <a:latin typeface="Georgia"/>
                <a:ea typeface="+mj-ea"/>
                <a:cs typeface="Georgia"/>
              </a:rPr>
              <a:t>Overview</a:t>
            </a:r>
            <a:endParaRPr kumimoji="0" lang="en-US" sz="4200" b="0" i="0" u="none" strike="noStrike" kern="1200" cap="none" spc="0" normalizeH="0" baseline="0" noProof="0" dirty="0">
              <a:ln>
                <a:noFill/>
              </a:ln>
              <a:solidFill>
                <a:srgbClr val="E09E19"/>
              </a:solidFill>
              <a:effectLst/>
              <a:uLnTx/>
              <a:uFillTx/>
              <a:latin typeface="Georgia"/>
              <a:ea typeface="+mj-ea"/>
              <a:cs typeface="Georgia"/>
            </a:endParaRPr>
          </a:p>
        </p:txBody>
      </p:sp>
    </p:spTree>
    <p:extLst>
      <p:ext uri="{BB962C8B-B14F-4D97-AF65-F5344CB8AC3E}">
        <p14:creationId xmlns:p14="http://schemas.microsoft.com/office/powerpoint/2010/main" xmlns="" val="280094846"/>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17" descr="paper_tab.PNG"/>
          <p:cNvPicPr>
            <a:picLocks noGrp="1" noChangeAspect="1"/>
          </p:cNvPicPr>
          <p:nvPr>
            <p:ph idx="14"/>
          </p:nvPr>
        </p:nvPicPr>
        <p:blipFill>
          <a:blip r:embed="rId3"/>
          <a:stretch>
            <a:fillRect/>
          </a:stretch>
        </p:blipFill>
        <p:spPr>
          <a:xfrm>
            <a:off x="5846980" y="54902"/>
            <a:ext cx="3282971" cy="2147610"/>
          </a:xfrm>
        </p:spPr>
      </p:pic>
      <p:sp>
        <p:nvSpPr>
          <p:cNvPr id="24" name="Title 1"/>
          <p:cNvSpPr txBox="1">
            <a:spLocks/>
          </p:cNvSpPr>
          <p:nvPr/>
        </p:nvSpPr>
        <p:spPr>
          <a:xfrm>
            <a:off x="296562" y="312434"/>
            <a:ext cx="8537519" cy="11430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smtClean="0">
                <a:ln>
                  <a:noFill/>
                </a:ln>
                <a:solidFill>
                  <a:srgbClr val="E09E19"/>
                </a:solidFill>
                <a:effectLst/>
                <a:uLnTx/>
                <a:uFillTx/>
                <a:latin typeface="Georgia"/>
                <a:ea typeface="+mj-ea"/>
                <a:cs typeface="Georgia"/>
              </a:rPr>
              <a:t>Neutron Energy Spread</a:t>
            </a:r>
            <a:endParaRPr kumimoji="0" lang="en-US" sz="4200" b="0" i="0" u="none" strike="noStrike" kern="1200" cap="none" spc="0" normalizeH="0" baseline="0" noProof="0" dirty="0">
              <a:ln>
                <a:noFill/>
              </a:ln>
              <a:solidFill>
                <a:srgbClr val="E09E19"/>
              </a:solidFill>
              <a:effectLst/>
              <a:uLnTx/>
              <a:uFillTx/>
              <a:latin typeface="Georgia"/>
              <a:ea typeface="+mj-ea"/>
              <a:cs typeface="Georgia"/>
            </a:endParaRPr>
          </a:p>
        </p:txBody>
      </p:sp>
      <p:pic>
        <p:nvPicPr>
          <p:cNvPr id="3075" name="Picture 3" descr="D:\Documents\School Work\Isotope Data\Proposals\64cu_new.emf"/>
          <p:cNvPicPr>
            <a:picLocks noChangeAspect="1" noChangeArrowheads="1"/>
          </p:cNvPicPr>
          <p:nvPr/>
        </p:nvPicPr>
        <p:blipFill>
          <a:blip r:embed="rId4"/>
          <a:stretch>
            <a:fillRect/>
          </a:stretch>
        </p:blipFill>
        <p:spPr bwMode="auto">
          <a:xfrm>
            <a:off x="2892" y="1205001"/>
            <a:ext cx="5318679" cy="3990974"/>
          </a:xfrm>
          <a:prstGeom prst="rect">
            <a:avLst/>
          </a:prstGeom>
          <a:noFill/>
        </p:spPr>
      </p:pic>
      <p:pic>
        <p:nvPicPr>
          <p:cNvPr id="3074" name="Picture 2" descr="D:\Documents\School Work\Isotope Data\Proposals\47sc_new.emf"/>
          <p:cNvPicPr>
            <a:picLocks noChangeAspect="1" noChangeArrowheads="1"/>
          </p:cNvPicPr>
          <p:nvPr/>
        </p:nvPicPr>
        <p:blipFill>
          <a:blip r:embed="rId5"/>
          <a:stretch>
            <a:fillRect/>
          </a:stretch>
        </p:blipFill>
        <p:spPr bwMode="auto">
          <a:xfrm>
            <a:off x="4262385" y="3036276"/>
            <a:ext cx="4867567" cy="3652473"/>
          </a:xfrm>
          <a:prstGeom prst="rect">
            <a:avLst/>
          </a:prstGeom>
          <a:noFill/>
        </p:spPr>
      </p:pic>
      <p:sp>
        <p:nvSpPr>
          <p:cNvPr id="7" name="TextBox 6"/>
          <p:cNvSpPr txBox="1"/>
          <p:nvPr/>
        </p:nvSpPr>
        <p:spPr>
          <a:xfrm>
            <a:off x="5324475" y="2182049"/>
            <a:ext cx="3001993" cy="430887"/>
          </a:xfrm>
          <a:prstGeom prst="rect">
            <a:avLst/>
          </a:prstGeom>
          <a:noFill/>
        </p:spPr>
        <p:txBody>
          <a:bodyPr wrap="square" rtlCol="0">
            <a:spAutoFit/>
          </a:bodyPr>
          <a:lstStyle/>
          <a:p>
            <a:r>
              <a:rPr lang="en-US" sz="2200" dirty="0" smtClean="0">
                <a:latin typeface="Lucida Grande"/>
              </a:rPr>
              <a:t>After!</a:t>
            </a:r>
            <a:endParaRPr lang="en-US" sz="2200" dirty="0">
              <a:latin typeface="Lucida Grande"/>
            </a:endParaRPr>
          </a:p>
        </p:txBody>
      </p:sp>
      <p:sp>
        <p:nvSpPr>
          <p:cNvPr id="14" name="TextBox 13"/>
          <p:cNvSpPr txBox="1"/>
          <p:nvPr/>
        </p:nvSpPr>
        <p:spPr>
          <a:xfrm>
            <a:off x="1813044" y="1135262"/>
            <a:ext cx="1698375" cy="369332"/>
          </a:xfrm>
          <a:prstGeom prst="rect">
            <a:avLst/>
          </a:prstGeom>
          <a:noFill/>
        </p:spPr>
        <p:txBody>
          <a:bodyPr wrap="square" rtlCol="0">
            <a:spAutoFit/>
          </a:bodyPr>
          <a:lstStyle/>
          <a:p>
            <a:r>
              <a:rPr lang="en-US" baseline="30000" dirty="0" smtClean="0">
                <a:latin typeface="Georgia" pitchFamily="18" charset="0"/>
              </a:rPr>
              <a:t>64</a:t>
            </a:r>
            <a:r>
              <a:rPr lang="en-US" dirty="0" smtClean="0">
                <a:latin typeface="Georgia" pitchFamily="18" charset="0"/>
              </a:rPr>
              <a:t>Zn(n,p)</a:t>
            </a:r>
            <a:r>
              <a:rPr lang="en-US" baseline="30000" dirty="0" smtClean="0">
                <a:latin typeface="Georgia" pitchFamily="18" charset="0"/>
              </a:rPr>
              <a:t>64</a:t>
            </a:r>
            <a:r>
              <a:rPr lang="en-US" dirty="0" smtClean="0">
                <a:latin typeface="Georgia" pitchFamily="18" charset="0"/>
              </a:rPr>
              <a:t>Cu</a:t>
            </a:r>
            <a:endParaRPr lang="en-US" dirty="0">
              <a:latin typeface="Georgia" pitchFamily="18" charset="0"/>
            </a:endParaRPr>
          </a:p>
        </p:txBody>
      </p:sp>
      <p:sp>
        <p:nvSpPr>
          <p:cNvPr id="17" name="TextBox 16"/>
          <p:cNvSpPr txBox="1"/>
          <p:nvPr/>
        </p:nvSpPr>
        <p:spPr>
          <a:xfrm>
            <a:off x="5846981" y="2940098"/>
            <a:ext cx="1698375" cy="369332"/>
          </a:xfrm>
          <a:prstGeom prst="rect">
            <a:avLst/>
          </a:prstGeom>
          <a:noFill/>
        </p:spPr>
        <p:txBody>
          <a:bodyPr wrap="square" rtlCol="0">
            <a:spAutoFit/>
          </a:bodyPr>
          <a:lstStyle/>
          <a:p>
            <a:r>
              <a:rPr lang="en-US" baseline="30000" dirty="0" smtClean="0">
                <a:latin typeface="Georgia" pitchFamily="18" charset="0"/>
              </a:rPr>
              <a:t>47</a:t>
            </a:r>
            <a:r>
              <a:rPr lang="en-US" dirty="0" smtClean="0">
                <a:latin typeface="Georgia" pitchFamily="18" charset="0"/>
              </a:rPr>
              <a:t>Ti(n,p)</a:t>
            </a:r>
            <a:r>
              <a:rPr lang="en-US" baseline="30000" dirty="0" smtClean="0">
                <a:latin typeface="Georgia" pitchFamily="18" charset="0"/>
              </a:rPr>
              <a:t>47</a:t>
            </a:r>
            <a:r>
              <a:rPr lang="en-US" dirty="0" smtClean="0">
                <a:latin typeface="Georgia" pitchFamily="18" charset="0"/>
              </a:rPr>
              <a:t>Sc</a:t>
            </a:r>
            <a:endParaRPr lang="en-US" dirty="0">
              <a:latin typeface="Georgia" pitchFamily="18" charset="0"/>
            </a:endParaRPr>
          </a:p>
        </p:txBody>
      </p:sp>
      <p:sp>
        <p:nvSpPr>
          <p:cNvPr id="19" name="Rectangle 18"/>
          <p:cNvSpPr/>
          <p:nvPr/>
        </p:nvSpPr>
        <p:spPr>
          <a:xfrm>
            <a:off x="7451170" y="1504594"/>
            <a:ext cx="1257725" cy="13724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7451170" y="1794241"/>
            <a:ext cx="1257725" cy="13724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80094846"/>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Shape 153"/>
          <p:cNvPicPr preferRelativeResize="0"/>
          <p:nvPr/>
        </p:nvPicPr>
        <p:blipFill rotWithShape="1">
          <a:blip r:embed="rId3">
            <a:alphaModFix/>
          </a:blip>
          <a:srcRect/>
          <a:stretch/>
        </p:blipFill>
        <p:spPr>
          <a:xfrm>
            <a:off x="188542" y="760320"/>
            <a:ext cx="5411070" cy="5227920"/>
          </a:xfrm>
          <a:prstGeom prst="rect">
            <a:avLst/>
          </a:prstGeom>
          <a:noFill/>
          <a:ln>
            <a:noFill/>
          </a:ln>
        </p:spPr>
      </p:pic>
      <p:cxnSp>
        <p:nvCxnSpPr>
          <p:cNvPr id="155" name="Shape 155"/>
          <p:cNvCxnSpPr/>
          <p:nvPr/>
        </p:nvCxnSpPr>
        <p:spPr>
          <a:xfrm>
            <a:off x="3261954" y="3689280"/>
            <a:ext cx="7559" cy="1922040"/>
          </a:xfrm>
          <a:prstGeom prst="straightConnector1">
            <a:avLst/>
          </a:prstGeom>
          <a:noFill/>
          <a:ln w="76300" cap="flat" cmpd="sng">
            <a:solidFill>
              <a:srgbClr val="70AD47"/>
            </a:solidFill>
            <a:prstDash val="solid"/>
            <a:miter/>
            <a:headEnd type="none" w="med" len="med"/>
            <a:tailEnd type="triangle" w="lg" len="lg"/>
          </a:ln>
        </p:spPr>
      </p:cxnSp>
      <p:sp>
        <p:nvSpPr>
          <p:cNvPr id="156" name="Shape 156"/>
          <p:cNvSpPr/>
          <p:nvPr/>
        </p:nvSpPr>
        <p:spPr>
          <a:xfrm>
            <a:off x="3308663" y="5160241"/>
            <a:ext cx="217890" cy="163079"/>
          </a:xfrm>
          <a:prstGeom prst="rect">
            <a:avLst/>
          </a:prstGeom>
          <a:noFill/>
          <a:ln w="28425" cap="flat" cmpd="sng">
            <a:solidFill>
              <a:srgbClr val="FFC000"/>
            </a:solidFill>
            <a:prstDash val="solid"/>
            <a:miter/>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157" name="Shape 157"/>
          <p:cNvPicPr preferRelativeResize="0"/>
          <p:nvPr/>
        </p:nvPicPr>
        <p:blipFill rotWithShape="1">
          <a:blip r:embed="rId4">
            <a:alphaModFix/>
          </a:blip>
          <a:srcRect/>
          <a:stretch/>
        </p:blipFill>
        <p:spPr>
          <a:xfrm>
            <a:off x="3314064" y="2829960"/>
            <a:ext cx="821069" cy="1180440"/>
          </a:xfrm>
          <a:prstGeom prst="rect">
            <a:avLst/>
          </a:prstGeom>
          <a:noFill/>
          <a:ln>
            <a:noFill/>
          </a:ln>
        </p:spPr>
      </p:pic>
      <p:pic>
        <p:nvPicPr>
          <p:cNvPr id="161" name="Shape 161"/>
          <p:cNvPicPr preferRelativeResize="0"/>
          <p:nvPr/>
        </p:nvPicPr>
        <p:blipFill rotWithShape="1">
          <a:blip r:embed="rId5">
            <a:alphaModFix/>
          </a:blip>
          <a:srcRect/>
          <a:stretch/>
        </p:blipFill>
        <p:spPr>
          <a:xfrm>
            <a:off x="5954123" y="21240"/>
            <a:ext cx="2238029" cy="3292920"/>
          </a:xfrm>
          <a:prstGeom prst="rect">
            <a:avLst/>
          </a:prstGeom>
          <a:noFill/>
          <a:ln>
            <a:noFill/>
          </a:ln>
        </p:spPr>
      </p:pic>
      <p:cxnSp>
        <p:nvCxnSpPr>
          <p:cNvPr id="162" name="Shape 162"/>
          <p:cNvCxnSpPr/>
          <p:nvPr/>
        </p:nvCxnSpPr>
        <p:spPr>
          <a:xfrm flipV="1">
            <a:off x="3314064" y="21240"/>
            <a:ext cx="2640329" cy="3234600"/>
          </a:xfrm>
          <a:prstGeom prst="straightConnector1">
            <a:avLst/>
          </a:prstGeom>
          <a:noFill/>
          <a:ln w="9525" cap="flat" cmpd="sng">
            <a:solidFill>
              <a:srgbClr val="FF0000"/>
            </a:solidFill>
            <a:prstDash val="solid"/>
            <a:miter/>
            <a:headEnd type="none" w="med" len="med"/>
            <a:tailEnd type="none" w="med" len="med"/>
          </a:ln>
        </p:spPr>
      </p:cxnSp>
      <p:cxnSp>
        <p:nvCxnSpPr>
          <p:cNvPr id="163" name="Shape 163"/>
          <p:cNvCxnSpPr/>
          <p:nvPr/>
        </p:nvCxnSpPr>
        <p:spPr>
          <a:xfrm flipV="1">
            <a:off x="3950898" y="3314160"/>
            <a:ext cx="2003495" cy="696240"/>
          </a:xfrm>
          <a:prstGeom prst="straightConnector1">
            <a:avLst/>
          </a:prstGeom>
          <a:noFill/>
          <a:ln w="9525" cap="flat" cmpd="sng">
            <a:solidFill>
              <a:srgbClr val="FF0000"/>
            </a:solidFill>
            <a:prstDash val="solid"/>
            <a:miter/>
            <a:headEnd type="none" w="med" len="med"/>
            <a:tailEnd type="none" w="med" len="med"/>
          </a:ln>
        </p:spPr>
      </p:cxnSp>
      <p:sp>
        <p:nvSpPr>
          <p:cNvPr id="168" name="Shape 168"/>
          <p:cNvSpPr/>
          <p:nvPr/>
        </p:nvSpPr>
        <p:spPr>
          <a:xfrm>
            <a:off x="148043" y="5122620"/>
            <a:ext cx="3121470" cy="401399"/>
          </a:xfrm>
          <a:prstGeom prst="rect">
            <a:avLst/>
          </a:prstGeom>
          <a:noFill/>
          <a:ln>
            <a:noFill/>
          </a:ln>
        </p:spPr>
        <p:txBody>
          <a:bodyPr lIns="90000" tIns="45000" rIns="90000" bIns="45000" anchor="t" anchorCtr="0">
            <a:noAutofit/>
          </a:bodyPr>
          <a:lstStyle/>
          <a:p>
            <a:pPr marL="0" marR="0" lvl="0" indent="0" algn="l" rtl="0">
              <a:lnSpc>
                <a:spcPct val="100000"/>
              </a:lnSpc>
              <a:spcBef>
                <a:spcPts val="0"/>
              </a:spcBef>
              <a:buSzPct val="25000"/>
              <a:buNone/>
            </a:pPr>
            <a:r>
              <a:rPr lang="en-US" sz="1800" b="0" i="0" u="none" strike="noStrike" cap="none" dirty="0">
                <a:solidFill>
                  <a:srgbClr val="548235"/>
                </a:solidFill>
                <a:latin typeface="Calibri"/>
                <a:ea typeface="Calibri"/>
                <a:cs typeface="Calibri"/>
                <a:sym typeface="Calibri"/>
              </a:rPr>
              <a:t>Monoenergetic Beam: </a:t>
            </a:r>
            <a:r>
              <a:rPr lang="en-US" sz="1800" b="0" i="0" u="none" strike="noStrike" cap="none" dirty="0" smtClean="0">
                <a:solidFill>
                  <a:srgbClr val="548235"/>
                </a:solidFill>
                <a:latin typeface="Calibri"/>
                <a:ea typeface="Calibri"/>
                <a:cs typeface="Calibri"/>
                <a:sym typeface="Calibri"/>
              </a:rPr>
              <a:t>10</a:t>
            </a:r>
            <a:r>
              <a:rPr lang="en-US" baseline="30000" dirty="0" smtClean="0">
                <a:solidFill>
                  <a:srgbClr val="548235"/>
                </a:solidFill>
                <a:latin typeface="Calibri"/>
                <a:ea typeface="Calibri"/>
                <a:cs typeface="Calibri"/>
                <a:sym typeface="Calibri"/>
              </a:rPr>
              <a:t>3-4</a:t>
            </a:r>
            <a:r>
              <a:rPr lang="en-US" sz="1800" b="0" i="0" u="none" strike="noStrike" cap="none" baseline="-25000" dirty="0" smtClean="0">
                <a:solidFill>
                  <a:srgbClr val="548235"/>
                </a:solidFill>
                <a:latin typeface="Calibri"/>
                <a:ea typeface="Calibri"/>
                <a:cs typeface="Calibri"/>
                <a:sym typeface="Calibri"/>
              </a:rPr>
              <a:t> </a:t>
            </a:r>
            <a:r>
              <a:rPr lang="en-US" sz="1800" b="0" i="0" u="none" strike="noStrike" cap="none" dirty="0">
                <a:solidFill>
                  <a:srgbClr val="548235"/>
                </a:solidFill>
                <a:latin typeface="Calibri"/>
                <a:ea typeface="Calibri"/>
                <a:cs typeface="Calibri"/>
                <a:sym typeface="Calibri"/>
              </a:rPr>
              <a:t>n/s/cm</a:t>
            </a:r>
            <a:r>
              <a:rPr lang="en-US" sz="1800" b="0" i="0" u="none" strike="noStrike" cap="none" baseline="30000" dirty="0">
                <a:solidFill>
                  <a:srgbClr val="548235"/>
                </a:solidFill>
                <a:latin typeface="Calibri"/>
                <a:ea typeface="Calibri"/>
                <a:cs typeface="Calibri"/>
                <a:sym typeface="Calibri"/>
              </a:rPr>
              <a:t>2</a:t>
            </a:r>
          </a:p>
        </p:txBody>
      </p:sp>
      <p:sp>
        <p:nvSpPr>
          <p:cNvPr id="169" name="Shape 169"/>
          <p:cNvSpPr/>
          <p:nvPr/>
        </p:nvSpPr>
        <p:spPr>
          <a:xfrm>
            <a:off x="2373923" y="1816380"/>
            <a:ext cx="1245780" cy="675720"/>
          </a:xfrm>
          <a:prstGeom prst="rect">
            <a:avLst/>
          </a:prstGeom>
          <a:noFill/>
          <a:ln>
            <a:noFill/>
          </a:ln>
        </p:spPr>
        <p:txBody>
          <a:bodyPr lIns="90000" tIns="45000" rIns="90000" bIns="45000" anchor="t" anchorCtr="0">
            <a:noAutofit/>
          </a:bodyPr>
          <a:lstStyle/>
          <a:p>
            <a:pPr marL="0" marR="0" lvl="0" indent="0" algn="l" rtl="0">
              <a:lnSpc>
                <a:spcPct val="100000"/>
              </a:lnSpc>
              <a:spcBef>
                <a:spcPts val="0"/>
              </a:spcBef>
              <a:buSzPct val="25000"/>
              <a:buNone/>
            </a:pPr>
            <a:r>
              <a:rPr lang="en-US" sz="1800" b="0" i="0" u="none" strike="noStrike" cap="none" dirty="0">
                <a:solidFill>
                  <a:srgbClr val="548235"/>
                </a:solidFill>
                <a:latin typeface="Calibri"/>
                <a:ea typeface="Calibri"/>
                <a:cs typeface="Calibri"/>
                <a:sym typeface="Calibri"/>
              </a:rPr>
              <a:t>Internal:</a:t>
            </a:r>
          </a:p>
          <a:p>
            <a:pPr marL="0" marR="0" lvl="0" indent="0" algn="l" rtl="0">
              <a:lnSpc>
                <a:spcPct val="100000"/>
              </a:lnSpc>
              <a:spcBef>
                <a:spcPts val="0"/>
              </a:spcBef>
              <a:buSzPct val="25000"/>
              <a:buNone/>
            </a:pPr>
            <a:r>
              <a:rPr lang="en-US" sz="1800" b="0" i="0" u="none" strike="noStrike" cap="none" dirty="0" smtClean="0">
                <a:solidFill>
                  <a:srgbClr val="548235"/>
                </a:solidFill>
                <a:latin typeface="Calibri"/>
                <a:ea typeface="Calibri"/>
                <a:cs typeface="Calibri"/>
                <a:sym typeface="Calibri"/>
              </a:rPr>
              <a:t>10</a:t>
            </a:r>
            <a:r>
              <a:rPr lang="en-US" sz="1800" b="0" i="0" u="none" strike="noStrike" cap="none" baseline="30000" dirty="0" smtClean="0">
                <a:solidFill>
                  <a:srgbClr val="548235"/>
                </a:solidFill>
                <a:latin typeface="Calibri"/>
                <a:ea typeface="Calibri"/>
                <a:cs typeface="Calibri"/>
                <a:sym typeface="Calibri"/>
              </a:rPr>
              <a:t>8</a:t>
            </a:r>
            <a:r>
              <a:rPr lang="en-US" sz="1800" b="0" i="0" u="none" strike="noStrike" cap="none" baseline="-25000" dirty="0" smtClean="0">
                <a:solidFill>
                  <a:srgbClr val="548235"/>
                </a:solidFill>
                <a:latin typeface="Calibri"/>
                <a:ea typeface="Calibri"/>
                <a:cs typeface="Calibri"/>
                <a:sym typeface="Calibri"/>
              </a:rPr>
              <a:t> </a:t>
            </a:r>
            <a:r>
              <a:rPr lang="en-US" sz="1800" b="0" i="0" u="none" strike="noStrike" cap="none" dirty="0">
                <a:solidFill>
                  <a:srgbClr val="548235"/>
                </a:solidFill>
                <a:latin typeface="Calibri"/>
                <a:ea typeface="Calibri"/>
                <a:cs typeface="Calibri"/>
                <a:sym typeface="Calibri"/>
              </a:rPr>
              <a:t>n/s/cm</a:t>
            </a:r>
            <a:r>
              <a:rPr lang="en-US" sz="1800" b="0" i="0" u="none" strike="noStrike" cap="none" baseline="30000" dirty="0">
                <a:solidFill>
                  <a:srgbClr val="548235"/>
                </a:solidFill>
                <a:latin typeface="Calibri"/>
                <a:ea typeface="Calibri"/>
                <a:cs typeface="Calibri"/>
                <a:sym typeface="Calibri"/>
              </a:rPr>
              <a:t>2</a:t>
            </a:r>
          </a:p>
        </p:txBody>
      </p:sp>
      <p:sp>
        <p:nvSpPr>
          <p:cNvPr id="34" name="Title 1"/>
          <p:cNvSpPr txBox="1">
            <a:spLocks/>
          </p:cNvSpPr>
          <p:nvPr/>
        </p:nvSpPr>
        <p:spPr>
          <a:xfrm>
            <a:off x="132401" y="21240"/>
            <a:ext cx="6570143" cy="1143000"/>
          </a:xfrm>
          <a:prstGeom prst="rect">
            <a:avLst/>
          </a:prstGeom>
        </p:spPr>
        <p:txBody>
          <a:bodyP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smtClean="0">
                <a:ln>
                  <a:noFill/>
                </a:ln>
                <a:solidFill>
                  <a:srgbClr val="E09E19"/>
                </a:solidFill>
                <a:effectLst/>
                <a:uLnTx/>
                <a:uFillTx/>
                <a:latin typeface="Georgia"/>
                <a:ea typeface="+mj-ea"/>
                <a:cs typeface="Georgia"/>
              </a:rPr>
              <a:t>Future Work</a:t>
            </a:r>
            <a:endParaRPr kumimoji="0" lang="en-US" sz="4200" b="0" i="0" u="none" strike="noStrike" kern="1200" cap="none" spc="0" normalizeH="0" baseline="0" noProof="0" dirty="0">
              <a:ln>
                <a:noFill/>
              </a:ln>
              <a:solidFill>
                <a:srgbClr val="E09E19"/>
              </a:solidFill>
              <a:effectLst/>
              <a:uLnTx/>
              <a:uFillTx/>
              <a:latin typeface="Georgia"/>
              <a:ea typeface="+mj-ea"/>
              <a:cs typeface="Georgia"/>
            </a:endParaRPr>
          </a:p>
        </p:txBody>
      </p:sp>
      <p:graphicFrame>
        <p:nvGraphicFramePr>
          <p:cNvPr id="13" name="Table 12"/>
          <p:cNvGraphicFramePr>
            <a:graphicFrameLocks noGrp="1"/>
          </p:cNvGraphicFramePr>
          <p:nvPr>
            <p:extLst/>
          </p:nvPr>
        </p:nvGraphicFramePr>
        <p:xfrm>
          <a:off x="4135133" y="4084209"/>
          <a:ext cx="4940415" cy="2781300"/>
        </p:xfrm>
        <a:graphic>
          <a:graphicData uri="http://schemas.openxmlformats.org/drawingml/2006/table">
            <a:tbl>
              <a:tblPr/>
              <a:tblGrid>
                <a:gridCol w="608168"/>
                <a:gridCol w="530942"/>
                <a:gridCol w="707922"/>
                <a:gridCol w="678426"/>
                <a:gridCol w="914400"/>
                <a:gridCol w="775494"/>
                <a:gridCol w="725063"/>
              </a:tblGrid>
              <a:tr h="438079">
                <a:tc>
                  <a:txBody>
                    <a:bodyPr/>
                    <a:lstStyle/>
                    <a:p>
                      <a:pPr algn="ctr" fontAlgn="b"/>
                      <a:r>
                        <a:rPr lang="en-US" sz="1000" b="0" i="0" u="none" strike="noStrike" dirty="0">
                          <a:effectLst/>
                          <a:latin typeface="Arial"/>
                        </a:rPr>
                        <a:t>Target</a:t>
                      </a: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dirty="0">
                          <a:effectLst/>
                          <a:latin typeface="Arial"/>
                        </a:rPr>
                        <a:t>Nuclide</a:t>
                      </a: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dirty="0">
                          <a:effectLst/>
                          <a:latin typeface="Arial"/>
                        </a:rPr>
                        <a:t>Threshold (keV)</a:t>
                      </a: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dirty="0">
                          <a:effectLst/>
                          <a:latin typeface="Arial"/>
                        </a:rPr>
                        <a:t>% abundance</a:t>
                      </a: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dirty="0" smtClean="0">
                          <a:effectLst/>
                          <a:latin typeface="Arial"/>
                        </a:rPr>
                        <a:t>Strongest </a:t>
                      </a:r>
                      <a:r>
                        <a:rPr lang="el-GR" sz="1000" b="0" i="0" u="none" strike="noStrike" dirty="0" smtClean="0">
                          <a:effectLst/>
                          <a:latin typeface="Arial"/>
                        </a:rPr>
                        <a:t>γ</a:t>
                      </a:r>
                      <a:r>
                        <a:rPr lang="en-US" sz="1000" b="0" i="0" u="none" strike="noStrike" dirty="0" smtClean="0">
                          <a:effectLst/>
                          <a:latin typeface="Arial"/>
                        </a:rPr>
                        <a:t>-ray branch</a:t>
                      </a:r>
                      <a:r>
                        <a:rPr lang="en-US" sz="1000" b="0" i="0" u="none" strike="noStrike" baseline="0" dirty="0" smtClean="0">
                          <a:effectLst/>
                          <a:latin typeface="Arial"/>
                        </a:rPr>
                        <a:t> (keV)</a:t>
                      </a:r>
                      <a:endParaRPr lang="en-US" sz="1000" b="0" i="0" u="none" strike="noStrike" dirty="0">
                        <a:effectLst/>
                        <a:latin typeface="Arial"/>
                      </a:endParaRP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dirty="0">
                          <a:effectLst/>
                          <a:latin typeface="Arial"/>
                        </a:rPr>
                        <a:t># seen in a 0.5% Ge detector</a:t>
                      </a: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a:effectLst/>
                          <a:latin typeface="Arial"/>
                        </a:rPr>
                        <a:t>Rate in a 0.5% detector</a:t>
                      </a:r>
                    </a:p>
                  </a:txBody>
                  <a:tcPr marL="12700" marR="12700" marT="12700" marB="0" anchor="b">
                    <a:lnL>
                      <a:noFill/>
                    </a:lnL>
                    <a:lnR>
                      <a:noFill/>
                    </a:lnR>
                    <a:lnT>
                      <a:noFill/>
                    </a:lnT>
                    <a:lnB>
                      <a:noFill/>
                    </a:lnB>
                    <a:solidFill>
                      <a:schemeClr val="bg1"/>
                    </a:solidFill>
                  </a:tcPr>
                </a:tc>
              </a:tr>
              <a:tr h="153920">
                <a:tc>
                  <a:txBody>
                    <a:bodyPr/>
                    <a:lstStyle/>
                    <a:p>
                      <a:pPr algn="ctr" fontAlgn="b"/>
                      <a:r>
                        <a:rPr lang="en-US" sz="1000" b="0" i="0" u="none" strike="noStrike" dirty="0">
                          <a:effectLst/>
                          <a:latin typeface="Arial"/>
                        </a:rPr>
                        <a:t>32S</a:t>
                      </a: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dirty="0">
                          <a:effectLst/>
                          <a:latin typeface="Arial"/>
                        </a:rPr>
                        <a:t>32P</a:t>
                      </a: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dirty="0">
                          <a:effectLst/>
                          <a:latin typeface="Arial"/>
                        </a:rPr>
                        <a:t>985</a:t>
                      </a: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a:effectLst/>
                          <a:latin typeface="Arial"/>
                        </a:rPr>
                        <a:t>95%</a:t>
                      </a: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dirty="0" smtClean="0">
                          <a:effectLst/>
                          <a:latin typeface="Arial"/>
                        </a:rPr>
                        <a:t>0</a:t>
                      </a:r>
                      <a:endParaRPr lang="en-US" sz="1000" b="0" i="0" u="none" strike="noStrike" dirty="0">
                        <a:effectLst/>
                        <a:latin typeface="Arial"/>
                      </a:endParaRP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a:effectLst/>
                          <a:latin typeface="Arial"/>
                        </a:rPr>
                        <a:t>0.00E+00</a:t>
                      </a: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a:effectLst/>
                          <a:latin typeface="Arial"/>
                        </a:rPr>
                        <a:t>0.00</a:t>
                      </a:r>
                    </a:p>
                  </a:txBody>
                  <a:tcPr marL="12700" marR="12700" marT="12700" marB="0" anchor="b">
                    <a:lnL>
                      <a:noFill/>
                    </a:lnL>
                    <a:lnR>
                      <a:noFill/>
                    </a:lnR>
                    <a:lnT>
                      <a:noFill/>
                    </a:lnT>
                    <a:lnB>
                      <a:noFill/>
                    </a:lnB>
                    <a:solidFill>
                      <a:schemeClr val="bg1"/>
                    </a:solidFill>
                  </a:tcPr>
                </a:tc>
              </a:tr>
              <a:tr h="153920">
                <a:tc>
                  <a:txBody>
                    <a:bodyPr/>
                    <a:lstStyle/>
                    <a:p>
                      <a:pPr algn="ctr" fontAlgn="b"/>
                      <a:r>
                        <a:rPr lang="en-US" sz="1000" b="0" i="0" u="none" strike="noStrike" dirty="0">
                          <a:effectLst/>
                          <a:latin typeface="Arial"/>
                        </a:rPr>
                        <a:t>47Ti</a:t>
                      </a:r>
                    </a:p>
                  </a:txBody>
                  <a:tcPr marL="12700" marR="12700" marT="12700" marB="0" anchor="b">
                    <a:lnL>
                      <a:noFill/>
                    </a:lnL>
                    <a:lnR>
                      <a:noFill/>
                    </a:lnR>
                    <a:lnT>
                      <a:noFill/>
                    </a:lnT>
                    <a:lnB>
                      <a:noFill/>
                    </a:lnB>
                    <a:solidFill>
                      <a:srgbClr val="FFC000"/>
                    </a:solidFill>
                  </a:tcPr>
                </a:tc>
                <a:tc>
                  <a:txBody>
                    <a:bodyPr/>
                    <a:lstStyle/>
                    <a:p>
                      <a:pPr algn="ctr" fontAlgn="b"/>
                      <a:r>
                        <a:rPr lang="en-US" sz="1000" b="0" i="0" u="none" strike="noStrike" dirty="0" smtClean="0">
                          <a:effectLst/>
                          <a:latin typeface="Arial"/>
                        </a:rPr>
                        <a:t>47Ti</a:t>
                      </a:r>
                      <a:endParaRPr lang="en-US" sz="1000" b="0" i="0" u="none" strike="noStrike" dirty="0">
                        <a:effectLst/>
                        <a:latin typeface="Arial"/>
                      </a:endParaRPr>
                    </a:p>
                  </a:txBody>
                  <a:tcPr marL="12700" marR="12700" marT="12700" marB="0" anchor="b">
                    <a:lnL>
                      <a:noFill/>
                    </a:lnL>
                    <a:lnR>
                      <a:noFill/>
                    </a:lnR>
                    <a:lnT>
                      <a:noFill/>
                    </a:lnT>
                    <a:lnB>
                      <a:noFill/>
                    </a:lnB>
                    <a:solidFill>
                      <a:srgbClr val="FFC000"/>
                    </a:solidFill>
                  </a:tcPr>
                </a:tc>
                <a:tc>
                  <a:txBody>
                    <a:bodyPr/>
                    <a:lstStyle/>
                    <a:p>
                      <a:pPr algn="ctr" fontAlgn="b"/>
                      <a:r>
                        <a:rPr lang="en-US" sz="1000" b="0" i="0" u="none" strike="noStrike" dirty="0">
                          <a:effectLst/>
                          <a:latin typeface="Arial"/>
                        </a:rPr>
                        <a:t>0</a:t>
                      </a:r>
                    </a:p>
                  </a:txBody>
                  <a:tcPr marL="12700" marR="12700" marT="12700" marB="0" anchor="b">
                    <a:lnL>
                      <a:noFill/>
                    </a:lnL>
                    <a:lnR>
                      <a:noFill/>
                    </a:lnR>
                    <a:lnT>
                      <a:noFill/>
                    </a:lnT>
                    <a:lnB>
                      <a:noFill/>
                    </a:lnB>
                    <a:solidFill>
                      <a:srgbClr val="FFC000"/>
                    </a:solidFill>
                  </a:tcPr>
                </a:tc>
                <a:tc>
                  <a:txBody>
                    <a:bodyPr/>
                    <a:lstStyle/>
                    <a:p>
                      <a:pPr algn="ctr" fontAlgn="b"/>
                      <a:r>
                        <a:rPr lang="en-US" sz="1000" b="0" i="0" u="none" strike="noStrike" dirty="0">
                          <a:effectLst/>
                          <a:latin typeface="Arial"/>
                        </a:rPr>
                        <a:t>7.44%</a:t>
                      </a:r>
                    </a:p>
                  </a:txBody>
                  <a:tcPr marL="12700" marR="12700" marT="12700" marB="0" anchor="b">
                    <a:lnL>
                      <a:noFill/>
                    </a:lnL>
                    <a:lnR>
                      <a:noFill/>
                    </a:lnR>
                    <a:lnT>
                      <a:noFill/>
                    </a:lnT>
                    <a:lnB>
                      <a:noFill/>
                    </a:lnB>
                    <a:solidFill>
                      <a:srgbClr val="FFC000"/>
                    </a:solidFill>
                  </a:tcPr>
                </a:tc>
                <a:tc>
                  <a:txBody>
                    <a:bodyPr/>
                    <a:lstStyle/>
                    <a:p>
                      <a:pPr algn="ctr" fontAlgn="b"/>
                      <a:r>
                        <a:rPr lang="en-US" sz="1000" b="0" i="0" u="none" strike="noStrike" dirty="0" smtClean="0">
                          <a:effectLst/>
                          <a:latin typeface="Arial"/>
                        </a:rPr>
                        <a:t>159.381</a:t>
                      </a:r>
                      <a:endParaRPr lang="en-US" sz="1000" b="0" i="0" u="none" strike="noStrike" dirty="0">
                        <a:effectLst/>
                        <a:latin typeface="Arial"/>
                      </a:endParaRPr>
                    </a:p>
                  </a:txBody>
                  <a:tcPr marL="12700" marR="12700" marT="12700" marB="0" anchor="b">
                    <a:lnL>
                      <a:noFill/>
                    </a:lnL>
                    <a:lnR>
                      <a:noFill/>
                    </a:lnR>
                    <a:lnT>
                      <a:noFill/>
                    </a:lnT>
                    <a:lnB>
                      <a:noFill/>
                    </a:lnB>
                    <a:solidFill>
                      <a:srgbClr val="FFC000"/>
                    </a:solidFill>
                  </a:tcPr>
                </a:tc>
                <a:tc>
                  <a:txBody>
                    <a:bodyPr/>
                    <a:lstStyle/>
                    <a:p>
                      <a:pPr algn="ctr" fontAlgn="b"/>
                      <a:r>
                        <a:rPr lang="en-US" sz="1000" b="0" i="0" u="none" strike="noStrike" dirty="0">
                          <a:effectLst/>
                          <a:latin typeface="Arial"/>
                        </a:rPr>
                        <a:t>1.24E+05</a:t>
                      </a:r>
                    </a:p>
                  </a:txBody>
                  <a:tcPr marL="12700" marR="12700" marT="12700" marB="0" anchor="b">
                    <a:lnL>
                      <a:noFill/>
                    </a:lnL>
                    <a:lnR>
                      <a:noFill/>
                    </a:lnR>
                    <a:lnT>
                      <a:noFill/>
                    </a:lnT>
                    <a:lnB>
                      <a:noFill/>
                    </a:lnB>
                    <a:solidFill>
                      <a:srgbClr val="FFC000"/>
                    </a:solidFill>
                  </a:tcPr>
                </a:tc>
                <a:tc>
                  <a:txBody>
                    <a:bodyPr/>
                    <a:lstStyle/>
                    <a:p>
                      <a:pPr algn="ctr" fontAlgn="b"/>
                      <a:r>
                        <a:rPr lang="en-US" sz="1000" b="0" i="0" u="none" strike="noStrike" dirty="0">
                          <a:effectLst/>
                          <a:latin typeface="Arial"/>
                        </a:rPr>
                        <a:t>1.44</a:t>
                      </a:r>
                    </a:p>
                  </a:txBody>
                  <a:tcPr marL="12700" marR="12700" marT="12700" marB="0" anchor="b">
                    <a:lnL>
                      <a:noFill/>
                    </a:lnL>
                    <a:lnR>
                      <a:noFill/>
                    </a:lnR>
                    <a:lnT>
                      <a:noFill/>
                    </a:lnT>
                    <a:lnB>
                      <a:noFill/>
                    </a:lnB>
                    <a:solidFill>
                      <a:srgbClr val="FFC000"/>
                    </a:solidFill>
                  </a:tcPr>
                </a:tc>
              </a:tr>
              <a:tr h="153920">
                <a:tc>
                  <a:txBody>
                    <a:bodyPr/>
                    <a:lstStyle/>
                    <a:p>
                      <a:pPr algn="ctr" fontAlgn="b"/>
                      <a:r>
                        <a:rPr lang="en-US" sz="1000" b="0" i="0" u="none" strike="noStrike" dirty="0">
                          <a:effectLst/>
                          <a:latin typeface="Arial"/>
                        </a:rPr>
                        <a:t>64Zn</a:t>
                      </a:r>
                    </a:p>
                  </a:txBody>
                  <a:tcPr marL="12700" marR="12700" marT="12700" marB="0" anchor="b">
                    <a:lnL>
                      <a:noFill/>
                    </a:lnL>
                    <a:lnR>
                      <a:noFill/>
                    </a:lnR>
                    <a:lnT>
                      <a:noFill/>
                    </a:lnT>
                    <a:lnB>
                      <a:noFill/>
                    </a:lnB>
                    <a:solidFill>
                      <a:srgbClr val="FFC000"/>
                    </a:solidFill>
                  </a:tcPr>
                </a:tc>
                <a:tc>
                  <a:txBody>
                    <a:bodyPr/>
                    <a:lstStyle/>
                    <a:p>
                      <a:pPr algn="ctr" fontAlgn="b"/>
                      <a:r>
                        <a:rPr lang="en-US" sz="1000" b="0" i="0" u="none" strike="noStrike">
                          <a:effectLst/>
                          <a:latin typeface="Arial"/>
                        </a:rPr>
                        <a:t>64Cu</a:t>
                      </a:r>
                    </a:p>
                  </a:txBody>
                  <a:tcPr marL="12700" marR="12700" marT="12700" marB="0" anchor="b">
                    <a:lnL>
                      <a:noFill/>
                    </a:lnL>
                    <a:lnR>
                      <a:noFill/>
                    </a:lnR>
                    <a:lnT>
                      <a:noFill/>
                    </a:lnT>
                    <a:lnB>
                      <a:noFill/>
                    </a:lnB>
                    <a:solidFill>
                      <a:srgbClr val="FFC000"/>
                    </a:solidFill>
                  </a:tcPr>
                </a:tc>
                <a:tc>
                  <a:txBody>
                    <a:bodyPr/>
                    <a:lstStyle/>
                    <a:p>
                      <a:pPr algn="ctr" fontAlgn="b"/>
                      <a:r>
                        <a:rPr lang="en-US" sz="1000" b="0" i="0" u="none" strike="noStrike" dirty="0">
                          <a:effectLst/>
                          <a:latin typeface="Arial"/>
                        </a:rPr>
                        <a:t>0</a:t>
                      </a:r>
                    </a:p>
                  </a:txBody>
                  <a:tcPr marL="12700" marR="12700" marT="12700" marB="0" anchor="b">
                    <a:lnL>
                      <a:noFill/>
                    </a:lnL>
                    <a:lnR>
                      <a:noFill/>
                    </a:lnR>
                    <a:lnT>
                      <a:noFill/>
                    </a:lnT>
                    <a:lnB>
                      <a:noFill/>
                    </a:lnB>
                    <a:solidFill>
                      <a:srgbClr val="FFC000"/>
                    </a:solidFill>
                  </a:tcPr>
                </a:tc>
                <a:tc>
                  <a:txBody>
                    <a:bodyPr/>
                    <a:lstStyle/>
                    <a:p>
                      <a:pPr algn="ctr" fontAlgn="b"/>
                      <a:r>
                        <a:rPr lang="en-US" sz="1000" b="0" i="0" u="none" strike="noStrike" dirty="0">
                          <a:effectLst/>
                          <a:latin typeface="Arial"/>
                        </a:rPr>
                        <a:t>49.20%</a:t>
                      </a:r>
                    </a:p>
                  </a:txBody>
                  <a:tcPr marL="12700" marR="12700" marT="12700" marB="0" anchor="b">
                    <a:lnL>
                      <a:noFill/>
                    </a:lnL>
                    <a:lnR>
                      <a:noFill/>
                    </a:lnR>
                    <a:lnT>
                      <a:noFill/>
                    </a:lnT>
                    <a:lnB>
                      <a:noFill/>
                    </a:lnB>
                    <a:solidFill>
                      <a:srgbClr val="FFC000"/>
                    </a:solidFill>
                  </a:tcPr>
                </a:tc>
                <a:tc>
                  <a:txBody>
                    <a:bodyPr/>
                    <a:lstStyle/>
                    <a:p>
                      <a:pPr algn="ctr" fontAlgn="b"/>
                      <a:r>
                        <a:rPr lang="en-US" sz="1000" b="0" i="0" u="none" strike="noStrike" dirty="0" smtClean="0">
                          <a:effectLst/>
                          <a:latin typeface="Arial"/>
                        </a:rPr>
                        <a:t>511</a:t>
                      </a:r>
                      <a:endParaRPr lang="en-US" sz="1000" b="0" i="0" u="none" strike="noStrike" dirty="0">
                        <a:effectLst/>
                        <a:latin typeface="Arial"/>
                      </a:endParaRPr>
                    </a:p>
                  </a:txBody>
                  <a:tcPr marL="12700" marR="12700" marT="12700" marB="0" anchor="b">
                    <a:lnL>
                      <a:noFill/>
                    </a:lnL>
                    <a:lnR>
                      <a:noFill/>
                    </a:lnR>
                    <a:lnT>
                      <a:noFill/>
                    </a:lnT>
                    <a:lnB>
                      <a:noFill/>
                    </a:lnB>
                    <a:solidFill>
                      <a:srgbClr val="FFC000"/>
                    </a:solidFill>
                  </a:tcPr>
                </a:tc>
                <a:tc>
                  <a:txBody>
                    <a:bodyPr/>
                    <a:lstStyle/>
                    <a:p>
                      <a:pPr algn="ctr" fontAlgn="b"/>
                      <a:r>
                        <a:rPr lang="en-US" sz="1000" b="0" i="0" u="none" strike="noStrike" dirty="0">
                          <a:effectLst/>
                          <a:latin typeface="Arial"/>
                        </a:rPr>
                        <a:t>5.03E+05</a:t>
                      </a:r>
                    </a:p>
                  </a:txBody>
                  <a:tcPr marL="12700" marR="12700" marT="12700" marB="0" anchor="b">
                    <a:lnL>
                      <a:noFill/>
                    </a:lnL>
                    <a:lnR>
                      <a:noFill/>
                    </a:lnR>
                    <a:lnT>
                      <a:noFill/>
                    </a:lnT>
                    <a:lnB>
                      <a:noFill/>
                    </a:lnB>
                    <a:solidFill>
                      <a:srgbClr val="FFC000"/>
                    </a:solidFill>
                  </a:tcPr>
                </a:tc>
                <a:tc>
                  <a:txBody>
                    <a:bodyPr/>
                    <a:lstStyle/>
                    <a:p>
                      <a:pPr algn="ctr" fontAlgn="b"/>
                      <a:r>
                        <a:rPr lang="en-US" sz="1000" b="0" i="0" u="none" strike="noStrike" dirty="0">
                          <a:effectLst/>
                          <a:latin typeface="Arial"/>
                        </a:rPr>
                        <a:t>5.82</a:t>
                      </a:r>
                    </a:p>
                  </a:txBody>
                  <a:tcPr marL="12700" marR="12700" marT="12700" marB="0" anchor="b">
                    <a:lnL>
                      <a:noFill/>
                    </a:lnL>
                    <a:lnR>
                      <a:noFill/>
                    </a:lnR>
                    <a:lnT>
                      <a:noFill/>
                    </a:lnT>
                    <a:lnB>
                      <a:noFill/>
                    </a:lnB>
                    <a:solidFill>
                      <a:srgbClr val="FFC000"/>
                    </a:solidFill>
                  </a:tcPr>
                </a:tc>
              </a:tr>
              <a:tr h="153920">
                <a:tc>
                  <a:txBody>
                    <a:bodyPr/>
                    <a:lstStyle/>
                    <a:p>
                      <a:pPr algn="ctr" fontAlgn="b"/>
                      <a:r>
                        <a:rPr lang="en-US" sz="1000" b="0" i="0" u="none" strike="noStrike" dirty="0">
                          <a:effectLst/>
                          <a:latin typeface="Arial"/>
                        </a:rPr>
                        <a:t>67Zn</a:t>
                      </a: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a:effectLst/>
                          <a:latin typeface="Arial"/>
                        </a:rPr>
                        <a:t>67Cu</a:t>
                      </a: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dirty="0">
                          <a:effectLst/>
                          <a:latin typeface="Arial"/>
                        </a:rPr>
                        <a:t>0</a:t>
                      </a: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a:effectLst/>
                          <a:latin typeface="Arial"/>
                        </a:rPr>
                        <a:t>4.04%</a:t>
                      </a: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dirty="0" smtClean="0">
                          <a:effectLst/>
                          <a:latin typeface="Arial"/>
                        </a:rPr>
                        <a:t>184.577</a:t>
                      </a:r>
                      <a:endParaRPr lang="en-US" sz="1000" b="0" i="0" u="none" strike="noStrike" dirty="0">
                        <a:effectLst/>
                        <a:latin typeface="Arial"/>
                      </a:endParaRP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a:effectLst/>
                          <a:latin typeface="Arial"/>
                        </a:rPr>
                        <a:t>5.45E+04</a:t>
                      </a: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a:effectLst/>
                          <a:latin typeface="Arial"/>
                        </a:rPr>
                        <a:t>0.63</a:t>
                      </a:r>
                    </a:p>
                  </a:txBody>
                  <a:tcPr marL="12700" marR="12700" marT="12700" marB="0" anchor="b">
                    <a:lnL>
                      <a:noFill/>
                    </a:lnL>
                    <a:lnR>
                      <a:noFill/>
                    </a:lnR>
                    <a:lnT>
                      <a:noFill/>
                    </a:lnT>
                    <a:lnB>
                      <a:noFill/>
                    </a:lnB>
                    <a:solidFill>
                      <a:schemeClr val="bg1"/>
                    </a:solidFill>
                  </a:tcPr>
                </a:tc>
              </a:tr>
              <a:tr h="153920">
                <a:tc>
                  <a:txBody>
                    <a:bodyPr/>
                    <a:lstStyle/>
                    <a:p>
                      <a:pPr algn="ctr" fontAlgn="b"/>
                      <a:r>
                        <a:rPr lang="en-US" sz="1000" b="0" i="0" u="none" strike="noStrike" dirty="0">
                          <a:effectLst/>
                          <a:latin typeface="Arial"/>
                        </a:rPr>
                        <a:t>89Y</a:t>
                      </a:r>
                    </a:p>
                  </a:txBody>
                  <a:tcPr marL="12700" marR="12700" marT="12700" marB="0" anchor="b">
                    <a:lnL>
                      <a:noFill/>
                    </a:lnL>
                    <a:lnR>
                      <a:noFill/>
                    </a:lnR>
                    <a:lnT>
                      <a:noFill/>
                    </a:lnT>
                    <a:lnB>
                      <a:noFill/>
                    </a:lnB>
                    <a:solidFill>
                      <a:schemeClr val="bg1"/>
                    </a:solidFill>
                  </a:tcPr>
                </a:tc>
                <a:tc>
                  <a:txBody>
                    <a:bodyPr/>
                    <a:lstStyle/>
                    <a:p>
                      <a:pPr algn="ctr" fontAlgn="b"/>
                      <a:r>
                        <a:rPr lang="hr-HR" sz="1000" b="0" i="0" u="none" strike="noStrike" dirty="0">
                          <a:effectLst/>
                          <a:latin typeface="Arial"/>
                        </a:rPr>
                        <a:t>89Sr</a:t>
                      </a: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dirty="0">
                          <a:effectLst/>
                          <a:latin typeface="Arial"/>
                        </a:rPr>
                        <a:t>726</a:t>
                      </a: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dirty="0">
                          <a:effectLst/>
                          <a:latin typeface="Arial"/>
                        </a:rPr>
                        <a:t>100%</a:t>
                      </a: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dirty="0" smtClean="0">
                          <a:effectLst/>
                          <a:latin typeface="Arial"/>
                        </a:rPr>
                        <a:t>908.96</a:t>
                      </a:r>
                      <a:endParaRPr lang="en-US" sz="1000" b="0" i="0" u="none" strike="noStrike" dirty="0">
                        <a:effectLst/>
                        <a:latin typeface="Arial"/>
                      </a:endParaRP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a:effectLst/>
                          <a:latin typeface="Arial"/>
                        </a:rPr>
                        <a:t>1.25E+02</a:t>
                      </a: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a:effectLst/>
                          <a:latin typeface="Arial"/>
                        </a:rPr>
                        <a:t>0.00</a:t>
                      </a:r>
                    </a:p>
                  </a:txBody>
                  <a:tcPr marL="12700" marR="12700" marT="12700" marB="0" anchor="b">
                    <a:lnL>
                      <a:noFill/>
                    </a:lnL>
                    <a:lnR>
                      <a:noFill/>
                    </a:lnR>
                    <a:lnT>
                      <a:noFill/>
                    </a:lnT>
                    <a:lnB>
                      <a:noFill/>
                    </a:lnB>
                    <a:solidFill>
                      <a:schemeClr val="bg1"/>
                    </a:solidFill>
                  </a:tcPr>
                </a:tc>
              </a:tr>
              <a:tr h="153920">
                <a:tc>
                  <a:txBody>
                    <a:bodyPr/>
                    <a:lstStyle/>
                    <a:p>
                      <a:pPr algn="ctr" fontAlgn="b"/>
                      <a:r>
                        <a:rPr lang="en-US" sz="1000" b="0" i="0" u="none" strike="noStrike" dirty="0">
                          <a:effectLst/>
                          <a:latin typeface="Arial"/>
                        </a:rPr>
                        <a:t>105Pd</a:t>
                      </a: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a:effectLst/>
                          <a:latin typeface="Arial"/>
                        </a:rPr>
                        <a:t>105Rh</a:t>
                      </a: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dirty="0">
                          <a:effectLst/>
                          <a:latin typeface="Arial"/>
                        </a:rPr>
                        <a:t>0</a:t>
                      </a: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dirty="0">
                          <a:effectLst/>
                          <a:latin typeface="Arial"/>
                        </a:rPr>
                        <a:t>22.33%</a:t>
                      </a: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dirty="0" smtClean="0">
                          <a:effectLst/>
                          <a:latin typeface="Arial"/>
                        </a:rPr>
                        <a:t>318.9</a:t>
                      </a:r>
                      <a:endParaRPr lang="en-US" sz="1000" b="0" i="0" u="none" strike="noStrike" dirty="0">
                        <a:effectLst/>
                        <a:latin typeface="Arial"/>
                      </a:endParaRP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a:effectLst/>
                          <a:latin typeface="Arial"/>
                        </a:rPr>
                        <a:t>1.27E+05</a:t>
                      </a: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a:effectLst/>
                          <a:latin typeface="Arial"/>
                        </a:rPr>
                        <a:t>1.47</a:t>
                      </a:r>
                    </a:p>
                  </a:txBody>
                  <a:tcPr marL="12700" marR="12700" marT="12700" marB="0" anchor="b">
                    <a:lnL>
                      <a:noFill/>
                    </a:lnL>
                    <a:lnR>
                      <a:noFill/>
                    </a:lnR>
                    <a:lnT>
                      <a:noFill/>
                    </a:lnT>
                    <a:lnB>
                      <a:noFill/>
                    </a:lnB>
                    <a:solidFill>
                      <a:schemeClr val="bg1"/>
                    </a:solidFill>
                  </a:tcPr>
                </a:tc>
              </a:tr>
              <a:tr h="153920">
                <a:tc>
                  <a:txBody>
                    <a:bodyPr/>
                    <a:lstStyle/>
                    <a:p>
                      <a:pPr algn="ctr" fontAlgn="b"/>
                      <a:r>
                        <a:rPr lang="en-US" sz="1000" b="0" i="0" u="none" strike="noStrike" dirty="0">
                          <a:effectLst/>
                          <a:latin typeface="Arial"/>
                        </a:rPr>
                        <a:t>149Sm</a:t>
                      </a: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a:effectLst/>
                          <a:latin typeface="Arial"/>
                        </a:rPr>
                        <a:t>149Pm</a:t>
                      </a: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dirty="0">
                          <a:effectLst/>
                          <a:latin typeface="Arial"/>
                        </a:rPr>
                        <a:t>291</a:t>
                      </a: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a:effectLst/>
                          <a:latin typeface="Arial"/>
                        </a:rPr>
                        <a:t>11.24%</a:t>
                      </a: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dirty="0" smtClean="0">
                          <a:effectLst/>
                          <a:latin typeface="Arial"/>
                        </a:rPr>
                        <a:t>285.94</a:t>
                      </a:r>
                      <a:endParaRPr lang="en-US" sz="1000" b="0" i="0" u="none" strike="noStrike" dirty="0">
                        <a:effectLst/>
                        <a:latin typeface="Arial"/>
                      </a:endParaRP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a:effectLst/>
                          <a:latin typeface="Arial"/>
                        </a:rPr>
                        <a:t>4.47E+03</a:t>
                      </a: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a:effectLst/>
                          <a:latin typeface="Arial"/>
                        </a:rPr>
                        <a:t>0.05</a:t>
                      </a:r>
                    </a:p>
                  </a:txBody>
                  <a:tcPr marL="12700" marR="12700" marT="12700" marB="0" anchor="b">
                    <a:lnL>
                      <a:noFill/>
                    </a:lnL>
                    <a:lnR>
                      <a:noFill/>
                    </a:lnR>
                    <a:lnT>
                      <a:noFill/>
                    </a:lnT>
                    <a:lnB>
                      <a:noFill/>
                    </a:lnB>
                    <a:solidFill>
                      <a:schemeClr val="bg1"/>
                    </a:solidFill>
                  </a:tcPr>
                </a:tc>
              </a:tr>
              <a:tr h="153920">
                <a:tc>
                  <a:txBody>
                    <a:bodyPr/>
                    <a:lstStyle/>
                    <a:p>
                      <a:pPr algn="ctr" fontAlgn="b"/>
                      <a:r>
                        <a:rPr lang="en-US" sz="1000" b="0" i="0" u="none" strike="noStrike" dirty="0">
                          <a:effectLst/>
                          <a:latin typeface="Arial"/>
                        </a:rPr>
                        <a:t>153Eu</a:t>
                      </a: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a:effectLst/>
                          <a:latin typeface="Arial"/>
                        </a:rPr>
                        <a:t>153Sm</a:t>
                      </a: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dirty="0">
                          <a:effectLst/>
                          <a:latin typeface="Arial"/>
                        </a:rPr>
                        <a:t>25</a:t>
                      </a: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a:effectLst/>
                          <a:latin typeface="Arial"/>
                        </a:rPr>
                        <a:t>52.19%</a:t>
                      </a: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dirty="0" smtClean="0">
                          <a:effectLst/>
                          <a:latin typeface="Arial"/>
                        </a:rPr>
                        <a:t>103.18</a:t>
                      </a:r>
                      <a:endParaRPr lang="en-US" sz="1000" b="0" i="0" u="none" strike="noStrike" dirty="0">
                        <a:effectLst/>
                        <a:latin typeface="Arial"/>
                      </a:endParaRP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a:effectLst/>
                          <a:latin typeface="Arial"/>
                        </a:rPr>
                        <a:t>1.36E+05</a:t>
                      </a: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a:effectLst/>
                          <a:latin typeface="Arial"/>
                        </a:rPr>
                        <a:t>1.58</a:t>
                      </a:r>
                    </a:p>
                  </a:txBody>
                  <a:tcPr marL="12700" marR="12700" marT="12700" marB="0" anchor="b">
                    <a:lnL>
                      <a:noFill/>
                    </a:lnL>
                    <a:lnR>
                      <a:noFill/>
                    </a:lnR>
                    <a:lnT>
                      <a:noFill/>
                    </a:lnT>
                    <a:lnB>
                      <a:noFill/>
                    </a:lnB>
                    <a:solidFill>
                      <a:schemeClr val="bg1"/>
                    </a:solidFill>
                  </a:tcPr>
                </a:tc>
              </a:tr>
              <a:tr h="153920">
                <a:tc>
                  <a:txBody>
                    <a:bodyPr/>
                    <a:lstStyle/>
                    <a:p>
                      <a:pPr algn="ctr" fontAlgn="b"/>
                      <a:r>
                        <a:rPr lang="en-US" sz="1000" b="0" i="0" u="none" strike="noStrike" dirty="0">
                          <a:effectLst/>
                          <a:latin typeface="Arial"/>
                        </a:rPr>
                        <a:t>159Tb</a:t>
                      </a: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a:effectLst/>
                          <a:latin typeface="Arial"/>
                        </a:rPr>
                        <a:t>159Gd</a:t>
                      </a: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dirty="0">
                          <a:effectLst/>
                          <a:latin typeface="Arial"/>
                        </a:rPr>
                        <a:t>190</a:t>
                      </a: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a:effectLst/>
                          <a:latin typeface="Arial"/>
                        </a:rPr>
                        <a:t>100%</a:t>
                      </a: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dirty="0" smtClean="0">
                          <a:effectLst/>
                          <a:latin typeface="Arial"/>
                        </a:rPr>
                        <a:t>363.543</a:t>
                      </a:r>
                      <a:endParaRPr lang="en-US" sz="1000" b="0" i="0" u="none" strike="noStrike" dirty="0">
                        <a:effectLst/>
                        <a:latin typeface="Arial"/>
                      </a:endParaRP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a:effectLst/>
                          <a:latin typeface="Arial"/>
                        </a:rPr>
                        <a:t>1.58E+05</a:t>
                      </a: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a:effectLst/>
                          <a:latin typeface="Arial"/>
                        </a:rPr>
                        <a:t>1.83</a:t>
                      </a:r>
                    </a:p>
                  </a:txBody>
                  <a:tcPr marL="12700" marR="12700" marT="12700" marB="0" anchor="b">
                    <a:lnL>
                      <a:noFill/>
                    </a:lnL>
                    <a:lnR>
                      <a:noFill/>
                    </a:lnR>
                    <a:lnT>
                      <a:noFill/>
                    </a:lnT>
                    <a:lnB>
                      <a:noFill/>
                    </a:lnB>
                    <a:solidFill>
                      <a:schemeClr val="bg1"/>
                    </a:solidFill>
                  </a:tcPr>
                </a:tc>
              </a:tr>
              <a:tr h="153920">
                <a:tc>
                  <a:txBody>
                    <a:bodyPr/>
                    <a:lstStyle/>
                    <a:p>
                      <a:pPr algn="ctr" fontAlgn="b"/>
                      <a:r>
                        <a:rPr lang="en-US" sz="1000" b="0" i="0" u="none" strike="noStrike" dirty="0">
                          <a:effectLst/>
                          <a:latin typeface="Arial"/>
                        </a:rPr>
                        <a:t>161Dy</a:t>
                      </a: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a:effectLst/>
                          <a:latin typeface="Arial"/>
                        </a:rPr>
                        <a:t>161Tb</a:t>
                      </a: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dirty="0">
                          <a:effectLst/>
                          <a:latin typeface="Arial"/>
                        </a:rPr>
                        <a:t>0</a:t>
                      </a: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a:effectLst/>
                          <a:latin typeface="Arial"/>
                        </a:rPr>
                        <a:t>18.89%</a:t>
                      </a: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dirty="0" smtClean="0">
                          <a:effectLst/>
                          <a:latin typeface="Arial"/>
                        </a:rPr>
                        <a:t>75.57</a:t>
                      </a:r>
                      <a:endParaRPr lang="en-US" sz="1000" b="0" i="0" u="none" strike="noStrike" dirty="0">
                        <a:effectLst/>
                        <a:latin typeface="Arial"/>
                      </a:endParaRP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dirty="0">
                          <a:effectLst/>
                          <a:latin typeface="Arial"/>
                        </a:rPr>
                        <a:t>2.66E+04</a:t>
                      </a: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a:effectLst/>
                          <a:latin typeface="Arial"/>
                        </a:rPr>
                        <a:t>0.31</a:t>
                      </a:r>
                    </a:p>
                  </a:txBody>
                  <a:tcPr marL="12700" marR="12700" marT="12700" marB="0" anchor="b">
                    <a:lnL>
                      <a:noFill/>
                    </a:lnL>
                    <a:lnR>
                      <a:noFill/>
                    </a:lnR>
                    <a:lnT>
                      <a:noFill/>
                    </a:lnT>
                    <a:lnB>
                      <a:noFill/>
                    </a:lnB>
                    <a:solidFill>
                      <a:schemeClr val="bg1"/>
                    </a:solidFill>
                  </a:tcPr>
                </a:tc>
              </a:tr>
              <a:tr h="153920">
                <a:tc>
                  <a:txBody>
                    <a:bodyPr/>
                    <a:lstStyle/>
                    <a:p>
                      <a:pPr algn="ctr" fontAlgn="b"/>
                      <a:r>
                        <a:rPr lang="en-US" sz="1000" b="0" i="0" u="none" strike="noStrike" dirty="0">
                          <a:effectLst/>
                          <a:latin typeface="Arial"/>
                        </a:rPr>
                        <a:t>166Er</a:t>
                      </a: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a:effectLst/>
                          <a:latin typeface="Arial"/>
                        </a:rPr>
                        <a:t>166Ho</a:t>
                      </a: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dirty="0">
                          <a:effectLst/>
                          <a:latin typeface="Arial"/>
                        </a:rPr>
                        <a:t>1079</a:t>
                      </a: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a:effectLst/>
                          <a:latin typeface="Arial"/>
                        </a:rPr>
                        <a:t>33.50%</a:t>
                      </a: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dirty="0" smtClean="0">
                          <a:effectLst/>
                          <a:latin typeface="Arial"/>
                        </a:rPr>
                        <a:t>1379.4</a:t>
                      </a:r>
                      <a:endParaRPr lang="en-US" sz="1000" b="0" i="0" u="none" strike="noStrike" dirty="0">
                        <a:effectLst/>
                        <a:latin typeface="Arial"/>
                      </a:endParaRP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dirty="0">
                          <a:effectLst/>
                          <a:latin typeface="Arial"/>
                        </a:rPr>
                        <a:t>4.39E+03</a:t>
                      </a: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a:effectLst/>
                          <a:latin typeface="Arial"/>
                        </a:rPr>
                        <a:t>0.05</a:t>
                      </a:r>
                    </a:p>
                  </a:txBody>
                  <a:tcPr marL="12700" marR="12700" marT="12700" marB="0" anchor="b">
                    <a:lnL>
                      <a:noFill/>
                    </a:lnL>
                    <a:lnR>
                      <a:noFill/>
                    </a:lnR>
                    <a:lnT>
                      <a:noFill/>
                    </a:lnT>
                    <a:lnB>
                      <a:noFill/>
                    </a:lnB>
                    <a:solidFill>
                      <a:schemeClr val="bg1"/>
                    </a:solidFill>
                  </a:tcPr>
                </a:tc>
              </a:tr>
              <a:tr h="153920">
                <a:tc>
                  <a:txBody>
                    <a:bodyPr/>
                    <a:lstStyle/>
                    <a:p>
                      <a:pPr algn="ctr" fontAlgn="b"/>
                      <a:r>
                        <a:rPr lang="en-US" sz="1000" b="0" i="0" u="none" strike="noStrike" dirty="0">
                          <a:effectLst/>
                          <a:latin typeface="Arial"/>
                        </a:rPr>
                        <a:t>169Tm</a:t>
                      </a: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a:effectLst/>
                          <a:latin typeface="Arial"/>
                        </a:rPr>
                        <a:t>169Er</a:t>
                      </a: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dirty="0">
                          <a:effectLst/>
                          <a:latin typeface="Arial"/>
                        </a:rPr>
                        <a:t>0</a:t>
                      </a: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a:effectLst/>
                          <a:latin typeface="Arial"/>
                        </a:rPr>
                        <a:t>100%</a:t>
                      </a: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dirty="0" smtClean="0">
                          <a:effectLst/>
                          <a:latin typeface="Arial"/>
                        </a:rPr>
                        <a:t>109.8</a:t>
                      </a:r>
                      <a:endParaRPr lang="en-US" sz="1000" b="0" i="0" u="none" strike="noStrike" dirty="0">
                        <a:effectLst/>
                        <a:latin typeface="Arial"/>
                      </a:endParaRP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dirty="0">
                          <a:effectLst/>
                          <a:latin typeface="Arial"/>
                        </a:rPr>
                        <a:t>1.87E+01</a:t>
                      </a: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a:effectLst/>
                          <a:latin typeface="Arial"/>
                        </a:rPr>
                        <a:t>0.00</a:t>
                      </a:r>
                    </a:p>
                  </a:txBody>
                  <a:tcPr marL="12700" marR="12700" marT="12700" marB="0" anchor="b">
                    <a:lnL>
                      <a:noFill/>
                    </a:lnL>
                    <a:lnR>
                      <a:noFill/>
                    </a:lnR>
                    <a:lnT>
                      <a:noFill/>
                    </a:lnT>
                    <a:lnB>
                      <a:noFill/>
                    </a:lnB>
                    <a:solidFill>
                      <a:schemeClr val="bg1"/>
                    </a:solidFill>
                  </a:tcPr>
                </a:tc>
              </a:tr>
              <a:tr h="153920">
                <a:tc>
                  <a:txBody>
                    <a:bodyPr/>
                    <a:lstStyle/>
                    <a:p>
                      <a:pPr algn="ctr" fontAlgn="b"/>
                      <a:r>
                        <a:rPr lang="en-US" sz="1000" b="0" i="0" u="none" strike="noStrike" dirty="0">
                          <a:effectLst/>
                          <a:latin typeface="Arial"/>
                        </a:rPr>
                        <a:t>175Lu</a:t>
                      </a: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a:effectLst/>
                          <a:latin typeface="Arial"/>
                        </a:rPr>
                        <a:t>175Yb</a:t>
                      </a: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dirty="0">
                          <a:effectLst/>
                          <a:latin typeface="Arial"/>
                        </a:rPr>
                        <a:t>0</a:t>
                      </a: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a:effectLst/>
                          <a:latin typeface="Arial"/>
                        </a:rPr>
                        <a:t>97.40%</a:t>
                      </a: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dirty="0" smtClean="0">
                          <a:effectLst/>
                          <a:latin typeface="Arial"/>
                        </a:rPr>
                        <a:t>396.3</a:t>
                      </a:r>
                      <a:endParaRPr lang="en-US" sz="1000" b="0" i="0" u="none" strike="noStrike" dirty="0">
                        <a:effectLst/>
                        <a:latin typeface="Arial"/>
                      </a:endParaRP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dirty="0">
                          <a:effectLst/>
                          <a:latin typeface="Arial"/>
                        </a:rPr>
                        <a:t>1.88E+05</a:t>
                      </a: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dirty="0">
                          <a:effectLst/>
                          <a:latin typeface="Arial"/>
                        </a:rPr>
                        <a:t>2.18</a:t>
                      </a:r>
                    </a:p>
                  </a:txBody>
                  <a:tcPr marL="12700" marR="12700" marT="12700" marB="0" anchor="b">
                    <a:lnL>
                      <a:noFill/>
                    </a:lnL>
                    <a:lnR>
                      <a:noFill/>
                    </a:lnR>
                    <a:lnT>
                      <a:noFill/>
                    </a:lnT>
                    <a:lnB>
                      <a:noFill/>
                    </a:lnB>
                    <a:solidFill>
                      <a:schemeClr val="bg1"/>
                    </a:solidFill>
                  </a:tcPr>
                </a:tc>
              </a:tr>
              <a:tr h="153920">
                <a:tc>
                  <a:txBody>
                    <a:bodyPr/>
                    <a:lstStyle/>
                    <a:p>
                      <a:pPr algn="ctr" fontAlgn="b"/>
                      <a:r>
                        <a:rPr lang="en-US" sz="1000" b="0" i="0" u="none" strike="noStrike" dirty="0">
                          <a:effectLst/>
                          <a:latin typeface="Arial"/>
                        </a:rPr>
                        <a:t>177Hf</a:t>
                      </a: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a:effectLst/>
                          <a:latin typeface="Arial"/>
                        </a:rPr>
                        <a:t>177Lu</a:t>
                      </a: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dirty="0">
                          <a:effectLst/>
                          <a:latin typeface="Arial"/>
                        </a:rPr>
                        <a:t>0</a:t>
                      </a: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a:effectLst/>
                          <a:latin typeface="Arial"/>
                        </a:rPr>
                        <a:t>18.60%</a:t>
                      </a: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dirty="0" smtClean="0">
                          <a:effectLst/>
                          <a:latin typeface="Arial"/>
                        </a:rPr>
                        <a:t>208.4</a:t>
                      </a:r>
                      <a:endParaRPr lang="en-US" sz="1000" b="0" i="0" u="none" strike="noStrike" dirty="0">
                        <a:effectLst/>
                        <a:latin typeface="Arial"/>
                      </a:endParaRP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a:effectLst/>
                          <a:latin typeface="Arial"/>
                        </a:rPr>
                        <a:t>3.77E+04</a:t>
                      </a:r>
                    </a:p>
                  </a:txBody>
                  <a:tcPr marL="12700" marR="12700" marT="12700" marB="0" anchor="b">
                    <a:lnL>
                      <a:noFill/>
                    </a:lnL>
                    <a:lnR>
                      <a:noFill/>
                    </a:lnR>
                    <a:lnT>
                      <a:noFill/>
                    </a:lnT>
                    <a:lnB>
                      <a:noFill/>
                    </a:lnB>
                    <a:solidFill>
                      <a:schemeClr val="bg1"/>
                    </a:solidFill>
                  </a:tcPr>
                </a:tc>
                <a:tc>
                  <a:txBody>
                    <a:bodyPr/>
                    <a:lstStyle/>
                    <a:p>
                      <a:pPr algn="ctr" fontAlgn="b"/>
                      <a:r>
                        <a:rPr lang="en-US" sz="1000" b="0" i="0" u="none" strike="noStrike" dirty="0">
                          <a:effectLst/>
                          <a:latin typeface="Arial"/>
                        </a:rPr>
                        <a:t>0.44</a:t>
                      </a:r>
                    </a:p>
                  </a:txBody>
                  <a:tcPr marL="12700" marR="12700" marT="12700" marB="0" anchor="b">
                    <a:lnL>
                      <a:noFill/>
                    </a:lnL>
                    <a:lnR>
                      <a:noFill/>
                    </a:lnR>
                    <a:lnT>
                      <a:noFill/>
                    </a:lnT>
                    <a:lnB>
                      <a:noFill/>
                    </a:lnB>
                    <a:solidFill>
                      <a:schemeClr val="bg1"/>
                    </a:solidFill>
                  </a:tcPr>
                </a:tc>
              </a:tr>
            </a:tbl>
          </a:graphicData>
        </a:graphic>
      </p:graphicFrame>
      <p:sp>
        <p:nvSpPr>
          <p:cNvPr id="14" name="TextBox 13"/>
          <p:cNvSpPr txBox="1"/>
          <p:nvPr/>
        </p:nvSpPr>
        <p:spPr>
          <a:xfrm>
            <a:off x="5954393" y="3335337"/>
            <a:ext cx="2854295" cy="707886"/>
          </a:xfrm>
          <a:prstGeom prst="rect">
            <a:avLst/>
          </a:prstGeom>
          <a:solidFill>
            <a:srgbClr val="FFFF00"/>
          </a:solidFill>
          <a:ln w="28575">
            <a:solidFill>
              <a:schemeClr val="accent1"/>
            </a:solidFill>
          </a:ln>
        </p:spPr>
        <p:txBody>
          <a:bodyPr wrap="square" rtlCol="0">
            <a:spAutoFit/>
          </a:bodyPr>
          <a:lstStyle/>
          <a:p>
            <a:r>
              <a:rPr lang="en-US" sz="2000" b="1" dirty="0" smtClean="0">
                <a:latin typeface="Georgia" pitchFamily="18" charset="0"/>
              </a:rPr>
              <a:t>Phase 1 current upgrade complete!</a:t>
            </a:r>
            <a:endParaRPr lang="en-US" sz="2000" b="1" dirty="0">
              <a:latin typeface="Georgia" pitchFamily="18" charset="0"/>
            </a:endParaRPr>
          </a:p>
        </p:txBody>
      </p:sp>
    </p:spTree>
  </p:cSld>
  <p:clrMapOvr>
    <a:masterClrMapping/>
  </p:clrMapOvr>
  <p:transition>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400" dirty="0" smtClean="0"/>
              <a:t>Stacked-target Charged Particle Excitation Functions</a:t>
            </a:r>
            <a:endParaRPr lang="en-US" dirty="0"/>
          </a:p>
        </p:txBody>
      </p:sp>
      <p:sp>
        <p:nvSpPr>
          <p:cNvPr id="3" name="Content Placeholder 2"/>
          <p:cNvSpPr>
            <a:spLocks noGrp="1"/>
          </p:cNvSpPr>
          <p:nvPr>
            <p:ph idx="1"/>
          </p:nvPr>
        </p:nvSpPr>
        <p:spPr/>
        <p:txBody>
          <a:bodyPr/>
          <a:lstStyle/>
          <a:p>
            <a:endParaRPr lang="en-US" dirty="0"/>
          </a:p>
        </p:txBody>
      </p:sp>
      <p:sp>
        <p:nvSpPr>
          <p:cNvPr id="4" name="Content Placeholder 3"/>
          <p:cNvSpPr>
            <a:spLocks noGrp="1"/>
          </p:cNvSpPr>
          <p:nvPr>
            <p:ph idx="13"/>
          </p:nvPr>
        </p:nvSpPr>
        <p:spPr/>
        <p:txBody>
          <a:bodyPr/>
          <a:lstStyle/>
          <a:p>
            <a:endParaRPr lang="en-US"/>
          </a:p>
        </p:txBody>
      </p:sp>
      <p:sp>
        <p:nvSpPr>
          <p:cNvPr id="5" name="Content Placeholder 4"/>
          <p:cNvSpPr>
            <a:spLocks noGrp="1"/>
          </p:cNvSpPr>
          <p:nvPr>
            <p:ph idx="14"/>
          </p:nvPr>
        </p:nvSpPr>
        <p:spPr/>
        <p:txBody>
          <a:bodyPr/>
          <a:lstStyle/>
          <a:p>
            <a:endParaRPr lang="en-US"/>
          </a:p>
        </p:txBody>
      </p:sp>
      <p:sp>
        <p:nvSpPr>
          <p:cNvPr id="6" name="Title 1"/>
          <p:cNvSpPr txBox="1">
            <a:spLocks/>
          </p:cNvSpPr>
          <p:nvPr/>
        </p:nvSpPr>
        <p:spPr>
          <a:xfrm>
            <a:off x="482600" y="2762865"/>
            <a:ext cx="7766050" cy="1150353"/>
          </a:xfrm>
          <a:prstGeom prst="rect">
            <a:avLst/>
          </a:prstGeom>
        </p:spPr>
        <p:txBody>
          <a:bodyPr vert="horz" lIns="91440" tIns="45720" rIns="91440" bIns="45720" rtlCol="0" anchor="ctr">
            <a:normAutofit fontScale="97500" lnSpcReduction="1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30000" noProof="0" dirty="0" smtClean="0">
                <a:ln>
                  <a:noFill/>
                </a:ln>
                <a:solidFill>
                  <a:srgbClr val="E09E19"/>
                </a:solidFill>
                <a:effectLst/>
                <a:uLnTx/>
                <a:uFillTx/>
                <a:latin typeface="Georgia"/>
                <a:ea typeface="+mj-ea"/>
                <a:cs typeface="Georgia"/>
              </a:rPr>
              <a:t>___________________________</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30000" noProof="0" dirty="0" smtClean="0">
                <a:ln>
                  <a:noFill/>
                </a:ln>
                <a:solidFill>
                  <a:srgbClr val="E09E19"/>
                </a:solidFill>
                <a:effectLst/>
                <a:uLnTx/>
                <a:uFillTx/>
                <a:latin typeface="Georgia"/>
                <a:ea typeface="+mj-ea"/>
                <a:cs typeface="Georgia"/>
              </a:rPr>
              <a:t>LBNL</a:t>
            </a:r>
            <a:endParaRPr kumimoji="0" lang="en-US" sz="4200" b="0" i="0" u="none" strike="noStrike" kern="1200" cap="none" spc="0" normalizeH="0" baseline="0" noProof="0" dirty="0">
              <a:ln>
                <a:noFill/>
              </a:ln>
              <a:solidFill>
                <a:srgbClr val="E09E19"/>
              </a:solidFill>
              <a:effectLst/>
              <a:uLnTx/>
              <a:uFillTx/>
              <a:latin typeface="Georgia"/>
              <a:ea typeface="+mj-ea"/>
              <a:cs typeface="Georgia"/>
            </a:endParaRP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88map.tif"/>
          <p:cNvPicPr>
            <a:picLocks noChangeAspect="1"/>
          </p:cNvPicPr>
          <p:nvPr/>
        </p:nvPicPr>
        <p:blipFill>
          <a:blip r:embed="rId2"/>
          <a:stretch>
            <a:fillRect/>
          </a:stretch>
        </p:blipFill>
        <p:spPr>
          <a:xfrm>
            <a:off x="523875" y="492228"/>
            <a:ext cx="8096250" cy="5067300"/>
          </a:xfrm>
          <a:prstGeom prst="rect">
            <a:avLst/>
          </a:prstGeom>
        </p:spPr>
      </p:pic>
      <p:sp>
        <p:nvSpPr>
          <p:cNvPr id="8" name="TextBox 7"/>
          <p:cNvSpPr txBox="1"/>
          <p:nvPr/>
        </p:nvSpPr>
        <p:spPr>
          <a:xfrm>
            <a:off x="4214814" y="2214562"/>
            <a:ext cx="328612" cy="169277"/>
          </a:xfrm>
          <a:prstGeom prst="rect">
            <a:avLst/>
          </a:prstGeom>
          <a:solidFill>
            <a:srgbClr val="FDD9FE"/>
          </a:solidFill>
        </p:spPr>
        <p:txBody>
          <a:bodyPr wrap="square" rtlCol="0">
            <a:spAutoFit/>
          </a:bodyPr>
          <a:lstStyle/>
          <a:p>
            <a:endParaRPr lang="en-US" sz="500" dirty="0"/>
          </a:p>
        </p:txBody>
      </p:sp>
      <p:sp>
        <p:nvSpPr>
          <p:cNvPr id="9" name="TextBox 8"/>
          <p:cNvSpPr txBox="1"/>
          <p:nvPr/>
        </p:nvSpPr>
        <p:spPr>
          <a:xfrm>
            <a:off x="4124324" y="2111658"/>
            <a:ext cx="458780" cy="292388"/>
          </a:xfrm>
          <a:prstGeom prst="rect">
            <a:avLst/>
          </a:prstGeom>
          <a:noFill/>
        </p:spPr>
        <p:txBody>
          <a:bodyPr wrap="none" rtlCol="0">
            <a:spAutoFit/>
          </a:bodyPr>
          <a:lstStyle/>
          <a:p>
            <a:r>
              <a:rPr lang="en-US" sz="1300" dirty="0" smtClean="0"/>
              <a:t>BGS</a:t>
            </a:r>
            <a:endParaRPr lang="en-US" sz="1300" dirty="0"/>
          </a:p>
        </p:txBody>
      </p:sp>
      <p:sp>
        <p:nvSpPr>
          <p:cNvPr id="10" name="5-Point Star 9"/>
          <p:cNvSpPr/>
          <p:nvPr/>
        </p:nvSpPr>
        <p:spPr>
          <a:xfrm>
            <a:off x="1391264" y="2551530"/>
            <a:ext cx="580103" cy="580103"/>
          </a:xfrm>
          <a:prstGeom prst="star5">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80094846"/>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IMG_0919.jpg"/>
          <p:cNvPicPr>
            <a:picLocks noChangeAspect="1"/>
          </p:cNvPicPr>
          <p:nvPr/>
        </p:nvPicPr>
        <p:blipFill>
          <a:blip r:embed="rId3"/>
          <a:stretch>
            <a:fillRect/>
          </a:stretch>
        </p:blipFill>
        <p:spPr>
          <a:xfrm>
            <a:off x="5131575" y="40904"/>
            <a:ext cx="3678129" cy="4904172"/>
          </a:xfrm>
          <a:prstGeom prst="rect">
            <a:avLst/>
          </a:prstGeom>
        </p:spPr>
      </p:pic>
      <p:pic>
        <p:nvPicPr>
          <p:cNvPr id="15" name="Picture 14" descr="IMG_0923.jpg"/>
          <p:cNvPicPr>
            <a:picLocks noChangeAspect="1"/>
          </p:cNvPicPr>
          <p:nvPr/>
        </p:nvPicPr>
        <p:blipFill>
          <a:blip r:embed="rId4"/>
          <a:stretch>
            <a:fillRect/>
          </a:stretch>
        </p:blipFill>
        <p:spPr>
          <a:xfrm>
            <a:off x="938646" y="470406"/>
            <a:ext cx="3747249" cy="4996331"/>
          </a:xfrm>
          <a:prstGeom prst="rect">
            <a:avLst/>
          </a:prstGeom>
        </p:spPr>
      </p:pic>
      <p:pic>
        <p:nvPicPr>
          <p:cNvPr id="21" name="Picture 20" descr="IMG_0991.jpg"/>
          <p:cNvPicPr>
            <a:picLocks noChangeAspect="1"/>
          </p:cNvPicPr>
          <p:nvPr/>
        </p:nvPicPr>
        <p:blipFill>
          <a:blip r:embed="rId5"/>
          <a:srcRect b="7330"/>
          <a:stretch>
            <a:fillRect/>
          </a:stretch>
        </p:blipFill>
        <p:spPr>
          <a:xfrm>
            <a:off x="5131575" y="3431457"/>
            <a:ext cx="3678129" cy="2556388"/>
          </a:xfrm>
          <a:prstGeom prst="rect">
            <a:avLst/>
          </a:prstGeom>
        </p:spPr>
      </p:pic>
      <p:sp>
        <p:nvSpPr>
          <p:cNvPr id="22" name="TextBox 21"/>
          <p:cNvSpPr txBox="1"/>
          <p:nvPr/>
        </p:nvSpPr>
        <p:spPr>
          <a:xfrm>
            <a:off x="938646" y="5211105"/>
            <a:ext cx="3747249" cy="369332"/>
          </a:xfrm>
          <a:prstGeom prst="rect">
            <a:avLst/>
          </a:prstGeom>
          <a:noFill/>
        </p:spPr>
        <p:txBody>
          <a:bodyPr wrap="square" rtlCol="0">
            <a:spAutoFit/>
          </a:bodyPr>
          <a:lstStyle/>
          <a:p>
            <a:r>
              <a:rPr lang="en-US" dirty="0" smtClean="0">
                <a:latin typeface="Georgia" pitchFamily="18" charset="0"/>
              </a:rPr>
              <a:t>25 </a:t>
            </a:r>
            <a:r>
              <a:rPr lang="el-GR" dirty="0" smtClean="0">
                <a:latin typeface="Calibri"/>
              </a:rPr>
              <a:t>μ</a:t>
            </a:r>
            <a:r>
              <a:rPr lang="en-US" dirty="0" smtClean="0">
                <a:latin typeface="Georgia" pitchFamily="18" charset="0"/>
              </a:rPr>
              <a:t>m – thin foils in 0.1” Al frames</a:t>
            </a:r>
            <a:endParaRPr lang="en-US" dirty="0">
              <a:latin typeface="Georgia" pitchFamily="18" charset="0"/>
            </a:endParaRPr>
          </a:p>
        </p:txBody>
      </p:sp>
    </p:spTree>
    <p:extLst>
      <p:ext uri="{BB962C8B-B14F-4D97-AF65-F5344CB8AC3E}">
        <p14:creationId xmlns:p14="http://schemas.microsoft.com/office/powerpoint/2010/main" xmlns="" val="280094846"/>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l_example.png"/>
          <p:cNvPicPr>
            <a:picLocks noChangeAspect="1"/>
          </p:cNvPicPr>
          <p:nvPr/>
        </p:nvPicPr>
        <p:blipFill>
          <a:blip r:embed="rId2"/>
          <a:stretch>
            <a:fillRect/>
          </a:stretch>
        </p:blipFill>
        <p:spPr>
          <a:xfrm>
            <a:off x="1" y="27064"/>
            <a:ext cx="5742274" cy="2286000"/>
          </a:xfrm>
          <a:prstGeom prst="rect">
            <a:avLst/>
          </a:prstGeom>
        </p:spPr>
      </p:pic>
      <p:pic>
        <p:nvPicPr>
          <p:cNvPr id="6" name="Picture 5" descr="cu_40cm.png"/>
          <p:cNvPicPr>
            <a:picLocks noChangeAspect="1"/>
          </p:cNvPicPr>
          <p:nvPr/>
        </p:nvPicPr>
        <p:blipFill>
          <a:blip r:embed="rId3"/>
          <a:stretch>
            <a:fillRect/>
          </a:stretch>
        </p:blipFill>
        <p:spPr>
          <a:xfrm>
            <a:off x="1791540" y="2300747"/>
            <a:ext cx="5160212" cy="2286000"/>
          </a:xfrm>
          <a:prstGeom prst="rect">
            <a:avLst/>
          </a:prstGeom>
        </p:spPr>
      </p:pic>
      <p:pic>
        <p:nvPicPr>
          <p:cNvPr id="8" name="Picture 7" descr="ti_29cm.png"/>
          <p:cNvPicPr>
            <a:picLocks noChangeAspect="1"/>
          </p:cNvPicPr>
          <p:nvPr/>
        </p:nvPicPr>
        <p:blipFill>
          <a:blip r:embed="rId4"/>
          <a:stretch>
            <a:fillRect/>
          </a:stretch>
        </p:blipFill>
        <p:spPr>
          <a:xfrm>
            <a:off x="3983788" y="4630992"/>
            <a:ext cx="5160212" cy="2286000"/>
          </a:xfrm>
          <a:prstGeom prst="rect">
            <a:avLst/>
          </a:prstGeom>
        </p:spPr>
      </p:pic>
      <p:sp>
        <p:nvSpPr>
          <p:cNvPr id="11" name="Rectangle 10"/>
          <p:cNvSpPr/>
          <p:nvPr/>
        </p:nvSpPr>
        <p:spPr>
          <a:xfrm>
            <a:off x="4345858" y="0"/>
            <a:ext cx="1199536" cy="2949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7703574" y="4586747"/>
            <a:ext cx="1199536" cy="2949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5752216" y="2313064"/>
            <a:ext cx="982881" cy="2949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216309" y="3827761"/>
            <a:ext cx="2320413" cy="400110"/>
          </a:xfrm>
          <a:prstGeom prst="rect">
            <a:avLst/>
          </a:prstGeom>
          <a:solidFill>
            <a:srgbClr val="FFFF00"/>
          </a:solidFill>
          <a:ln w="28575">
            <a:solidFill>
              <a:schemeClr val="accent1"/>
            </a:solidFill>
          </a:ln>
        </p:spPr>
        <p:txBody>
          <a:bodyPr wrap="square" rtlCol="0">
            <a:spAutoFit/>
          </a:bodyPr>
          <a:lstStyle/>
          <a:p>
            <a:pPr algn="ctr"/>
            <a:r>
              <a:rPr lang="en-US" sz="2000" b="1" dirty="0" smtClean="0">
                <a:latin typeface="Georgia" pitchFamily="18" charset="0"/>
              </a:rPr>
              <a:t>Cu Spectra</a:t>
            </a:r>
            <a:endParaRPr lang="en-US" sz="2000" b="1" dirty="0">
              <a:latin typeface="Georgia" pitchFamily="18" charset="0"/>
            </a:endParaRPr>
          </a:p>
        </p:txBody>
      </p:sp>
      <p:sp>
        <p:nvSpPr>
          <p:cNvPr id="15" name="TextBox 14"/>
          <p:cNvSpPr txBox="1"/>
          <p:nvPr/>
        </p:nvSpPr>
        <p:spPr>
          <a:xfrm>
            <a:off x="6292644" y="5050371"/>
            <a:ext cx="2320413" cy="400110"/>
          </a:xfrm>
          <a:prstGeom prst="rect">
            <a:avLst/>
          </a:prstGeom>
          <a:solidFill>
            <a:srgbClr val="FFFF00"/>
          </a:solidFill>
          <a:ln w="28575">
            <a:solidFill>
              <a:schemeClr val="accent1"/>
            </a:solidFill>
          </a:ln>
        </p:spPr>
        <p:txBody>
          <a:bodyPr wrap="square" rtlCol="0">
            <a:spAutoFit/>
          </a:bodyPr>
          <a:lstStyle/>
          <a:p>
            <a:pPr algn="ctr"/>
            <a:r>
              <a:rPr lang="en-US" sz="2000" b="1" dirty="0" smtClean="0">
                <a:latin typeface="Georgia" pitchFamily="18" charset="0"/>
              </a:rPr>
              <a:t>Ti Spectra</a:t>
            </a:r>
            <a:endParaRPr lang="en-US" sz="2000" b="1" dirty="0">
              <a:latin typeface="Georgia" pitchFamily="18" charset="0"/>
            </a:endParaRPr>
          </a:p>
        </p:txBody>
      </p:sp>
      <p:sp>
        <p:nvSpPr>
          <p:cNvPr id="16" name="TextBox 15"/>
          <p:cNvSpPr txBox="1"/>
          <p:nvPr/>
        </p:nvSpPr>
        <p:spPr>
          <a:xfrm>
            <a:off x="6292644" y="958647"/>
            <a:ext cx="2320413" cy="400110"/>
          </a:xfrm>
          <a:prstGeom prst="rect">
            <a:avLst/>
          </a:prstGeom>
          <a:solidFill>
            <a:srgbClr val="FFFF00"/>
          </a:solidFill>
          <a:ln w="28575">
            <a:solidFill>
              <a:schemeClr val="accent1"/>
            </a:solidFill>
          </a:ln>
        </p:spPr>
        <p:txBody>
          <a:bodyPr wrap="square" rtlCol="0">
            <a:spAutoFit/>
          </a:bodyPr>
          <a:lstStyle/>
          <a:p>
            <a:pPr algn="ctr"/>
            <a:r>
              <a:rPr lang="en-US" sz="2000" b="1" dirty="0" smtClean="0">
                <a:latin typeface="Georgia" pitchFamily="18" charset="0"/>
              </a:rPr>
              <a:t>Al Spectra</a:t>
            </a:r>
            <a:endParaRPr lang="en-US" sz="2000" b="1" dirty="0">
              <a:latin typeface="Georgia" pitchFamily="18" charset="0"/>
            </a:endParaRPr>
          </a:p>
        </p:txBody>
      </p:sp>
    </p:spTree>
    <p:extLst>
      <p:ext uri="{BB962C8B-B14F-4D97-AF65-F5344CB8AC3E}">
        <p14:creationId xmlns:p14="http://schemas.microsoft.com/office/powerpoint/2010/main" xmlns="" val="280094846"/>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62zn.PNG"/>
          <p:cNvPicPr>
            <a:picLocks noChangeAspect="1"/>
          </p:cNvPicPr>
          <p:nvPr/>
        </p:nvPicPr>
        <p:blipFill>
          <a:blip r:embed="rId2"/>
          <a:stretch>
            <a:fillRect/>
          </a:stretch>
        </p:blipFill>
        <p:spPr>
          <a:xfrm>
            <a:off x="0" y="-9832"/>
            <a:ext cx="4114800" cy="3470424"/>
          </a:xfrm>
          <a:prstGeom prst="rect">
            <a:avLst/>
          </a:prstGeom>
        </p:spPr>
      </p:pic>
      <p:pic>
        <p:nvPicPr>
          <p:cNvPr id="6" name="Picture 5" descr="63zn.PNG"/>
          <p:cNvPicPr>
            <a:picLocks noChangeAspect="1"/>
          </p:cNvPicPr>
          <p:nvPr/>
        </p:nvPicPr>
        <p:blipFill>
          <a:blip r:embed="rId3"/>
          <a:stretch>
            <a:fillRect/>
          </a:stretch>
        </p:blipFill>
        <p:spPr>
          <a:xfrm>
            <a:off x="5029200" y="-9599"/>
            <a:ext cx="4114800" cy="3450527"/>
          </a:xfrm>
          <a:prstGeom prst="rect">
            <a:avLst/>
          </a:prstGeom>
        </p:spPr>
      </p:pic>
      <p:pic>
        <p:nvPicPr>
          <p:cNvPr id="7" name="Picture 6" descr="v48.PNG"/>
          <p:cNvPicPr>
            <a:picLocks noChangeAspect="1"/>
          </p:cNvPicPr>
          <p:nvPr/>
        </p:nvPicPr>
        <p:blipFill>
          <a:blip r:embed="rId4"/>
          <a:stretch>
            <a:fillRect/>
          </a:stretch>
        </p:blipFill>
        <p:spPr>
          <a:xfrm>
            <a:off x="2829231" y="3416411"/>
            <a:ext cx="4114800" cy="3500581"/>
          </a:xfrm>
          <a:prstGeom prst="rect">
            <a:avLst/>
          </a:prstGeom>
        </p:spPr>
      </p:pic>
      <p:sp>
        <p:nvSpPr>
          <p:cNvPr id="9" name="TextBox 8"/>
          <p:cNvSpPr txBox="1"/>
          <p:nvPr/>
        </p:nvSpPr>
        <p:spPr>
          <a:xfrm>
            <a:off x="216309" y="4227871"/>
            <a:ext cx="2320413" cy="707886"/>
          </a:xfrm>
          <a:prstGeom prst="rect">
            <a:avLst/>
          </a:prstGeom>
          <a:solidFill>
            <a:srgbClr val="FFFF00"/>
          </a:solidFill>
          <a:ln w="28575">
            <a:solidFill>
              <a:schemeClr val="accent1"/>
            </a:solidFill>
          </a:ln>
        </p:spPr>
        <p:txBody>
          <a:bodyPr wrap="square" rtlCol="0">
            <a:spAutoFit/>
          </a:bodyPr>
          <a:lstStyle/>
          <a:p>
            <a:pPr algn="ctr"/>
            <a:r>
              <a:rPr lang="en-US" sz="2000" b="1" dirty="0" smtClean="0">
                <a:latin typeface="Georgia" pitchFamily="18" charset="0"/>
              </a:rPr>
              <a:t>Preliminary results</a:t>
            </a:r>
            <a:endParaRPr lang="en-US" sz="2000" b="1" dirty="0">
              <a:latin typeface="Georgia" pitchFamily="18" charset="0"/>
            </a:endParaRPr>
          </a:p>
        </p:txBody>
      </p:sp>
    </p:spTree>
    <p:extLst>
      <p:ext uri="{BB962C8B-B14F-4D97-AF65-F5344CB8AC3E}">
        <p14:creationId xmlns:p14="http://schemas.microsoft.com/office/powerpoint/2010/main" xmlns="" val="280094846"/>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smtClean="0"/>
              <a:t>Tunable Neutron Source </a:t>
            </a:r>
            <a:endParaRPr lang="en-US" dirty="0"/>
          </a:p>
        </p:txBody>
      </p:sp>
      <p:sp>
        <p:nvSpPr>
          <p:cNvPr id="4" name="Content Placeholder 3"/>
          <p:cNvSpPr>
            <a:spLocks noGrp="1"/>
          </p:cNvSpPr>
          <p:nvPr>
            <p:ph idx="13"/>
          </p:nvPr>
        </p:nvSpPr>
        <p:spPr/>
        <p:txBody>
          <a:bodyPr/>
          <a:lstStyle/>
          <a:p>
            <a:endParaRPr lang="en-US"/>
          </a:p>
        </p:txBody>
      </p:sp>
      <p:sp>
        <p:nvSpPr>
          <p:cNvPr id="5" name="Content Placeholder 4"/>
          <p:cNvSpPr>
            <a:spLocks noGrp="1"/>
          </p:cNvSpPr>
          <p:nvPr>
            <p:ph idx="14"/>
          </p:nvPr>
        </p:nvSpPr>
        <p:spPr/>
        <p:txBody>
          <a:bodyPr/>
          <a:lstStyle/>
          <a:p>
            <a:endParaRPr lang="en-US"/>
          </a:p>
        </p:txBody>
      </p:sp>
      <p:sp>
        <p:nvSpPr>
          <p:cNvPr id="6" name="Title 1"/>
          <p:cNvSpPr txBox="1">
            <a:spLocks/>
          </p:cNvSpPr>
          <p:nvPr/>
        </p:nvSpPr>
        <p:spPr>
          <a:xfrm>
            <a:off x="482600" y="2762865"/>
            <a:ext cx="7766050" cy="1150353"/>
          </a:xfrm>
          <a:prstGeom prst="rect">
            <a:avLst/>
          </a:prstGeom>
        </p:spPr>
        <p:txBody>
          <a:bodyPr vert="horz" lIns="91440" tIns="45720" rIns="91440" bIns="45720" rtlCol="0" anchor="ctr">
            <a:normAutofit fontScale="97500" lnSpcReduction="1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30000" noProof="0" dirty="0" smtClean="0">
                <a:ln>
                  <a:noFill/>
                </a:ln>
                <a:solidFill>
                  <a:srgbClr val="E09E19"/>
                </a:solidFill>
                <a:effectLst/>
                <a:uLnTx/>
                <a:uFillTx/>
                <a:latin typeface="Georgia"/>
                <a:ea typeface="+mj-ea"/>
                <a:cs typeface="Georgia"/>
              </a:rPr>
              <a:t>___________________________</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30000" noProof="0" dirty="0" smtClean="0">
                <a:ln>
                  <a:noFill/>
                </a:ln>
                <a:solidFill>
                  <a:srgbClr val="E09E19"/>
                </a:solidFill>
                <a:effectLst/>
                <a:uLnTx/>
                <a:uFillTx/>
                <a:latin typeface="Georgia"/>
                <a:ea typeface="+mj-ea"/>
                <a:cs typeface="Georgia"/>
              </a:rPr>
              <a:t>LBNL</a:t>
            </a:r>
            <a:endParaRPr kumimoji="0" lang="en-US" sz="4200" b="0" i="0" u="none" strike="noStrike" kern="1200" cap="none" spc="0" normalizeH="0" baseline="0" noProof="0" dirty="0">
              <a:ln>
                <a:noFill/>
              </a:ln>
              <a:solidFill>
                <a:srgbClr val="E09E19"/>
              </a:solidFill>
              <a:effectLst/>
              <a:uLnTx/>
              <a:uFillTx/>
              <a:latin typeface="Georgia"/>
              <a:ea typeface="+mj-ea"/>
              <a:cs typeface="Georgia"/>
            </a:endParaRP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vault_scaled.pdf"/>
          <p:cNvPicPr>
            <a:picLocks noChangeAspect="1"/>
          </p:cNvPicPr>
          <p:nvPr/>
        </p:nvPicPr>
        <p:blipFill>
          <a:blip r:embed="rId4">
            <a:extLst>
              <a:ext uri="{28A0092B-C50C-407E-A947-70E740481C1C}">
                <a14:useLocalDpi xmlns="" xmlns:a14="http://schemas.microsoft.com/office/drawing/2010/main"/>
              </a:ext>
            </a:extLst>
          </a:blip>
          <a:srcRect/>
          <a:stretch>
            <a:fillRect/>
          </a:stretch>
        </p:blipFill>
        <p:spPr bwMode="auto">
          <a:xfrm>
            <a:off x="5364163" y="184150"/>
            <a:ext cx="3233737" cy="60658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9" name="Rectangle 38"/>
          <p:cNvSpPr>
            <a:spLocks noChangeArrowheads="1"/>
          </p:cNvSpPr>
          <p:nvPr/>
        </p:nvSpPr>
        <p:spPr bwMode="auto">
          <a:xfrm>
            <a:off x="6096000" y="1422400"/>
            <a:ext cx="431800" cy="368300"/>
          </a:xfrm>
          <a:prstGeom prst="rect">
            <a:avLst/>
          </a:prstGeom>
          <a:solidFill>
            <a:schemeClr val="bg1"/>
          </a:solidFill>
          <a:ln w="12700">
            <a:solidFill>
              <a:schemeClr val="bg1"/>
            </a:solidFill>
            <a:round/>
            <a:headEnd/>
            <a:tailEnd/>
          </a:ln>
        </p:spPr>
        <p:txBody>
          <a:bodyPr wrap="none" anchor="ctr"/>
          <a:lstStyle/>
          <a:p>
            <a:endParaRPr lang="en-US"/>
          </a:p>
        </p:txBody>
      </p:sp>
      <p:cxnSp>
        <p:nvCxnSpPr>
          <p:cNvPr id="10" name="Straight Arrow Connector 9"/>
          <p:cNvCxnSpPr/>
          <p:nvPr/>
        </p:nvCxnSpPr>
        <p:spPr>
          <a:xfrm flipH="1">
            <a:off x="7156450" y="5278438"/>
            <a:ext cx="862013" cy="293687"/>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flipV="1">
            <a:off x="6292850" y="4852988"/>
            <a:ext cx="854075" cy="738187"/>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6283325" y="4349750"/>
            <a:ext cx="0" cy="493713"/>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13" name="Explosion 1 12"/>
          <p:cNvSpPr>
            <a:spLocks noChangeArrowheads="1"/>
          </p:cNvSpPr>
          <p:nvPr/>
        </p:nvSpPr>
        <p:spPr bwMode="auto">
          <a:xfrm>
            <a:off x="6189663" y="4246563"/>
            <a:ext cx="227012" cy="227012"/>
          </a:xfrm>
          <a:prstGeom prst="irregularSeal1">
            <a:avLst/>
          </a:prstGeom>
          <a:solidFill>
            <a:srgbClr val="FFFF00"/>
          </a:solidFill>
          <a:ln w="9525">
            <a:solidFill>
              <a:srgbClr val="FF0000"/>
            </a:solidFill>
            <a:miter lim="800000"/>
            <a:headEnd/>
            <a:tailEnd/>
          </a:ln>
        </p:spPr>
        <p:txBody>
          <a:bodyPr anchor="b"/>
          <a:lstStyle/>
          <a:p>
            <a:endParaRPr lang="en-US" sz="1600">
              <a:solidFill>
                <a:srgbClr val="000000"/>
              </a:solidFill>
            </a:endParaRPr>
          </a:p>
        </p:txBody>
      </p:sp>
      <p:sp>
        <p:nvSpPr>
          <p:cNvPr id="14" name="Isosceles Triangle 13"/>
          <p:cNvSpPr/>
          <p:nvPr/>
        </p:nvSpPr>
        <p:spPr bwMode="auto">
          <a:xfrm rot="10800000">
            <a:off x="6113463" y="3070225"/>
            <a:ext cx="369887" cy="1270000"/>
          </a:xfrm>
          <a:prstGeom prst="triangle">
            <a:avLst/>
          </a:prstGeom>
          <a:gradFill flip="none" rotWithShape="1">
            <a:gsLst>
              <a:gs pos="74000">
                <a:schemeClr val="tx2">
                  <a:lumMod val="20000"/>
                  <a:lumOff val="80000"/>
                </a:schemeClr>
              </a:gs>
              <a:gs pos="100000">
                <a:schemeClr val="tx2"/>
              </a:gs>
            </a:gsLst>
            <a:lin ang="5400000" scaled="0"/>
            <a:tileRect/>
          </a:gradFill>
          <a:ln w="9525">
            <a:noFill/>
            <a:miter lim="800000"/>
            <a:headEnd/>
            <a:tailEnd/>
          </a:ln>
        </p:spPr>
        <p:txBody>
          <a:bodyPr anchor="b"/>
          <a:lstStyle/>
          <a:p>
            <a:pPr>
              <a:defRPr/>
            </a:pPr>
            <a:endParaRPr lang="en-US" sz="1600" dirty="0">
              <a:solidFill>
                <a:srgbClr val="000000"/>
              </a:solidFill>
            </a:endParaRPr>
          </a:p>
        </p:txBody>
      </p:sp>
      <p:sp>
        <p:nvSpPr>
          <p:cNvPr id="15" name="Isosceles Triangle 14"/>
          <p:cNvSpPr/>
          <p:nvPr/>
        </p:nvSpPr>
        <p:spPr bwMode="auto">
          <a:xfrm rot="10800000">
            <a:off x="6246813" y="388938"/>
            <a:ext cx="141287" cy="3924300"/>
          </a:xfrm>
          <a:prstGeom prst="triangle">
            <a:avLst/>
          </a:prstGeom>
          <a:gradFill flip="none" rotWithShape="1">
            <a:gsLst>
              <a:gs pos="73000">
                <a:schemeClr val="tx2">
                  <a:lumMod val="20000"/>
                  <a:lumOff val="80000"/>
                </a:schemeClr>
              </a:gs>
              <a:gs pos="100000">
                <a:schemeClr val="tx2"/>
              </a:gs>
            </a:gsLst>
            <a:lin ang="5400000" scaled="0"/>
            <a:tileRect/>
          </a:gradFill>
          <a:ln w="9525">
            <a:noFill/>
            <a:miter lim="800000"/>
            <a:headEnd/>
            <a:tailEnd/>
          </a:ln>
        </p:spPr>
        <p:txBody>
          <a:bodyPr anchor="b"/>
          <a:lstStyle/>
          <a:p>
            <a:pPr>
              <a:defRPr/>
            </a:pPr>
            <a:endParaRPr lang="en-US" sz="1600" dirty="0">
              <a:solidFill>
                <a:srgbClr val="000000"/>
              </a:solidFill>
            </a:endParaRPr>
          </a:p>
        </p:txBody>
      </p:sp>
      <p:pic>
        <p:nvPicPr>
          <p:cNvPr id="16" name="Picture 15" descr="DSC03067.JPG"/>
          <p:cNvPicPr>
            <a:picLocks noChangeAspect="1"/>
          </p:cNvPicPr>
          <p:nvPr/>
        </p:nvPicPr>
        <p:blipFill>
          <a:blip r:embed="rId5">
            <a:extLst>
              <a:ext uri="{28A0092B-C50C-407E-A947-70E740481C1C}">
                <a14:useLocalDpi xmlns="" xmlns:a14="http://schemas.microsoft.com/office/drawing/2010/main"/>
              </a:ext>
            </a:extLst>
          </a:blip>
          <a:srcRect/>
          <a:stretch>
            <a:fillRect/>
          </a:stretch>
        </p:blipFill>
        <p:spPr bwMode="auto">
          <a:xfrm>
            <a:off x="1392238" y="3965575"/>
            <a:ext cx="3128962" cy="234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6" descr="DSC03066.JPG"/>
          <p:cNvPicPr>
            <a:picLocks noChangeAspect="1"/>
          </p:cNvPicPr>
          <p:nvPr/>
        </p:nvPicPr>
        <p:blipFill>
          <a:blip r:embed="rId6">
            <a:extLst>
              <a:ext uri="{28A0092B-C50C-407E-A947-70E740481C1C}">
                <a14:useLocalDpi xmlns="" xmlns:a14="http://schemas.microsoft.com/office/drawing/2010/main"/>
              </a:ext>
            </a:extLst>
          </a:blip>
          <a:srcRect/>
          <a:stretch>
            <a:fillRect/>
          </a:stretch>
        </p:blipFill>
        <p:spPr bwMode="auto">
          <a:xfrm>
            <a:off x="804863" y="1457325"/>
            <a:ext cx="3224212" cy="241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Explosion 1 17"/>
          <p:cNvSpPr>
            <a:spLocks noChangeArrowheads="1"/>
          </p:cNvSpPr>
          <p:nvPr/>
        </p:nvSpPr>
        <p:spPr bwMode="auto">
          <a:xfrm>
            <a:off x="2976563" y="2379663"/>
            <a:ext cx="227012" cy="227012"/>
          </a:xfrm>
          <a:prstGeom prst="irregularSeal1">
            <a:avLst/>
          </a:prstGeom>
          <a:solidFill>
            <a:srgbClr val="FFFF00"/>
          </a:solidFill>
          <a:ln w="9525">
            <a:solidFill>
              <a:srgbClr val="FF0000"/>
            </a:solidFill>
            <a:miter lim="800000"/>
            <a:headEnd/>
            <a:tailEnd/>
          </a:ln>
        </p:spPr>
        <p:txBody>
          <a:bodyPr anchor="b"/>
          <a:lstStyle/>
          <a:p>
            <a:endParaRPr lang="en-US" sz="1600">
              <a:solidFill>
                <a:srgbClr val="000000"/>
              </a:solidFill>
            </a:endParaRPr>
          </a:p>
        </p:txBody>
      </p:sp>
      <p:sp>
        <p:nvSpPr>
          <p:cNvPr id="19" name="Explosion 1 18"/>
          <p:cNvSpPr>
            <a:spLocks noChangeArrowheads="1"/>
          </p:cNvSpPr>
          <p:nvPr/>
        </p:nvSpPr>
        <p:spPr bwMode="auto">
          <a:xfrm>
            <a:off x="1858963" y="5148263"/>
            <a:ext cx="227012" cy="227012"/>
          </a:xfrm>
          <a:prstGeom prst="irregularSeal1">
            <a:avLst/>
          </a:prstGeom>
          <a:solidFill>
            <a:srgbClr val="FFFF00"/>
          </a:solidFill>
          <a:ln w="9525">
            <a:solidFill>
              <a:srgbClr val="FF0000"/>
            </a:solidFill>
            <a:miter lim="800000"/>
            <a:headEnd/>
            <a:tailEnd/>
          </a:ln>
        </p:spPr>
        <p:txBody>
          <a:bodyPr anchor="b"/>
          <a:lstStyle/>
          <a:p>
            <a:endParaRPr lang="en-US" sz="1600">
              <a:solidFill>
                <a:srgbClr val="000000"/>
              </a:solidFill>
            </a:endParaRPr>
          </a:p>
        </p:txBody>
      </p:sp>
      <p:cxnSp>
        <p:nvCxnSpPr>
          <p:cNvPr id="20" name="Straight Arrow Connector 19"/>
          <p:cNvCxnSpPr/>
          <p:nvPr/>
        </p:nvCxnSpPr>
        <p:spPr>
          <a:xfrm>
            <a:off x="3260725" y="2492375"/>
            <a:ext cx="644525" cy="76200"/>
          </a:xfrm>
          <a:prstGeom prst="straightConnector1">
            <a:avLst/>
          </a:prstGeom>
          <a:ln>
            <a:solidFill>
              <a:srgbClr val="2FD1A1"/>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2151063" y="5051425"/>
            <a:ext cx="957262" cy="142875"/>
          </a:xfrm>
          <a:prstGeom prst="straightConnector1">
            <a:avLst/>
          </a:prstGeom>
          <a:ln>
            <a:solidFill>
              <a:srgbClr val="2FD1A1"/>
            </a:solidFill>
            <a:tailEnd type="arrow"/>
          </a:ln>
        </p:spPr>
        <p:style>
          <a:lnRef idx="2">
            <a:schemeClr val="accent1"/>
          </a:lnRef>
          <a:fillRef idx="0">
            <a:schemeClr val="accent1"/>
          </a:fillRef>
          <a:effectRef idx="1">
            <a:schemeClr val="accent1"/>
          </a:effectRef>
          <a:fontRef idx="minor">
            <a:schemeClr val="tx1"/>
          </a:fontRef>
        </p:style>
      </p:cxnSp>
      <p:grpSp>
        <p:nvGrpSpPr>
          <p:cNvPr id="22" name="Group 40"/>
          <p:cNvGrpSpPr>
            <a:grpSpLocks/>
          </p:cNvGrpSpPr>
          <p:nvPr/>
        </p:nvGrpSpPr>
        <p:grpSpPr bwMode="auto">
          <a:xfrm>
            <a:off x="4017963" y="1458913"/>
            <a:ext cx="2171700" cy="4852987"/>
            <a:chOff x="4018716" y="1459502"/>
            <a:chExt cx="2170486" cy="4852369"/>
          </a:xfrm>
        </p:grpSpPr>
        <p:cxnSp>
          <p:nvCxnSpPr>
            <p:cNvPr id="23" name="Straight Connector 22"/>
            <p:cNvCxnSpPr>
              <a:stCxn id="13" idx="1"/>
            </p:cNvCxnSpPr>
            <p:nvPr/>
          </p:nvCxnSpPr>
          <p:spPr>
            <a:xfrm flipH="1" flipV="1">
              <a:off x="4018716" y="1459502"/>
              <a:ext cx="2170486" cy="287777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a:stCxn id="13" idx="1"/>
            </p:cNvCxnSpPr>
            <p:nvPr/>
          </p:nvCxnSpPr>
          <p:spPr>
            <a:xfrm flipH="1">
              <a:off x="4502632" y="4337272"/>
              <a:ext cx="1686570" cy="197459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25" name="Group 11"/>
          <p:cNvGrpSpPr/>
          <p:nvPr/>
        </p:nvGrpSpPr>
        <p:grpSpPr>
          <a:xfrm>
            <a:off x="4914900" y="417513"/>
            <a:ext cx="714376" cy="3416299"/>
            <a:chOff x="4914900" y="417513"/>
            <a:chExt cx="714376" cy="3416299"/>
          </a:xfrm>
        </p:grpSpPr>
        <p:cxnSp>
          <p:nvCxnSpPr>
            <p:cNvPr id="26" name="Straight Connector 25"/>
            <p:cNvCxnSpPr/>
            <p:nvPr/>
          </p:nvCxnSpPr>
          <p:spPr bwMode="auto">
            <a:xfrm flipH="1">
              <a:off x="4914900" y="417513"/>
              <a:ext cx="695326" cy="103981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bwMode="auto">
            <a:xfrm flipH="1">
              <a:off x="4960962" y="1675715"/>
              <a:ext cx="668314" cy="215809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28" name="Rectangle 7"/>
          <p:cNvSpPr>
            <a:spLocks noChangeArrowheads="1"/>
          </p:cNvSpPr>
          <p:nvPr/>
        </p:nvSpPr>
        <p:spPr bwMode="auto">
          <a:xfrm>
            <a:off x="5676900" y="1257300"/>
            <a:ext cx="431800" cy="368300"/>
          </a:xfrm>
          <a:prstGeom prst="rect">
            <a:avLst/>
          </a:prstGeom>
          <a:solidFill>
            <a:schemeClr val="bg1"/>
          </a:solidFill>
          <a:ln w="12700">
            <a:solidFill>
              <a:schemeClr val="bg1"/>
            </a:solidFill>
            <a:round/>
            <a:headEnd/>
            <a:tailEnd/>
          </a:ln>
        </p:spPr>
        <p:txBody>
          <a:bodyPr wrap="none" anchor="ctr"/>
          <a:lstStyle/>
          <a:p>
            <a:endParaRPr lang="en-US"/>
          </a:p>
        </p:txBody>
      </p:sp>
      <p:pic>
        <p:nvPicPr>
          <p:cNvPr id="29" name="Picture 28" descr="image000000.jpg"/>
          <p:cNvPicPr>
            <a:picLocks noChangeAspect="1"/>
          </p:cNvPicPr>
          <p:nvPr/>
        </p:nvPicPr>
        <p:blipFill>
          <a:blip r:embed="rId7" cstate="print">
            <a:extLst>
              <a:ext uri="{28A0092B-C50C-407E-A947-70E740481C1C}">
                <a14:useLocalDpi xmlns="" xmlns:a14="http://schemas.microsoft.com/office/drawing/2010/main"/>
              </a:ext>
            </a:extLst>
          </a:blip>
          <a:stretch>
            <a:fillRect/>
          </a:stretch>
        </p:blipFill>
        <p:spPr>
          <a:xfrm>
            <a:off x="600061" y="1379537"/>
            <a:ext cx="4360901" cy="2454275"/>
          </a:xfrm>
          <a:prstGeom prst="rect">
            <a:avLst/>
          </a:prstGeom>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par>
                                <p:cTn id="8" presetID="22" presetClass="entr" presetSubtype="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right)">
                                      <p:cBhvr>
                                        <p:cTn id="10" dur="500"/>
                                        <p:tgtEl>
                                          <p:spTgt spid="11"/>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par>
                          <p:cTn id="15" fill="hold">
                            <p:stCondLst>
                              <p:cond delay="1000"/>
                            </p:stCondLst>
                            <p:childTnLst>
                              <p:par>
                                <p:cTn id="16" presetID="22" presetClass="entr" presetSubtype="2"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right)">
                                      <p:cBhvr>
                                        <p:cTn id="18" dur="500"/>
                                        <p:tgtEl>
                                          <p:spTgt spid="22"/>
                                        </p:tgtEl>
                                      </p:cBhvr>
                                    </p:animEffect>
                                  </p:childTnLst>
                                </p:cTn>
                              </p:par>
                            </p:childTnLst>
                          </p:cTn>
                        </p:par>
                        <p:par>
                          <p:cTn id="19" fill="hold">
                            <p:stCondLst>
                              <p:cond delay="1500"/>
                            </p:stCondLst>
                            <p:childTnLst>
                              <p:par>
                                <p:cTn id="20" presetID="1" presetClass="entr" presetSubtype="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childTnLst>
                          </p:cTn>
                        </p:par>
                        <p:par>
                          <p:cTn id="22" fill="hold">
                            <p:stCondLst>
                              <p:cond delay="1500"/>
                            </p:stCondLst>
                            <p:childTnLst>
                              <p:par>
                                <p:cTn id="23" presetID="1"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par>
                                <p:cTn id="41" presetID="22" presetClass="entr" presetSubtype="8"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left)">
                                      <p:cBhvr>
                                        <p:cTn id="43" dur="500"/>
                                        <p:tgtEl>
                                          <p:spTgt spid="20"/>
                                        </p:tgtEl>
                                      </p:cBhvr>
                                    </p:animEffect>
                                  </p:childTnLst>
                                </p:cTn>
                              </p:par>
                              <p:par>
                                <p:cTn id="44" presetID="22" presetClass="entr" presetSubtype="8"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left)">
                                      <p:cBhvr>
                                        <p:cTn id="46" dur="5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17"/>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6"/>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21"/>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20"/>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8"/>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19"/>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22"/>
                                        </p:tgtEl>
                                        <p:attrNameLst>
                                          <p:attrName>style.visibility</p:attrName>
                                        </p:attrNameLst>
                                      </p:cBhvr>
                                      <p:to>
                                        <p:strVal val="hidden"/>
                                      </p:to>
                                    </p:set>
                                  </p:childTnLst>
                                </p:cTn>
                              </p:par>
                              <p:par>
                                <p:cTn id="63" presetID="1" presetClass="entr" presetSubtype="0" fill="hold" nodeType="with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8" grpId="0" animBg="1"/>
      <p:bldP spid="18" grpId="1" animBg="1"/>
      <p:bldP spid="19" grpId="0" animBg="1"/>
      <p:bldP spid="19"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6-10-26 at 12.46.19 PM.png"/>
          <p:cNvPicPr>
            <a:picLocks noChangeAspect="1"/>
          </p:cNvPicPr>
          <p:nvPr/>
        </p:nvPicPr>
        <p:blipFill rotWithShape="1">
          <a:blip r:embed="rId3">
            <a:extLst>
              <a:ext uri="{28A0092B-C50C-407E-A947-70E740481C1C}">
                <a14:useLocalDpi xmlns="" xmlns:a14="http://schemas.microsoft.com/office/drawing/2010/main" val="0"/>
              </a:ext>
            </a:extLst>
          </a:blip>
          <a:srcRect t="5613" r="4182"/>
          <a:stretch/>
        </p:blipFill>
        <p:spPr>
          <a:xfrm>
            <a:off x="662728" y="882959"/>
            <a:ext cx="7565304" cy="4660707"/>
          </a:xfrm>
          <a:prstGeom prst="rect">
            <a:avLst/>
          </a:prstGeom>
        </p:spPr>
      </p:pic>
      <p:sp>
        <p:nvSpPr>
          <p:cNvPr id="9" name="Shape 116"/>
          <p:cNvSpPr txBox="1"/>
          <p:nvPr/>
        </p:nvSpPr>
        <p:spPr>
          <a:xfrm>
            <a:off x="5715425" y="2372381"/>
            <a:ext cx="1974600" cy="314400"/>
          </a:xfrm>
          <a:prstGeom prst="rect">
            <a:avLst/>
          </a:prstGeom>
          <a:noFill/>
          <a:ln>
            <a:noFill/>
          </a:ln>
        </p:spPr>
        <p:txBody>
          <a:bodyPr lIns="91425" tIns="91425" rIns="91425" bIns="91425" anchor="t" anchorCtr="0">
            <a:noAutofit/>
          </a:bodyPr>
          <a:lstStyle/>
          <a:p>
            <a:pPr>
              <a:spcBef>
                <a:spcPts val="0"/>
              </a:spcBef>
              <a:buNone/>
            </a:pPr>
            <a:r>
              <a:rPr lang="en" sz="2400" b="1" i="1" spc="160" dirty="0">
                <a:solidFill>
                  <a:schemeClr val="bg2"/>
                </a:solidFill>
              </a:rPr>
              <a:t>Preliminary</a:t>
            </a:r>
          </a:p>
        </p:txBody>
      </p:sp>
      <p:sp>
        <p:nvSpPr>
          <p:cNvPr id="10" name="TextBox 9"/>
          <p:cNvSpPr txBox="1"/>
          <p:nvPr/>
        </p:nvSpPr>
        <p:spPr>
          <a:xfrm>
            <a:off x="2629494" y="2502115"/>
            <a:ext cx="1441200" cy="369332"/>
          </a:xfrm>
          <a:prstGeom prst="rect">
            <a:avLst/>
          </a:prstGeom>
          <a:noFill/>
        </p:spPr>
        <p:txBody>
          <a:bodyPr wrap="square" rtlCol="0">
            <a:spAutoFit/>
          </a:bodyPr>
          <a:lstStyle/>
          <a:p>
            <a:r>
              <a:rPr lang="en-US" sz="1800" b="1" dirty="0" smtClean="0">
                <a:latin typeface="Cambria"/>
                <a:cs typeface="Cambria"/>
              </a:rPr>
              <a:t>E</a:t>
            </a:r>
            <a:r>
              <a:rPr lang="en-US" sz="1800" b="1" baseline="-25000" dirty="0" smtClean="0">
                <a:latin typeface="Cambria"/>
                <a:cs typeface="Cambria"/>
              </a:rPr>
              <a:t>d</a:t>
            </a:r>
            <a:r>
              <a:rPr lang="en-US" sz="1800" b="1" dirty="0" smtClean="0">
                <a:latin typeface="Cambria"/>
                <a:cs typeface="Cambria"/>
              </a:rPr>
              <a:t> = 16 MeV</a:t>
            </a:r>
          </a:p>
        </p:txBody>
      </p:sp>
      <p:sp>
        <p:nvSpPr>
          <p:cNvPr id="11" name="TextBox 10"/>
          <p:cNvSpPr txBox="1"/>
          <p:nvPr/>
        </p:nvSpPr>
        <p:spPr>
          <a:xfrm>
            <a:off x="1677072" y="3618271"/>
            <a:ext cx="4038353" cy="1200329"/>
          </a:xfrm>
          <a:prstGeom prst="rect">
            <a:avLst/>
          </a:prstGeom>
          <a:noFill/>
        </p:spPr>
        <p:txBody>
          <a:bodyPr wrap="square" rtlCol="0">
            <a:spAutoFit/>
          </a:bodyPr>
          <a:lstStyle/>
          <a:p>
            <a:r>
              <a:rPr lang="en-US" dirty="0" smtClean="0"/>
              <a:t>K.P. </a:t>
            </a:r>
            <a:r>
              <a:rPr lang="en-US" dirty="0" err="1" smtClean="0"/>
              <a:t>Harrig</a:t>
            </a:r>
            <a:r>
              <a:rPr lang="en-US" dirty="0" smtClean="0"/>
              <a:t>, J.A. Brown, D.L. </a:t>
            </a:r>
            <a:r>
              <a:rPr lang="en-US" dirty="0" err="1" smtClean="0"/>
              <a:t>Bleuel</a:t>
            </a:r>
            <a:r>
              <a:rPr lang="en-US" dirty="0" smtClean="0"/>
              <a:t>, B.L. Goldblum, L.A. Bernstein, E.F. Matthews, T. Laplace: </a:t>
            </a:r>
          </a:p>
          <a:p>
            <a:r>
              <a:rPr lang="en-US" dirty="0" smtClean="0"/>
              <a:t>Bay Area Neutron Group</a:t>
            </a:r>
            <a:endParaRPr lang="en-US" dirty="0"/>
          </a:p>
        </p:txBody>
      </p:sp>
      <p:sp>
        <p:nvSpPr>
          <p:cNvPr id="12" name="Rectangle 11"/>
          <p:cNvSpPr/>
          <p:nvPr/>
        </p:nvSpPr>
        <p:spPr>
          <a:xfrm>
            <a:off x="1912373" y="558292"/>
            <a:ext cx="5914103" cy="369332"/>
          </a:xfrm>
          <a:prstGeom prst="rect">
            <a:avLst/>
          </a:prstGeom>
        </p:spPr>
        <p:txBody>
          <a:bodyPr wrap="square">
            <a:spAutoFit/>
          </a:bodyPr>
          <a:lstStyle/>
          <a:p>
            <a:r>
              <a:rPr lang="en-US" dirty="0" smtClean="0">
                <a:ea typeface="ＭＳ Ｐゴシック" charset="0"/>
                <a:cs typeface="ＭＳ Ｐゴシック" charset="0"/>
              </a:rPr>
              <a:t>10-cm-radius, well-collimated, open-air neutron beam </a:t>
            </a:r>
            <a:endParaRPr lang="en-US" dirty="0"/>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400" baseline="30000" dirty="0" smtClean="0"/>
              <a:t>64</a:t>
            </a:r>
            <a:r>
              <a:rPr lang="en-US" sz="4400" dirty="0" smtClean="0"/>
              <a:t>Cu and </a:t>
            </a:r>
            <a:r>
              <a:rPr lang="en-US" sz="4400" baseline="30000" dirty="0" smtClean="0"/>
              <a:t>47</a:t>
            </a:r>
            <a:r>
              <a:rPr lang="en-US" sz="4400" dirty="0" smtClean="0"/>
              <a:t>Sc (n,p) Cross-Section Measurements for Medical Radionuclide Production </a:t>
            </a:r>
            <a:endParaRPr lang="en-US" dirty="0"/>
          </a:p>
        </p:txBody>
      </p:sp>
      <p:sp>
        <p:nvSpPr>
          <p:cNvPr id="4" name="Content Placeholder 3"/>
          <p:cNvSpPr>
            <a:spLocks noGrp="1"/>
          </p:cNvSpPr>
          <p:nvPr>
            <p:ph idx="13"/>
          </p:nvPr>
        </p:nvSpPr>
        <p:spPr/>
        <p:txBody>
          <a:bodyPr/>
          <a:lstStyle/>
          <a:p>
            <a:endParaRPr lang="en-US"/>
          </a:p>
        </p:txBody>
      </p:sp>
      <p:sp>
        <p:nvSpPr>
          <p:cNvPr id="5" name="Content Placeholder 4"/>
          <p:cNvSpPr>
            <a:spLocks noGrp="1"/>
          </p:cNvSpPr>
          <p:nvPr>
            <p:ph idx="14"/>
          </p:nvPr>
        </p:nvSpPr>
        <p:spPr/>
        <p:txBody>
          <a:bodyPr/>
          <a:lstStyle/>
          <a:p>
            <a:endParaRPr lang="en-US"/>
          </a:p>
        </p:txBody>
      </p:sp>
      <p:sp>
        <p:nvSpPr>
          <p:cNvPr id="6" name="Title 1"/>
          <p:cNvSpPr txBox="1">
            <a:spLocks/>
          </p:cNvSpPr>
          <p:nvPr/>
        </p:nvSpPr>
        <p:spPr>
          <a:xfrm>
            <a:off x="482600" y="2762865"/>
            <a:ext cx="7766050" cy="1150353"/>
          </a:xfrm>
          <a:prstGeom prst="rect">
            <a:avLst/>
          </a:prstGeom>
        </p:spPr>
        <p:txBody>
          <a:bodyPr vert="horz" lIns="91440" tIns="45720" rIns="91440" bIns="45720" rtlCol="0" anchor="ctr">
            <a:normAutofit fontScale="97500" lnSpcReduction="1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30000" noProof="0" dirty="0" smtClean="0">
                <a:ln>
                  <a:noFill/>
                </a:ln>
                <a:solidFill>
                  <a:srgbClr val="E09E19"/>
                </a:solidFill>
                <a:effectLst/>
                <a:uLnTx/>
                <a:uFillTx/>
                <a:latin typeface="Georgia"/>
                <a:ea typeface="+mj-ea"/>
                <a:cs typeface="Georgia"/>
              </a:rPr>
              <a:t>___________________________</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30000" noProof="0" dirty="0" smtClean="0">
                <a:ln>
                  <a:noFill/>
                </a:ln>
                <a:solidFill>
                  <a:srgbClr val="E09E19"/>
                </a:solidFill>
                <a:effectLst/>
                <a:uLnTx/>
                <a:uFillTx/>
                <a:latin typeface="Georgia"/>
                <a:ea typeface="+mj-ea"/>
                <a:cs typeface="Georgia"/>
              </a:rPr>
              <a:t>UCB</a:t>
            </a:r>
            <a:endParaRPr kumimoji="0" lang="en-US" sz="4200" b="0" i="0" u="none" strike="noStrike" kern="1200" cap="none" spc="0" normalizeH="0" baseline="0" noProof="0" dirty="0">
              <a:ln>
                <a:noFill/>
              </a:ln>
              <a:solidFill>
                <a:srgbClr val="E09E19"/>
              </a:solidFill>
              <a:effectLst/>
              <a:uLnTx/>
              <a:uFillTx/>
              <a:latin typeface="Georgia"/>
              <a:ea typeface="+mj-ea"/>
              <a:cs typeface="Georgia"/>
            </a:endParaRP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baseline="30000" dirty="0" smtClean="0"/>
              <a:t>56</a:t>
            </a:r>
            <a:r>
              <a:rPr lang="en-US" sz="4400" dirty="0" smtClean="0"/>
              <a:t>Fe Structure</a:t>
            </a:r>
            <a:endParaRPr lang="en-US" dirty="0"/>
          </a:p>
        </p:txBody>
      </p:sp>
      <p:sp>
        <p:nvSpPr>
          <p:cNvPr id="4" name="Content Placeholder 3"/>
          <p:cNvSpPr>
            <a:spLocks noGrp="1"/>
          </p:cNvSpPr>
          <p:nvPr>
            <p:ph idx="13"/>
          </p:nvPr>
        </p:nvSpPr>
        <p:spPr/>
        <p:txBody>
          <a:bodyPr/>
          <a:lstStyle/>
          <a:p>
            <a:endParaRPr lang="en-US"/>
          </a:p>
        </p:txBody>
      </p:sp>
      <p:sp>
        <p:nvSpPr>
          <p:cNvPr id="5" name="Content Placeholder 4"/>
          <p:cNvSpPr>
            <a:spLocks noGrp="1"/>
          </p:cNvSpPr>
          <p:nvPr>
            <p:ph idx="14"/>
          </p:nvPr>
        </p:nvSpPr>
        <p:spPr/>
        <p:txBody>
          <a:bodyPr/>
          <a:lstStyle/>
          <a:p>
            <a:endParaRPr lang="en-US"/>
          </a:p>
        </p:txBody>
      </p:sp>
      <p:sp>
        <p:nvSpPr>
          <p:cNvPr id="6" name="Title 1"/>
          <p:cNvSpPr txBox="1">
            <a:spLocks/>
          </p:cNvSpPr>
          <p:nvPr/>
        </p:nvSpPr>
        <p:spPr>
          <a:xfrm>
            <a:off x="482600" y="2762865"/>
            <a:ext cx="7766050" cy="1150353"/>
          </a:xfrm>
          <a:prstGeom prst="rect">
            <a:avLst/>
          </a:prstGeom>
        </p:spPr>
        <p:txBody>
          <a:bodyPr vert="horz" lIns="91440" tIns="45720" rIns="91440" bIns="45720" rtlCol="0" anchor="ctr">
            <a:normAutofit fontScale="97500" lnSpcReduction="1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30000" noProof="0" dirty="0" smtClean="0">
                <a:ln>
                  <a:noFill/>
                </a:ln>
                <a:solidFill>
                  <a:srgbClr val="E09E19"/>
                </a:solidFill>
                <a:effectLst/>
                <a:uLnTx/>
                <a:uFillTx/>
                <a:latin typeface="Georgia"/>
                <a:ea typeface="+mj-ea"/>
                <a:cs typeface="Georgia"/>
              </a:rPr>
              <a:t>___________________________</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30000" noProof="0" dirty="0" smtClean="0">
                <a:ln>
                  <a:noFill/>
                </a:ln>
                <a:solidFill>
                  <a:srgbClr val="E09E19"/>
                </a:solidFill>
                <a:effectLst/>
                <a:uLnTx/>
                <a:uFillTx/>
                <a:latin typeface="Georgia"/>
                <a:ea typeface="+mj-ea"/>
                <a:cs typeface="Georgia"/>
              </a:rPr>
              <a:t>GRETINA @ ANL</a:t>
            </a:r>
            <a:endParaRPr kumimoji="0" lang="en-US" sz="4200" b="0" i="0" u="none" strike="noStrike" kern="1200" cap="none" spc="0" normalizeH="0" baseline="0" noProof="0" dirty="0">
              <a:ln>
                <a:noFill/>
              </a:ln>
              <a:solidFill>
                <a:srgbClr val="E09E19"/>
              </a:solidFill>
              <a:effectLst/>
              <a:uLnTx/>
              <a:uFillTx/>
              <a:latin typeface="Georgia"/>
              <a:ea typeface="+mj-ea"/>
              <a:cs typeface="Georgia"/>
            </a:endParaRPr>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3873910"/>
            <a:ext cx="1908162" cy="1200329"/>
          </a:xfrm>
          <a:prstGeom prst="rect">
            <a:avLst/>
          </a:prstGeom>
        </p:spPr>
        <p:txBody>
          <a:bodyPr wrap="square">
            <a:spAutoFit/>
          </a:bodyPr>
          <a:lstStyle/>
          <a:p>
            <a:r>
              <a:rPr lang="en-US" dirty="0" smtClean="0">
                <a:latin typeface="Georgia" pitchFamily="18" charset="0"/>
              </a:rPr>
              <a:t>Larsen </a:t>
            </a:r>
            <a:r>
              <a:rPr lang="en-US" i="1" dirty="0" smtClean="0">
                <a:latin typeface="Georgia" pitchFamily="18" charset="0"/>
              </a:rPr>
              <a:t>et al</a:t>
            </a:r>
            <a:r>
              <a:rPr lang="en-US" dirty="0" smtClean="0">
                <a:latin typeface="Georgia" pitchFamily="18" charset="0"/>
              </a:rPr>
              <a:t>, </a:t>
            </a:r>
            <a:br>
              <a:rPr lang="en-US" dirty="0" smtClean="0">
                <a:latin typeface="Georgia" pitchFamily="18" charset="0"/>
              </a:rPr>
            </a:br>
            <a:r>
              <a:rPr lang="en-US" dirty="0" smtClean="0">
                <a:latin typeface="Georgia" pitchFamily="18" charset="0"/>
              </a:rPr>
              <a:t>DOI: 10.1103/PhysRevC.82.014318</a:t>
            </a:r>
            <a:endParaRPr lang="en-US" dirty="0">
              <a:latin typeface="Georgia" pitchFamily="18" charset="0"/>
            </a:endParaRPr>
          </a:p>
        </p:txBody>
      </p:sp>
      <p:pic>
        <p:nvPicPr>
          <p:cNvPr id="15" name="Picture 14" descr="larsen2.PNG"/>
          <p:cNvPicPr>
            <a:picLocks noChangeAspect="1"/>
          </p:cNvPicPr>
          <p:nvPr/>
        </p:nvPicPr>
        <p:blipFill>
          <a:blip r:embed="rId3"/>
          <a:stretch>
            <a:fillRect/>
          </a:stretch>
        </p:blipFill>
        <p:spPr>
          <a:xfrm>
            <a:off x="5534559" y="-57503"/>
            <a:ext cx="3718597" cy="6858000"/>
          </a:xfrm>
          <a:prstGeom prst="rect">
            <a:avLst/>
          </a:prstGeom>
        </p:spPr>
      </p:pic>
      <p:pic>
        <p:nvPicPr>
          <p:cNvPr id="16" name="Picture 15" descr="larsen3.PNG"/>
          <p:cNvPicPr>
            <a:picLocks noChangeAspect="1"/>
          </p:cNvPicPr>
          <p:nvPr/>
        </p:nvPicPr>
        <p:blipFill>
          <a:blip r:embed="rId4"/>
          <a:srcRect l="49184" b="3696"/>
          <a:stretch>
            <a:fillRect/>
          </a:stretch>
        </p:blipFill>
        <p:spPr>
          <a:xfrm>
            <a:off x="1847463" y="2964196"/>
            <a:ext cx="3677264" cy="2964196"/>
          </a:xfrm>
          <a:prstGeom prst="rect">
            <a:avLst/>
          </a:prstGeom>
        </p:spPr>
      </p:pic>
      <p:pic>
        <p:nvPicPr>
          <p:cNvPr id="18" name="Picture 17" descr="larsen3.PNG"/>
          <p:cNvPicPr>
            <a:picLocks noChangeAspect="1"/>
          </p:cNvPicPr>
          <p:nvPr/>
        </p:nvPicPr>
        <p:blipFill>
          <a:blip r:embed="rId4"/>
          <a:srcRect r="51020"/>
          <a:stretch>
            <a:fillRect/>
          </a:stretch>
        </p:blipFill>
        <p:spPr>
          <a:xfrm>
            <a:off x="0" y="0"/>
            <a:ext cx="3544445" cy="307795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hape 61"/>
          <p:cNvPicPr preferRelativeResize="0"/>
          <p:nvPr/>
        </p:nvPicPr>
        <p:blipFill rotWithShape="1">
          <a:blip r:embed="rId3">
            <a:alphaModFix/>
          </a:blip>
          <a:srcRect/>
          <a:stretch/>
        </p:blipFill>
        <p:spPr>
          <a:xfrm>
            <a:off x="133233" y="3133915"/>
            <a:ext cx="5557248" cy="3558801"/>
          </a:xfrm>
          <a:prstGeom prst="rect">
            <a:avLst/>
          </a:prstGeom>
          <a:noFill/>
          <a:ln>
            <a:noFill/>
          </a:ln>
        </p:spPr>
      </p:pic>
      <p:pic>
        <p:nvPicPr>
          <p:cNvPr id="9" name="Shape 62"/>
          <p:cNvPicPr preferRelativeResize="0"/>
          <p:nvPr/>
        </p:nvPicPr>
        <p:blipFill rotWithShape="1">
          <a:blip r:embed="rId4">
            <a:alphaModFix/>
          </a:blip>
          <a:srcRect/>
          <a:stretch/>
        </p:blipFill>
        <p:spPr>
          <a:xfrm>
            <a:off x="5730974" y="414764"/>
            <a:ext cx="3259633" cy="5806689"/>
          </a:xfrm>
          <a:prstGeom prst="rect">
            <a:avLst/>
          </a:prstGeom>
          <a:noFill/>
          <a:ln w="29150" cap="flat" cmpd="sng">
            <a:solidFill>
              <a:srgbClr val="0000FF"/>
            </a:solidFill>
            <a:prstDash val="solid"/>
            <a:round/>
            <a:headEnd type="none" w="med" len="med"/>
            <a:tailEnd type="none" w="med" len="med"/>
          </a:ln>
        </p:spPr>
      </p:pic>
      <p:pic>
        <p:nvPicPr>
          <p:cNvPr id="10" name="Shape 63"/>
          <p:cNvPicPr preferRelativeResize="0"/>
          <p:nvPr/>
        </p:nvPicPr>
        <p:blipFill rotWithShape="1">
          <a:blip r:embed="rId5">
            <a:alphaModFix/>
          </a:blip>
          <a:srcRect/>
          <a:stretch/>
        </p:blipFill>
        <p:spPr>
          <a:xfrm>
            <a:off x="3559408" y="414764"/>
            <a:ext cx="2073600" cy="2621174"/>
          </a:xfrm>
          <a:prstGeom prst="rect">
            <a:avLst/>
          </a:prstGeom>
          <a:noFill/>
          <a:ln w="29150" cap="flat" cmpd="sng">
            <a:solidFill>
              <a:srgbClr val="0000FF"/>
            </a:solidFill>
            <a:prstDash val="solid"/>
            <a:round/>
            <a:headEnd type="none" w="med" len="med"/>
            <a:tailEnd type="none" w="med" len="med"/>
          </a:ln>
        </p:spPr>
      </p:pic>
      <p:sp>
        <p:nvSpPr>
          <p:cNvPr id="11" name="Shape 64"/>
          <p:cNvSpPr txBox="1"/>
          <p:nvPr/>
        </p:nvSpPr>
        <p:spPr>
          <a:xfrm>
            <a:off x="218789" y="450034"/>
            <a:ext cx="3149586" cy="1221103"/>
          </a:xfrm>
          <a:prstGeom prst="rect">
            <a:avLst/>
          </a:prstGeom>
          <a:noFill/>
          <a:ln>
            <a:noFill/>
          </a:ln>
        </p:spPr>
        <p:txBody>
          <a:bodyPr lIns="81639" tIns="40820" rIns="81639" bIns="40820" anchor="t" anchorCtr="0">
            <a:noAutofit/>
          </a:bodyPr>
          <a:lstStyle/>
          <a:p>
            <a:pPr>
              <a:buSzPct val="25000"/>
            </a:pPr>
            <a:r>
              <a:rPr lang="en-US" sz="2500" dirty="0" smtClean="0">
                <a:solidFill>
                  <a:srgbClr val="000000"/>
                </a:solidFill>
                <a:latin typeface="Arial"/>
                <a:ea typeface="Arial"/>
                <a:cs typeface="Arial"/>
                <a:sym typeface="Arial"/>
              </a:rPr>
              <a:t>Leo </a:t>
            </a:r>
            <a:r>
              <a:rPr lang="en-US" sz="2500" dirty="0">
                <a:solidFill>
                  <a:srgbClr val="000000"/>
                </a:solidFill>
                <a:latin typeface="Arial"/>
                <a:ea typeface="Arial"/>
                <a:cs typeface="Arial"/>
                <a:sym typeface="Arial"/>
              </a:rPr>
              <a:t>Kirsch</a:t>
            </a:r>
          </a:p>
          <a:p>
            <a:pPr>
              <a:buSzPct val="25000"/>
            </a:pPr>
            <a:r>
              <a:rPr lang="en-US" sz="2500" dirty="0">
                <a:solidFill>
                  <a:srgbClr val="000000"/>
                </a:solidFill>
                <a:latin typeface="Arial"/>
                <a:ea typeface="Arial"/>
                <a:cs typeface="Arial"/>
                <a:sym typeface="Arial"/>
              </a:rPr>
              <a:t>UC Berkeley </a:t>
            </a:r>
          </a:p>
          <a:p>
            <a:pPr>
              <a:buSzPct val="25000"/>
            </a:pPr>
            <a:r>
              <a:rPr lang="en-US" sz="2500" dirty="0">
                <a:solidFill>
                  <a:srgbClr val="000000"/>
                </a:solidFill>
                <a:latin typeface="Arial"/>
                <a:ea typeface="Arial"/>
                <a:cs typeface="Arial"/>
                <a:sym typeface="Arial"/>
              </a:rPr>
              <a:t>4</a:t>
            </a:r>
            <a:r>
              <a:rPr lang="en-US" sz="2500" baseline="30000" dirty="0">
                <a:solidFill>
                  <a:srgbClr val="000000"/>
                </a:solidFill>
                <a:latin typeface="Arial"/>
                <a:ea typeface="Arial"/>
                <a:cs typeface="Arial"/>
                <a:sym typeface="Arial"/>
              </a:rPr>
              <a:t>th</a:t>
            </a:r>
            <a:r>
              <a:rPr lang="en-US" sz="2500" dirty="0">
                <a:solidFill>
                  <a:srgbClr val="000000"/>
                </a:solidFill>
                <a:latin typeface="Arial"/>
                <a:ea typeface="Arial"/>
                <a:cs typeface="Arial"/>
                <a:sym typeface="Arial"/>
              </a:rPr>
              <a:t> year PhD student</a:t>
            </a:r>
          </a:p>
        </p:txBody>
      </p:sp>
      <p:sp>
        <p:nvSpPr>
          <p:cNvPr id="12" name="Shape 65"/>
          <p:cNvSpPr txBox="1"/>
          <p:nvPr/>
        </p:nvSpPr>
        <p:spPr>
          <a:xfrm>
            <a:off x="600854" y="6073183"/>
            <a:ext cx="670081" cy="325279"/>
          </a:xfrm>
          <a:prstGeom prst="rect">
            <a:avLst/>
          </a:prstGeom>
          <a:noFill/>
          <a:ln>
            <a:noFill/>
          </a:ln>
        </p:spPr>
        <p:txBody>
          <a:bodyPr lIns="81639" tIns="40820" rIns="81639" bIns="40820" anchor="t" anchorCtr="0">
            <a:noAutofit/>
          </a:bodyPr>
          <a:lstStyle/>
          <a:p>
            <a:pPr>
              <a:buSzPct val="25000"/>
            </a:pPr>
            <a:r>
              <a:rPr lang="en-US" sz="1600" b="1" baseline="30000" dirty="0">
                <a:solidFill>
                  <a:srgbClr val="FF0000"/>
                </a:solidFill>
                <a:latin typeface="Arial"/>
                <a:ea typeface="Arial"/>
                <a:cs typeface="Arial"/>
                <a:sym typeface="Arial"/>
              </a:rPr>
              <a:t>56</a:t>
            </a:r>
            <a:r>
              <a:rPr lang="en-US" sz="1600" b="1" dirty="0">
                <a:solidFill>
                  <a:srgbClr val="FF0000"/>
                </a:solidFill>
                <a:latin typeface="Arial"/>
                <a:ea typeface="Arial"/>
                <a:cs typeface="Arial"/>
                <a:sym typeface="Arial"/>
              </a:rPr>
              <a:t>Fe</a:t>
            </a:r>
          </a:p>
        </p:txBody>
      </p:sp>
      <p:sp>
        <p:nvSpPr>
          <p:cNvPr id="13" name="Shape 66"/>
          <p:cNvSpPr txBox="1"/>
          <p:nvPr/>
        </p:nvSpPr>
        <p:spPr>
          <a:xfrm>
            <a:off x="930017" y="5557832"/>
            <a:ext cx="340919" cy="325279"/>
          </a:xfrm>
          <a:prstGeom prst="rect">
            <a:avLst/>
          </a:prstGeom>
          <a:noFill/>
          <a:ln>
            <a:noFill/>
          </a:ln>
        </p:spPr>
        <p:txBody>
          <a:bodyPr lIns="81639" tIns="40820" rIns="81639" bIns="40820" anchor="t" anchorCtr="0">
            <a:noAutofit/>
          </a:bodyPr>
          <a:lstStyle/>
          <a:p>
            <a:pPr>
              <a:buSzPct val="25000"/>
            </a:pPr>
            <a:r>
              <a:rPr lang="en-US" sz="1600" b="1" dirty="0">
                <a:solidFill>
                  <a:srgbClr val="0000FF"/>
                </a:solidFill>
                <a:latin typeface="Arial"/>
                <a:ea typeface="Arial"/>
                <a:cs typeface="Arial"/>
                <a:sym typeface="Arial"/>
              </a:rPr>
              <a:t>p'</a:t>
            </a:r>
          </a:p>
        </p:txBody>
      </p:sp>
      <p:sp>
        <p:nvSpPr>
          <p:cNvPr id="14" name="Shape 67"/>
          <p:cNvSpPr txBox="1"/>
          <p:nvPr/>
        </p:nvSpPr>
        <p:spPr>
          <a:xfrm>
            <a:off x="1699700" y="6239088"/>
            <a:ext cx="324264" cy="374267"/>
          </a:xfrm>
          <a:prstGeom prst="rect">
            <a:avLst/>
          </a:prstGeom>
          <a:noFill/>
          <a:ln>
            <a:noFill/>
          </a:ln>
        </p:spPr>
        <p:txBody>
          <a:bodyPr lIns="81639" tIns="40820" rIns="81639" bIns="40820" anchor="t" anchorCtr="0">
            <a:noAutofit/>
          </a:bodyPr>
          <a:lstStyle/>
          <a:p>
            <a:pPr>
              <a:buSzPct val="25000"/>
            </a:pPr>
            <a:r>
              <a:rPr lang="en-US" sz="1600" b="1" dirty="0">
                <a:solidFill>
                  <a:srgbClr val="0000FF"/>
                </a:solidFill>
                <a:latin typeface="Arial"/>
                <a:ea typeface="Arial"/>
                <a:cs typeface="Arial"/>
                <a:sym typeface="Arial"/>
              </a:rPr>
              <a:t>p</a:t>
            </a:r>
            <a:r>
              <a:rPr lang="en-US" sz="1600" b="1" baseline="-25000" dirty="0">
                <a:solidFill>
                  <a:srgbClr val="0000FF"/>
                </a:solidFill>
                <a:latin typeface="Arial"/>
                <a:ea typeface="Arial"/>
                <a:cs typeface="Arial"/>
                <a:sym typeface="Arial"/>
              </a:rPr>
              <a:t>i</a:t>
            </a:r>
          </a:p>
        </p:txBody>
      </p:sp>
      <p:sp>
        <p:nvSpPr>
          <p:cNvPr id="15" name="Shape 68"/>
          <p:cNvSpPr txBox="1"/>
          <p:nvPr/>
        </p:nvSpPr>
        <p:spPr>
          <a:xfrm>
            <a:off x="1907711" y="5525174"/>
            <a:ext cx="332429" cy="433051"/>
          </a:xfrm>
          <a:prstGeom prst="rect">
            <a:avLst/>
          </a:prstGeom>
          <a:noFill/>
          <a:ln>
            <a:noFill/>
          </a:ln>
        </p:spPr>
        <p:txBody>
          <a:bodyPr lIns="81639" tIns="40820" rIns="81639" bIns="40820" anchor="t" anchorCtr="0">
            <a:noAutofit/>
          </a:bodyPr>
          <a:lstStyle/>
          <a:p>
            <a:pPr>
              <a:buSzPct val="25000"/>
            </a:pPr>
            <a:r>
              <a:rPr lang="en-US" sz="2400" b="1" dirty="0">
                <a:solidFill>
                  <a:srgbClr val="CC9900"/>
                </a:solidFill>
                <a:latin typeface="Times New Roman"/>
                <a:ea typeface="Times New Roman"/>
                <a:cs typeface="Times New Roman"/>
                <a:sym typeface="Times New Roman"/>
              </a:rPr>
              <a:t>ɤ</a:t>
            </a:r>
          </a:p>
        </p:txBody>
      </p:sp>
      <p:sp>
        <p:nvSpPr>
          <p:cNvPr id="16" name="Shape 69"/>
          <p:cNvSpPr txBox="1"/>
          <p:nvPr/>
        </p:nvSpPr>
        <p:spPr>
          <a:xfrm>
            <a:off x="3068928" y="5979780"/>
            <a:ext cx="2662046" cy="503594"/>
          </a:xfrm>
          <a:prstGeom prst="rect">
            <a:avLst/>
          </a:prstGeom>
          <a:noFill/>
          <a:ln>
            <a:noFill/>
          </a:ln>
        </p:spPr>
        <p:txBody>
          <a:bodyPr lIns="81639" tIns="40820" rIns="81639" bIns="40820" anchor="t" anchorCtr="0">
            <a:noAutofit/>
          </a:bodyPr>
          <a:lstStyle/>
          <a:p>
            <a:pPr>
              <a:buSzPct val="25000"/>
            </a:pPr>
            <a:r>
              <a:rPr lang="en-US" sz="2400" dirty="0">
                <a:solidFill>
                  <a:srgbClr val="000000"/>
                </a:solidFill>
                <a:latin typeface="Arial"/>
                <a:ea typeface="Arial"/>
                <a:cs typeface="Arial"/>
                <a:sym typeface="Arial"/>
              </a:rPr>
              <a:t>GRETINA: </a:t>
            </a:r>
            <a:r>
              <a:rPr lang="en-US" sz="2400" dirty="0" err="1">
                <a:solidFill>
                  <a:srgbClr val="000000"/>
                </a:solidFill>
                <a:latin typeface="Arial"/>
                <a:ea typeface="Arial"/>
                <a:cs typeface="Arial"/>
                <a:sym typeface="Arial"/>
              </a:rPr>
              <a:t>E</a:t>
            </a:r>
            <a:r>
              <a:rPr lang="en-US" sz="2400" baseline="-25000" dirty="0" err="1">
                <a:solidFill>
                  <a:srgbClr val="000000"/>
                </a:solidFill>
                <a:latin typeface="Times New Roman"/>
                <a:ea typeface="Times New Roman"/>
                <a:cs typeface="Times New Roman"/>
                <a:sym typeface="Times New Roman"/>
              </a:rPr>
              <a:t>ɤ</a:t>
            </a:r>
            <a:r>
              <a:rPr lang="en-US" sz="2400" dirty="0">
                <a:solidFill>
                  <a:srgbClr val="000000"/>
                </a:solidFill>
                <a:latin typeface="Times New Roman"/>
                <a:ea typeface="Times New Roman"/>
                <a:cs typeface="Times New Roman"/>
                <a:sym typeface="Times New Roman"/>
              </a:rPr>
              <a:t>, </a:t>
            </a:r>
            <a:r>
              <a:rPr lang="en-US" sz="2400" dirty="0" err="1">
                <a:solidFill>
                  <a:srgbClr val="000000"/>
                </a:solidFill>
                <a:latin typeface="Arial"/>
                <a:ea typeface="Arial"/>
                <a:cs typeface="Arial"/>
                <a:sym typeface="Arial"/>
              </a:rPr>
              <a:t>θ</a:t>
            </a:r>
            <a:r>
              <a:rPr lang="en-US" sz="2400" baseline="-25000" dirty="0" err="1">
                <a:solidFill>
                  <a:srgbClr val="000000"/>
                </a:solidFill>
                <a:latin typeface="Times New Roman"/>
                <a:ea typeface="Times New Roman"/>
                <a:cs typeface="Times New Roman"/>
                <a:sym typeface="Times New Roman"/>
              </a:rPr>
              <a:t>ɤ</a:t>
            </a:r>
            <a:endParaRPr lang="en-US" sz="2400" baseline="-25000" dirty="0">
              <a:solidFill>
                <a:srgbClr val="000000"/>
              </a:solidFill>
              <a:latin typeface="Times New Roman"/>
              <a:ea typeface="Times New Roman"/>
              <a:cs typeface="Times New Roman"/>
              <a:sym typeface="Times New Roman"/>
            </a:endParaRPr>
          </a:p>
        </p:txBody>
      </p:sp>
      <p:sp>
        <p:nvSpPr>
          <p:cNvPr id="17" name="Shape 70"/>
          <p:cNvSpPr txBox="1"/>
          <p:nvPr/>
        </p:nvSpPr>
        <p:spPr>
          <a:xfrm>
            <a:off x="82944" y="4396493"/>
            <a:ext cx="2254183" cy="433051"/>
          </a:xfrm>
          <a:prstGeom prst="rect">
            <a:avLst/>
          </a:prstGeom>
          <a:noFill/>
          <a:ln>
            <a:noFill/>
          </a:ln>
        </p:spPr>
        <p:txBody>
          <a:bodyPr lIns="81639" tIns="40820" rIns="81639" bIns="40820" anchor="t" anchorCtr="0">
            <a:noAutofit/>
          </a:bodyPr>
          <a:lstStyle/>
          <a:p>
            <a:pPr algn="r">
              <a:buSzPct val="25000"/>
            </a:pPr>
            <a:r>
              <a:rPr lang="en-US" sz="2400" dirty="0" err="1">
                <a:solidFill>
                  <a:srgbClr val="000000"/>
                </a:solidFill>
                <a:latin typeface="Arial"/>
                <a:ea typeface="Arial"/>
                <a:cs typeface="Arial"/>
                <a:sym typeface="Arial"/>
              </a:rPr>
              <a:t>Phoswich</a:t>
            </a:r>
            <a:r>
              <a:rPr lang="en-US" sz="2400" dirty="0">
                <a:solidFill>
                  <a:srgbClr val="000000"/>
                </a:solidFill>
                <a:latin typeface="Arial"/>
                <a:ea typeface="Arial"/>
                <a:cs typeface="Arial"/>
                <a:sym typeface="Arial"/>
              </a:rPr>
              <a:t> Wall:</a:t>
            </a:r>
          </a:p>
        </p:txBody>
      </p:sp>
      <p:sp>
        <p:nvSpPr>
          <p:cNvPr id="18" name="Shape 71"/>
          <p:cNvSpPr txBox="1"/>
          <p:nvPr/>
        </p:nvSpPr>
        <p:spPr>
          <a:xfrm>
            <a:off x="2612" y="4601916"/>
            <a:ext cx="995327" cy="602223"/>
          </a:xfrm>
          <a:prstGeom prst="rect">
            <a:avLst/>
          </a:prstGeom>
          <a:noFill/>
          <a:ln>
            <a:noFill/>
          </a:ln>
        </p:spPr>
        <p:txBody>
          <a:bodyPr lIns="81639" tIns="40820" rIns="81639" bIns="40820" anchor="t" anchorCtr="0">
            <a:noAutofit/>
          </a:bodyPr>
          <a:lstStyle/>
          <a:p>
            <a:pPr algn="r">
              <a:buSzPct val="25000"/>
            </a:pPr>
            <a:r>
              <a:rPr lang="en-US" sz="2200" dirty="0" err="1">
                <a:solidFill>
                  <a:srgbClr val="000000"/>
                </a:solidFill>
                <a:latin typeface="Arial"/>
                <a:ea typeface="Arial"/>
                <a:cs typeface="Arial"/>
                <a:sym typeface="Arial"/>
              </a:rPr>
              <a:t>E</a:t>
            </a:r>
            <a:r>
              <a:rPr lang="en-US" sz="2200" baseline="-25000" dirty="0" err="1">
                <a:solidFill>
                  <a:srgbClr val="000000"/>
                </a:solidFill>
                <a:latin typeface="Arial"/>
                <a:ea typeface="Arial"/>
                <a:cs typeface="Arial"/>
                <a:sym typeface="Arial"/>
              </a:rPr>
              <a:t>p</a:t>
            </a:r>
            <a:r>
              <a:rPr lang="en-US" sz="3300" dirty="0">
                <a:solidFill>
                  <a:srgbClr val="000000"/>
                </a:solidFill>
                <a:latin typeface="Times New Roman"/>
                <a:ea typeface="Times New Roman"/>
                <a:cs typeface="Times New Roman"/>
                <a:sym typeface="Times New Roman"/>
              </a:rPr>
              <a:t>, </a:t>
            </a:r>
            <a:r>
              <a:rPr lang="en-US" sz="2200" dirty="0" err="1">
                <a:solidFill>
                  <a:srgbClr val="000000"/>
                </a:solidFill>
                <a:latin typeface="Arial"/>
                <a:ea typeface="Arial"/>
                <a:cs typeface="Arial"/>
                <a:sym typeface="Arial"/>
              </a:rPr>
              <a:t>θ</a:t>
            </a:r>
            <a:r>
              <a:rPr lang="en-US" sz="2200" baseline="-25000" dirty="0" err="1">
                <a:solidFill>
                  <a:srgbClr val="000000"/>
                </a:solidFill>
                <a:latin typeface="Arial"/>
                <a:ea typeface="Arial"/>
                <a:cs typeface="Arial"/>
                <a:sym typeface="Arial"/>
              </a:rPr>
              <a:t>p</a:t>
            </a:r>
            <a:endParaRPr lang="en-US" sz="2200" baseline="-25000" dirty="0">
              <a:solidFill>
                <a:srgbClr val="000000"/>
              </a:solidFill>
              <a:latin typeface="Arial"/>
              <a:ea typeface="Arial"/>
              <a:cs typeface="Arial"/>
              <a:sym typeface="Arial"/>
            </a:endParaRPr>
          </a:p>
        </p:txBody>
      </p:sp>
      <p:sp>
        <p:nvSpPr>
          <p:cNvPr id="19" name="Shape 72"/>
          <p:cNvSpPr txBox="1"/>
          <p:nvPr/>
        </p:nvSpPr>
        <p:spPr>
          <a:xfrm>
            <a:off x="207687" y="1993478"/>
            <a:ext cx="3351721" cy="1969637"/>
          </a:xfrm>
          <a:prstGeom prst="rect">
            <a:avLst/>
          </a:prstGeom>
          <a:noFill/>
          <a:ln>
            <a:noFill/>
          </a:ln>
        </p:spPr>
        <p:txBody>
          <a:bodyPr lIns="81639" tIns="40820" rIns="81639" bIns="40820" anchor="t" anchorCtr="0">
            <a:noAutofit/>
          </a:bodyPr>
          <a:lstStyle/>
          <a:p>
            <a:pPr>
              <a:buSzPct val="25000"/>
            </a:pPr>
            <a:r>
              <a:rPr lang="en-US" sz="2500" dirty="0">
                <a:solidFill>
                  <a:srgbClr val="000000"/>
                </a:solidFill>
                <a:latin typeface="Arial"/>
                <a:ea typeface="Arial"/>
                <a:cs typeface="Arial"/>
                <a:sym typeface="Arial"/>
              </a:rPr>
              <a:t>LBNL GRETINA Team</a:t>
            </a:r>
          </a:p>
          <a:p>
            <a:pPr>
              <a:buSzPct val="25000"/>
            </a:pPr>
            <a:r>
              <a:rPr lang="en-US" sz="2500" baseline="30000" dirty="0">
                <a:solidFill>
                  <a:srgbClr val="000000"/>
                </a:solidFill>
                <a:latin typeface="Arial"/>
                <a:ea typeface="Arial"/>
                <a:cs typeface="Arial"/>
                <a:sym typeface="Arial"/>
              </a:rPr>
              <a:t>56</a:t>
            </a:r>
            <a:r>
              <a:rPr lang="en-US" sz="2500" dirty="0">
                <a:solidFill>
                  <a:srgbClr val="000000"/>
                </a:solidFill>
                <a:latin typeface="Arial"/>
                <a:ea typeface="Arial"/>
                <a:cs typeface="Arial"/>
                <a:sym typeface="Arial"/>
              </a:rPr>
              <a:t>Fe(</a:t>
            </a:r>
            <a:r>
              <a:rPr lang="en-US" sz="2500" dirty="0" err="1">
                <a:solidFill>
                  <a:srgbClr val="000000"/>
                </a:solidFill>
                <a:latin typeface="Arial"/>
                <a:ea typeface="Arial"/>
                <a:cs typeface="Arial"/>
                <a:sym typeface="Arial"/>
              </a:rPr>
              <a:t>p,p'</a:t>
            </a:r>
            <a:r>
              <a:rPr lang="en-US" sz="2400" dirty="0" err="1">
                <a:solidFill>
                  <a:srgbClr val="000000"/>
                </a:solidFill>
                <a:latin typeface="Times New Roman"/>
                <a:ea typeface="Times New Roman"/>
                <a:cs typeface="Times New Roman"/>
                <a:sym typeface="Times New Roman"/>
              </a:rPr>
              <a:t>ɤ</a:t>
            </a:r>
            <a:r>
              <a:rPr lang="en-US" sz="2500" dirty="0">
                <a:solidFill>
                  <a:srgbClr val="000000"/>
                </a:solidFill>
                <a:latin typeface="Arial"/>
                <a:ea typeface="Arial"/>
                <a:cs typeface="Arial"/>
                <a:sym typeface="Arial"/>
              </a:rPr>
              <a:t>) @ Argonne</a:t>
            </a:r>
          </a:p>
          <a:p>
            <a:endParaRPr sz="1600" dirty="0">
              <a:solidFill>
                <a:srgbClr val="000000"/>
              </a:solidFill>
              <a:latin typeface="Arial"/>
              <a:ea typeface="Arial"/>
              <a:cs typeface="Arial"/>
              <a:sym typeface="Arial"/>
            </a:endParaRPr>
          </a:p>
          <a:p>
            <a:pPr>
              <a:buSzPct val="25000"/>
            </a:pPr>
            <a:r>
              <a:rPr lang="en-US" sz="2500" dirty="0">
                <a:solidFill>
                  <a:srgbClr val="000000"/>
                </a:solidFill>
                <a:latin typeface="Arial"/>
                <a:ea typeface="Arial"/>
                <a:cs typeface="Arial"/>
                <a:sym typeface="Arial"/>
              </a:rPr>
              <a:t>Level Scheme</a:t>
            </a:r>
          </a:p>
          <a:p>
            <a:pPr>
              <a:buSzPct val="25000"/>
            </a:pPr>
            <a:r>
              <a:rPr lang="en-US" sz="2500" dirty="0">
                <a:solidFill>
                  <a:srgbClr val="000000"/>
                </a:solidFill>
                <a:latin typeface="Arial"/>
                <a:ea typeface="Arial"/>
                <a:cs typeface="Arial"/>
                <a:sym typeface="Arial"/>
              </a:rPr>
              <a:t>Low lying lifetimes</a:t>
            </a:r>
          </a:p>
        </p:txBody>
      </p:sp>
      <p:pic>
        <p:nvPicPr>
          <p:cNvPr id="20" name="Shape 73"/>
          <p:cNvPicPr preferRelativeResize="0"/>
          <p:nvPr/>
        </p:nvPicPr>
        <p:blipFill rotWithShape="1">
          <a:blip r:embed="rId6">
            <a:alphaModFix/>
          </a:blip>
          <a:srcRect/>
          <a:stretch/>
        </p:blipFill>
        <p:spPr>
          <a:xfrm>
            <a:off x="2405375" y="450034"/>
            <a:ext cx="829440" cy="829527"/>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26790" y="1097858"/>
            <a:ext cx="8813896" cy="3979645"/>
          </a:xfrm>
          <a:prstGeom prst="rect">
            <a:avLst/>
          </a:prstGeom>
          <a:ln>
            <a:solidFill>
              <a:srgbClr val="000000"/>
            </a:solidFill>
          </a:ln>
        </p:spPr>
      </p:pic>
      <p:grpSp>
        <p:nvGrpSpPr>
          <p:cNvPr id="2" name="Group 8"/>
          <p:cNvGrpSpPr/>
          <p:nvPr/>
        </p:nvGrpSpPr>
        <p:grpSpPr>
          <a:xfrm>
            <a:off x="7000569" y="3413979"/>
            <a:ext cx="1935716" cy="1663524"/>
            <a:chOff x="1503537" y="3481918"/>
            <a:chExt cx="2803879" cy="2238197"/>
          </a:xfrm>
        </p:grpSpPr>
        <p:pic>
          <p:nvPicPr>
            <p:cNvPr id="10" name="Picture 9"/>
            <p:cNvPicPr>
              <a:picLocks noChangeAspect="1"/>
            </p:cNvPicPr>
            <p:nvPr/>
          </p:nvPicPr>
          <p:blipFill rotWithShape="1">
            <a:blip r:embed="rId4" cstate="print">
              <a:extLst>
                <a:ext uri="{28A0092B-C50C-407E-A947-70E740481C1C}">
                  <a14:useLocalDpi xmlns="" xmlns:a14="http://schemas.microsoft.com/office/drawing/2010/main"/>
                </a:ext>
              </a:extLst>
            </a:blip>
            <a:srcRect/>
            <a:stretch/>
          </p:blipFill>
          <p:spPr>
            <a:xfrm>
              <a:off x="1503537" y="3481918"/>
              <a:ext cx="2803879" cy="2238197"/>
            </a:xfrm>
            <a:prstGeom prst="rect">
              <a:avLst/>
            </a:prstGeom>
            <a:solidFill>
              <a:srgbClr val="000000"/>
            </a:solidFill>
            <a:ln>
              <a:solidFill>
                <a:schemeClr val="tx1"/>
              </a:solidFill>
            </a:ln>
          </p:spPr>
        </p:pic>
        <p:sp>
          <p:nvSpPr>
            <p:cNvPr id="11" name="TextBox 10"/>
            <p:cNvSpPr txBox="1"/>
            <p:nvPr/>
          </p:nvSpPr>
          <p:spPr>
            <a:xfrm>
              <a:off x="2828041" y="3564892"/>
              <a:ext cx="1344412" cy="621150"/>
            </a:xfrm>
            <a:prstGeom prst="rect">
              <a:avLst/>
            </a:prstGeom>
            <a:solidFill>
              <a:schemeClr val="tx1"/>
            </a:solidFill>
          </p:spPr>
          <p:txBody>
            <a:bodyPr wrap="square" rtlCol="0">
              <a:spAutoFit/>
            </a:bodyPr>
            <a:lstStyle/>
            <a:p>
              <a:r>
                <a:rPr lang="en-US" sz="1200" i="1" dirty="0" smtClean="0">
                  <a:solidFill>
                    <a:schemeClr val="bg1"/>
                  </a:solidFill>
                  <a:latin typeface="Times New Roman"/>
                  <a:cs typeface="Times New Roman"/>
                </a:rPr>
                <a:t>Tracked</a:t>
              </a:r>
            </a:p>
            <a:p>
              <a:r>
                <a:rPr lang="en-US" sz="1200" i="1" dirty="0">
                  <a:solidFill>
                    <a:schemeClr val="bg1"/>
                  </a:solidFill>
                  <a:latin typeface="Symbol" charset="2"/>
                  <a:ea typeface="Symbol" charset="2"/>
                  <a:cs typeface="Symbol" charset="2"/>
                </a:rPr>
                <a:t>g</a:t>
              </a:r>
              <a:r>
                <a:rPr lang="en-US" sz="1200" i="1" dirty="0" smtClean="0">
                  <a:solidFill>
                    <a:schemeClr val="bg1"/>
                  </a:solidFill>
                  <a:latin typeface="Symbol" charset="2"/>
                  <a:ea typeface="Symbol" charset="2"/>
                  <a:cs typeface="Symbol" charset="2"/>
                </a:rPr>
                <a:t>-g</a:t>
              </a:r>
              <a:r>
                <a:rPr lang="en-US" sz="1200" i="1" dirty="0" smtClean="0">
                  <a:solidFill>
                    <a:schemeClr val="bg1"/>
                  </a:solidFill>
                  <a:latin typeface="Times New Roman"/>
                  <a:cs typeface="Times New Roman"/>
                </a:rPr>
                <a:t> data</a:t>
              </a:r>
              <a:endParaRPr lang="en-US" i="1" dirty="0">
                <a:solidFill>
                  <a:schemeClr val="bg1"/>
                </a:solidFill>
                <a:latin typeface="Times New Roman"/>
                <a:cs typeface="Times New Roman"/>
              </a:endParaRPr>
            </a:p>
          </p:txBody>
        </p:sp>
      </p:grpSp>
      <p:sp>
        <p:nvSpPr>
          <p:cNvPr id="12" name="TextBox 11"/>
          <p:cNvSpPr txBox="1"/>
          <p:nvPr/>
        </p:nvSpPr>
        <p:spPr>
          <a:xfrm>
            <a:off x="2326126" y="979874"/>
            <a:ext cx="4821935" cy="461665"/>
          </a:xfrm>
          <a:prstGeom prst="rect">
            <a:avLst/>
          </a:prstGeom>
          <a:solidFill>
            <a:schemeClr val="tx1"/>
          </a:solidFill>
          <a:ln>
            <a:solidFill>
              <a:srgbClr val="000000"/>
            </a:solidFill>
          </a:ln>
        </p:spPr>
        <p:txBody>
          <a:bodyPr wrap="square" rtlCol="0">
            <a:spAutoFit/>
          </a:bodyPr>
          <a:lstStyle/>
          <a:p>
            <a:pPr algn="ctr"/>
            <a:r>
              <a:rPr lang="en-US" sz="2400" i="1" baseline="30000" dirty="0" smtClean="0">
                <a:solidFill>
                  <a:schemeClr val="bg1"/>
                </a:solidFill>
                <a:latin typeface="Helvetica" charset="0"/>
                <a:ea typeface="Helvetica" charset="0"/>
                <a:cs typeface="Helvetica" charset="0"/>
              </a:rPr>
              <a:t>56</a:t>
            </a:r>
            <a:r>
              <a:rPr lang="en-US" sz="2400" i="1" dirty="0" smtClean="0">
                <a:solidFill>
                  <a:schemeClr val="bg1"/>
                </a:solidFill>
                <a:latin typeface="Helvetica" charset="0"/>
                <a:ea typeface="Helvetica" charset="0"/>
                <a:cs typeface="Helvetica" charset="0"/>
              </a:rPr>
              <a:t>Fe(p,p’</a:t>
            </a:r>
            <a:r>
              <a:rPr lang="en-US" sz="2400" i="1" dirty="0" smtClean="0">
                <a:solidFill>
                  <a:schemeClr val="bg1"/>
                </a:solidFill>
                <a:latin typeface="Symbol" charset="2"/>
                <a:ea typeface="Symbol" charset="2"/>
                <a:cs typeface="Symbol" charset="2"/>
              </a:rPr>
              <a:t>g</a:t>
            </a:r>
            <a:r>
              <a:rPr lang="en-US" sz="2400" i="1" dirty="0" smtClean="0">
                <a:solidFill>
                  <a:schemeClr val="bg1"/>
                </a:solidFill>
                <a:latin typeface="Helvetica" charset="0"/>
                <a:ea typeface="Helvetica" charset="0"/>
                <a:cs typeface="Helvetica" charset="0"/>
              </a:rPr>
              <a:t>) Level Scheme (partial)</a:t>
            </a:r>
            <a:endParaRPr lang="en-US" sz="1800" i="1" dirty="0">
              <a:solidFill>
                <a:schemeClr val="bg1"/>
              </a:solidFill>
              <a:latin typeface="Helvetica" charset="0"/>
              <a:ea typeface="Helvetica" charset="0"/>
              <a:cs typeface="Helvetica" charset="0"/>
            </a:endParaRPr>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hape 117"/>
          <p:cNvPicPr preferRelativeResize="0"/>
          <p:nvPr/>
        </p:nvPicPr>
        <p:blipFill rotWithShape="1">
          <a:blip r:embed="rId3">
            <a:alphaModFix/>
          </a:blip>
          <a:srcRect/>
          <a:stretch/>
        </p:blipFill>
        <p:spPr>
          <a:xfrm>
            <a:off x="4893697" y="414763"/>
            <a:ext cx="2903039" cy="2923920"/>
          </a:xfrm>
          <a:prstGeom prst="rect">
            <a:avLst/>
          </a:prstGeom>
          <a:noFill/>
          <a:ln>
            <a:noFill/>
          </a:ln>
        </p:spPr>
      </p:pic>
      <p:sp>
        <p:nvSpPr>
          <p:cNvPr id="9" name="Shape 118"/>
          <p:cNvSpPr txBox="1"/>
          <p:nvPr/>
        </p:nvSpPr>
        <p:spPr>
          <a:xfrm>
            <a:off x="5474303" y="697914"/>
            <a:ext cx="1828360" cy="366101"/>
          </a:xfrm>
          <a:prstGeom prst="rect">
            <a:avLst/>
          </a:prstGeom>
          <a:noFill/>
          <a:ln>
            <a:noFill/>
          </a:ln>
        </p:spPr>
        <p:txBody>
          <a:bodyPr lIns="81639" tIns="40820" rIns="81639" bIns="40820" anchor="t" anchorCtr="0">
            <a:noAutofit/>
          </a:bodyPr>
          <a:lstStyle/>
          <a:p>
            <a:pPr>
              <a:buSzPct val="25000"/>
            </a:pPr>
            <a:r>
              <a:rPr lang="en-US" sz="1600" dirty="0">
                <a:solidFill>
                  <a:srgbClr val="FF0000"/>
                </a:solidFill>
                <a:latin typeface="Arial"/>
                <a:ea typeface="Arial"/>
                <a:cs typeface="Arial"/>
                <a:sym typeface="Arial"/>
              </a:rPr>
              <a:t>Recoil Simulation</a:t>
            </a:r>
          </a:p>
        </p:txBody>
      </p:sp>
      <p:cxnSp>
        <p:nvCxnSpPr>
          <p:cNvPr id="10" name="Shape 119"/>
          <p:cNvCxnSpPr/>
          <p:nvPr/>
        </p:nvCxnSpPr>
        <p:spPr>
          <a:xfrm>
            <a:off x="6378850" y="2822679"/>
            <a:ext cx="670736" cy="300784"/>
          </a:xfrm>
          <a:prstGeom prst="straightConnector1">
            <a:avLst/>
          </a:prstGeom>
          <a:noFill/>
          <a:ln w="10075" cap="flat" cmpd="sng">
            <a:solidFill>
              <a:srgbClr val="0000FF"/>
            </a:solidFill>
            <a:prstDash val="solid"/>
            <a:round/>
            <a:headEnd type="none" w="med" len="med"/>
            <a:tailEnd type="none" w="med" len="med"/>
          </a:ln>
        </p:spPr>
      </p:cxnSp>
      <p:sp>
        <p:nvSpPr>
          <p:cNvPr id="11" name="Shape 120"/>
          <p:cNvSpPr txBox="1"/>
          <p:nvPr/>
        </p:nvSpPr>
        <p:spPr>
          <a:xfrm>
            <a:off x="5806080" y="2864480"/>
            <a:ext cx="403617" cy="387330"/>
          </a:xfrm>
          <a:prstGeom prst="rect">
            <a:avLst/>
          </a:prstGeom>
          <a:noFill/>
          <a:ln>
            <a:noFill/>
          </a:ln>
        </p:spPr>
        <p:txBody>
          <a:bodyPr lIns="81639" tIns="40820" rIns="81639" bIns="40820" anchor="t" anchorCtr="0">
            <a:noAutofit/>
          </a:bodyPr>
          <a:lstStyle/>
          <a:p>
            <a:pPr>
              <a:buSzPct val="25000"/>
            </a:pPr>
            <a:r>
              <a:rPr lang="en-US" sz="1600" b="1" dirty="0">
                <a:solidFill>
                  <a:srgbClr val="0000FF"/>
                </a:solidFill>
                <a:latin typeface="Arial"/>
                <a:ea typeface="Arial"/>
                <a:cs typeface="Arial"/>
                <a:sym typeface="Arial"/>
              </a:rPr>
              <a:t>p'</a:t>
            </a:r>
          </a:p>
        </p:txBody>
      </p:sp>
      <p:cxnSp>
        <p:nvCxnSpPr>
          <p:cNvPr id="12" name="Shape 121"/>
          <p:cNvCxnSpPr/>
          <p:nvPr/>
        </p:nvCxnSpPr>
        <p:spPr>
          <a:xfrm flipH="1">
            <a:off x="5640191" y="2822679"/>
            <a:ext cx="738658" cy="128674"/>
          </a:xfrm>
          <a:prstGeom prst="straightConnector1">
            <a:avLst/>
          </a:prstGeom>
          <a:noFill/>
          <a:ln w="10075" cap="flat" cmpd="sng">
            <a:solidFill>
              <a:srgbClr val="0000FF"/>
            </a:solidFill>
            <a:prstDash val="solid"/>
            <a:round/>
            <a:headEnd type="none" w="med" len="med"/>
            <a:tailEnd type="triangle" w="lg" len="lg"/>
          </a:ln>
        </p:spPr>
      </p:cxnSp>
      <p:pic>
        <p:nvPicPr>
          <p:cNvPr id="13" name="Shape 122"/>
          <p:cNvPicPr preferRelativeResize="0"/>
          <p:nvPr/>
        </p:nvPicPr>
        <p:blipFill rotWithShape="1">
          <a:blip r:embed="rId4">
            <a:alphaModFix/>
          </a:blip>
          <a:srcRect/>
          <a:stretch/>
        </p:blipFill>
        <p:spPr>
          <a:xfrm>
            <a:off x="67569" y="776619"/>
            <a:ext cx="4022783" cy="2729275"/>
          </a:xfrm>
          <a:prstGeom prst="rect">
            <a:avLst/>
          </a:prstGeom>
          <a:noFill/>
          <a:ln>
            <a:noFill/>
          </a:ln>
        </p:spPr>
      </p:pic>
      <p:pic>
        <p:nvPicPr>
          <p:cNvPr id="14" name="Shape 123"/>
          <p:cNvPicPr preferRelativeResize="0"/>
          <p:nvPr/>
        </p:nvPicPr>
        <p:blipFill rotWithShape="1">
          <a:blip r:embed="rId5">
            <a:alphaModFix/>
          </a:blip>
          <a:srcRect/>
          <a:stretch/>
        </p:blipFill>
        <p:spPr>
          <a:xfrm>
            <a:off x="67569" y="3738098"/>
            <a:ext cx="4022783" cy="2737438"/>
          </a:xfrm>
          <a:prstGeom prst="rect">
            <a:avLst/>
          </a:prstGeom>
          <a:noFill/>
          <a:ln>
            <a:noFill/>
          </a:ln>
        </p:spPr>
      </p:pic>
      <p:sp>
        <p:nvSpPr>
          <p:cNvPr id="15" name="Shape 124"/>
          <p:cNvSpPr txBox="1"/>
          <p:nvPr/>
        </p:nvSpPr>
        <p:spPr>
          <a:xfrm>
            <a:off x="1181107" y="171131"/>
            <a:ext cx="1994248" cy="433051"/>
          </a:xfrm>
          <a:prstGeom prst="rect">
            <a:avLst/>
          </a:prstGeom>
          <a:noFill/>
          <a:ln>
            <a:noFill/>
          </a:ln>
        </p:spPr>
        <p:txBody>
          <a:bodyPr lIns="81639" tIns="40820" rIns="81639" bIns="40820" anchor="t" anchorCtr="0">
            <a:noAutofit/>
          </a:bodyPr>
          <a:lstStyle/>
          <a:p>
            <a:pPr>
              <a:buSzPct val="25000"/>
            </a:pPr>
            <a:r>
              <a:rPr lang="en-US" sz="2400" dirty="0">
                <a:solidFill>
                  <a:srgbClr val="000000"/>
                </a:solidFill>
                <a:latin typeface="Arial"/>
                <a:ea typeface="Arial"/>
                <a:cs typeface="Arial"/>
                <a:sym typeface="Arial"/>
              </a:rPr>
              <a:t>Doppler Shift</a:t>
            </a:r>
          </a:p>
        </p:txBody>
      </p:sp>
      <p:cxnSp>
        <p:nvCxnSpPr>
          <p:cNvPr id="16" name="Shape 125"/>
          <p:cNvCxnSpPr/>
          <p:nvPr/>
        </p:nvCxnSpPr>
        <p:spPr>
          <a:xfrm rot="10800000" flipH="1">
            <a:off x="3068928" y="2420652"/>
            <a:ext cx="1990655" cy="5224"/>
          </a:xfrm>
          <a:prstGeom prst="straightConnector1">
            <a:avLst/>
          </a:prstGeom>
          <a:noFill/>
          <a:ln w="29150" cap="flat" cmpd="sng">
            <a:solidFill>
              <a:srgbClr val="FF00FF"/>
            </a:solidFill>
            <a:prstDash val="solid"/>
            <a:round/>
            <a:headEnd type="none" w="med" len="med"/>
            <a:tailEnd type="triangle" w="lg" len="lg"/>
          </a:ln>
        </p:spPr>
      </p:cxnSp>
      <p:cxnSp>
        <p:nvCxnSpPr>
          <p:cNvPr id="17" name="Shape 126"/>
          <p:cNvCxnSpPr/>
          <p:nvPr/>
        </p:nvCxnSpPr>
        <p:spPr>
          <a:xfrm flipH="1">
            <a:off x="3151873" y="2571534"/>
            <a:ext cx="1990655" cy="1925548"/>
          </a:xfrm>
          <a:prstGeom prst="straightConnector1">
            <a:avLst/>
          </a:prstGeom>
          <a:noFill/>
          <a:ln w="29150" cap="flat" cmpd="sng">
            <a:solidFill>
              <a:srgbClr val="FF00FF"/>
            </a:solidFill>
            <a:prstDash val="solid"/>
            <a:round/>
            <a:headEnd type="none" w="med" len="med"/>
            <a:tailEnd type="triangle" w="lg" len="lg"/>
          </a:ln>
        </p:spPr>
      </p:cxnSp>
      <p:sp>
        <p:nvSpPr>
          <p:cNvPr id="18" name="Shape 127"/>
          <p:cNvSpPr/>
          <p:nvPr/>
        </p:nvSpPr>
        <p:spPr>
          <a:xfrm>
            <a:off x="1344382" y="784459"/>
            <a:ext cx="1243833" cy="165905"/>
          </a:xfrm>
          <a:prstGeom prst="rect">
            <a:avLst/>
          </a:prstGeom>
          <a:solidFill>
            <a:srgbClr val="FFFFFF"/>
          </a:solidFill>
          <a:ln w="9525" cap="flat" cmpd="sng">
            <a:solidFill>
              <a:srgbClr val="FFFFFF"/>
            </a:solidFill>
            <a:prstDash val="solid"/>
            <a:round/>
            <a:headEnd type="none" w="med" len="med"/>
            <a:tailEnd type="none" w="med" len="med"/>
          </a:ln>
        </p:spPr>
        <p:txBody>
          <a:bodyPr lIns="82932" tIns="82932" rIns="82932" bIns="82932" anchor="ctr" anchorCtr="0">
            <a:noAutofit/>
          </a:bodyPr>
          <a:lstStyle/>
          <a:p>
            <a:endParaRPr dirty="0"/>
          </a:p>
        </p:txBody>
      </p:sp>
      <p:sp>
        <p:nvSpPr>
          <p:cNvPr id="19" name="Shape 128"/>
          <p:cNvSpPr/>
          <p:nvPr/>
        </p:nvSpPr>
        <p:spPr>
          <a:xfrm>
            <a:off x="1394672" y="3738097"/>
            <a:ext cx="1146520" cy="165905"/>
          </a:xfrm>
          <a:prstGeom prst="rect">
            <a:avLst/>
          </a:prstGeom>
          <a:solidFill>
            <a:srgbClr val="FFFFFF"/>
          </a:solidFill>
          <a:ln w="9525" cap="flat" cmpd="sng">
            <a:solidFill>
              <a:srgbClr val="FFFFFF"/>
            </a:solidFill>
            <a:prstDash val="solid"/>
            <a:round/>
            <a:headEnd type="none" w="med" len="med"/>
            <a:tailEnd type="none" w="med" len="med"/>
          </a:ln>
        </p:spPr>
        <p:txBody>
          <a:bodyPr lIns="82932" tIns="82932" rIns="82932" bIns="82932" anchor="ctr" anchorCtr="0">
            <a:noAutofit/>
          </a:bodyPr>
          <a:lstStyle/>
          <a:p>
            <a:endParaRPr dirty="0"/>
          </a:p>
        </p:txBody>
      </p:sp>
      <p:sp>
        <p:nvSpPr>
          <p:cNvPr id="20" name="Shape 129"/>
          <p:cNvSpPr txBox="1"/>
          <p:nvPr/>
        </p:nvSpPr>
        <p:spPr>
          <a:xfrm>
            <a:off x="909417" y="3670167"/>
            <a:ext cx="2737151" cy="374267"/>
          </a:xfrm>
          <a:prstGeom prst="rect">
            <a:avLst/>
          </a:prstGeom>
          <a:noFill/>
          <a:ln>
            <a:noFill/>
          </a:ln>
        </p:spPr>
        <p:txBody>
          <a:bodyPr lIns="81639" tIns="40820" rIns="81639" bIns="40820" anchor="t" anchorCtr="0">
            <a:noAutofit/>
          </a:bodyPr>
          <a:lstStyle/>
          <a:p>
            <a:pPr>
              <a:buSzPct val="25000"/>
            </a:pPr>
            <a:r>
              <a:rPr lang="en-US" sz="1600" dirty="0">
                <a:solidFill>
                  <a:srgbClr val="FF00FF"/>
                </a:solidFill>
                <a:latin typeface="Arial"/>
                <a:ea typeface="Arial"/>
                <a:cs typeface="Arial"/>
                <a:sym typeface="Arial"/>
              </a:rPr>
              <a:t>After t</a:t>
            </a:r>
            <a:r>
              <a:rPr lang="en-US" sz="1600" baseline="-25000" dirty="0">
                <a:solidFill>
                  <a:srgbClr val="FF00FF"/>
                </a:solidFill>
                <a:latin typeface="Arial"/>
                <a:ea typeface="Arial"/>
                <a:cs typeface="Arial"/>
                <a:sym typeface="Arial"/>
              </a:rPr>
              <a:t>1/2</a:t>
            </a:r>
            <a:r>
              <a:rPr lang="en-US" sz="1600" dirty="0">
                <a:solidFill>
                  <a:srgbClr val="FF00FF"/>
                </a:solidFill>
                <a:latin typeface="Arial"/>
                <a:ea typeface="Arial"/>
                <a:cs typeface="Arial"/>
                <a:sym typeface="Arial"/>
              </a:rPr>
              <a:t>=30 </a:t>
            </a:r>
            <a:r>
              <a:rPr lang="en-US" sz="1600" dirty="0" err="1">
                <a:solidFill>
                  <a:srgbClr val="FF00FF"/>
                </a:solidFill>
                <a:latin typeface="Arial"/>
                <a:ea typeface="Arial"/>
                <a:cs typeface="Arial"/>
                <a:sym typeface="Arial"/>
              </a:rPr>
              <a:t>fs</a:t>
            </a:r>
            <a:r>
              <a:rPr lang="en-US" sz="1600" dirty="0">
                <a:solidFill>
                  <a:srgbClr val="FF00FF"/>
                </a:solidFill>
                <a:latin typeface="Arial"/>
                <a:ea typeface="Arial"/>
                <a:cs typeface="Arial"/>
                <a:sym typeface="Arial"/>
              </a:rPr>
              <a:t> correction</a:t>
            </a:r>
          </a:p>
        </p:txBody>
      </p:sp>
      <p:sp>
        <p:nvSpPr>
          <p:cNvPr id="21" name="Shape 130"/>
          <p:cNvSpPr txBox="1"/>
          <p:nvPr/>
        </p:nvSpPr>
        <p:spPr>
          <a:xfrm rot="-5400000">
            <a:off x="3536495" y="2074809"/>
            <a:ext cx="515024" cy="216176"/>
          </a:xfrm>
          <a:prstGeom prst="rect">
            <a:avLst/>
          </a:prstGeom>
          <a:noFill/>
          <a:ln>
            <a:noFill/>
          </a:ln>
        </p:spPr>
        <p:txBody>
          <a:bodyPr lIns="81639" tIns="40820" rIns="81639" bIns="40820" anchor="t" anchorCtr="0">
            <a:noAutofit/>
          </a:bodyPr>
          <a:lstStyle/>
          <a:p>
            <a:pPr>
              <a:buSzPct val="25000"/>
            </a:pPr>
            <a:r>
              <a:rPr lang="en-US" sz="900" dirty="0">
                <a:solidFill>
                  <a:srgbClr val="000000"/>
                </a:solidFill>
                <a:latin typeface="Arial"/>
                <a:ea typeface="Arial"/>
                <a:cs typeface="Arial"/>
                <a:sym typeface="Arial"/>
              </a:rPr>
              <a:t>counts</a:t>
            </a:r>
          </a:p>
        </p:txBody>
      </p:sp>
      <p:sp>
        <p:nvSpPr>
          <p:cNvPr id="22" name="Shape 131"/>
          <p:cNvSpPr txBox="1"/>
          <p:nvPr/>
        </p:nvSpPr>
        <p:spPr>
          <a:xfrm rot="-5400000">
            <a:off x="3550863" y="5047064"/>
            <a:ext cx="515024" cy="216176"/>
          </a:xfrm>
          <a:prstGeom prst="rect">
            <a:avLst/>
          </a:prstGeom>
          <a:noFill/>
          <a:ln>
            <a:noFill/>
          </a:ln>
        </p:spPr>
        <p:txBody>
          <a:bodyPr lIns="81639" tIns="40820" rIns="81639" bIns="40820" anchor="t" anchorCtr="0">
            <a:noAutofit/>
          </a:bodyPr>
          <a:lstStyle/>
          <a:p>
            <a:pPr>
              <a:buSzPct val="25000"/>
            </a:pPr>
            <a:r>
              <a:rPr lang="en-US" sz="900" dirty="0">
                <a:solidFill>
                  <a:srgbClr val="000000"/>
                </a:solidFill>
                <a:latin typeface="Arial"/>
                <a:ea typeface="Arial"/>
                <a:cs typeface="Arial"/>
                <a:sym typeface="Arial"/>
              </a:rPr>
              <a:t>counts</a:t>
            </a:r>
          </a:p>
        </p:txBody>
      </p:sp>
      <p:sp>
        <p:nvSpPr>
          <p:cNvPr id="23" name="Shape 132"/>
          <p:cNvSpPr/>
          <p:nvPr/>
        </p:nvSpPr>
        <p:spPr>
          <a:xfrm>
            <a:off x="482288" y="1309608"/>
            <a:ext cx="1193870" cy="497715"/>
          </a:xfrm>
          <a:prstGeom prst="rect">
            <a:avLst/>
          </a:prstGeom>
          <a:solidFill>
            <a:srgbClr val="FFFFFF"/>
          </a:solidFill>
          <a:ln w="9525" cap="flat" cmpd="sng">
            <a:solidFill>
              <a:srgbClr val="3465A4"/>
            </a:solidFill>
            <a:prstDash val="solid"/>
            <a:round/>
            <a:headEnd type="none" w="med" len="med"/>
            <a:tailEnd type="none" w="med" len="med"/>
          </a:ln>
        </p:spPr>
        <p:txBody>
          <a:bodyPr lIns="82932" tIns="82932" rIns="82932" bIns="82932" anchor="ctr" anchorCtr="0">
            <a:noAutofit/>
          </a:bodyPr>
          <a:lstStyle/>
          <a:p>
            <a:endParaRPr dirty="0"/>
          </a:p>
        </p:txBody>
      </p:sp>
      <p:sp>
        <p:nvSpPr>
          <p:cNvPr id="24" name="Shape 133"/>
          <p:cNvSpPr txBox="1"/>
          <p:nvPr/>
        </p:nvSpPr>
        <p:spPr>
          <a:xfrm>
            <a:off x="424162" y="1298830"/>
            <a:ext cx="1449560" cy="582955"/>
          </a:xfrm>
          <a:prstGeom prst="rect">
            <a:avLst/>
          </a:prstGeom>
          <a:noFill/>
          <a:ln>
            <a:noFill/>
          </a:ln>
        </p:spPr>
        <p:txBody>
          <a:bodyPr lIns="81639" tIns="40820" rIns="81639" bIns="40820" anchor="t" anchorCtr="0">
            <a:noAutofit/>
          </a:bodyPr>
          <a:lstStyle/>
          <a:p>
            <a:pPr>
              <a:buSzPct val="25000"/>
            </a:pPr>
            <a:r>
              <a:rPr lang="en-US" sz="1200" dirty="0">
                <a:solidFill>
                  <a:srgbClr val="000000"/>
                </a:solidFill>
                <a:latin typeface="Arial"/>
                <a:ea typeface="Arial"/>
                <a:cs typeface="Arial"/>
                <a:sym typeface="Arial"/>
              </a:rPr>
              <a:t>Recoil away from </a:t>
            </a:r>
          </a:p>
          <a:p>
            <a:pPr>
              <a:buSzPct val="25000"/>
            </a:pPr>
            <a:r>
              <a:rPr lang="en-US" sz="1200" dirty="0">
                <a:solidFill>
                  <a:srgbClr val="000000"/>
                </a:solidFill>
                <a:latin typeface="Arial"/>
                <a:ea typeface="Arial"/>
                <a:cs typeface="Arial"/>
                <a:sym typeface="Arial"/>
              </a:rPr>
              <a:t>emission: low </a:t>
            </a:r>
            <a:r>
              <a:rPr lang="en-US" sz="1200" dirty="0" err="1">
                <a:solidFill>
                  <a:srgbClr val="000000"/>
                </a:solidFill>
                <a:latin typeface="Arial"/>
                <a:ea typeface="Arial"/>
                <a:cs typeface="Arial"/>
                <a:sym typeface="Arial"/>
              </a:rPr>
              <a:t>E</a:t>
            </a:r>
            <a:r>
              <a:rPr lang="en-US" baseline="-25000" dirty="0" err="1">
                <a:solidFill>
                  <a:srgbClr val="000000"/>
                </a:solidFill>
                <a:latin typeface="Times New Roman"/>
                <a:ea typeface="Times New Roman"/>
                <a:cs typeface="Times New Roman"/>
                <a:sym typeface="Times New Roman"/>
              </a:rPr>
              <a:t>ɤ</a:t>
            </a:r>
            <a:r>
              <a:rPr lang="en-US" sz="1200" dirty="0">
                <a:solidFill>
                  <a:srgbClr val="000000"/>
                </a:solidFill>
                <a:latin typeface="Arial"/>
                <a:ea typeface="Arial"/>
                <a:cs typeface="Arial"/>
                <a:sym typeface="Arial"/>
              </a:rPr>
              <a:t> </a:t>
            </a:r>
          </a:p>
        </p:txBody>
      </p:sp>
      <p:sp>
        <p:nvSpPr>
          <p:cNvPr id="25" name="Shape 134"/>
          <p:cNvSpPr/>
          <p:nvPr/>
        </p:nvSpPr>
        <p:spPr>
          <a:xfrm>
            <a:off x="2390000" y="1146316"/>
            <a:ext cx="1211504" cy="497715"/>
          </a:xfrm>
          <a:prstGeom prst="rect">
            <a:avLst/>
          </a:prstGeom>
          <a:solidFill>
            <a:srgbClr val="FFFFFF"/>
          </a:solidFill>
          <a:ln w="9525" cap="flat" cmpd="sng">
            <a:solidFill>
              <a:srgbClr val="3465A4"/>
            </a:solidFill>
            <a:prstDash val="solid"/>
            <a:round/>
            <a:headEnd type="none" w="med" len="med"/>
            <a:tailEnd type="none" w="med" len="med"/>
          </a:ln>
        </p:spPr>
        <p:txBody>
          <a:bodyPr lIns="82932" tIns="82932" rIns="82932" bIns="82932" anchor="ctr" anchorCtr="0">
            <a:noAutofit/>
          </a:bodyPr>
          <a:lstStyle/>
          <a:p>
            <a:endParaRPr dirty="0"/>
          </a:p>
        </p:txBody>
      </p:sp>
      <p:sp>
        <p:nvSpPr>
          <p:cNvPr id="26" name="Shape 135"/>
          <p:cNvSpPr txBox="1"/>
          <p:nvPr/>
        </p:nvSpPr>
        <p:spPr>
          <a:xfrm>
            <a:off x="2342324" y="1137496"/>
            <a:ext cx="1375107" cy="582955"/>
          </a:xfrm>
          <a:prstGeom prst="rect">
            <a:avLst/>
          </a:prstGeom>
          <a:noFill/>
          <a:ln>
            <a:noFill/>
          </a:ln>
        </p:spPr>
        <p:txBody>
          <a:bodyPr lIns="81639" tIns="40820" rIns="81639" bIns="40820" anchor="t" anchorCtr="0">
            <a:noAutofit/>
          </a:bodyPr>
          <a:lstStyle/>
          <a:p>
            <a:pPr>
              <a:buSzPct val="25000"/>
            </a:pPr>
            <a:r>
              <a:rPr lang="en-US" sz="1200" dirty="0">
                <a:solidFill>
                  <a:srgbClr val="000000"/>
                </a:solidFill>
                <a:latin typeface="Arial"/>
                <a:ea typeface="Arial"/>
                <a:cs typeface="Arial"/>
                <a:sym typeface="Arial"/>
              </a:rPr>
              <a:t>Recoil toward</a:t>
            </a:r>
          </a:p>
          <a:p>
            <a:pPr>
              <a:buSzPct val="25000"/>
            </a:pPr>
            <a:r>
              <a:rPr lang="en-US" sz="1200" dirty="0">
                <a:solidFill>
                  <a:srgbClr val="000000"/>
                </a:solidFill>
                <a:latin typeface="Arial"/>
                <a:ea typeface="Arial"/>
                <a:cs typeface="Arial"/>
                <a:sym typeface="Arial"/>
              </a:rPr>
              <a:t>emission: high </a:t>
            </a:r>
            <a:r>
              <a:rPr lang="en-US" sz="1200" dirty="0" err="1">
                <a:solidFill>
                  <a:srgbClr val="000000"/>
                </a:solidFill>
                <a:latin typeface="Arial"/>
                <a:ea typeface="Arial"/>
                <a:cs typeface="Arial"/>
                <a:sym typeface="Arial"/>
              </a:rPr>
              <a:t>E</a:t>
            </a:r>
            <a:r>
              <a:rPr lang="en-US" baseline="-25000" dirty="0" err="1">
                <a:solidFill>
                  <a:srgbClr val="000000"/>
                </a:solidFill>
                <a:latin typeface="Times New Roman"/>
                <a:ea typeface="Times New Roman"/>
                <a:cs typeface="Times New Roman"/>
                <a:sym typeface="Times New Roman"/>
              </a:rPr>
              <a:t>ɤ</a:t>
            </a:r>
            <a:r>
              <a:rPr lang="en-US" sz="1200" dirty="0">
                <a:solidFill>
                  <a:srgbClr val="000000"/>
                </a:solidFill>
                <a:latin typeface="Arial"/>
                <a:ea typeface="Arial"/>
                <a:cs typeface="Arial"/>
                <a:sym typeface="Arial"/>
              </a:rPr>
              <a:t> </a:t>
            </a:r>
          </a:p>
        </p:txBody>
      </p:sp>
      <p:sp>
        <p:nvSpPr>
          <p:cNvPr id="27" name="Shape 136"/>
          <p:cNvSpPr txBox="1"/>
          <p:nvPr/>
        </p:nvSpPr>
        <p:spPr>
          <a:xfrm>
            <a:off x="1333932" y="663622"/>
            <a:ext cx="1734995" cy="374267"/>
          </a:xfrm>
          <a:prstGeom prst="rect">
            <a:avLst/>
          </a:prstGeom>
          <a:noFill/>
          <a:ln>
            <a:noFill/>
          </a:ln>
        </p:spPr>
        <p:txBody>
          <a:bodyPr lIns="81639" tIns="40820" rIns="81639" bIns="40820" anchor="t" anchorCtr="0">
            <a:noAutofit/>
          </a:bodyPr>
          <a:lstStyle/>
          <a:p>
            <a:pPr>
              <a:buSzPct val="25000"/>
            </a:pPr>
            <a:r>
              <a:rPr lang="en-US" sz="1600" baseline="30000" dirty="0">
                <a:solidFill>
                  <a:srgbClr val="000000"/>
                </a:solidFill>
                <a:latin typeface="Arial"/>
                <a:ea typeface="Arial"/>
                <a:cs typeface="Arial"/>
                <a:sym typeface="Arial"/>
              </a:rPr>
              <a:t>56</a:t>
            </a:r>
            <a:r>
              <a:rPr lang="en-US" sz="1600" dirty="0">
                <a:solidFill>
                  <a:srgbClr val="000000"/>
                </a:solidFill>
                <a:latin typeface="Arial"/>
                <a:ea typeface="Arial"/>
                <a:cs typeface="Arial"/>
                <a:sym typeface="Arial"/>
              </a:rPr>
              <a:t>Fe 2</a:t>
            </a:r>
            <a:r>
              <a:rPr lang="en-US" sz="1600" baseline="30000" dirty="0">
                <a:solidFill>
                  <a:srgbClr val="000000"/>
                </a:solidFill>
                <a:latin typeface="Arial"/>
                <a:ea typeface="Arial"/>
                <a:cs typeface="Arial"/>
                <a:sym typeface="Arial"/>
              </a:rPr>
              <a:t>+</a:t>
            </a:r>
            <a:r>
              <a:rPr lang="en-US" sz="1600" baseline="-25000" dirty="0">
                <a:solidFill>
                  <a:srgbClr val="000000"/>
                </a:solidFill>
                <a:latin typeface="Arial"/>
                <a:ea typeface="Arial"/>
                <a:cs typeface="Arial"/>
                <a:sym typeface="Arial"/>
              </a:rPr>
              <a:t>2</a:t>
            </a:r>
            <a:r>
              <a:rPr lang="en-US" sz="1600" dirty="0">
                <a:solidFill>
                  <a:srgbClr val="000000"/>
                </a:solidFill>
                <a:latin typeface="Arial"/>
                <a:ea typeface="Arial"/>
                <a:cs typeface="Arial"/>
                <a:sym typeface="Arial"/>
              </a:rPr>
              <a:t> → 2</a:t>
            </a:r>
            <a:r>
              <a:rPr lang="en-US" sz="1600" baseline="30000" dirty="0">
                <a:solidFill>
                  <a:srgbClr val="000000"/>
                </a:solidFill>
                <a:latin typeface="Arial"/>
                <a:ea typeface="Arial"/>
                <a:cs typeface="Arial"/>
                <a:sym typeface="Arial"/>
              </a:rPr>
              <a:t>+</a:t>
            </a:r>
            <a:r>
              <a:rPr lang="en-US" sz="1600" baseline="-25000" dirty="0">
                <a:solidFill>
                  <a:srgbClr val="000000"/>
                </a:solidFill>
                <a:latin typeface="Arial"/>
                <a:ea typeface="Arial"/>
                <a:cs typeface="Arial"/>
                <a:sym typeface="Arial"/>
              </a:rPr>
              <a:t>1</a:t>
            </a:r>
          </a:p>
        </p:txBody>
      </p:sp>
      <p:sp>
        <p:nvSpPr>
          <p:cNvPr id="28" name="Shape 137"/>
          <p:cNvSpPr txBox="1"/>
          <p:nvPr/>
        </p:nvSpPr>
        <p:spPr>
          <a:xfrm>
            <a:off x="5765262" y="2487601"/>
            <a:ext cx="613588" cy="325279"/>
          </a:xfrm>
          <a:prstGeom prst="rect">
            <a:avLst/>
          </a:prstGeom>
          <a:noFill/>
          <a:ln>
            <a:noFill/>
          </a:ln>
        </p:spPr>
        <p:txBody>
          <a:bodyPr lIns="81639" tIns="40820" rIns="81639" bIns="40820" anchor="t" anchorCtr="0">
            <a:noAutofit/>
          </a:bodyPr>
          <a:lstStyle/>
          <a:p>
            <a:pPr>
              <a:buSzPct val="25000"/>
            </a:pPr>
            <a:r>
              <a:rPr lang="en-US" sz="1600" b="1" baseline="30000" dirty="0">
                <a:solidFill>
                  <a:srgbClr val="FF0000"/>
                </a:solidFill>
                <a:latin typeface="Arial"/>
                <a:ea typeface="Arial"/>
                <a:cs typeface="Arial"/>
                <a:sym typeface="Arial"/>
              </a:rPr>
              <a:t>56</a:t>
            </a:r>
            <a:r>
              <a:rPr lang="en-US" sz="1600" b="1" dirty="0">
                <a:solidFill>
                  <a:srgbClr val="FF0000"/>
                </a:solidFill>
                <a:latin typeface="Arial"/>
                <a:ea typeface="Arial"/>
                <a:cs typeface="Arial"/>
                <a:sym typeface="Arial"/>
              </a:rPr>
              <a:t>Fe</a:t>
            </a:r>
          </a:p>
        </p:txBody>
      </p:sp>
      <p:sp>
        <p:nvSpPr>
          <p:cNvPr id="29" name="Shape 138"/>
          <p:cNvSpPr/>
          <p:nvPr/>
        </p:nvSpPr>
        <p:spPr>
          <a:xfrm>
            <a:off x="4031235" y="4079705"/>
            <a:ext cx="5283901" cy="1996091"/>
          </a:xfrm>
          <a:prstGeom prst="rect">
            <a:avLst/>
          </a:prstGeom>
          <a:noFill/>
          <a:ln>
            <a:noFill/>
          </a:ln>
        </p:spPr>
        <p:txBody>
          <a:bodyPr lIns="81639" tIns="40820" rIns="81639" bIns="40820" anchor="t" anchorCtr="0">
            <a:noAutofit/>
          </a:bodyPr>
          <a:lstStyle/>
          <a:p>
            <a:pPr>
              <a:buSzPct val="25000"/>
            </a:pPr>
            <a:r>
              <a:rPr lang="en-US" sz="1300" u="sng" dirty="0" err="1">
                <a:solidFill>
                  <a:srgbClr val="000000"/>
                </a:solidFill>
                <a:latin typeface="Arial"/>
                <a:ea typeface="Arial"/>
                <a:cs typeface="Arial"/>
                <a:sym typeface="Arial"/>
              </a:rPr>
              <a:t>Lvl</a:t>
            </a:r>
            <a:r>
              <a:rPr lang="en-US" sz="1300" u="sng" dirty="0">
                <a:solidFill>
                  <a:srgbClr val="000000"/>
                </a:solidFill>
                <a:latin typeface="Arial"/>
                <a:ea typeface="Arial"/>
                <a:cs typeface="Arial"/>
                <a:sym typeface="Arial"/>
              </a:rPr>
              <a:t>(keV)	</a:t>
            </a:r>
            <a:r>
              <a:rPr lang="en-US" sz="1300" u="sng" dirty="0" err="1">
                <a:solidFill>
                  <a:srgbClr val="000000"/>
                </a:solidFill>
                <a:latin typeface="Arial"/>
                <a:ea typeface="Arial"/>
                <a:cs typeface="Arial"/>
                <a:sym typeface="Arial"/>
              </a:rPr>
              <a:t>E</a:t>
            </a:r>
            <a:r>
              <a:rPr lang="en-US" sz="1300" u="sng" baseline="-25000" dirty="0" err="1">
                <a:solidFill>
                  <a:srgbClr val="000000"/>
                </a:solidFill>
                <a:latin typeface="Arial"/>
                <a:ea typeface="Arial"/>
                <a:cs typeface="Arial"/>
                <a:sym typeface="Arial"/>
              </a:rPr>
              <a:t>γ</a:t>
            </a:r>
            <a:r>
              <a:rPr lang="en-US" sz="1300" u="sng" dirty="0">
                <a:solidFill>
                  <a:srgbClr val="000000"/>
                </a:solidFill>
                <a:latin typeface="Arial"/>
                <a:ea typeface="Arial"/>
                <a:cs typeface="Arial"/>
                <a:sym typeface="Arial"/>
              </a:rPr>
              <a:t>(keV)	Transition	t</a:t>
            </a:r>
            <a:r>
              <a:rPr lang="en-US" sz="1300" u="sng" baseline="-25000" dirty="0">
                <a:solidFill>
                  <a:srgbClr val="000000"/>
                </a:solidFill>
                <a:latin typeface="Arial"/>
                <a:ea typeface="Arial"/>
                <a:cs typeface="Arial"/>
                <a:sym typeface="Arial"/>
              </a:rPr>
              <a:t>1/2</a:t>
            </a:r>
            <a:r>
              <a:rPr lang="en-US" sz="1300" u="sng" dirty="0">
                <a:solidFill>
                  <a:srgbClr val="000000"/>
                </a:solidFill>
                <a:latin typeface="Arial"/>
                <a:ea typeface="Arial"/>
                <a:cs typeface="Arial"/>
                <a:sym typeface="Arial"/>
              </a:rPr>
              <a:t> (</a:t>
            </a:r>
            <a:r>
              <a:rPr lang="en-US" sz="1300" u="sng" dirty="0" err="1">
                <a:solidFill>
                  <a:srgbClr val="000000"/>
                </a:solidFill>
                <a:latin typeface="Arial"/>
                <a:ea typeface="Arial"/>
                <a:cs typeface="Arial"/>
                <a:sym typeface="Arial"/>
              </a:rPr>
              <a:t>fs</a:t>
            </a:r>
            <a:r>
              <a:rPr lang="en-US" sz="1300" u="sng" dirty="0">
                <a:solidFill>
                  <a:srgbClr val="000000"/>
                </a:solidFill>
                <a:latin typeface="Arial"/>
                <a:ea typeface="Arial"/>
                <a:cs typeface="Arial"/>
                <a:sym typeface="Arial"/>
              </a:rPr>
              <a:t>)	(n,n')		(</a:t>
            </a:r>
            <a:r>
              <a:rPr lang="en-US" sz="1300" u="sng" dirty="0" err="1">
                <a:solidFill>
                  <a:srgbClr val="000000"/>
                </a:solidFill>
                <a:latin typeface="Arial"/>
                <a:ea typeface="Arial"/>
                <a:cs typeface="Arial"/>
                <a:sym typeface="Arial"/>
              </a:rPr>
              <a:t>p,p</a:t>
            </a:r>
            <a:r>
              <a:rPr lang="en-US" sz="1300" u="sng" dirty="0">
                <a:solidFill>
                  <a:srgbClr val="000000"/>
                </a:solidFill>
                <a:latin typeface="Arial"/>
                <a:ea typeface="Arial"/>
                <a:cs typeface="Arial"/>
                <a:sym typeface="Arial"/>
              </a:rPr>
              <a:t>')</a:t>
            </a:r>
          </a:p>
          <a:p>
            <a:pPr>
              <a:buSzPct val="25000"/>
            </a:pPr>
            <a:r>
              <a:rPr lang="en-US" sz="1300" dirty="0">
                <a:solidFill>
                  <a:srgbClr val="000000"/>
                </a:solidFill>
                <a:latin typeface="Arial"/>
                <a:ea typeface="Arial"/>
                <a:cs typeface="Arial"/>
                <a:sym typeface="Arial"/>
              </a:rPr>
              <a:t>2657 		1810		2</a:t>
            </a:r>
            <a:r>
              <a:rPr lang="en-US" sz="1300" baseline="30000" dirty="0">
                <a:solidFill>
                  <a:srgbClr val="000000"/>
                </a:solidFill>
                <a:latin typeface="Arial"/>
                <a:ea typeface="Arial"/>
                <a:cs typeface="Arial"/>
                <a:sym typeface="Arial"/>
              </a:rPr>
              <a:t>+</a:t>
            </a:r>
            <a:r>
              <a:rPr lang="en-US" sz="1300" baseline="-25000" dirty="0">
                <a:solidFill>
                  <a:srgbClr val="000000"/>
                </a:solidFill>
                <a:latin typeface="Arial"/>
                <a:ea typeface="Arial"/>
                <a:cs typeface="Arial"/>
                <a:sym typeface="Arial"/>
              </a:rPr>
              <a:t>2</a:t>
            </a:r>
            <a:r>
              <a:rPr lang="en-US" sz="1300" dirty="0">
                <a:solidFill>
                  <a:srgbClr val="000000"/>
                </a:solidFill>
                <a:latin typeface="Arial"/>
                <a:ea typeface="Arial"/>
                <a:cs typeface="Arial"/>
                <a:sym typeface="Arial"/>
              </a:rPr>
              <a:t>→ 2</a:t>
            </a:r>
            <a:r>
              <a:rPr lang="en-US" sz="1300" baseline="30000" dirty="0">
                <a:solidFill>
                  <a:srgbClr val="000000"/>
                </a:solidFill>
                <a:latin typeface="Arial"/>
                <a:ea typeface="Arial"/>
                <a:cs typeface="Arial"/>
                <a:sym typeface="Arial"/>
              </a:rPr>
              <a:t>+</a:t>
            </a:r>
            <a:r>
              <a:rPr lang="en-US" sz="1300" baseline="-25000" dirty="0">
                <a:solidFill>
                  <a:srgbClr val="000000"/>
                </a:solidFill>
                <a:latin typeface="Arial"/>
                <a:ea typeface="Arial"/>
                <a:cs typeface="Arial"/>
                <a:sym typeface="Arial"/>
              </a:rPr>
              <a:t>1</a:t>
            </a:r>
            <a:r>
              <a:rPr lang="en-US" sz="1300" dirty="0">
                <a:solidFill>
                  <a:srgbClr val="000000"/>
                </a:solidFill>
                <a:latin typeface="Arial"/>
                <a:ea typeface="Arial"/>
                <a:cs typeface="Arial"/>
                <a:sym typeface="Arial"/>
              </a:rPr>
              <a:t> 	</a:t>
            </a:r>
            <a:r>
              <a:rPr lang="en-US" sz="1300" b="1" dirty="0">
                <a:solidFill>
                  <a:srgbClr val="000000"/>
                </a:solidFill>
                <a:latin typeface="Arial"/>
                <a:ea typeface="Arial"/>
                <a:cs typeface="Arial"/>
                <a:sym typeface="Arial"/>
              </a:rPr>
              <a:t>33(2)</a:t>
            </a:r>
            <a:r>
              <a:rPr lang="en-US" sz="1300" dirty="0">
                <a:solidFill>
                  <a:srgbClr val="000000"/>
                </a:solidFill>
                <a:latin typeface="Arial"/>
                <a:ea typeface="Arial"/>
                <a:cs typeface="Arial"/>
                <a:sym typeface="Arial"/>
              </a:rPr>
              <a:t>		21(1)		28(7)</a:t>
            </a:r>
          </a:p>
          <a:p>
            <a:pPr>
              <a:buSzPct val="25000"/>
            </a:pPr>
            <a:r>
              <a:rPr lang="en-US" sz="1300" dirty="0">
                <a:solidFill>
                  <a:srgbClr val="000000"/>
                </a:solidFill>
                <a:latin typeface="Arial"/>
                <a:ea typeface="Arial"/>
                <a:cs typeface="Arial"/>
                <a:sym typeface="Arial"/>
              </a:rPr>
              <a:t>2960 		2113		2</a:t>
            </a:r>
            <a:r>
              <a:rPr lang="en-US" sz="1300" baseline="30000" dirty="0">
                <a:solidFill>
                  <a:srgbClr val="000000"/>
                </a:solidFill>
                <a:latin typeface="Arial"/>
                <a:ea typeface="Arial"/>
                <a:cs typeface="Arial"/>
                <a:sym typeface="Arial"/>
              </a:rPr>
              <a:t>+</a:t>
            </a:r>
            <a:r>
              <a:rPr lang="en-US" sz="1300" baseline="-25000" dirty="0">
                <a:solidFill>
                  <a:srgbClr val="000000"/>
                </a:solidFill>
                <a:latin typeface="Arial"/>
                <a:ea typeface="Arial"/>
                <a:cs typeface="Arial"/>
                <a:sym typeface="Arial"/>
              </a:rPr>
              <a:t>3</a:t>
            </a:r>
            <a:r>
              <a:rPr lang="en-US" sz="1300" dirty="0">
                <a:solidFill>
                  <a:srgbClr val="000000"/>
                </a:solidFill>
                <a:latin typeface="Arial"/>
                <a:ea typeface="Arial"/>
                <a:cs typeface="Arial"/>
                <a:sym typeface="Arial"/>
              </a:rPr>
              <a:t>→ 2</a:t>
            </a:r>
            <a:r>
              <a:rPr lang="en-US" sz="1300" baseline="30000" dirty="0">
                <a:solidFill>
                  <a:srgbClr val="000000"/>
                </a:solidFill>
                <a:latin typeface="Arial"/>
                <a:ea typeface="Arial"/>
                <a:cs typeface="Arial"/>
                <a:sym typeface="Arial"/>
              </a:rPr>
              <a:t>+</a:t>
            </a:r>
            <a:r>
              <a:rPr lang="en-US" sz="1300" baseline="-25000" dirty="0">
                <a:solidFill>
                  <a:srgbClr val="000000"/>
                </a:solidFill>
                <a:latin typeface="Arial"/>
                <a:ea typeface="Arial"/>
                <a:cs typeface="Arial"/>
                <a:sym typeface="Arial"/>
              </a:rPr>
              <a:t>1	</a:t>
            </a:r>
            <a:r>
              <a:rPr lang="en-US" sz="1300" b="1" dirty="0">
                <a:solidFill>
                  <a:srgbClr val="000000"/>
                </a:solidFill>
                <a:latin typeface="Arial"/>
                <a:ea typeface="Arial"/>
                <a:cs typeface="Arial"/>
                <a:sym typeface="Arial"/>
              </a:rPr>
              <a:t>20(4)</a:t>
            </a:r>
            <a:r>
              <a:rPr lang="en-US" sz="1300" dirty="0">
                <a:solidFill>
                  <a:srgbClr val="000000"/>
                </a:solidFill>
                <a:latin typeface="Arial"/>
                <a:ea typeface="Arial"/>
                <a:cs typeface="Arial"/>
                <a:sym typeface="Arial"/>
              </a:rPr>
              <a:t>		28(3)		27(9)</a:t>
            </a:r>
          </a:p>
          <a:p>
            <a:pPr>
              <a:buSzPct val="25000"/>
            </a:pPr>
            <a:r>
              <a:rPr lang="en-US" sz="1300" dirty="0">
                <a:solidFill>
                  <a:srgbClr val="000000"/>
                </a:solidFill>
                <a:latin typeface="Arial"/>
                <a:ea typeface="Arial"/>
                <a:cs typeface="Arial"/>
                <a:sym typeface="Arial"/>
              </a:rPr>
              <a:t>3120 		2273		1</a:t>
            </a:r>
            <a:r>
              <a:rPr lang="en-US" sz="1300" baseline="30000" dirty="0">
                <a:solidFill>
                  <a:srgbClr val="000000"/>
                </a:solidFill>
                <a:latin typeface="Arial"/>
                <a:ea typeface="Arial"/>
                <a:cs typeface="Arial"/>
                <a:sym typeface="Arial"/>
              </a:rPr>
              <a:t>+</a:t>
            </a:r>
            <a:r>
              <a:rPr lang="en-US" sz="1300" baseline="-25000" dirty="0">
                <a:solidFill>
                  <a:srgbClr val="000000"/>
                </a:solidFill>
                <a:latin typeface="Arial"/>
                <a:ea typeface="Arial"/>
                <a:cs typeface="Arial"/>
                <a:sym typeface="Arial"/>
              </a:rPr>
              <a:t>1</a:t>
            </a:r>
            <a:r>
              <a:rPr lang="en-US" sz="1300" dirty="0">
                <a:solidFill>
                  <a:srgbClr val="000000"/>
                </a:solidFill>
                <a:latin typeface="Arial"/>
                <a:ea typeface="Arial"/>
                <a:cs typeface="Arial"/>
                <a:sym typeface="Arial"/>
              </a:rPr>
              <a:t>→ 2</a:t>
            </a:r>
            <a:r>
              <a:rPr lang="en-US" sz="1300" baseline="30000" dirty="0">
                <a:solidFill>
                  <a:srgbClr val="000000"/>
                </a:solidFill>
                <a:latin typeface="Arial"/>
                <a:ea typeface="Arial"/>
                <a:cs typeface="Arial"/>
                <a:sym typeface="Arial"/>
              </a:rPr>
              <a:t>+</a:t>
            </a:r>
            <a:r>
              <a:rPr lang="en-US" sz="1300" baseline="-25000" dirty="0">
                <a:solidFill>
                  <a:srgbClr val="000000"/>
                </a:solidFill>
                <a:latin typeface="Arial"/>
                <a:ea typeface="Arial"/>
                <a:cs typeface="Arial"/>
                <a:sym typeface="Arial"/>
              </a:rPr>
              <a:t>1	</a:t>
            </a:r>
            <a:r>
              <a:rPr lang="en-US" sz="1300" b="1" dirty="0">
                <a:solidFill>
                  <a:srgbClr val="000000"/>
                </a:solidFill>
                <a:latin typeface="Arial"/>
                <a:ea typeface="Arial"/>
                <a:cs typeface="Arial"/>
                <a:sym typeface="Arial"/>
              </a:rPr>
              <a:t>20(8)</a:t>
            </a:r>
            <a:r>
              <a:rPr lang="en-US" sz="1300" dirty="0">
                <a:solidFill>
                  <a:srgbClr val="000000"/>
                </a:solidFill>
                <a:latin typeface="Arial"/>
                <a:ea typeface="Arial"/>
                <a:cs typeface="Arial"/>
                <a:sym typeface="Arial"/>
              </a:rPr>
              <a:t>		19(1)		24(11)</a:t>
            </a:r>
          </a:p>
          <a:p>
            <a:pPr>
              <a:buSzPct val="25000"/>
            </a:pPr>
            <a:r>
              <a:rPr lang="en-US" sz="1300" dirty="0">
                <a:solidFill>
                  <a:srgbClr val="000000"/>
                </a:solidFill>
                <a:latin typeface="Arial"/>
                <a:ea typeface="Arial"/>
                <a:cs typeface="Arial"/>
                <a:sym typeface="Arial"/>
              </a:rPr>
              <a:t>3123 		1037		4</a:t>
            </a:r>
            <a:r>
              <a:rPr lang="en-US" sz="1300" baseline="30000" dirty="0">
                <a:solidFill>
                  <a:srgbClr val="000000"/>
                </a:solidFill>
                <a:latin typeface="Arial"/>
                <a:ea typeface="Arial"/>
                <a:cs typeface="Arial"/>
                <a:sym typeface="Arial"/>
              </a:rPr>
              <a:t>+</a:t>
            </a:r>
            <a:r>
              <a:rPr lang="en-US" sz="1300" baseline="-25000" dirty="0">
                <a:solidFill>
                  <a:srgbClr val="000000"/>
                </a:solidFill>
                <a:latin typeface="Arial"/>
                <a:ea typeface="Arial"/>
                <a:cs typeface="Arial"/>
                <a:sym typeface="Arial"/>
              </a:rPr>
              <a:t>2</a:t>
            </a:r>
            <a:r>
              <a:rPr lang="en-US" sz="1300" dirty="0">
                <a:solidFill>
                  <a:srgbClr val="000000"/>
                </a:solidFill>
                <a:latin typeface="Arial"/>
                <a:ea typeface="Arial"/>
                <a:cs typeface="Arial"/>
                <a:sym typeface="Arial"/>
              </a:rPr>
              <a:t>→ 4</a:t>
            </a:r>
            <a:r>
              <a:rPr lang="en-US" sz="1300" baseline="30000" dirty="0">
                <a:solidFill>
                  <a:srgbClr val="000000"/>
                </a:solidFill>
                <a:latin typeface="Arial"/>
                <a:ea typeface="Arial"/>
                <a:cs typeface="Arial"/>
                <a:sym typeface="Arial"/>
              </a:rPr>
              <a:t>+</a:t>
            </a:r>
            <a:r>
              <a:rPr lang="en-US" sz="1300" baseline="-25000" dirty="0">
                <a:solidFill>
                  <a:srgbClr val="000000"/>
                </a:solidFill>
                <a:latin typeface="Arial"/>
                <a:ea typeface="Arial"/>
                <a:cs typeface="Arial"/>
                <a:sym typeface="Arial"/>
              </a:rPr>
              <a:t>1</a:t>
            </a:r>
            <a:r>
              <a:rPr lang="en-US" sz="1300" dirty="0">
                <a:solidFill>
                  <a:srgbClr val="000000"/>
                </a:solidFill>
                <a:latin typeface="Arial"/>
                <a:ea typeface="Arial"/>
                <a:cs typeface="Arial"/>
                <a:sym typeface="Arial"/>
              </a:rPr>
              <a:t>	</a:t>
            </a:r>
            <a:r>
              <a:rPr lang="en-US" sz="1300" b="1" dirty="0">
                <a:solidFill>
                  <a:srgbClr val="000000"/>
                </a:solidFill>
                <a:latin typeface="Arial"/>
                <a:ea typeface="Arial"/>
                <a:cs typeface="Arial"/>
                <a:sym typeface="Arial"/>
              </a:rPr>
              <a:t>51(4)</a:t>
            </a:r>
            <a:r>
              <a:rPr lang="en-US" sz="1300" dirty="0">
                <a:solidFill>
                  <a:srgbClr val="000000"/>
                </a:solidFill>
                <a:latin typeface="Arial"/>
                <a:ea typeface="Arial"/>
                <a:cs typeface="Arial"/>
                <a:sym typeface="Arial"/>
              </a:rPr>
              <a:t>		47(12)	</a:t>
            </a:r>
          </a:p>
          <a:p>
            <a:pPr>
              <a:buSzPct val="25000"/>
            </a:pPr>
            <a:r>
              <a:rPr lang="en-US" sz="1300" dirty="0">
                <a:solidFill>
                  <a:srgbClr val="000000"/>
                </a:solidFill>
                <a:latin typeface="Arial"/>
                <a:ea typeface="Arial"/>
                <a:cs typeface="Arial"/>
                <a:sym typeface="Arial"/>
              </a:rPr>
              <a:t>3370 		2523		2</a:t>
            </a:r>
            <a:r>
              <a:rPr lang="en-US" sz="1300" baseline="30000" dirty="0">
                <a:solidFill>
                  <a:srgbClr val="000000"/>
                </a:solidFill>
                <a:latin typeface="Arial"/>
                <a:ea typeface="Arial"/>
                <a:cs typeface="Arial"/>
                <a:sym typeface="Arial"/>
              </a:rPr>
              <a:t>+</a:t>
            </a:r>
            <a:r>
              <a:rPr lang="en-US" sz="1300" baseline="-25000" dirty="0">
                <a:solidFill>
                  <a:srgbClr val="000000"/>
                </a:solidFill>
                <a:latin typeface="Arial"/>
                <a:ea typeface="Arial"/>
                <a:cs typeface="Arial"/>
                <a:sym typeface="Arial"/>
              </a:rPr>
              <a:t>4</a:t>
            </a:r>
            <a:r>
              <a:rPr lang="en-US" sz="1300" dirty="0">
                <a:solidFill>
                  <a:srgbClr val="000000"/>
                </a:solidFill>
                <a:latin typeface="Arial"/>
                <a:ea typeface="Arial"/>
                <a:cs typeface="Arial"/>
                <a:sym typeface="Arial"/>
              </a:rPr>
              <a:t>→ 2</a:t>
            </a:r>
            <a:r>
              <a:rPr lang="en-US" sz="1300" baseline="30000" dirty="0">
                <a:solidFill>
                  <a:srgbClr val="000000"/>
                </a:solidFill>
                <a:latin typeface="Arial"/>
                <a:ea typeface="Arial"/>
                <a:cs typeface="Arial"/>
                <a:sym typeface="Arial"/>
              </a:rPr>
              <a:t>+</a:t>
            </a:r>
            <a:r>
              <a:rPr lang="en-US" sz="1300" baseline="-25000" dirty="0">
                <a:solidFill>
                  <a:srgbClr val="000000"/>
                </a:solidFill>
                <a:latin typeface="Arial"/>
                <a:ea typeface="Arial"/>
                <a:cs typeface="Arial"/>
                <a:sym typeface="Arial"/>
              </a:rPr>
              <a:t>1</a:t>
            </a:r>
            <a:r>
              <a:rPr lang="en-US" sz="1300" dirty="0">
                <a:solidFill>
                  <a:srgbClr val="000000"/>
                </a:solidFill>
                <a:latin typeface="Arial"/>
                <a:ea typeface="Arial"/>
                <a:cs typeface="Arial"/>
                <a:sym typeface="Arial"/>
              </a:rPr>
              <a:t>	</a:t>
            </a:r>
            <a:r>
              <a:rPr lang="en-US" sz="1300" b="1" dirty="0">
                <a:solidFill>
                  <a:srgbClr val="000000"/>
                </a:solidFill>
                <a:latin typeface="Arial"/>
                <a:ea typeface="Arial"/>
                <a:cs typeface="Arial"/>
                <a:sym typeface="Arial"/>
              </a:rPr>
              <a:t>19(2)</a:t>
            </a:r>
            <a:r>
              <a:rPr lang="en-US" sz="1300" dirty="0">
                <a:solidFill>
                  <a:srgbClr val="000000"/>
                </a:solidFill>
                <a:latin typeface="Arial"/>
                <a:ea typeface="Arial"/>
                <a:cs typeface="Arial"/>
                <a:sym typeface="Arial"/>
              </a:rPr>
              <a:t>		17(3)		18(7)</a:t>
            </a:r>
          </a:p>
          <a:p>
            <a:pPr>
              <a:buSzPct val="25000"/>
            </a:pPr>
            <a:r>
              <a:rPr lang="en-US" sz="1300" dirty="0">
                <a:solidFill>
                  <a:srgbClr val="000000"/>
                </a:solidFill>
                <a:latin typeface="Arial"/>
                <a:ea typeface="Arial"/>
                <a:cs typeface="Arial"/>
                <a:sym typeface="Arial"/>
              </a:rPr>
              <a:t>3445 		2598		3</a:t>
            </a:r>
            <a:r>
              <a:rPr lang="en-US" sz="1300" baseline="30000" dirty="0">
                <a:solidFill>
                  <a:srgbClr val="000000"/>
                </a:solidFill>
                <a:latin typeface="Arial"/>
                <a:ea typeface="Arial"/>
                <a:cs typeface="Arial"/>
                <a:sym typeface="Arial"/>
              </a:rPr>
              <a:t>+</a:t>
            </a:r>
            <a:r>
              <a:rPr lang="en-US" sz="1300" baseline="-25000" dirty="0">
                <a:solidFill>
                  <a:srgbClr val="000000"/>
                </a:solidFill>
                <a:latin typeface="Arial"/>
                <a:ea typeface="Arial"/>
                <a:cs typeface="Arial"/>
                <a:sym typeface="Arial"/>
              </a:rPr>
              <a:t>1</a:t>
            </a:r>
            <a:r>
              <a:rPr lang="en-US" sz="1300" dirty="0">
                <a:solidFill>
                  <a:srgbClr val="000000"/>
                </a:solidFill>
                <a:latin typeface="Arial"/>
                <a:ea typeface="Arial"/>
                <a:cs typeface="Arial"/>
                <a:sym typeface="Arial"/>
              </a:rPr>
              <a:t>→ 2</a:t>
            </a:r>
            <a:r>
              <a:rPr lang="en-US" sz="1300" baseline="30000" dirty="0">
                <a:solidFill>
                  <a:srgbClr val="000000"/>
                </a:solidFill>
                <a:latin typeface="Arial"/>
                <a:ea typeface="Arial"/>
                <a:cs typeface="Arial"/>
                <a:sym typeface="Arial"/>
              </a:rPr>
              <a:t>+</a:t>
            </a:r>
            <a:r>
              <a:rPr lang="en-US" sz="1300" baseline="-25000" dirty="0">
                <a:solidFill>
                  <a:srgbClr val="000000"/>
                </a:solidFill>
                <a:latin typeface="Arial"/>
                <a:ea typeface="Arial"/>
                <a:cs typeface="Arial"/>
                <a:sym typeface="Arial"/>
              </a:rPr>
              <a:t>1</a:t>
            </a:r>
            <a:r>
              <a:rPr lang="en-US" sz="1300" dirty="0">
                <a:solidFill>
                  <a:srgbClr val="000000"/>
                </a:solidFill>
                <a:latin typeface="Arial"/>
                <a:ea typeface="Arial"/>
                <a:cs typeface="Arial"/>
                <a:sym typeface="Arial"/>
              </a:rPr>
              <a:t>	</a:t>
            </a:r>
            <a:r>
              <a:rPr lang="en-US" sz="1300" b="1" dirty="0">
                <a:solidFill>
                  <a:srgbClr val="000000"/>
                </a:solidFill>
                <a:latin typeface="Arial"/>
                <a:ea typeface="Arial"/>
                <a:cs typeface="Arial"/>
                <a:sym typeface="Arial"/>
              </a:rPr>
              <a:t>&lt;52</a:t>
            </a:r>
            <a:r>
              <a:rPr lang="en-US" sz="1300" dirty="0">
                <a:solidFill>
                  <a:srgbClr val="000000"/>
                </a:solidFill>
                <a:latin typeface="Arial"/>
                <a:ea typeface="Arial"/>
                <a:cs typeface="Arial"/>
                <a:sym typeface="Arial"/>
              </a:rPr>
              <a:t>		29(5)		&lt;28</a:t>
            </a:r>
          </a:p>
        </p:txBody>
      </p:sp>
      <p:sp>
        <p:nvSpPr>
          <p:cNvPr id="30" name="Shape 139"/>
          <p:cNvSpPr txBox="1"/>
          <p:nvPr/>
        </p:nvSpPr>
        <p:spPr>
          <a:xfrm>
            <a:off x="7630848" y="3566966"/>
            <a:ext cx="1314041" cy="568585"/>
          </a:xfrm>
          <a:prstGeom prst="rect">
            <a:avLst/>
          </a:prstGeom>
          <a:noFill/>
          <a:ln>
            <a:noFill/>
          </a:ln>
        </p:spPr>
        <p:txBody>
          <a:bodyPr lIns="81639" tIns="40820" rIns="81639" bIns="40820" anchor="t" anchorCtr="0">
            <a:noAutofit/>
          </a:bodyPr>
          <a:lstStyle/>
          <a:p>
            <a:pPr algn="ctr">
              <a:buSzPct val="25000"/>
            </a:pPr>
            <a:r>
              <a:rPr lang="en-US" sz="1600" dirty="0">
                <a:solidFill>
                  <a:srgbClr val="000000"/>
                </a:solidFill>
                <a:latin typeface="Arial"/>
                <a:ea typeface="Arial"/>
                <a:cs typeface="Arial"/>
                <a:sym typeface="Arial"/>
              </a:rPr>
              <a:t>ENSDF</a:t>
            </a:r>
          </a:p>
          <a:p>
            <a:pPr algn="ctr">
              <a:buSzPct val="25000"/>
            </a:pPr>
            <a:r>
              <a:rPr lang="en-US" sz="1600" dirty="0">
                <a:solidFill>
                  <a:srgbClr val="000000"/>
                </a:solidFill>
                <a:latin typeface="Arial"/>
                <a:ea typeface="Arial"/>
                <a:cs typeface="Arial"/>
                <a:sym typeface="Arial"/>
              </a:rPr>
              <a:t>Comparison</a:t>
            </a:r>
          </a:p>
        </p:txBody>
      </p:sp>
      <p:cxnSp>
        <p:nvCxnSpPr>
          <p:cNvPr id="31" name="Shape 140"/>
          <p:cNvCxnSpPr/>
          <p:nvPr/>
        </p:nvCxnSpPr>
        <p:spPr>
          <a:xfrm rot="10800000">
            <a:off x="7956442" y="5542645"/>
            <a:ext cx="0" cy="331810"/>
          </a:xfrm>
          <a:prstGeom prst="straightConnector1">
            <a:avLst/>
          </a:prstGeom>
          <a:noFill/>
          <a:ln w="9525" cap="flat" cmpd="sng">
            <a:solidFill>
              <a:srgbClr val="000000"/>
            </a:solidFill>
            <a:prstDash val="solid"/>
            <a:round/>
            <a:headEnd type="none" w="med" len="med"/>
            <a:tailEnd type="triangle" w="lg" len="lg"/>
          </a:ln>
        </p:spPr>
      </p:cxnSp>
      <p:sp>
        <p:nvSpPr>
          <p:cNvPr id="32" name="Shape 141"/>
          <p:cNvSpPr txBox="1"/>
          <p:nvPr/>
        </p:nvSpPr>
        <p:spPr>
          <a:xfrm>
            <a:off x="7209945" y="5762007"/>
            <a:ext cx="1851871" cy="568585"/>
          </a:xfrm>
          <a:prstGeom prst="rect">
            <a:avLst/>
          </a:prstGeom>
          <a:noFill/>
          <a:ln>
            <a:noFill/>
          </a:ln>
        </p:spPr>
        <p:txBody>
          <a:bodyPr lIns="81639" tIns="40820" rIns="81639" bIns="40820" anchor="t" anchorCtr="0">
            <a:noAutofit/>
          </a:bodyPr>
          <a:lstStyle/>
          <a:p>
            <a:pPr>
              <a:buSzPct val="25000"/>
            </a:pPr>
            <a:r>
              <a:rPr lang="en-US" sz="1600" dirty="0">
                <a:solidFill>
                  <a:srgbClr val="000000"/>
                </a:solidFill>
                <a:latin typeface="Arial"/>
                <a:ea typeface="Arial"/>
                <a:cs typeface="Arial"/>
                <a:sym typeface="Arial"/>
              </a:rPr>
              <a:t>Outgoing particle </a:t>
            </a:r>
          </a:p>
          <a:p>
            <a:pPr>
              <a:buSzPct val="25000"/>
            </a:pPr>
            <a:r>
              <a:rPr lang="en-US" sz="1600" dirty="0">
                <a:solidFill>
                  <a:srgbClr val="000000"/>
                </a:solidFill>
                <a:latin typeface="Arial"/>
                <a:ea typeface="Arial"/>
                <a:cs typeface="Arial"/>
                <a:sym typeface="Arial"/>
              </a:rPr>
              <a:t>not observed</a:t>
            </a:r>
          </a:p>
        </p:txBody>
      </p:sp>
      <p:sp>
        <p:nvSpPr>
          <p:cNvPr id="33" name="Shape 142"/>
          <p:cNvSpPr txBox="1"/>
          <p:nvPr/>
        </p:nvSpPr>
        <p:spPr>
          <a:xfrm>
            <a:off x="6718463" y="3583622"/>
            <a:ext cx="683798" cy="568585"/>
          </a:xfrm>
          <a:prstGeom prst="rect">
            <a:avLst/>
          </a:prstGeom>
          <a:noFill/>
          <a:ln>
            <a:noFill/>
          </a:ln>
        </p:spPr>
        <p:txBody>
          <a:bodyPr lIns="81639" tIns="40820" rIns="81639" bIns="40820" anchor="t" anchorCtr="0">
            <a:noAutofit/>
          </a:bodyPr>
          <a:lstStyle/>
          <a:p>
            <a:pPr algn="ctr">
              <a:buSzPct val="25000"/>
            </a:pPr>
            <a:r>
              <a:rPr lang="en-US" sz="1600" dirty="0">
                <a:solidFill>
                  <a:srgbClr val="000000"/>
                </a:solidFill>
                <a:latin typeface="Arial"/>
                <a:ea typeface="Arial"/>
                <a:cs typeface="Arial"/>
                <a:sym typeface="Arial"/>
              </a:rPr>
              <a:t>This</a:t>
            </a:r>
          </a:p>
          <a:p>
            <a:pPr algn="ctr">
              <a:buSzPct val="25000"/>
            </a:pPr>
            <a:r>
              <a:rPr lang="en-US" sz="1600" dirty="0">
                <a:solidFill>
                  <a:srgbClr val="000000"/>
                </a:solidFill>
                <a:latin typeface="Arial"/>
                <a:ea typeface="Arial"/>
                <a:cs typeface="Arial"/>
                <a:sym typeface="Arial"/>
              </a:rPr>
              <a:t>Work</a:t>
            </a:r>
          </a:p>
        </p:txBody>
      </p:sp>
      <p:pic>
        <p:nvPicPr>
          <p:cNvPr id="34" name="Shape 143"/>
          <p:cNvPicPr preferRelativeResize="0"/>
          <p:nvPr/>
        </p:nvPicPr>
        <p:blipFill rotWithShape="1">
          <a:blip r:embed="rId6">
            <a:alphaModFix/>
          </a:blip>
          <a:srcRect/>
          <a:stretch/>
        </p:blipFill>
        <p:spPr>
          <a:xfrm>
            <a:off x="8688568" y="4899640"/>
            <a:ext cx="373248" cy="248857"/>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60280"/>
            <a:ext cx="6570143" cy="1143000"/>
          </a:xfrm>
        </p:spPr>
        <p:txBody>
          <a:bodyPr>
            <a:normAutofit/>
          </a:bodyPr>
          <a:lstStyle/>
          <a:p>
            <a:r>
              <a:rPr lang="en-US" sz="4200" dirty="0" smtClean="0"/>
              <a:t>Acknowledgements </a:t>
            </a:r>
            <a:endParaRPr lang="en-US" sz="4200" dirty="0"/>
          </a:p>
        </p:txBody>
      </p:sp>
      <p:sp>
        <p:nvSpPr>
          <p:cNvPr id="8" name="Content Placeholder 2"/>
          <p:cNvSpPr txBox="1">
            <a:spLocks/>
          </p:cNvSpPr>
          <p:nvPr/>
        </p:nvSpPr>
        <p:spPr>
          <a:xfrm>
            <a:off x="482600" y="2003280"/>
            <a:ext cx="8446168" cy="3643758"/>
          </a:xfrm>
          <a:prstGeom prst="rect">
            <a:avLst/>
          </a:prstGeom>
        </p:spPr>
        <p:txBody>
          <a:bodyPr vert="horz" lIns="91440" tIns="45720" rIns="91440" bIns="45720" rtlCol="0">
            <a:normAutofit/>
          </a:bodyPr>
          <a:lstStyle/>
          <a:p>
            <a:pPr marL="342900" indent="-342900">
              <a:spcBef>
                <a:spcPct val="20000"/>
              </a:spcBef>
            </a:pPr>
            <a:r>
              <a:rPr lang="en-US" sz="1600" dirty="0" smtClean="0">
                <a:solidFill>
                  <a:srgbClr val="2D637F"/>
                </a:solidFill>
                <a:latin typeface="Lucida Grande"/>
                <a:cs typeface="Lucida Grande"/>
              </a:rPr>
              <a:t>This work has been carried out at the University of California, Berkeley, and performed under the auspices of the U.S. Department of Energy by Lawrence Livermore National Laboratory under contract DE-AC52-07NA27344 and Lawrence Berkeley National Laboratory under contract # DE-AC02-05CH11231. Funding has been provided from the US Nuclear Regulatory Commission and </a:t>
            </a:r>
            <a:r>
              <a:rPr lang="de-DE" sz="1600" dirty="0" smtClean="0">
                <a:solidFill>
                  <a:srgbClr val="2D637F"/>
                </a:solidFill>
                <a:latin typeface="Lucida Grande"/>
                <a:cs typeface="Lucida Grande"/>
              </a:rPr>
              <a:t>the US Nuclear Data Program.</a:t>
            </a:r>
          </a:p>
          <a:p>
            <a:pPr marL="342900" indent="-342900">
              <a:spcBef>
                <a:spcPct val="20000"/>
              </a:spcBef>
              <a:buFont typeface="Arial"/>
              <a:buChar char="•"/>
            </a:pPr>
            <a:endParaRPr lang="de-DE" sz="1600" dirty="0" smtClean="0">
              <a:solidFill>
                <a:srgbClr val="2D637F"/>
              </a:solidFill>
              <a:latin typeface="Lucida Grande"/>
              <a:cs typeface="Lucida Grande"/>
            </a:endParaRPr>
          </a:p>
          <a:p>
            <a:pPr marL="342900" indent="-342900">
              <a:spcBef>
                <a:spcPct val="20000"/>
              </a:spcBef>
            </a:pPr>
            <a:r>
              <a:rPr lang="en-US" sz="2400" dirty="0" smtClean="0">
                <a:solidFill>
                  <a:srgbClr val="2D637F"/>
                </a:solidFill>
                <a:latin typeface="Lucida Grande"/>
                <a:cs typeface="Lucida Grande"/>
              </a:rPr>
              <a:t>M.S. </a:t>
            </a:r>
            <a:r>
              <a:rPr lang="en-US" sz="2400" dirty="0" err="1" smtClean="0">
                <a:solidFill>
                  <a:srgbClr val="2D637F"/>
                </a:solidFill>
                <a:latin typeface="Lucida Grande"/>
                <a:cs typeface="Lucida Grande"/>
              </a:rPr>
              <a:t>Basunia</a:t>
            </a:r>
            <a:r>
              <a:rPr lang="en-US" sz="2400" dirty="0" smtClean="0">
                <a:solidFill>
                  <a:srgbClr val="2D637F"/>
                </a:solidFill>
                <a:latin typeface="Lucida Grande"/>
                <a:cs typeface="Lucida Grande"/>
              </a:rPr>
              <a:t>, J.C. </a:t>
            </a:r>
            <a:r>
              <a:rPr lang="en-US" sz="2400" dirty="0" err="1" smtClean="0">
                <a:solidFill>
                  <a:srgbClr val="2D637F"/>
                </a:solidFill>
                <a:latin typeface="Lucida Grande"/>
                <a:cs typeface="Lucida Grande"/>
              </a:rPr>
              <a:t>Batchelder</a:t>
            </a:r>
            <a:r>
              <a:rPr lang="en-US" sz="2400" dirty="0" smtClean="0">
                <a:solidFill>
                  <a:srgbClr val="2D637F"/>
                </a:solidFill>
                <a:latin typeface="Lucida Grande"/>
                <a:cs typeface="Lucida Grande"/>
              </a:rPr>
              <a:t>, J.D. Bauer, L.A. Bernstein, D.L. </a:t>
            </a:r>
            <a:r>
              <a:rPr lang="en-US" sz="2400" dirty="0" err="1" smtClean="0">
                <a:solidFill>
                  <a:srgbClr val="2D637F"/>
                </a:solidFill>
                <a:latin typeface="Lucida Grande"/>
                <a:cs typeface="Lucida Grande"/>
              </a:rPr>
              <a:t>Bleuel</a:t>
            </a:r>
            <a:r>
              <a:rPr lang="en-US" sz="2400" dirty="0" smtClean="0">
                <a:solidFill>
                  <a:srgbClr val="2D637F"/>
                </a:solidFill>
                <a:latin typeface="Lucida Grande"/>
                <a:cs typeface="Lucida Grande"/>
              </a:rPr>
              <a:t>, J.A. Brown, B.L. </a:t>
            </a:r>
            <a:r>
              <a:rPr lang="en-US" sz="2400" dirty="0" err="1" smtClean="0">
                <a:solidFill>
                  <a:srgbClr val="2D637F"/>
                </a:solidFill>
                <a:latin typeface="Lucida Grande"/>
                <a:cs typeface="Lucida Grande"/>
              </a:rPr>
              <a:t>Goldblum</a:t>
            </a:r>
            <a:r>
              <a:rPr lang="en-US" sz="2400" dirty="0" smtClean="0">
                <a:solidFill>
                  <a:srgbClr val="2D637F"/>
                </a:solidFill>
                <a:latin typeface="Lucida Grande"/>
                <a:cs typeface="Lucida Grande"/>
              </a:rPr>
              <a:t>, K.P. </a:t>
            </a:r>
            <a:r>
              <a:rPr lang="en-US" sz="2400" dirty="0" err="1" smtClean="0">
                <a:solidFill>
                  <a:srgbClr val="2D637F"/>
                </a:solidFill>
                <a:latin typeface="Lucida Grande"/>
                <a:cs typeface="Lucida Grande"/>
              </a:rPr>
              <a:t>Harrig</a:t>
            </a:r>
            <a:r>
              <a:rPr lang="en-US" sz="2400" dirty="0" smtClean="0">
                <a:solidFill>
                  <a:srgbClr val="2D637F"/>
                </a:solidFill>
                <a:latin typeface="Lucida Grande"/>
                <a:cs typeface="Lucida Grande"/>
              </a:rPr>
              <a:t>, </a:t>
            </a:r>
            <a:br>
              <a:rPr lang="en-US" sz="2400" dirty="0" smtClean="0">
                <a:solidFill>
                  <a:srgbClr val="2D637F"/>
                </a:solidFill>
                <a:latin typeface="Lucida Grande"/>
                <a:cs typeface="Lucida Grande"/>
              </a:rPr>
            </a:br>
            <a:r>
              <a:rPr lang="en-US" sz="2400" dirty="0" smtClean="0">
                <a:solidFill>
                  <a:srgbClr val="2D637F"/>
                </a:solidFill>
                <a:latin typeface="Lucida Grande"/>
                <a:cs typeface="Lucida Grande"/>
              </a:rPr>
              <a:t>L. Kirsch, T. Laplace, E.F. Matthews, M.A. </a:t>
            </a:r>
            <a:r>
              <a:rPr lang="en-US" sz="2400" dirty="0" err="1" smtClean="0">
                <a:solidFill>
                  <a:srgbClr val="2D637F"/>
                </a:solidFill>
                <a:latin typeface="Lucida Grande"/>
                <a:cs typeface="Lucida Grande"/>
              </a:rPr>
              <a:t>Unzueta</a:t>
            </a:r>
            <a:r>
              <a:rPr lang="en-US" sz="2400" dirty="0" smtClean="0">
                <a:solidFill>
                  <a:srgbClr val="2D637F"/>
                </a:solidFill>
                <a:latin typeface="Lucida Grande"/>
                <a:cs typeface="Lucida Grande"/>
              </a:rPr>
              <a:t>, </a:t>
            </a:r>
            <a:br>
              <a:rPr lang="en-US" sz="2400" dirty="0" smtClean="0">
                <a:solidFill>
                  <a:srgbClr val="2D637F"/>
                </a:solidFill>
                <a:latin typeface="Lucida Grande"/>
                <a:cs typeface="Lucida Grande"/>
              </a:rPr>
            </a:br>
            <a:r>
              <a:rPr lang="en-US" sz="2400" dirty="0" smtClean="0">
                <a:solidFill>
                  <a:srgbClr val="2D637F"/>
                </a:solidFill>
                <a:latin typeface="Lucida Grande"/>
                <a:cs typeface="Lucida Grande"/>
              </a:rPr>
              <a:t>A.S. Voyles</a:t>
            </a:r>
            <a:endParaRPr lang="de-DE" sz="2400" dirty="0" smtClean="0">
              <a:solidFill>
                <a:srgbClr val="2D637F"/>
              </a:solidFill>
              <a:latin typeface="Lucida Grande"/>
              <a:cs typeface="Lucida Grande"/>
            </a:endParaRPr>
          </a:p>
        </p:txBody>
      </p:sp>
      <p:sp>
        <p:nvSpPr>
          <p:cNvPr id="10" name="Content Placeholder 9"/>
          <p:cNvSpPr>
            <a:spLocks noGrp="1"/>
          </p:cNvSpPr>
          <p:nvPr>
            <p:ph idx="14"/>
          </p:nvPr>
        </p:nvSpPr>
        <p:spPr/>
        <p:txBody>
          <a:bodyPr/>
          <a:lstStyle/>
          <a:p>
            <a:endParaRPr lang="en-US"/>
          </a:p>
        </p:txBody>
      </p:sp>
    </p:spTree>
    <p:extLst>
      <p:ext uri="{BB962C8B-B14F-4D97-AF65-F5344CB8AC3E}">
        <p14:creationId xmlns:p14="http://schemas.microsoft.com/office/powerpoint/2010/main" xmlns="" val="280094846"/>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9440178081_8dd63d3684_b.jpg"/>
          <p:cNvPicPr>
            <a:picLocks noGrp="1" noChangeAspect="1"/>
          </p:cNvPicPr>
          <p:nvPr>
            <p:ph idx="14"/>
          </p:nvPr>
        </p:nvPicPr>
        <p:blipFill>
          <a:blip r:embed="rId2"/>
          <a:srcRect l="4733" r="2360"/>
          <a:stretch>
            <a:fillRect/>
          </a:stretch>
        </p:blipFill>
        <p:spPr>
          <a:xfrm>
            <a:off x="0" y="0"/>
            <a:ext cx="9144000" cy="6574238"/>
          </a:xfrm>
        </p:spPr>
      </p:pic>
      <p:sp>
        <p:nvSpPr>
          <p:cNvPr id="2" name="Title 1"/>
          <p:cNvSpPr>
            <a:spLocks noGrp="1"/>
          </p:cNvSpPr>
          <p:nvPr>
            <p:ph type="title"/>
          </p:nvPr>
        </p:nvSpPr>
        <p:spPr>
          <a:xfrm>
            <a:off x="1138687" y="2165230"/>
            <a:ext cx="6570143" cy="1143000"/>
          </a:xfrm>
        </p:spPr>
        <p:txBody>
          <a:bodyPr>
            <a:normAutofit/>
          </a:bodyPr>
          <a:lstStyle/>
          <a:p>
            <a:pPr algn="ctr"/>
            <a:r>
              <a:rPr lang="en-US" sz="6600" dirty="0" smtClean="0">
                <a:solidFill>
                  <a:schemeClr val="bg1"/>
                </a:solidFill>
              </a:rPr>
              <a:t>Thanks!</a:t>
            </a:r>
            <a:endParaRPr lang="en-US" sz="6600" dirty="0">
              <a:solidFill>
                <a:schemeClr val="bg1"/>
              </a:solidFill>
            </a:endParaRPr>
          </a:p>
        </p:txBody>
      </p:sp>
      <p:pic>
        <p:nvPicPr>
          <p:cNvPr id="5" name="Picture 4"/>
          <p:cNvPicPr>
            <a:picLocks noChangeAspect="1"/>
          </p:cNvPicPr>
          <p:nvPr/>
        </p:nvPicPr>
        <p:blipFill>
          <a:blip r:embed="rId3"/>
          <a:stretch>
            <a:fillRect/>
          </a:stretch>
        </p:blipFill>
        <p:spPr>
          <a:xfrm>
            <a:off x="0" y="5598553"/>
            <a:ext cx="9170736" cy="1330073"/>
          </a:xfrm>
          <a:prstGeom prst="rect">
            <a:avLst/>
          </a:prstGeom>
        </p:spPr>
      </p:pic>
      <p:pic>
        <p:nvPicPr>
          <p:cNvPr id="6" name="Picture 5"/>
          <p:cNvPicPr>
            <a:picLocks noChangeAspect="1"/>
          </p:cNvPicPr>
          <p:nvPr/>
        </p:nvPicPr>
        <p:blipFill>
          <a:blip r:embed="rId4"/>
          <a:stretch>
            <a:fillRect/>
          </a:stretch>
        </p:blipFill>
        <p:spPr>
          <a:xfrm>
            <a:off x="369048" y="6019295"/>
            <a:ext cx="1745673" cy="533400"/>
          </a:xfrm>
          <a:prstGeom prst="rect">
            <a:avLst/>
          </a:prstGeom>
        </p:spPr>
      </p:pic>
      <p:pic>
        <p:nvPicPr>
          <p:cNvPr id="9" name="Picture 8"/>
          <p:cNvPicPr>
            <a:picLocks noChangeAspect="1"/>
          </p:cNvPicPr>
          <p:nvPr/>
        </p:nvPicPr>
        <p:blipFill>
          <a:blip r:embed="rId5"/>
          <a:stretch>
            <a:fillRect/>
          </a:stretch>
        </p:blipFill>
        <p:spPr>
          <a:xfrm>
            <a:off x="6274508" y="0"/>
            <a:ext cx="2869492" cy="2379579"/>
          </a:xfrm>
          <a:prstGeom prst="rect">
            <a:avLst/>
          </a:prstGeom>
        </p:spPr>
      </p:pic>
    </p:spTree>
    <p:extLst>
      <p:ext uri="{BB962C8B-B14F-4D97-AF65-F5344CB8AC3E}">
        <p14:creationId xmlns:p14="http://schemas.microsoft.com/office/powerpoint/2010/main" xmlns="" val="280094846"/>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6712"/>
            <a:ext cx="6570143" cy="1143000"/>
          </a:xfrm>
        </p:spPr>
        <p:txBody>
          <a:bodyPr>
            <a:normAutofit/>
          </a:bodyPr>
          <a:lstStyle/>
          <a:p>
            <a:r>
              <a:rPr lang="en-US" sz="4200" dirty="0" smtClean="0"/>
              <a:t>Some perspective</a:t>
            </a:r>
            <a:endParaRPr lang="en-US" sz="4200" dirty="0"/>
          </a:p>
        </p:txBody>
      </p:sp>
      <p:pic>
        <p:nvPicPr>
          <p:cNvPr id="12290" name="Picture 2" descr="D:\Documents\School Work\Isotope Data\Proposals\ndnca_title.PNG"/>
          <p:cNvPicPr>
            <a:picLocks noChangeAspect="1" noChangeArrowheads="1"/>
          </p:cNvPicPr>
          <p:nvPr/>
        </p:nvPicPr>
        <p:blipFill>
          <a:blip r:embed="rId3"/>
          <a:srcRect/>
          <a:stretch>
            <a:fillRect/>
          </a:stretch>
        </p:blipFill>
        <p:spPr bwMode="auto">
          <a:xfrm>
            <a:off x="4893417" y="91778"/>
            <a:ext cx="4074057" cy="4366348"/>
          </a:xfrm>
          <a:prstGeom prst="rect">
            <a:avLst/>
          </a:prstGeom>
          <a:noFill/>
        </p:spPr>
      </p:pic>
      <p:pic>
        <p:nvPicPr>
          <p:cNvPr id="6" name="Content Placeholder 5" descr="ndnca_people.PNG"/>
          <p:cNvPicPr>
            <a:picLocks noGrp="1" noChangeAspect="1"/>
          </p:cNvPicPr>
          <p:nvPr>
            <p:ph idx="14"/>
          </p:nvPr>
        </p:nvPicPr>
        <p:blipFill>
          <a:blip r:embed="rId4"/>
          <a:stretch>
            <a:fillRect/>
          </a:stretch>
        </p:blipFill>
        <p:spPr>
          <a:xfrm>
            <a:off x="0" y="2576304"/>
            <a:ext cx="6669786" cy="3027870"/>
          </a:xfrm>
        </p:spPr>
      </p:pic>
      <p:sp>
        <p:nvSpPr>
          <p:cNvPr id="7" name="Oval 6"/>
          <p:cNvSpPr/>
          <p:nvPr/>
        </p:nvSpPr>
        <p:spPr>
          <a:xfrm>
            <a:off x="6074229" y="2576304"/>
            <a:ext cx="431074" cy="480405"/>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80094846"/>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6712"/>
            <a:ext cx="6570143" cy="1143000"/>
          </a:xfrm>
        </p:spPr>
        <p:txBody>
          <a:bodyPr>
            <a:normAutofit/>
          </a:bodyPr>
          <a:lstStyle/>
          <a:p>
            <a:r>
              <a:rPr lang="en-US" sz="4200" dirty="0" smtClean="0"/>
              <a:t>Some perspective</a:t>
            </a:r>
            <a:endParaRPr lang="en-US" sz="4200" dirty="0"/>
          </a:p>
        </p:txBody>
      </p:sp>
      <p:pic>
        <p:nvPicPr>
          <p:cNvPr id="35843" name="Picture 3" descr="D:\Pictures\app_b1.PNG"/>
          <p:cNvPicPr>
            <a:picLocks noChangeAspect="1" noChangeArrowheads="1"/>
          </p:cNvPicPr>
          <p:nvPr/>
        </p:nvPicPr>
        <p:blipFill>
          <a:blip r:embed="rId3"/>
          <a:srcRect t="16327"/>
          <a:stretch>
            <a:fillRect/>
          </a:stretch>
        </p:blipFill>
        <p:spPr bwMode="auto">
          <a:xfrm>
            <a:off x="0" y="1408184"/>
            <a:ext cx="3887285" cy="4078224"/>
          </a:xfrm>
          <a:prstGeom prst="rect">
            <a:avLst/>
          </a:prstGeom>
          <a:noFill/>
        </p:spPr>
      </p:pic>
      <p:pic>
        <p:nvPicPr>
          <p:cNvPr id="35844" name="Picture 4" descr="D:\Pictures\app_b2.PNG"/>
          <p:cNvPicPr>
            <a:picLocks noChangeAspect="1" noChangeArrowheads="1"/>
          </p:cNvPicPr>
          <p:nvPr/>
        </p:nvPicPr>
        <p:blipFill>
          <a:blip r:embed="rId4"/>
          <a:srcRect/>
          <a:stretch>
            <a:fillRect/>
          </a:stretch>
        </p:blipFill>
        <p:spPr bwMode="auto">
          <a:xfrm>
            <a:off x="1777042" y="1649712"/>
            <a:ext cx="3657600" cy="4969771"/>
          </a:xfrm>
          <a:prstGeom prst="rect">
            <a:avLst/>
          </a:prstGeom>
          <a:noFill/>
        </p:spPr>
      </p:pic>
      <p:pic>
        <p:nvPicPr>
          <p:cNvPr id="35845" name="Picture 5" descr="D:\Pictures\app_b3.PNG"/>
          <p:cNvPicPr>
            <a:picLocks noChangeAspect="1" noChangeArrowheads="1"/>
          </p:cNvPicPr>
          <p:nvPr/>
        </p:nvPicPr>
        <p:blipFill>
          <a:blip r:embed="rId5"/>
          <a:srcRect/>
          <a:stretch>
            <a:fillRect/>
          </a:stretch>
        </p:blipFill>
        <p:spPr bwMode="auto">
          <a:xfrm>
            <a:off x="4092306" y="1440106"/>
            <a:ext cx="3886200" cy="5179377"/>
          </a:xfrm>
          <a:prstGeom prst="rect">
            <a:avLst/>
          </a:prstGeom>
          <a:noFill/>
        </p:spPr>
      </p:pic>
      <p:sp>
        <p:nvSpPr>
          <p:cNvPr id="9" name="Content Placeholder 8"/>
          <p:cNvSpPr>
            <a:spLocks noGrp="1"/>
          </p:cNvSpPr>
          <p:nvPr>
            <p:ph idx="14"/>
          </p:nvPr>
        </p:nvSpPr>
        <p:spPr/>
        <p:txBody>
          <a:bodyPr/>
          <a:lstStyle/>
          <a:p>
            <a:endParaRPr lang="en-US"/>
          </a:p>
        </p:txBody>
      </p:sp>
      <p:pic>
        <p:nvPicPr>
          <p:cNvPr id="35842" name="Picture 2" descr="D:\Pictures\app_b4.PNG"/>
          <p:cNvPicPr>
            <a:picLocks noChangeAspect="1" noChangeArrowheads="1"/>
          </p:cNvPicPr>
          <p:nvPr/>
        </p:nvPicPr>
        <p:blipFill>
          <a:blip r:embed="rId6"/>
          <a:srcRect/>
          <a:stretch>
            <a:fillRect/>
          </a:stretch>
        </p:blipFill>
        <p:spPr bwMode="auto">
          <a:xfrm>
            <a:off x="5486400" y="2972225"/>
            <a:ext cx="3657600" cy="3284891"/>
          </a:xfrm>
          <a:prstGeom prst="rect">
            <a:avLst/>
          </a:prstGeom>
          <a:noFill/>
        </p:spPr>
      </p:pic>
      <p:sp>
        <p:nvSpPr>
          <p:cNvPr id="8" name="TextBox 7"/>
          <p:cNvSpPr txBox="1"/>
          <p:nvPr/>
        </p:nvSpPr>
        <p:spPr>
          <a:xfrm>
            <a:off x="1777042" y="5919016"/>
            <a:ext cx="7138219" cy="707886"/>
          </a:xfrm>
          <a:prstGeom prst="rect">
            <a:avLst/>
          </a:prstGeom>
          <a:solidFill>
            <a:srgbClr val="FFFF00"/>
          </a:solidFill>
          <a:ln w="28575">
            <a:solidFill>
              <a:schemeClr val="accent1"/>
            </a:solidFill>
          </a:ln>
        </p:spPr>
        <p:txBody>
          <a:bodyPr wrap="square" rtlCol="0">
            <a:spAutoFit/>
          </a:bodyPr>
          <a:lstStyle/>
          <a:p>
            <a:r>
              <a:rPr lang="en-US" sz="2000" b="1" dirty="0" smtClean="0">
                <a:latin typeface="Georgia" pitchFamily="18" charset="0"/>
              </a:rPr>
              <a:t>NDNCA Whitepaper available at</a:t>
            </a:r>
            <a:br>
              <a:rPr lang="en-US" sz="2000" b="1" dirty="0" smtClean="0">
                <a:latin typeface="Georgia" pitchFamily="18" charset="0"/>
              </a:rPr>
            </a:br>
            <a:r>
              <a:rPr lang="en-US" sz="2000" b="1" dirty="0" smtClean="0">
                <a:latin typeface="Georgia" pitchFamily="18" charset="0"/>
              </a:rPr>
              <a:t> http://bang.berkeley.edu/events/ndnca/whitepaper/</a:t>
            </a:r>
            <a:endParaRPr lang="en-US" sz="2000" b="1" dirty="0">
              <a:latin typeface="Georgia" pitchFamily="18" charset="0"/>
            </a:endParaRPr>
          </a:p>
        </p:txBody>
      </p:sp>
      <p:pic>
        <p:nvPicPr>
          <p:cNvPr id="10" name="Picture 3" descr="D:\Pictures\app_b1.PNG"/>
          <p:cNvPicPr>
            <a:picLocks noChangeAspect="1" noChangeArrowheads="1"/>
          </p:cNvPicPr>
          <p:nvPr/>
        </p:nvPicPr>
        <p:blipFill>
          <a:blip r:embed="rId3"/>
          <a:srcRect l="16264" t="74843" r="8657" b="18426"/>
          <a:stretch>
            <a:fillRect/>
          </a:stretch>
        </p:blipFill>
        <p:spPr bwMode="auto">
          <a:xfrm>
            <a:off x="1884411" y="2736251"/>
            <a:ext cx="6094095" cy="685050"/>
          </a:xfrm>
          <a:prstGeom prst="rect">
            <a:avLst/>
          </a:prstGeom>
          <a:noFill/>
          <a:ln w="28575">
            <a:solidFill>
              <a:schemeClr val="accent1"/>
            </a:solidFill>
          </a:ln>
        </p:spPr>
      </p:pic>
      <p:pic>
        <p:nvPicPr>
          <p:cNvPr id="12" name="Picture 5" descr="D:\Pictures\app_b3.PNG"/>
          <p:cNvPicPr>
            <a:picLocks noChangeAspect="1" noChangeArrowheads="1"/>
          </p:cNvPicPr>
          <p:nvPr/>
        </p:nvPicPr>
        <p:blipFill>
          <a:blip r:embed="rId5"/>
          <a:srcRect r="39183" b="95331"/>
          <a:stretch>
            <a:fillRect/>
          </a:stretch>
        </p:blipFill>
        <p:spPr bwMode="auto">
          <a:xfrm>
            <a:off x="4110179" y="3932903"/>
            <a:ext cx="4805082" cy="491613"/>
          </a:xfrm>
          <a:prstGeom prst="rect">
            <a:avLst/>
          </a:prstGeom>
          <a:noFill/>
          <a:ln w="28575">
            <a:solidFill>
              <a:schemeClr val="accent1"/>
            </a:solidFill>
          </a:ln>
        </p:spPr>
      </p:pic>
      <p:pic>
        <p:nvPicPr>
          <p:cNvPr id="13" name="Picture 3" descr="D:\Pictures\app_b1.PNG"/>
          <p:cNvPicPr>
            <a:picLocks noChangeAspect="1" noChangeArrowheads="1"/>
          </p:cNvPicPr>
          <p:nvPr/>
        </p:nvPicPr>
        <p:blipFill>
          <a:blip r:embed="rId3"/>
          <a:srcRect t="20152" r="2151" b="71995"/>
          <a:stretch>
            <a:fillRect/>
          </a:stretch>
        </p:blipFill>
        <p:spPr bwMode="auto">
          <a:xfrm>
            <a:off x="410203" y="1715409"/>
            <a:ext cx="5471652" cy="550606"/>
          </a:xfrm>
          <a:prstGeom prst="rect">
            <a:avLst/>
          </a:prstGeom>
          <a:noFill/>
          <a:ln w="28575">
            <a:solidFill>
              <a:schemeClr val="accent1"/>
            </a:solidFill>
          </a:ln>
        </p:spPr>
      </p:pic>
      <p:sp>
        <p:nvSpPr>
          <p:cNvPr id="14" name="TextBox 13"/>
          <p:cNvSpPr txBox="1"/>
          <p:nvPr/>
        </p:nvSpPr>
        <p:spPr>
          <a:xfrm>
            <a:off x="778527" y="4786163"/>
            <a:ext cx="4707873" cy="369332"/>
          </a:xfrm>
          <a:prstGeom prst="rect">
            <a:avLst/>
          </a:prstGeom>
          <a:solidFill>
            <a:schemeClr val="bg1"/>
          </a:solidFill>
          <a:ln w="28575">
            <a:solidFill>
              <a:schemeClr val="accent1"/>
            </a:solidFill>
          </a:ln>
        </p:spPr>
        <p:txBody>
          <a:bodyPr wrap="square" rtlCol="0">
            <a:spAutoFit/>
          </a:bodyPr>
          <a:lstStyle/>
          <a:p>
            <a:r>
              <a:rPr lang="en-US" dirty="0" smtClean="0">
                <a:latin typeface="Georgia" pitchFamily="18" charset="0"/>
              </a:rPr>
              <a:t>Highlight from WTTC 2016: </a:t>
            </a:r>
            <a:r>
              <a:rPr lang="en-US" baseline="30000" dirty="0" smtClean="0">
                <a:latin typeface="Georgia" pitchFamily="18" charset="0"/>
              </a:rPr>
              <a:t>54</a:t>
            </a:r>
            <a:r>
              <a:rPr lang="en-US" dirty="0" smtClean="0">
                <a:latin typeface="Georgia" pitchFamily="18" charset="0"/>
              </a:rPr>
              <a:t>Fe(p,</a:t>
            </a:r>
            <a:r>
              <a:rPr lang="el-GR" dirty="0" smtClean="0">
                <a:latin typeface="Georgia" pitchFamily="18" charset="0"/>
              </a:rPr>
              <a:t>α</a:t>
            </a:r>
            <a:r>
              <a:rPr lang="en-US" dirty="0" smtClean="0">
                <a:latin typeface="Georgia" pitchFamily="18" charset="0"/>
              </a:rPr>
              <a:t>)</a:t>
            </a:r>
            <a:r>
              <a:rPr lang="en-US" baseline="30000" dirty="0" smtClean="0">
                <a:latin typeface="Georgia" pitchFamily="18" charset="0"/>
              </a:rPr>
              <a:t>51</a:t>
            </a:r>
            <a:r>
              <a:rPr lang="en-US" dirty="0" smtClean="0">
                <a:latin typeface="Georgia" pitchFamily="18" charset="0"/>
              </a:rPr>
              <a:t>Mn </a:t>
            </a:r>
            <a:endParaRPr lang="en-US" dirty="0">
              <a:latin typeface="Georgia" pitchFamily="18" charset="0"/>
            </a:endParaRPr>
          </a:p>
        </p:txBody>
      </p:sp>
    </p:spTree>
    <p:extLst>
      <p:ext uri="{BB962C8B-B14F-4D97-AF65-F5344CB8AC3E}">
        <p14:creationId xmlns:p14="http://schemas.microsoft.com/office/powerpoint/2010/main" xmlns="" val="280094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35843"/>
                                        </p:tgtEl>
                                        <p:attrNameLst>
                                          <p:attrName>style.opacity</p:attrName>
                                        </p:attrNameLst>
                                      </p:cBhvr>
                                      <p:to>
                                        <p:strVal val="0.25"/>
                                      </p:to>
                                    </p:set>
                                    <p:animEffect filter="image" prLst="opacity: 0.25">
                                      <p:cBhvr rctx="IE">
                                        <p:cTn id="7" dur="indefinite"/>
                                        <p:tgtEl>
                                          <p:spTgt spid="35843"/>
                                        </p:tgtEl>
                                      </p:cBhvr>
                                    </p:animEffect>
                                  </p:childTnLst>
                                </p:cTn>
                              </p:par>
                              <p:par>
                                <p:cTn id="8" presetID="9" presetClass="emph" presetSubtype="0" nodeType="withEffect">
                                  <p:stCondLst>
                                    <p:cond delay="0"/>
                                  </p:stCondLst>
                                  <p:childTnLst>
                                    <p:set>
                                      <p:cBhvr rctx="PPT">
                                        <p:cTn id="9" dur="indefinite"/>
                                        <p:tgtEl>
                                          <p:spTgt spid="35844"/>
                                        </p:tgtEl>
                                        <p:attrNameLst>
                                          <p:attrName>style.opacity</p:attrName>
                                        </p:attrNameLst>
                                      </p:cBhvr>
                                      <p:to>
                                        <p:strVal val="0.25"/>
                                      </p:to>
                                    </p:set>
                                    <p:animEffect filter="image" prLst="opacity: 0.25">
                                      <p:cBhvr rctx="IE">
                                        <p:cTn id="10" dur="indefinite"/>
                                        <p:tgtEl>
                                          <p:spTgt spid="35844"/>
                                        </p:tgtEl>
                                      </p:cBhvr>
                                    </p:animEffect>
                                  </p:childTnLst>
                                </p:cTn>
                              </p:par>
                              <p:par>
                                <p:cTn id="11" presetID="9" presetClass="emph" presetSubtype="0" nodeType="withEffect">
                                  <p:stCondLst>
                                    <p:cond delay="0"/>
                                  </p:stCondLst>
                                  <p:childTnLst>
                                    <p:set>
                                      <p:cBhvr rctx="PPT">
                                        <p:cTn id="12" dur="indefinite"/>
                                        <p:tgtEl>
                                          <p:spTgt spid="35845"/>
                                        </p:tgtEl>
                                        <p:attrNameLst>
                                          <p:attrName>style.opacity</p:attrName>
                                        </p:attrNameLst>
                                      </p:cBhvr>
                                      <p:to>
                                        <p:strVal val="0.25"/>
                                      </p:to>
                                    </p:set>
                                    <p:animEffect filter="image" prLst="opacity: 0.25">
                                      <p:cBhvr rctx="IE">
                                        <p:cTn id="13" dur="indefinite"/>
                                        <p:tgtEl>
                                          <p:spTgt spid="35845"/>
                                        </p:tgtEl>
                                      </p:cBhvr>
                                    </p:animEffect>
                                  </p:childTnLst>
                                </p:cTn>
                              </p:par>
                              <p:par>
                                <p:cTn id="14" presetID="9" presetClass="emph" presetSubtype="0" nodeType="withEffect">
                                  <p:stCondLst>
                                    <p:cond delay="0"/>
                                  </p:stCondLst>
                                  <p:childTnLst>
                                    <p:set>
                                      <p:cBhvr rctx="PPT">
                                        <p:cTn id="15" dur="indefinite"/>
                                        <p:tgtEl>
                                          <p:spTgt spid="35842"/>
                                        </p:tgtEl>
                                        <p:attrNameLst>
                                          <p:attrName>style.opacity</p:attrName>
                                        </p:attrNameLst>
                                      </p:cBhvr>
                                      <p:to>
                                        <p:strVal val="0.25"/>
                                      </p:to>
                                    </p:set>
                                    <p:animEffect filter="image" prLst="opacity: 0.25">
                                      <p:cBhvr rctx="IE">
                                        <p:cTn id="16" dur="indefinite"/>
                                        <p:tgtEl>
                                          <p:spTgt spid="35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60280"/>
            <a:ext cx="6570143" cy="1143000"/>
          </a:xfrm>
        </p:spPr>
        <p:txBody>
          <a:bodyPr>
            <a:normAutofit/>
          </a:bodyPr>
          <a:lstStyle/>
          <a:p>
            <a:r>
              <a:rPr lang="en-US" sz="4200" dirty="0" smtClean="0"/>
              <a:t>Medical Applications</a:t>
            </a:r>
            <a:endParaRPr lang="en-US" sz="4200" dirty="0"/>
          </a:p>
        </p:txBody>
      </p:sp>
      <p:sp>
        <p:nvSpPr>
          <p:cNvPr id="8" name="Content Placeholder 2"/>
          <p:cNvSpPr txBox="1">
            <a:spLocks/>
          </p:cNvSpPr>
          <p:nvPr/>
        </p:nvSpPr>
        <p:spPr>
          <a:xfrm>
            <a:off x="482600" y="2003280"/>
            <a:ext cx="8446168" cy="2064669"/>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2200" dirty="0" smtClean="0">
                <a:solidFill>
                  <a:srgbClr val="2D637F"/>
                </a:solidFill>
                <a:latin typeface="Lucida Grande"/>
                <a:cs typeface="Lucida Grande"/>
              </a:rPr>
              <a:t>Emerging medical radionuclides</a:t>
            </a:r>
            <a:endParaRPr kumimoji="0" lang="en-US" sz="2200" b="0" i="0" u="none" strike="noStrike" kern="1200" cap="none" spc="0" normalizeH="0" baseline="0" noProof="0" dirty="0" smtClean="0">
              <a:ln>
                <a:noFill/>
              </a:ln>
              <a:solidFill>
                <a:srgbClr val="2D637F"/>
              </a:solidFill>
              <a:effectLst/>
              <a:uLnTx/>
              <a:uFillTx/>
              <a:latin typeface="Lucida Grande"/>
              <a:ea typeface="+mn-ea"/>
              <a:cs typeface="Lucida Grande"/>
            </a:endParaRPr>
          </a:p>
          <a:p>
            <a:pPr marL="742950" lvl="1" indent="-285750">
              <a:spcBef>
                <a:spcPct val="20000"/>
              </a:spcBef>
              <a:buFont typeface="Arial"/>
              <a:buChar char="–"/>
            </a:pPr>
            <a:r>
              <a:rPr kumimoji="0" lang="en-US" sz="2000" b="0" i="0" u="none" strike="noStrike" kern="1200" cap="none" spc="0" normalizeH="0" baseline="30000" noProof="0" dirty="0" smtClean="0">
                <a:ln>
                  <a:noFill/>
                </a:ln>
                <a:solidFill>
                  <a:srgbClr val="2D637F"/>
                </a:solidFill>
                <a:effectLst/>
                <a:uLnTx/>
                <a:uFillTx/>
                <a:latin typeface="Lucida Grande"/>
                <a:ea typeface="+mn-ea"/>
                <a:cs typeface="Lucida Grande"/>
              </a:rPr>
              <a:t>64</a:t>
            </a:r>
            <a:r>
              <a:rPr kumimoji="0" lang="en-US" sz="2000" b="0" i="0" u="none" strike="noStrike" kern="1200" cap="none" spc="0" normalizeH="0" baseline="0" noProof="0" dirty="0" smtClean="0">
                <a:ln>
                  <a:noFill/>
                </a:ln>
                <a:solidFill>
                  <a:srgbClr val="2D637F"/>
                </a:solidFill>
                <a:effectLst/>
                <a:uLnTx/>
                <a:uFillTx/>
                <a:latin typeface="Lucida Grande"/>
                <a:ea typeface="+mn-ea"/>
                <a:cs typeface="Lucida Grande"/>
              </a:rPr>
              <a:t>Cu (t</a:t>
            </a:r>
            <a:r>
              <a:rPr kumimoji="0" lang="en-US" sz="2000" b="0" i="0" u="none" strike="noStrike" kern="1200" cap="none" spc="0" normalizeH="0" baseline="-25000" noProof="0" dirty="0" smtClean="0">
                <a:ln>
                  <a:noFill/>
                </a:ln>
                <a:solidFill>
                  <a:srgbClr val="2D637F"/>
                </a:solidFill>
                <a:effectLst/>
                <a:uLnTx/>
                <a:uFillTx/>
                <a:latin typeface="Lucida Grande"/>
                <a:ea typeface="+mn-ea"/>
                <a:cs typeface="Lucida Grande"/>
              </a:rPr>
              <a:t>1/2</a:t>
            </a:r>
            <a:r>
              <a:rPr kumimoji="0" lang="en-US" sz="2000" b="0" i="0" u="none" strike="noStrike" kern="1200" cap="none" spc="0" normalizeH="0" baseline="0" noProof="0" dirty="0" smtClean="0">
                <a:ln>
                  <a:noFill/>
                </a:ln>
                <a:solidFill>
                  <a:srgbClr val="2D637F"/>
                </a:solidFill>
                <a:effectLst/>
                <a:uLnTx/>
                <a:uFillTx/>
                <a:latin typeface="Lucida Grande"/>
                <a:ea typeface="+mn-ea"/>
                <a:cs typeface="Lucida Grande"/>
              </a:rPr>
              <a:t> = 12.7 hr) – 61% </a:t>
            </a:r>
            <a:r>
              <a:rPr kumimoji="0" lang="el-GR" sz="2000" b="0" i="0" u="none" strike="noStrike" kern="1200" cap="none" spc="0" normalizeH="0" baseline="0" noProof="0" dirty="0" smtClean="0">
                <a:ln>
                  <a:noFill/>
                </a:ln>
                <a:solidFill>
                  <a:srgbClr val="2D637F"/>
                </a:solidFill>
                <a:effectLst/>
                <a:uLnTx/>
                <a:uFillTx/>
                <a:latin typeface="Lucida Grande"/>
                <a:ea typeface="+mn-ea"/>
                <a:cs typeface="Lucida Grande"/>
              </a:rPr>
              <a:t>β</a:t>
            </a:r>
            <a:r>
              <a:rPr kumimoji="0" lang="en-US" sz="2000" b="0" i="0" u="none" strike="noStrike" kern="1200" cap="none" spc="0" normalizeH="0" baseline="30000" noProof="0" dirty="0" smtClean="0">
                <a:ln>
                  <a:noFill/>
                </a:ln>
                <a:solidFill>
                  <a:srgbClr val="2D637F"/>
                </a:solidFill>
                <a:effectLst/>
                <a:uLnTx/>
                <a:uFillTx/>
                <a:latin typeface="Lucida Grande"/>
                <a:ea typeface="+mn-ea"/>
                <a:cs typeface="Lucida Grande"/>
              </a:rPr>
              <a:t>+</a:t>
            </a:r>
            <a:r>
              <a:rPr kumimoji="0" lang="en-US" sz="2000" b="0" i="0" u="none" strike="noStrike" kern="1200" cap="none" spc="0" normalizeH="0" baseline="0" noProof="0" dirty="0" smtClean="0">
                <a:ln>
                  <a:noFill/>
                </a:ln>
                <a:solidFill>
                  <a:srgbClr val="2D637F"/>
                </a:solidFill>
                <a:effectLst/>
                <a:uLnTx/>
                <a:uFillTx/>
                <a:latin typeface="Lucida Grande"/>
                <a:ea typeface="+mn-ea"/>
                <a:cs typeface="Lucida Grande"/>
              </a:rPr>
              <a:t> to </a:t>
            </a:r>
            <a:r>
              <a:rPr kumimoji="0" lang="en-US" sz="2000" b="0" i="0" u="none" strike="noStrike" kern="1200" cap="none" spc="0" normalizeH="0" baseline="30000" noProof="0" dirty="0" smtClean="0">
                <a:ln>
                  <a:noFill/>
                </a:ln>
                <a:solidFill>
                  <a:srgbClr val="2D637F"/>
                </a:solidFill>
                <a:effectLst/>
                <a:uLnTx/>
                <a:uFillTx/>
                <a:latin typeface="Lucida Grande"/>
                <a:ea typeface="+mn-ea"/>
                <a:cs typeface="Lucida Grande"/>
              </a:rPr>
              <a:t>64</a:t>
            </a:r>
            <a:r>
              <a:rPr kumimoji="0" lang="en-US" sz="2000" b="0" i="0" u="none" strike="noStrike" kern="1200" cap="none" spc="0" normalizeH="0" baseline="0" noProof="0" dirty="0" smtClean="0">
                <a:ln>
                  <a:noFill/>
                </a:ln>
                <a:solidFill>
                  <a:srgbClr val="2D637F"/>
                </a:solidFill>
                <a:effectLst/>
                <a:uLnTx/>
                <a:uFillTx/>
                <a:latin typeface="Lucida Grande"/>
                <a:ea typeface="+mn-ea"/>
                <a:cs typeface="Lucida Grande"/>
              </a:rPr>
              <a:t>Ni, 39% </a:t>
            </a:r>
            <a:r>
              <a:rPr lang="el-GR" sz="2000" dirty="0" smtClean="0">
                <a:solidFill>
                  <a:srgbClr val="2D637F"/>
                </a:solidFill>
                <a:latin typeface="Lucida Grande"/>
                <a:cs typeface="Lucida Grande"/>
              </a:rPr>
              <a:t>β</a:t>
            </a:r>
            <a:r>
              <a:rPr lang="en-US" sz="2000" baseline="30000" dirty="0" smtClean="0">
                <a:solidFill>
                  <a:srgbClr val="2D637F"/>
                </a:solidFill>
                <a:latin typeface="Lucida Grande"/>
                <a:cs typeface="Lucida Grande"/>
              </a:rPr>
              <a:t>-</a:t>
            </a:r>
            <a:r>
              <a:rPr lang="en-US" sz="2000" dirty="0" smtClean="0">
                <a:solidFill>
                  <a:srgbClr val="2D637F"/>
                </a:solidFill>
                <a:latin typeface="Lucida Grande"/>
                <a:cs typeface="Lucida Grande"/>
              </a:rPr>
              <a:t> to </a:t>
            </a:r>
            <a:r>
              <a:rPr lang="en-US" sz="2000" baseline="30000" dirty="0" smtClean="0">
                <a:solidFill>
                  <a:srgbClr val="2D637F"/>
                </a:solidFill>
                <a:latin typeface="Lucida Grande"/>
                <a:cs typeface="Lucida Grande"/>
              </a:rPr>
              <a:t>64</a:t>
            </a:r>
            <a:r>
              <a:rPr lang="en-US" sz="2000" dirty="0" smtClean="0">
                <a:solidFill>
                  <a:srgbClr val="2D637F"/>
                </a:solidFill>
                <a:latin typeface="Lucida Grande"/>
                <a:cs typeface="Lucida Grande"/>
              </a:rPr>
              <a:t>Zn</a:t>
            </a:r>
          </a:p>
          <a:p>
            <a:pPr marL="742950" lvl="1" indent="-285750">
              <a:spcBef>
                <a:spcPct val="20000"/>
              </a:spcBef>
              <a:buFont typeface="Arial"/>
              <a:buChar char="–"/>
            </a:pPr>
            <a:r>
              <a:rPr lang="en-US" sz="2000" baseline="30000" dirty="0" smtClean="0">
                <a:solidFill>
                  <a:srgbClr val="2D637F"/>
                </a:solidFill>
                <a:latin typeface="Lucida Grande"/>
                <a:cs typeface="Lucida Grande"/>
              </a:rPr>
              <a:t>47</a:t>
            </a:r>
            <a:r>
              <a:rPr lang="en-US" sz="2000" dirty="0" smtClean="0">
                <a:solidFill>
                  <a:srgbClr val="2D637F"/>
                </a:solidFill>
                <a:latin typeface="Lucida Grande"/>
                <a:cs typeface="Lucida Grande"/>
              </a:rPr>
              <a:t>Sc (t</a:t>
            </a:r>
            <a:r>
              <a:rPr lang="en-US" sz="2000" baseline="-25000" dirty="0" smtClean="0">
                <a:solidFill>
                  <a:srgbClr val="2D637F"/>
                </a:solidFill>
                <a:latin typeface="Lucida Grande"/>
                <a:cs typeface="Lucida Grande"/>
              </a:rPr>
              <a:t>1/2</a:t>
            </a:r>
            <a:r>
              <a:rPr lang="en-US" sz="2000" dirty="0" smtClean="0">
                <a:solidFill>
                  <a:srgbClr val="2D637F"/>
                </a:solidFill>
                <a:latin typeface="Lucida Grande"/>
                <a:cs typeface="Lucida Grande"/>
              </a:rPr>
              <a:t> = 3.35 d) – </a:t>
            </a:r>
            <a:r>
              <a:rPr lang="el-GR" sz="2000" dirty="0" smtClean="0">
                <a:solidFill>
                  <a:srgbClr val="2D637F"/>
                </a:solidFill>
                <a:latin typeface="Lucida Grande"/>
                <a:cs typeface="Lucida Grande"/>
              </a:rPr>
              <a:t>β</a:t>
            </a:r>
            <a:r>
              <a:rPr lang="en-US" sz="2000" baseline="30000" dirty="0" smtClean="0">
                <a:solidFill>
                  <a:srgbClr val="2D637F"/>
                </a:solidFill>
                <a:latin typeface="Lucida Grande"/>
                <a:cs typeface="Lucida Grande"/>
              </a:rPr>
              <a:t>-</a:t>
            </a:r>
            <a:r>
              <a:rPr lang="en-US" sz="2000" dirty="0" smtClean="0">
                <a:solidFill>
                  <a:srgbClr val="2D637F"/>
                </a:solidFill>
                <a:latin typeface="Lucida Grande"/>
                <a:cs typeface="Lucida Grande"/>
              </a:rPr>
              <a:t> to </a:t>
            </a:r>
            <a:r>
              <a:rPr lang="en-US" sz="2000" baseline="30000" dirty="0" smtClean="0">
                <a:solidFill>
                  <a:srgbClr val="2D637F"/>
                </a:solidFill>
                <a:latin typeface="Lucida Grande"/>
                <a:cs typeface="Lucida Grande"/>
              </a:rPr>
              <a:t>47</a:t>
            </a:r>
            <a:r>
              <a:rPr lang="en-US" sz="2000" dirty="0" smtClean="0">
                <a:solidFill>
                  <a:srgbClr val="2D637F"/>
                </a:solidFill>
                <a:latin typeface="Lucida Grande"/>
                <a:cs typeface="Lucida Grande"/>
              </a:rPr>
              <a:t>Ti, with 159-keV </a:t>
            </a:r>
            <a:r>
              <a:rPr lang="el-GR" sz="2000" dirty="0" smtClean="0">
                <a:solidFill>
                  <a:srgbClr val="2D637F"/>
                </a:solidFill>
                <a:latin typeface="Lucida Grande"/>
                <a:cs typeface="Lucida Grande"/>
              </a:rPr>
              <a:t>γ</a:t>
            </a:r>
            <a:endParaRPr kumimoji="0" lang="en-US" sz="2000" b="0" i="0" u="none" strike="noStrike" kern="1200" cap="none" spc="0" normalizeH="0" baseline="0" noProof="0" dirty="0" smtClean="0">
              <a:ln>
                <a:noFill/>
              </a:ln>
              <a:solidFill>
                <a:srgbClr val="2D637F"/>
              </a:solidFill>
              <a:effectLst/>
              <a:uLnTx/>
              <a:uFillTx/>
              <a:latin typeface="Lucida Grande"/>
              <a:ea typeface="+mn-ea"/>
              <a:cs typeface="Lucida Grande"/>
            </a:endParaRPr>
          </a:p>
        </p:txBody>
      </p:sp>
      <p:sp>
        <p:nvSpPr>
          <p:cNvPr id="10" name="Content Placeholder 9"/>
          <p:cNvSpPr>
            <a:spLocks noGrp="1"/>
          </p:cNvSpPr>
          <p:nvPr>
            <p:ph idx="14"/>
          </p:nvPr>
        </p:nvSpPr>
        <p:spPr/>
        <p:txBody>
          <a:bodyPr/>
          <a:lstStyle/>
          <a:p>
            <a:endParaRPr lang="en-US"/>
          </a:p>
        </p:txBody>
      </p:sp>
      <p:pic>
        <p:nvPicPr>
          <p:cNvPr id="11267" name="Picture 3" descr="D:\Documents\School Work\Isotope Data\Proposals\muller_title.PNG"/>
          <p:cNvPicPr>
            <a:picLocks noChangeAspect="1" noChangeArrowheads="1"/>
          </p:cNvPicPr>
          <p:nvPr/>
        </p:nvPicPr>
        <p:blipFill>
          <a:blip r:embed="rId2"/>
          <a:srcRect/>
          <a:stretch>
            <a:fillRect/>
          </a:stretch>
        </p:blipFill>
        <p:spPr bwMode="auto">
          <a:xfrm>
            <a:off x="290146" y="3228361"/>
            <a:ext cx="5164871" cy="1753213"/>
          </a:xfrm>
          <a:prstGeom prst="rect">
            <a:avLst/>
          </a:prstGeom>
          <a:noFill/>
        </p:spPr>
      </p:pic>
      <p:pic>
        <p:nvPicPr>
          <p:cNvPr id="11266" name="Picture 2" descr="D:\Documents\School Work\Isotope Data\Proposals\lewis_title.PNG"/>
          <p:cNvPicPr>
            <a:picLocks noChangeAspect="1" noChangeArrowheads="1"/>
          </p:cNvPicPr>
          <p:nvPr/>
        </p:nvPicPr>
        <p:blipFill>
          <a:blip r:embed="rId3"/>
          <a:srcRect/>
          <a:stretch>
            <a:fillRect/>
          </a:stretch>
        </p:blipFill>
        <p:spPr bwMode="auto">
          <a:xfrm>
            <a:off x="4493414" y="4700279"/>
            <a:ext cx="4435354" cy="1242099"/>
          </a:xfrm>
          <a:prstGeom prst="rect">
            <a:avLst/>
          </a:prstGeom>
          <a:noFill/>
        </p:spPr>
      </p:pic>
    </p:spTree>
    <p:extLst>
      <p:ext uri="{BB962C8B-B14F-4D97-AF65-F5344CB8AC3E}">
        <p14:creationId xmlns:p14="http://schemas.microsoft.com/office/powerpoint/2010/main" xmlns="" val="280094846"/>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rotWithShape="1">
          <a:blip r:embed="rId4"/>
          <a:stretch/>
        </p:blipFill>
        <p:spPr>
          <a:xfrm>
            <a:off x="511467" y="1791357"/>
            <a:ext cx="7013702" cy="4004016"/>
          </a:xfrm>
          <a:prstGeom prst="rect">
            <a:avLst/>
          </a:prstGeom>
          <a:noFill/>
          <a:ln>
            <a:noFill/>
          </a:ln>
        </p:spPr>
      </p:pic>
      <p:sp>
        <p:nvSpPr>
          <p:cNvPr id="2" name="Title 1"/>
          <p:cNvSpPr>
            <a:spLocks noGrp="1"/>
          </p:cNvSpPr>
          <p:nvPr>
            <p:ph type="title"/>
          </p:nvPr>
        </p:nvSpPr>
        <p:spPr>
          <a:xfrm>
            <a:off x="164708" y="259713"/>
            <a:ext cx="8731060" cy="1143000"/>
          </a:xfrm>
        </p:spPr>
        <p:txBody>
          <a:bodyPr>
            <a:noAutofit/>
          </a:bodyPr>
          <a:lstStyle/>
          <a:p>
            <a:r>
              <a:rPr lang="en-US" sz="3200" dirty="0" smtClean="0"/>
              <a:t>The UC Berkeley High Flux Neutron Generator</a:t>
            </a:r>
            <a:endParaRPr lang="en-US" sz="3200" dirty="0"/>
          </a:p>
        </p:txBody>
      </p:sp>
      <p:cxnSp>
        <p:nvCxnSpPr>
          <p:cNvPr id="9" name="Shape 112"/>
          <p:cNvCxnSpPr/>
          <p:nvPr/>
        </p:nvCxnSpPr>
        <p:spPr>
          <a:xfrm flipH="1" flipV="1">
            <a:off x="5768096" y="3038807"/>
            <a:ext cx="1605470" cy="1082878"/>
          </a:xfrm>
          <a:prstGeom prst="straightConnector1">
            <a:avLst/>
          </a:prstGeom>
          <a:noFill/>
          <a:ln w="76300" cap="flat" cmpd="sng">
            <a:solidFill>
              <a:srgbClr val="2E75B6"/>
            </a:solidFill>
            <a:prstDash val="solid"/>
            <a:miter/>
            <a:headEnd type="none" w="med" len="med"/>
            <a:tailEnd type="triangle" w="lg" len="lg"/>
          </a:ln>
        </p:spPr>
      </p:cxnSp>
      <p:cxnSp>
        <p:nvCxnSpPr>
          <p:cNvPr id="11" name="Shape 113"/>
          <p:cNvCxnSpPr/>
          <p:nvPr/>
        </p:nvCxnSpPr>
        <p:spPr>
          <a:xfrm>
            <a:off x="808775" y="2960866"/>
            <a:ext cx="1495800" cy="747719"/>
          </a:xfrm>
          <a:prstGeom prst="straightConnector1">
            <a:avLst/>
          </a:prstGeom>
          <a:noFill/>
          <a:ln w="76300" cap="flat" cmpd="sng">
            <a:solidFill>
              <a:srgbClr val="5B9BD5"/>
            </a:solidFill>
            <a:prstDash val="solid"/>
            <a:miter/>
            <a:headEnd type="none" w="med" len="med"/>
            <a:tailEnd type="triangle" w="lg" len="lg"/>
          </a:ln>
        </p:spPr>
      </p:cxnSp>
      <p:sp>
        <p:nvSpPr>
          <p:cNvPr id="12" name="Shape 114"/>
          <p:cNvSpPr/>
          <p:nvPr/>
        </p:nvSpPr>
        <p:spPr>
          <a:xfrm>
            <a:off x="6526439" y="3270066"/>
            <a:ext cx="1906199" cy="364679"/>
          </a:xfrm>
          <a:prstGeom prst="rect">
            <a:avLst/>
          </a:prstGeom>
          <a:noFill/>
          <a:ln>
            <a:noFill/>
          </a:ln>
        </p:spPr>
        <p:txBody>
          <a:bodyPr lIns="90000" tIns="45000" rIns="90000" bIns="45000" anchor="t" anchorCtr="0">
            <a:noAutofit/>
          </a:bodyPr>
          <a:lstStyle/>
          <a:p>
            <a:pPr marL="0" marR="0" lvl="0" indent="0" algn="l" rtl="0">
              <a:lnSpc>
                <a:spcPct val="100000"/>
              </a:lnSpc>
              <a:spcBef>
                <a:spcPts val="0"/>
              </a:spcBef>
              <a:buSzPct val="25000"/>
              <a:buNone/>
            </a:pPr>
            <a:r>
              <a:rPr lang="en-US" sz="1800" b="0" i="0" u="none" strike="noStrike" cap="none" dirty="0">
                <a:solidFill>
                  <a:srgbClr val="2E75B6"/>
                </a:solidFill>
                <a:latin typeface="Calibri"/>
                <a:ea typeface="Calibri"/>
                <a:cs typeface="Calibri"/>
                <a:sym typeface="Calibri"/>
              </a:rPr>
              <a:t>Deuterium Gas</a:t>
            </a:r>
          </a:p>
        </p:txBody>
      </p:sp>
      <p:sp>
        <p:nvSpPr>
          <p:cNvPr id="13" name="Shape 115"/>
          <p:cNvSpPr/>
          <p:nvPr/>
        </p:nvSpPr>
        <p:spPr>
          <a:xfrm rot="1780800">
            <a:off x="4489160" y="2467772"/>
            <a:ext cx="1319399" cy="436680"/>
          </a:xfrm>
          <a:prstGeom prst="ellipse">
            <a:avLst/>
          </a:prstGeom>
          <a:solidFill>
            <a:srgbClr val="5B9BD5"/>
          </a:solidFill>
          <a:ln>
            <a:noFill/>
          </a:ln>
        </p:spPr>
        <p:txBody>
          <a:bodyPr lIns="91425" tIns="91425" rIns="91425" bIns="91425" anchor="ctr" anchorCtr="0">
            <a:noAutofit/>
          </a:bodyPr>
          <a:lstStyle/>
          <a:p>
            <a:pPr lvl="0">
              <a:spcBef>
                <a:spcPts val="0"/>
              </a:spcBef>
              <a:buNone/>
            </a:pPr>
            <a:endParaRPr/>
          </a:p>
        </p:txBody>
      </p:sp>
      <p:sp>
        <p:nvSpPr>
          <p:cNvPr id="14" name="Shape 116"/>
          <p:cNvSpPr/>
          <p:nvPr/>
        </p:nvSpPr>
        <p:spPr>
          <a:xfrm rot="1780800">
            <a:off x="2326138" y="3850533"/>
            <a:ext cx="1319399" cy="436680"/>
          </a:xfrm>
          <a:prstGeom prst="ellipse">
            <a:avLst/>
          </a:prstGeom>
          <a:solidFill>
            <a:srgbClr val="5B9BD5"/>
          </a:solidFill>
          <a:ln>
            <a:noFill/>
          </a:ln>
        </p:spPr>
        <p:txBody>
          <a:bodyPr lIns="91425" tIns="91425" rIns="91425" bIns="91425" anchor="ctr" anchorCtr="0">
            <a:noAutofit/>
          </a:bodyPr>
          <a:lstStyle/>
          <a:p>
            <a:pPr lvl="0">
              <a:spcBef>
                <a:spcPts val="0"/>
              </a:spcBef>
              <a:buNone/>
            </a:pPr>
            <a:endParaRPr/>
          </a:p>
        </p:txBody>
      </p:sp>
      <p:cxnSp>
        <p:nvCxnSpPr>
          <p:cNvPr id="15" name="Shape 117"/>
          <p:cNvCxnSpPr/>
          <p:nvPr/>
        </p:nvCxnSpPr>
        <p:spPr>
          <a:xfrm flipV="1">
            <a:off x="757208" y="4494179"/>
            <a:ext cx="1509350" cy="841066"/>
          </a:xfrm>
          <a:prstGeom prst="straightConnector1">
            <a:avLst/>
          </a:prstGeom>
          <a:noFill/>
          <a:ln w="38150" cap="flat" cmpd="sng">
            <a:solidFill>
              <a:srgbClr val="FF0000"/>
            </a:solidFill>
            <a:prstDash val="solid"/>
            <a:miter/>
            <a:headEnd type="none" w="med" len="med"/>
            <a:tailEnd type="triangle" w="lg" len="lg"/>
          </a:ln>
        </p:spPr>
      </p:cxnSp>
      <p:cxnSp>
        <p:nvCxnSpPr>
          <p:cNvPr id="16" name="Shape 118"/>
          <p:cNvCxnSpPr/>
          <p:nvPr/>
        </p:nvCxnSpPr>
        <p:spPr>
          <a:xfrm flipH="1">
            <a:off x="6010738" y="2406645"/>
            <a:ext cx="880918" cy="515880"/>
          </a:xfrm>
          <a:prstGeom prst="straightConnector1">
            <a:avLst/>
          </a:prstGeom>
          <a:noFill/>
          <a:ln w="38150" cap="flat" cmpd="sng">
            <a:solidFill>
              <a:srgbClr val="FF0000"/>
            </a:solidFill>
            <a:prstDash val="solid"/>
            <a:miter/>
            <a:headEnd type="none" w="med" len="med"/>
            <a:tailEnd type="triangle" w="lg" len="lg"/>
          </a:ln>
        </p:spPr>
      </p:cxnSp>
      <p:sp>
        <p:nvSpPr>
          <p:cNvPr id="17" name="Shape 119"/>
          <p:cNvSpPr/>
          <p:nvPr/>
        </p:nvSpPr>
        <p:spPr>
          <a:xfrm>
            <a:off x="6422576" y="2727738"/>
            <a:ext cx="469080" cy="364679"/>
          </a:xfrm>
          <a:prstGeom prst="rect">
            <a:avLst/>
          </a:prstGeom>
          <a:noFill/>
          <a:ln>
            <a:noFill/>
          </a:ln>
        </p:spPr>
        <p:txBody>
          <a:bodyPr lIns="90000" tIns="45000" rIns="90000" bIns="45000" anchor="t" anchorCtr="0">
            <a:noAutofit/>
          </a:bodyPr>
          <a:lstStyle/>
          <a:p>
            <a:pPr marL="0" marR="0" lvl="0" indent="0" algn="l" rtl="0">
              <a:lnSpc>
                <a:spcPct val="100000"/>
              </a:lnSpc>
              <a:spcBef>
                <a:spcPts val="0"/>
              </a:spcBef>
              <a:buSzPct val="25000"/>
              <a:buNone/>
            </a:pPr>
            <a:r>
              <a:rPr lang="en-US" sz="1800" b="0" i="0" u="none" strike="noStrike" cap="none" dirty="0">
                <a:solidFill>
                  <a:srgbClr val="FF0000"/>
                </a:solidFill>
                <a:latin typeface="Calibri"/>
                <a:ea typeface="Calibri"/>
                <a:cs typeface="Calibri"/>
                <a:sym typeface="Calibri"/>
              </a:rPr>
              <a:t>RF</a:t>
            </a:r>
          </a:p>
        </p:txBody>
      </p:sp>
      <p:sp>
        <p:nvSpPr>
          <p:cNvPr id="18" name="Shape 120"/>
          <p:cNvSpPr/>
          <p:nvPr/>
        </p:nvSpPr>
        <p:spPr>
          <a:xfrm rot="1780800">
            <a:off x="4486641" y="2467772"/>
            <a:ext cx="1319399" cy="436680"/>
          </a:xfrm>
          <a:prstGeom prst="ellipse">
            <a:avLst/>
          </a:prstGeom>
          <a:solidFill>
            <a:srgbClr val="FF00FF"/>
          </a:solidFill>
          <a:ln>
            <a:noFill/>
          </a:ln>
        </p:spPr>
        <p:txBody>
          <a:bodyPr lIns="91425" tIns="91425" rIns="91425" bIns="91425" anchor="ctr" anchorCtr="0">
            <a:noAutofit/>
          </a:bodyPr>
          <a:lstStyle/>
          <a:p>
            <a:pPr lvl="0">
              <a:spcBef>
                <a:spcPts val="0"/>
              </a:spcBef>
              <a:buNone/>
            </a:pPr>
            <a:endParaRPr/>
          </a:p>
        </p:txBody>
      </p:sp>
      <p:sp>
        <p:nvSpPr>
          <p:cNvPr id="19" name="Shape 121"/>
          <p:cNvSpPr/>
          <p:nvPr/>
        </p:nvSpPr>
        <p:spPr>
          <a:xfrm rot="1780800">
            <a:off x="2326138" y="3850533"/>
            <a:ext cx="1319399" cy="436680"/>
          </a:xfrm>
          <a:prstGeom prst="ellipse">
            <a:avLst/>
          </a:prstGeom>
          <a:solidFill>
            <a:srgbClr val="FF00FF"/>
          </a:solidFill>
          <a:ln>
            <a:noFill/>
          </a:ln>
        </p:spPr>
        <p:txBody>
          <a:bodyPr lIns="91425" tIns="91425" rIns="91425" bIns="91425" anchor="ctr" anchorCtr="0">
            <a:noAutofit/>
          </a:bodyPr>
          <a:lstStyle/>
          <a:p>
            <a:pPr lvl="0">
              <a:spcBef>
                <a:spcPts val="0"/>
              </a:spcBef>
              <a:buNone/>
            </a:pPr>
            <a:endParaRPr/>
          </a:p>
        </p:txBody>
      </p:sp>
      <p:sp>
        <p:nvSpPr>
          <p:cNvPr id="20" name="Shape 122"/>
          <p:cNvSpPr/>
          <p:nvPr/>
        </p:nvSpPr>
        <p:spPr>
          <a:xfrm>
            <a:off x="5198758" y="2041966"/>
            <a:ext cx="1252439" cy="364679"/>
          </a:xfrm>
          <a:prstGeom prst="rect">
            <a:avLst/>
          </a:prstGeom>
          <a:noFill/>
          <a:ln>
            <a:noFill/>
          </a:ln>
        </p:spPr>
        <p:txBody>
          <a:bodyPr lIns="90000" tIns="45000" rIns="90000" bIns="45000" anchor="t" anchorCtr="0">
            <a:noAutofit/>
          </a:bodyPr>
          <a:lstStyle/>
          <a:p>
            <a:pPr marL="0" marR="0" lvl="0" indent="0" algn="l" rtl="0">
              <a:lnSpc>
                <a:spcPct val="100000"/>
              </a:lnSpc>
              <a:spcBef>
                <a:spcPts val="0"/>
              </a:spcBef>
              <a:buSzPct val="25000"/>
              <a:buNone/>
            </a:pPr>
            <a:r>
              <a:rPr lang="en-US" sz="1800" b="0" i="0" u="none" strike="noStrike" cap="none" dirty="0">
                <a:solidFill>
                  <a:srgbClr val="FF00FF"/>
                </a:solidFill>
                <a:latin typeface="Calibri"/>
                <a:ea typeface="Calibri"/>
                <a:cs typeface="Calibri"/>
                <a:sym typeface="Calibri"/>
              </a:rPr>
              <a:t>D Plasma</a:t>
            </a:r>
          </a:p>
        </p:txBody>
      </p:sp>
      <p:sp>
        <p:nvSpPr>
          <p:cNvPr id="21" name="Shape 123"/>
          <p:cNvSpPr/>
          <p:nvPr/>
        </p:nvSpPr>
        <p:spPr>
          <a:xfrm>
            <a:off x="2985838" y="1552725"/>
            <a:ext cx="1132199" cy="2061359"/>
          </a:xfrm>
          <a:prstGeom prst="lightningBolt">
            <a:avLst/>
          </a:prstGeom>
          <a:solidFill>
            <a:srgbClr val="FFC000"/>
          </a:solidFill>
          <a:ln>
            <a:noFill/>
          </a:ln>
        </p:spPr>
        <p:txBody>
          <a:bodyPr lIns="91425" tIns="91425" rIns="91425" bIns="91425" anchor="ctr" anchorCtr="0">
            <a:noAutofit/>
          </a:bodyPr>
          <a:lstStyle/>
          <a:p>
            <a:pPr lvl="0">
              <a:spcBef>
                <a:spcPts val="0"/>
              </a:spcBef>
              <a:buNone/>
            </a:pPr>
            <a:endParaRPr/>
          </a:p>
        </p:txBody>
      </p:sp>
      <p:sp>
        <p:nvSpPr>
          <p:cNvPr id="22" name="Shape 124"/>
          <p:cNvSpPr/>
          <p:nvPr/>
        </p:nvSpPr>
        <p:spPr>
          <a:xfrm>
            <a:off x="2266558" y="2492325"/>
            <a:ext cx="1304280" cy="516959"/>
          </a:xfrm>
          <a:prstGeom prst="rect">
            <a:avLst/>
          </a:prstGeom>
          <a:noFill/>
          <a:ln>
            <a:noFill/>
          </a:ln>
        </p:spPr>
        <p:txBody>
          <a:bodyPr lIns="90000" tIns="45000" rIns="90000" bIns="45000" anchor="t" anchorCtr="0">
            <a:noAutofit/>
          </a:bodyPr>
          <a:lstStyle/>
          <a:p>
            <a:pPr marL="0" marR="0" lvl="0" indent="0" algn="l" rtl="0">
              <a:lnSpc>
                <a:spcPct val="100000"/>
              </a:lnSpc>
              <a:spcBef>
                <a:spcPts val="0"/>
              </a:spcBef>
              <a:buSzPct val="25000"/>
              <a:buNone/>
            </a:pPr>
            <a:r>
              <a:rPr lang="en-US" sz="2800" b="0" i="0" u="none" strike="noStrike" cap="none">
                <a:solidFill>
                  <a:srgbClr val="FFC000"/>
                </a:solidFill>
                <a:latin typeface="Calibri"/>
                <a:ea typeface="Calibri"/>
                <a:cs typeface="Calibri"/>
                <a:sym typeface="Calibri"/>
              </a:rPr>
              <a:t>100kV</a:t>
            </a:r>
          </a:p>
        </p:txBody>
      </p:sp>
      <p:cxnSp>
        <p:nvCxnSpPr>
          <p:cNvPr id="23" name="Shape 125"/>
          <p:cNvCxnSpPr/>
          <p:nvPr/>
        </p:nvCxnSpPr>
        <p:spPr>
          <a:xfrm flipH="1">
            <a:off x="4465078" y="3111885"/>
            <a:ext cx="511920" cy="440640"/>
          </a:xfrm>
          <a:prstGeom prst="straightConnector1">
            <a:avLst/>
          </a:prstGeom>
          <a:noFill/>
          <a:ln w="28425" cap="flat" cmpd="sng">
            <a:solidFill>
              <a:srgbClr val="FF00FF"/>
            </a:solidFill>
            <a:prstDash val="solid"/>
            <a:miter/>
            <a:headEnd type="none" w="med" len="med"/>
            <a:tailEnd type="triangle" w="lg" len="lg"/>
          </a:ln>
        </p:spPr>
      </p:cxnSp>
      <p:cxnSp>
        <p:nvCxnSpPr>
          <p:cNvPr id="24" name="Shape 126"/>
          <p:cNvCxnSpPr/>
          <p:nvPr/>
        </p:nvCxnSpPr>
        <p:spPr>
          <a:xfrm flipH="1">
            <a:off x="4235398" y="2994526"/>
            <a:ext cx="511920" cy="440640"/>
          </a:xfrm>
          <a:prstGeom prst="straightConnector1">
            <a:avLst/>
          </a:prstGeom>
          <a:noFill/>
          <a:ln w="28425" cap="flat" cmpd="sng">
            <a:solidFill>
              <a:srgbClr val="FF00FF"/>
            </a:solidFill>
            <a:prstDash val="solid"/>
            <a:miter/>
            <a:headEnd type="none" w="med" len="med"/>
            <a:tailEnd type="triangle" w="lg" len="lg"/>
          </a:ln>
        </p:spPr>
      </p:cxnSp>
      <p:cxnSp>
        <p:nvCxnSpPr>
          <p:cNvPr id="25" name="Shape 127"/>
          <p:cNvCxnSpPr/>
          <p:nvPr/>
        </p:nvCxnSpPr>
        <p:spPr>
          <a:xfrm flipH="1">
            <a:off x="4137479" y="2922525"/>
            <a:ext cx="511920" cy="440640"/>
          </a:xfrm>
          <a:prstGeom prst="straightConnector1">
            <a:avLst/>
          </a:prstGeom>
          <a:noFill/>
          <a:ln w="28425" cap="flat" cmpd="sng">
            <a:solidFill>
              <a:srgbClr val="FF00FF"/>
            </a:solidFill>
            <a:prstDash val="solid"/>
            <a:miter/>
            <a:headEnd type="none" w="med" len="med"/>
            <a:tailEnd type="triangle" w="lg" len="lg"/>
          </a:ln>
        </p:spPr>
      </p:cxnSp>
      <p:cxnSp>
        <p:nvCxnSpPr>
          <p:cNvPr id="26" name="Shape 128"/>
          <p:cNvCxnSpPr/>
          <p:nvPr/>
        </p:nvCxnSpPr>
        <p:spPr>
          <a:xfrm flipH="1">
            <a:off x="4018318" y="2860246"/>
            <a:ext cx="511920" cy="440640"/>
          </a:xfrm>
          <a:prstGeom prst="straightConnector1">
            <a:avLst/>
          </a:prstGeom>
          <a:noFill/>
          <a:ln w="28425" cap="flat" cmpd="sng">
            <a:solidFill>
              <a:srgbClr val="FF00FF"/>
            </a:solidFill>
            <a:prstDash val="solid"/>
            <a:miter/>
            <a:headEnd type="none" w="med" len="med"/>
            <a:tailEnd type="triangle" w="lg" len="lg"/>
          </a:ln>
        </p:spPr>
      </p:cxnSp>
      <p:cxnSp>
        <p:nvCxnSpPr>
          <p:cNvPr id="27" name="Shape 129"/>
          <p:cNvCxnSpPr/>
          <p:nvPr/>
        </p:nvCxnSpPr>
        <p:spPr>
          <a:xfrm flipH="1">
            <a:off x="4352759" y="3066526"/>
            <a:ext cx="511920" cy="440640"/>
          </a:xfrm>
          <a:prstGeom prst="straightConnector1">
            <a:avLst/>
          </a:prstGeom>
          <a:noFill/>
          <a:ln w="28425" cap="flat" cmpd="sng">
            <a:solidFill>
              <a:srgbClr val="FF00FF"/>
            </a:solidFill>
            <a:prstDash val="solid"/>
            <a:miter/>
            <a:headEnd type="none" w="med" len="med"/>
            <a:tailEnd type="triangle" w="lg" len="lg"/>
          </a:ln>
        </p:spPr>
      </p:cxnSp>
      <p:cxnSp>
        <p:nvCxnSpPr>
          <p:cNvPr id="28" name="Shape 130"/>
          <p:cNvCxnSpPr/>
          <p:nvPr/>
        </p:nvCxnSpPr>
        <p:spPr>
          <a:xfrm rot="10800000" flipH="1">
            <a:off x="3772438" y="3751246"/>
            <a:ext cx="551520" cy="431279"/>
          </a:xfrm>
          <a:prstGeom prst="straightConnector1">
            <a:avLst/>
          </a:prstGeom>
          <a:noFill/>
          <a:ln w="28425" cap="flat" cmpd="sng">
            <a:solidFill>
              <a:srgbClr val="FF00FF"/>
            </a:solidFill>
            <a:prstDash val="solid"/>
            <a:miter/>
            <a:headEnd type="none" w="med" len="med"/>
            <a:tailEnd type="triangle" w="lg" len="lg"/>
          </a:ln>
        </p:spPr>
      </p:cxnSp>
      <p:cxnSp>
        <p:nvCxnSpPr>
          <p:cNvPr id="29" name="Shape 131"/>
          <p:cNvCxnSpPr/>
          <p:nvPr/>
        </p:nvCxnSpPr>
        <p:spPr>
          <a:xfrm rot="10800000" flipH="1">
            <a:off x="3634919" y="3690405"/>
            <a:ext cx="551520" cy="431279"/>
          </a:xfrm>
          <a:prstGeom prst="straightConnector1">
            <a:avLst/>
          </a:prstGeom>
          <a:noFill/>
          <a:ln w="28425" cap="flat" cmpd="sng">
            <a:solidFill>
              <a:srgbClr val="FF00FF"/>
            </a:solidFill>
            <a:prstDash val="solid"/>
            <a:miter/>
            <a:headEnd type="none" w="med" len="med"/>
            <a:tailEnd type="triangle" w="lg" len="lg"/>
          </a:ln>
        </p:spPr>
      </p:cxnSp>
      <p:cxnSp>
        <p:nvCxnSpPr>
          <p:cNvPr id="30" name="Shape 132"/>
          <p:cNvCxnSpPr/>
          <p:nvPr/>
        </p:nvCxnSpPr>
        <p:spPr>
          <a:xfrm rot="10800000" flipH="1">
            <a:off x="3507838" y="3593205"/>
            <a:ext cx="551520" cy="431279"/>
          </a:xfrm>
          <a:prstGeom prst="straightConnector1">
            <a:avLst/>
          </a:prstGeom>
          <a:noFill/>
          <a:ln w="28425" cap="flat" cmpd="sng">
            <a:solidFill>
              <a:srgbClr val="FF00FF"/>
            </a:solidFill>
            <a:prstDash val="solid"/>
            <a:miter/>
            <a:headEnd type="none" w="med" len="med"/>
            <a:tailEnd type="triangle" w="lg" len="lg"/>
          </a:ln>
        </p:spPr>
      </p:cxnSp>
      <p:cxnSp>
        <p:nvCxnSpPr>
          <p:cNvPr id="31" name="Shape 133"/>
          <p:cNvCxnSpPr/>
          <p:nvPr/>
        </p:nvCxnSpPr>
        <p:spPr>
          <a:xfrm rot="10800000" flipH="1">
            <a:off x="3380399" y="3532366"/>
            <a:ext cx="551520" cy="431279"/>
          </a:xfrm>
          <a:prstGeom prst="straightConnector1">
            <a:avLst/>
          </a:prstGeom>
          <a:noFill/>
          <a:ln w="28425" cap="flat" cmpd="sng">
            <a:solidFill>
              <a:srgbClr val="FF00FF"/>
            </a:solidFill>
            <a:prstDash val="solid"/>
            <a:miter/>
            <a:headEnd type="none" w="med" len="med"/>
            <a:tailEnd type="triangle" w="lg" len="lg"/>
          </a:ln>
        </p:spPr>
      </p:cxnSp>
      <p:cxnSp>
        <p:nvCxnSpPr>
          <p:cNvPr id="32" name="Shape 134"/>
          <p:cNvCxnSpPr/>
          <p:nvPr/>
        </p:nvCxnSpPr>
        <p:spPr>
          <a:xfrm rot="10800000" flipH="1">
            <a:off x="3260879" y="3444166"/>
            <a:ext cx="551520" cy="431279"/>
          </a:xfrm>
          <a:prstGeom prst="straightConnector1">
            <a:avLst/>
          </a:prstGeom>
          <a:noFill/>
          <a:ln w="28425" cap="flat" cmpd="sng">
            <a:solidFill>
              <a:srgbClr val="FF00FF"/>
            </a:solidFill>
            <a:prstDash val="solid"/>
            <a:miter/>
            <a:headEnd type="none" w="med" len="med"/>
            <a:tailEnd type="triangle" w="lg" len="lg"/>
          </a:ln>
        </p:spPr>
      </p:cxnSp>
      <p:sp>
        <p:nvSpPr>
          <p:cNvPr id="33" name="Shape 135"/>
          <p:cNvSpPr/>
          <p:nvPr/>
        </p:nvSpPr>
        <p:spPr>
          <a:xfrm>
            <a:off x="4510438" y="3356326"/>
            <a:ext cx="1365479" cy="638999"/>
          </a:xfrm>
          <a:prstGeom prst="rect">
            <a:avLst/>
          </a:prstGeom>
          <a:noFill/>
          <a:ln>
            <a:noFill/>
          </a:ln>
        </p:spPr>
        <p:txBody>
          <a:bodyPr lIns="90000" tIns="45000" rIns="90000" bIns="45000" anchor="t" anchorCtr="0">
            <a:noAutofit/>
          </a:bodyPr>
          <a:lstStyle/>
          <a:p>
            <a:pPr marL="0" marR="0" lvl="0" indent="0" algn="l" rtl="0">
              <a:lnSpc>
                <a:spcPct val="100000"/>
              </a:lnSpc>
              <a:spcBef>
                <a:spcPts val="0"/>
              </a:spcBef>
              <a:buSzPct val="25000"/>
              <a:buNone/>
            </a:pPr>
            <a:r>
              <a:rPr lang="en-US" sz="1800" b="0" i="0" u="none" strike="noStrike" cap="none" dirty="0">
                <a:solidFill>
                  <a:srgbClr val="FF00FF"/>
                </a:solidFill>
                <a:latin typeface="Calibri"/>
                <a:ea typeface="Calibri"/>
                <a:cs typeface="Calibri"/>
                <a:sym typeface="Calibri"/>
              </a:rPr>
              <a:t>D beam</a:t>
            </a:r>
          </a:p>
          <a:p>
            <a:pPr marL="0" marR="0" lvl="0" indent="0" algn="l" rtl="0">
              <a:lnSpc>
                <a:spcPct val="100000"/>
              </a:lnSpc>
              <a:spcBef>
                <a:spcPts val="0"/>
              </a:spcBef>
              <a:buSzPct val="25000"/>
              <a:buNone/>
            </a:pPr>
            <a:r>
              <a:rPr lang="en-US" sz="1800" b="0" i="0" u="none" strike="noStrike" cap="none" dirty="0">
                <a:solidFill>
                  <a:srgbClr val="FF00FF"/>
                </a:solidFill>
                <a:latin typeface="Calibri"/>
                <a:ea typeface="Calibri"/>
                <a:cs typeface="Calibri"/>
                <a:sym typeface="Calibri"/>
              </a:rPr>
              <a:t>1-1000mA</a:t>
            </a:r>
          </a:p>
        </p:txBody>
      </p:sp>
      <p:sp>
        <p:nvSpPr>
          <p:cNvPr id="34" name="Shape 136"/>
          <p:cNvSpPr/>
          <p:nvPr/>
        </p:nvSpPr>
        <p:spPr>
          <a:xfrm rot="2455200">
            <a:off x="3760199" y="3299806"/>
            <a:ext cx="800999" cy="449639"/>
          </a:xfrm>
          <a:prstGeom prst="irregularSeal2">
            <a:avLst/>
          </a:prstGeom>
          <a:solidFill>
            <a:srgbClr val="5B9BD5"/>
          </a:solidFill>
          <a:ln w="12600" cap="flat" cmpd="sng">
            <a:solidFill>
              <a:srgbClr val="181717"/>
            </a:solidFill>
            <a:prstDash val="solid"/>
            <a:miter/>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5" name="Shape 137"/>
          <p:cNvSpPr/>
          <p:nvPr/>
        </p:nvSpPr>
        <p:spPr>
          <a:xfrm>
            <a:off x="2627999" y="3127726"/>
            <a:ext cx="1336319" cy="364679"/>
          </a:xfrm>
          <a:prstGeom prst="rect">
            <a:avLst/>
          </a:prstGeom>
          <a:noFill/>
          <a:ln>
            <a:noFill/>
          </a:ln>
        </p:spPr>
        <p:txBody>
          <a:bodyPr lIns="90000" tIns="45000" rIns="90000" bIns="45000" anchor="t" anchorCtr="0">
            <a:noAutofit/>
          </a:bodyPr>
          <a:lstStyle/>
          <a:p>
            <a:pPr marL="0" marR="0" lvl="0" indent="0" algn="l" rtl="0">
              <a:lnSpc>
                <a:spcPct val="100000"/>
              </a:lnSpc>
              <a:spcBef>
                <a:spcPts val="0"/>
              </a:spcBef>
              <a:buSzPct val="25000"/>
              <a:buNone/>
            </a:pPr>
            <a:r>
              <a:rPr lang="en-US" sz="1800" b="0" i="0" u="none" strike="noStrike" cap="none" dirty="0">
                <a:solidFill>
                  <a:srgbClr val="9DC3E6"/>
                </a:solidFill>
                <a:latin typeface="Calibri"/>
                <a:ea typeface="Calibri"/>
                <a:cs typeface="Calibri"/>
                <a:sym typeface="Calibri"/>
              </a:rPr>
              <a:t>DD Fusion</a:t>
            </a:r>
          </a:p>
        </p:txBody>
      </p:sp>
      <p:sp>
        <p:nvSpPr>
          <p:cNvPr id="36" name="Shape 138"/>
          <p:cNvSpPr/>
          <p:nvPr/>
        </p:nvSpPr>
        <p:spPr>
          <a:xfrm>
            <a:off x="4069438" y="3448846"/>
            <a:ext cx="151919" cy="164880"/>
          </a:xfrm>
          <a:prstGeom prst="ellipse">
            <a:avLst/>
          </a:prstGeom>
          <a:solidFill>
            <a:srgbClr val="70AD47"/>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7" name="Shape 139"/>
          <p:cNvSpPr/>
          <p:nvPr/>
        </p:nvSpPr>
        <p:spPr>
          <a:xfrm>
            <a:off x="3911038" y="3372526"/>
            <a:ext cx="151919" cy="164880"/>
          </a:xfrm>
          <a:prstGeom prst="ellipse">
            <a:avLst/>
          </a:prstGeom>
          <a:solidFill>
            <a:srgbClr val="70AD47"/>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8" name="Shape 140"/>
          <p:cNvSpPr/>
          <p:nvPr/>
        </p:nvSpPr>
        <p:spPr>
          <a:xfrm>
            <a:off x="3972238" y="3476205"/>
            <a:ext cx="151919" cy="164880"/>
          </a:xfrm>
          <a:prstGeom prst="ellipse">
            <a:avLst/>
          </a:prstGeom>
          <a:solidFill>
            <a:srgbClr val="70AD47"/>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9" name="Shape 141"/>
          <p:cNvSpPr/>
          <p:nvPr/>
        </p:nvSpPr>
        <p:spPr>
          <a:xfrm>
            <a:off x="4124519" y="3628485"/>
            <a:ext cx="151919" cy="164880"/>
          </a:xfrm>
          <a:prstGeom prst="ellipse">
            <a:avLst/>
          </a:prstGeom>
          <a:solidFill>
            <a:srgbClr val="70AD47"/>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0" name="Shape 142"/>
          <p:cNvSpPr/>
          <p:nvPr/>
        </p:nvSpPr>
        <p:spPr>
          <a:xfrm>
            <a:off x="4017599" y="3416085"/>
            <a:ext cx="151919" cy="164880"/>
          </a:xfrm>
          <a:prstGeom prst="ellipse">
            <a:avLst/>
          </a:prstGeom>
          <a:solidFill>
            <a:srgbClr val="70AD47"/>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1" name="Shape 143"/>
          <p:cNvSpPr/>
          <p:nvPr/>
        </p:nvSpPr>
        <p:spPr>
          <a:xfrm>
            <a:off x="4111558" y="3490605"/>
            <a:ext cx="151919" cy="164880"/>
          </a:xfrm>
          <a:prstGeom prst="ellipse">
            <a:avLst/>
          </a:prstGeom>
          <a:solidFill>
            <a:srgbClr val="70AD47"/>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2" name="Shape 144"/>
          <p:cNvSpPr/>
          <p:nvPr/>
        </p:nvSpPr>
        <p:spPr>
          <a:xfrm>
            <a:off x="4946757" y="1156006"/>
            <a:ext cx="4319081" cy="396719"/>
          </a:xfrm>
          <a:prstGeom prst="rect">
            <a:avLst/>
          </a:prstGeom>
          <a:noFill/>
          <a:ln>
            <a:noFill/>
          </a:ln>
        </p:spPr>
        <p:txBody>
          <a:bodyPr lIns="91425" tIns="45700" rIns="91425" bIns="45700" anchor="t" anchorCtr="0">
            <a:noAutofit/>
          </a:bodyPr>
          <a:lstStyle/>
          <a:p>
            <a:pPr algn="ctr">
              <a:buSzPct val="25000"/>
            </a:pPr>
            <a:r>
              <a:rPr lang="en-US" sz="2000" b="1" i="0" u="none" strike="noStrike" cap="none" dirty="0" smtClean="0">
                <a:latin typeface="Calibri"/>
                <a:ea typeface="Calibri"/>
                <a:cs typeface="Calibri"/>
                <a:sym typeface="Calibri"/>
              </a:rPr>
              <a:t>2.45 MeV </a:t>
            </a:r>
            <a:r>
              <a:rPr lang="en-US" sz="2000" b="1" dirty="0" smtClean="0">
                <a:latin typeface="Calibri"/>
                <a:ea typeface="Calibri"/>
                <a:cs typeface="Calibri"/>
                <a:sym typeface="Calibri"/>
              </a:rPr>
              <a:t>neutrons, 10</a:t>
            </a:r>
            <a:r>
              <a:rPr lang="en-US" sz="2000" b="1" baseline="30000" dirty="0" smtClean="0">
                <a:latin typeface="Calibri"/>
                <a:ea typeface="Calibri"/>
                <a:cs typeface="Calibri"/>
                <a:sym typeface="Calibri"/>
              </a:rPr>
              <a:t>8</a:t>
            </a:r>
            <a:r>
              <a:rPr lang="en-US" sz="2000" b="1" dirty="0" smtClean="0">
                <a:latin typeface="Calibri"/>
                <a:ea typeface="Calibri"/>
                <a:cs typeface="Calibri"/>
                <a:sym typeface="Calibri"/>
              </a:rPr>
              <a:t> n/s/cm</a:t>
            </a:r>
            <a:r>
              <a:rPr lang="en-US" sz="2000" b="1" baseline="30000" dirty="0" smtClean="0">
                <a:latin typeface="Calibri"/>
                <a:ea typeface="Calibri"/>
                <a:cs typeface="Calibri"/>
                <a:sym typeface="Calibri"/>
              </a:rPr>
              <a:t>2</a:t>
            </a:r>
          </a:p>
          <a:p>
            <a:pPr algn="ctr">
              <a:buSzPct val="25000"/>
            </a:pPr>
            <a:r>
              <a:rPr lang="en-US" sz="2000" b="1" dirty="0" smtClean="0">
                <a:ea typeface="Calibri"/>
                <a:cs typeface="Calibri"/>
                <a:sym typeface="Calibri"/>
              </a:rPr>
              <a:t>Extraction Plate: 5mm diameter</a:t>
            </a:r>
            <a:endParaRPr lang="en-US" sz="2000" dirty="0" smtClean="0">
              <a:solidFill>
                <a:srgbClr val="385623"/>
              </a:solidFill>
              <a:ea typeface="Calibri"/>
              <a:cs typeface="Calibri"/>
              <a:sym typeface="Calibri"/>
            </a:endParaRPr>
          </a:p>
          <a:p>
            <a:pPr marL="0" marR="0" lvl="0" indent="0" algn="ctr" rtl="0">
              <a:lnSpc>
                <a:spcPct val="100000"/>
              </a:lnSpc>
              <a:spcBef>
                <a:spcPts val="0"/>
              </a:spcBef>
              <a:buSzPct val="25000"/>
              <a:buNone/>
            </a:pPr>
            <a:endParaRPr lang="en-US" sz="2000" b="0" i="0" u="none" strike="noStrike" cap="none" dirty="0">
              <a:solidFill>
                <a:srgbClr val="385623"/>
              </a:solidFill>
              <a:latin typeface="Calibri"/>
              <a:ea typeface="Calibri"/>
              <a:cs typeface="Calibri"/>
              <a:sym typeface="Calibri"/>
            </a:endParaRPr>
          </a:p>
        </p:txBody>
      </p:sp>
      <p:cxnSp>
        <p:nvCxnSpPr>
          <p:cNvPr id="43" name="Shape 145"/>
          <p:cNvCxnSpPr/>
          <p:nvPr/>
        </p:nvCxnSpPr>
        <p:spPr>
          <a:xfrm rot="10800000">
            <a:off x="4946758" y="3967965"/>
            <a:ext cx="0" cy="383400"/>
          </a:xfrm>
          <a:prstGeom prst="straightConnector1">
            <a:avLst/>
          </a:prstGeom>
          <a:noFill/>
          <a:ln w="19075" cap="flat" cmpd="sng">
            <a:solidFill>
              <a:srgbClr val="5B9BD5"/>
            </a:solidFill>
            <a:prstDash val="solid"/>
            <a:miter/>
            <a:headEnd type="none" w="med" len="med"/>
            <a:tailEnd type="none" w="med" len="med"/>
          </a:ln>
        </p:spPr>
      </p:cxnSp>
      <p:cxnSp>
        <p:nvCxnSpPr>
          <p:cNvPr id="44" name="Shape 146"/>
          <p:cNvCxnSpPr/>
          <p:nvPr/>
        </p:nvCxnSpPr>
        <p:spPr>
          <a:xfrm rot="10800000">
            <a:off x="4530598" y="4182526"/>
            <a:ext cx="416160" cy="171000"/>
          </a:xfrm>
          <a:prstGeom prst="straightConnector1">
            <a:avLst/>
          </a:prstGeom>
          <a:noFill/>
          <a:ln w="19075" cap="flat" cmpd="sng">
            <a:solidFill>
              <a:srgbClr val="5B9BD5"/>
            </a:solidFill>
            <a:prstDash val="solid"/>
            <a:miter/>
            <a:headEnd type="none" w="med" len="med"/>
            <a:tailEnd type="none" w="med" len="med"/>
          </a:ln>
        </p:spPr>
      </p:cxnSp>
      <p:cxnSp>
        <p:nvCxnSpPr>
          <p:cNvPr id="45" name="Shape 147"/>
          <p:cNvCxnSpPr/>
          <p:nvPr/>
        </p:nvCxnSpPr>
        <p:spPr>
          <a:xfrm rot="10800000">
            <a:off x="4522679" y="3749805"/>
            <a:ext cx="14039" cy="431999"/>
          </a:xfrm>
          <a:prstGeom prst="straightConnector1">
            <a:avLst/>
          </a:prstGeom>
          <a:noFill/>
          <a:ln w="19075" cap="flat" cmpd="sng">
            <a:solidFill>
              <a:srgbClr val="5B9BD5"/>
            </a:solidFill>
            <a:prstDash val="solid"/>
            <a:miter/>
            <a:headEnd type="none" w="med" len="med"/>
            <a:tailEnd type="triangle" w="lg" len="lg"/>
          </a:ln>
        </p:spPr>
      </p:cxnSp>
      <p:sp>
        <p:nvSpPr>
          <p:cNvPr id="46" name="Shape 148"/>
          <p:cNvSpPr/>
          <p:nvPr/>
        </p:nvSpPr>
        <p:spPr>
          <a:xfrm>
            <a:off x="4995358" y="3957526"/>
            <a:ext cx="615600" cy="401399"/>
          </a:xfrm>
          <a:prstGeom prst="rect">
            <a:avLst/>
          </a:prstGeom>
          <a:noFill/>
          <a:ln>
            <a:noFill/>
          </a:ln>
        </p:spPr>
        <p:txBody>
          <a:bodyPr lIns="90000" tIns="45000" rIns="90000" bIns="45000" anchor="t" anchorCtr="0">
            <a:noAutofit/>
          </a:bodyPr>
          <a:lstStyle/>
          <a:p>
            <a:pPr marL="0" marR="0" lvl="0" indent="0" algn="l" rtl="0">
              <a:lnSpc>
                <a:spcPct val="100000"/>
              </a:lnSpc>
              <a:spcBef>
                <a:spcPts val="0"/>
              </a:spcBef>
              <a:buSzPct val="25000"/>
              <a:buNone/>
            </a:pPr>
            <a:r>
              <a:rPr lang="en-US" sz="1800" b="0" i="0" u="none" strike="noStrike" cap="none" dirty="0">
                <a:solidFill>
                  <a:srgbClr val="5B9BD5"/>
                </a:solidFill>
                <a:latin typeface="Calibri"/>
                <a:ea typeface="Calibri"/>
                <a:cs typeface="Calibri"/>
                <a:sym typeface="Calibri"/>
              </a:rPr>
              <a:t>H</a:t>
            </a:r>
            <a:r>
              <a:rPr lang="en-US" sz="1800" b="0" i="0" u="none" strike="noStrike" cap="none" baseline="-25000" dirty="0">
                <a:solidFill>
                  <a:srgbClr val="5B9BD5"/>
                </a:solidFill>
                <a:latin typeface="Calibri"/>
                <a:ea typeface="Calibri"/>
                <a:cs typeface="Calibri"/>
                <a:sym typeface="Calibri"/>
              </a:rPr>
              <a:t>2</a:t>
            </a:r>
            <a:r>
              <a:rPr lang="en-US" sz="1800" b="0" i="0" u="none" strike="noStrike" cap="none" dirty="0">
                <a:solidFill>
                  <a:srgbClr val="5B9BD5"/>
                </a:solidFill>
                <a:latin typeface="Calibri"/>
                <a:ea typeface="Calibri"/>
                <a:cs typeface="Calibri"/>
                <a:sym typeface="Calibri"/>
              </a:rPr>
              <a:t>O</a:t>
            </a:r>
          </a:p>
        </p:txBody>
      </p:sp>
      <p:sp>
        <p:nvSpPr>
          <p:cNvPr id="47" name="TextBox 46"/>
          <p:cNvSpPr txBox="1"/>
          <p:nvPr/>
        </p:nvSpPr>
        <p:spPr>
          <a:xfrm>
            <a:off x="280440" y="1449878"/>
            <a:ext cx="2357998" cy="646331"/>
          </a:xfrm>
          <a:prstGeom prst="rect">
            <a:avLst/>
          </a:prstGeom>
          <a:noFill/>
        </p:spPr>
        <p:txBody>
          <a:bodyPr wrap="square" rtlCol="0">
            <a:spAutoFit/>
          </a:bodyPr>
          <a:lstStyle/>
          <a:p>
            <a:r>
              <a:rPr lang="en-US" dirty="0" smtClean="0"/>
              <a:t>Commissioning:</a:t>
            </a:r>
          </a:p>
          <a:p>
            <a:r>
              <a:rPr lang="en-US" dirty="0" smtClean="0"/>
              <a:t>25 July 2015</a:t>
            </a:r>
            <a:endParaRPr lang="en-US" dirty="0"/>
          </a:p>
        </p:txBody>
      </p:sp>
    </p:spTree>
    <p:custDataLst>
      <p:tags r:id="rId1"/>
    </p:custDataLst>
    <p:extLst>
      <p:ext uri="{BB962C8B-B14F-4D97-AF65-F5344CB8AC3E}">
        <p14:creationId xmlns:p14="http://schemas.microsoft.com/office/powerpoint/2010/main" xmlns="" val="28009484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250"/>
                                        <p:tgtEl>
                                          <p:spTgt spid="15"/>
                                        </p:tgtEl>
                                      </p:cBhvr>
                                    </p:animEffect>
                                  </p:childTnLst>
                                </p:cTn>
                              </p:par>
                              <p:par>
                                <p:cTn id="27" presetID="10"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25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par>
                                <p:cTn id="49" presetID="10"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500"/>
                                        <p:tgtEl>
                                          <p:spTgt spid="23"/>
                                        </p:tgtEl>
                                      </p:cBhvr>
                                    </p:animEffect>
                                  </p:childTnLst>
                                </p:cTn>
                              </p:par>
                              <p:par>
                                <p:cTn id="57" presetID="10" presetClass="entr" presetSubtype="0" fill="hold" nodeType="with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500"/>
                                        <p:tgtEl>
                                          <p:spTgt spid="27"/>
                                        </p:tgtEl>
                                      </p:cBhvr>
                                    </p:animEffect>
                                  </p:childTnLst>
                                </p:cTn>
                              </p:par>
                              <p:par>
                                <p:cTn id="60" presetID="10" presetClass="entr" presetSubtype="0" fill="hold"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par>
                                <p:cTn id="63" presetID="10" presetClass="entr" presetSubtype="0" fill="hold" nodeType="with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500"/>
                                        <p:tgtEl>
                                          <p:spTgt spid="26"/>
                                        </p:tgtEl>
                                      </p:cBhvr>
                                    </p:animEffect>
                                  </p:childTnLst>
                                </p:cTn>
                              </p:par>
                              <p:par>
                                <p:cTn id="66" presetID="10" presetClass="entr" presetSubtype="0" fill="hold" nodeType="with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fade">
                                      <p:cBhvr>
                                        <p:cTn id="68" dur="500"/>
                                        <p:tgtEl>
                                          <p:spTgt spid="25"/>
                                        </p:tgtEl>
                                      </p:cBhvr>
                                    </p:animEffect>
                                  </p:childTnLst>
                                </p:cTn>
                              </p:par>
                              <p:par>
                                <p:cTn id="69" presetID="10" presetClass="entr" presetSubtype="0" fill="hold" nodeType="with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fade">
                                      <p:cBhvr>
                                        <p:cTn id="71" dur="500"/>
                                        <p:tgtEl>
                                          <p:spTgt spid="32"/>
                                        </p:tgtEl>
                                      </p:cBhvr>
                                    </p:animEffect>
                                  </p:childTnLst>
                                </p:cTn>
                              </p:par>
                              <p:par>
                                <p:cTn id="72" presetID="10" presetClass="entr" presetSubtype="0" fill="hold" nodeType="with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fade">
                                      <p:cBhvr>
                                        <p:cTn id="74" dur="500"/>
                                        <p:tgtEl>
                                          <p:spTgt spid="31"/>
                                        </p:tgtEl>
                                      </p:cBhvr>
                                    </p:animEffect>
                                  </p:childTnLst>
                                </p:cTn>
                              </p:par>
                              <p:par>
                                <p:cTn id="75" presetID="10" presetClass="entr" presetSubtype="0" fill="hold" nodeType="with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fade">
                                      <p:cBhvr>
                                        <p:cTn id="77" dur="500"/>
                                        <p:tgtEl>
                                          <p:spTgt spid="30"/>
                                        </p:tgtEl>
                                      </p:cBhvr>
                                    </p:animEffect>
                                  </p:childTnLst>
                                </p:cTn>
                              </p:par>
                              <p:par>
                                <p:cTn id="78" presetID="10" presetClass="entr" presetSubtype="0" fill="hold" nodeType="with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fade">
                                      <p:cBhvr>
                                        <p:cTn id="80" dur="500"/>
                                        <p:tgtEl>
                                          <p:spTgt spid="29"/>
                                        </p:tgtEl>
                                      </p:cBhvr>
                                    </p:animEffect>
                                  </p:childTnLst>
                                </p:cTn>
                              </p:par>
                              <p:par>
                                <p:cTn id="81" presetID="10" presetClass="entr" presetSubtype="0" fill="hold" nodeType="with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fade">
                                      <p:cBhvr>
                                        <p:cTn id="83" dur="500"/>
                                        <p:tgtEl>
                                          <p:spTgt spid="28"/>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33"/>
                                        </p:tgtEl>
                                        <p:attrNameLst>
                                          <p:attrName>style.visibility</p:attrName>
                                        </p:attrNameLst>
                                      </p:cBhvr>
                                      <p:to>
                                        <p:strVal val="visible"/>
                                      </p:to>
                                    </p:set>
                                    <p:animEffect transition="in" filter="fade">
                                      <p:cBhvr>
                                        <p:cTn id="86" dur="500"/>
                                        <p:tgtEl>
                                          <p:spTgt spid="33"/>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34"/>
                                        </p:tgtEl>
                                        <p:attrNameLst>
                                          <p:attrName>style.visibility</p:attrName>
                                        </p:attrNameLst>
                                      </p:cBhvr>
                                      <p:to>
                                        <p:strVal val="visible"/>
                                      </p:to>
                                    </p:set>
                                    <p:animEffect transition="in" filter="fade">
                                      <p:cBhvr>
                                        <p:cTn id="91" dur="500"/>
                                        <p:tgtEl>
                                          <p:spTgt spid="34"/>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5"/>
                                        </p:tgtEl>
                                        <p:attrNameLst>
                                          <p:attrName>style.visibility</p:attrName>
                                        </p:attrNameLst>
                                      </p:cBhvr>
                                      <p:to>
                                        <p:strVal val="visible"/>
                                      </p:to>
                                    </p:set>
                                    <p:animEffect transition="in" filter="fade">
                                      <p:cBhvr>
                                        <p:cTn id="94" dur="500"/>
                                        <p:tgtEl>
                                          <p:spTgt spid="35"/>
                                        </p:tgtEl>
                                      </p:cBhvr>
                                    </p:animEffec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1" nodeType="clickEffect">
                                  <p:stCondLst>
                                    <p:cond delay="0"/>
                                  </p:stCondLst>
                                  <p:childTnLst>
                                    <p:set>
                                      <p:cBhvr>
                                        <p:cTn id="98" dur="1" fill="hold">
                                          <p:stCondLst>
                                            <p:cond delay="0"/>
                                          </p:stCondLst>
                                        </p:cTn>
                                        <p:tgtEl>
                                          <p:spTgt spid="41"/>
                                        </p:tgtEl>
                                        <p:attrNameLst>
                                          <p:attrName>style.visibility</p:attrName>
                                        </p:attrNameLst>
                                      </p:cBhvr>
                                      <p:to>
                                        <p:strVal val="visible"/>
                                      </p:to>
                                    </p:set>
                                  </p:childTnLst>
                                </p:cTn>
                              </p:par>
                              <p:par>
                                <p:cTn id="99" presetID="1" presetClass="entr" presetSubtype="0" fill="hold" grpId="1" nodeType="withEffect">
                                  <p:stCondLst>
                                    <p:cond delay="0"/>
                                  </p:stCondLst>
                                  <p:childTnLst>
                                    <p:set>
                                      <p:cBhvr>
                                        <p:cTn id="100" dur="1" fill="hold">
                                          <p:stCondLst>
                                            <p:cond delay="0"/>
                                          </p:stCondLst>
                                        </p:cTn>
                                        <p:tgtEl>
                                          <p:spTgt spid="39"/>
                                        </p:tgtEl>
                                        <p:attrNameLst>
                                          <p:attrName>style.visibility</p:attrName>
                                        </p:attrNameLst>
                                      </p:cBhvr>
                                      <p:to>
                                        <p:strVal val="visible"/>
                                      </p:to>
                                    </p:set>
                                  </p:childTnLst>
                                </p:cTn>
                              </p:par>
                              <p:par>
                                <p:cTn id="101" presetID="1" presetClass="entr" presetSubtype="0" fill="hold" grpId="1" nodeType="withEffect">
                                  <p:stCondLst>
                                    <p:cond delay="0"/>
                                  </p:stCondLst>
                                  <p:childTnLst>
                                    <p:set>
                                      <p:cBhvr>
                                        <p:cTn id="102" dur="1" fill="hold">
                                          <p:stCondLst>
                                            <p:cond delay="0"/>
                                          </p:stCondLst>
                                        </p:cTn>
                                        <p:tgtEl>
                                          <p:spTgt spid="36"/>
                                        </p:tgtEl>
                                        <p:attrNameLst>
                                          <p:attrName>style.visibility</p:attrName>
                                        </p:attrNameLst>
                                      </p:cBhvr>
                                      <p:to>
                                        <p:strVal val="visible"/>
                                      </p:to>
                                    </p:set>
                                  </p:childTnLst>
                                </p:cTn>
                              </p:par>
                              <p:par>
                                <p:cTn id="103" presetID="1" presetClass="entr" presetSubtype="0" fill="hold" grpId="1" nodeType="withEffect">
                                  <p:stCondLst>
                                    <p:cond delay="0"/>
                                  </p:stCondLst>
                                  <p:childTnLst>
                                    <p:set>
                                      <p:cBhvr>
                                        <p:cTn id="104" dur="1" fill="hold">
                                          <p:stCondLst>
                                            <p:cond delay="0"/>
                                          </p:stCondLst>
                                        </p:cTn>
                                        <p:tgtEl>
                                          <p:spTgt spid="40"/>
                                        </p:tgtEl>
                                        <p:attrNameLst>
                                          <p:attrName>style.visibility</p:attrName>
                                        </p:attrNameLst>
                                      </p:cBhvr>
                                      <p:to>
                                        <p:strVal val="visible"/>
                                      </p:to>
                                    </p:set>
                                  </p:childTnLst>
                                </p:cTn>
                              </p:par>
                              <p:par>
                                <p:cTn id="105" presetID="1" presetClass="entr" presetSubtype="0" fill="hold" grpId="1" nodeType="withEffect">
                                  <p:stCondLst>
                                    <p:cond delay="0"/>
                                  </p:stCondLst>
                                  <p:childTnLst>
                                    <p:set>
                                      <p:cBhvr>
                                        <p:cTn id="106" dur="1" fill="hold">
                                          <p:stCondLst>
                                            <p:cond delay="0"/>
                                          </p:stCondLst>
                                        </p:cTn>
                                        <p:tgtEl>
                                          <p:spTgt spid="38"/>
                                        </p:tgtEl>
                                        <p:attrNameLst>
                                          <p:attrName>style.visibility</p:attrName>
                                        </p:attrNameLst>
                                      </p:cBhvr>
                                      <p:to>
                                        <p:strVal val="visible"/>
                                      </p:to>
                                    </p:set>
                                  </p:childTnLst>
                                </p:cTn>
                              </p:par>
                              <p:par>
                                <p:cTn id="107" presetID="1" presetClass="entr" presetSubtype="0" fill="hold" grpId="1" nodeType="withEffect">
                                  <p:stCondLst>
                                    <p:cond delay="0"/>
                                  </p:stCondLst>
                                  <p:childTnLst>
                                    <p:set>
                                      <p:cBhvr>
                                        <p:cTn id="108" dur="1" fill="hold">
                                          <p:stCondLst>
                                            <p:cond delay="0"/>
                                          </p:stCondLst>
                                        </p:cTn>
                                        <p:tgtEl>
                                          <p:spTgt spid="37"/>
                                        </p:tgtEl>
                                        <p:attrNameLst>
                                          <p:attrName>style.visibility</p:attrName>
                                        </p:attrNameLst>
                                      </p:cBhvr>
                                      <p:to>
                                        <p:strVal val="visible"/>
                                      </p:to>
                                    </p:set>
                                  </p:childTnLst>
                                </p:cTn>
                              </p:par>
                              <p:par>
                                <p:cTn id="109" presetID="10" presetClass="entr" presetSubtype="0" fill="hold" grpId="0" nodeType="withEffect">
                                  <p:stCondLst>
                                    <p:cond delay="0"/>
                                  </p:stCondLst>
                                  <p:childTnLst>
                                    <p:set>
                                      <p:cBhvr>
                                        <p:cTn id="110" dur="1" fill="hold">
                                          <p:stCondLst>
                                            <p:cond delay="0"/>
                                          </p:stCondLst>
                                        </p:cTn>
                                        <p:tgtEl>
                                          <p:spTgt spid="42"/>
                                        </p:tgtEl>
                                        <p:attrNameLst>
                                          <p:attrName>style.visibility</p:attrName>
                                        </p:attrNameLst>
                                      </p:cBhvr>
                                      <p:to>
                                        <p:strVal val="visible"/>
                                      </p:to>
                                    </p:set>
                                    <p:animEffect transition="in" filter="fade">
                                      <p:cBhvr>
                                        <p:cTn id="111" dur="500"/>
                                        <p:tgtEl>
                                          <p:spTgt spid="42"/>
                                        </p:tgtEl>
                                      </p:cBhvr>
                                    </p:animEffect>
                                  </p:childTnLst>
                                </p:cTn>
                              </p:par>
                            </p:childTnLst>
                          </p:cTn>
                        </p:par>
                        <p:par>
                          <p:cTn id="112" fill="hold">
                            <p:stCondLst>
                              <p:cond delay="500"/>
                            </p:stCondLst>
                            <p:childTnLst>
                              <p:par>
                                <p:cTn id="113" presetID="49" presetClass="path" presetSubtype="0" accel="50000" decel="50000" fill="hold" grpId="0" nodeType="afterEffect">
                                  <p:stCondLst>
                                    <p:cond delay="0"/>
                                  </p:stCondLst>
                                  <p:childTnLst>
                                    <p:animMotion origin="layout" path="M 5E-6 -3.7037E-6 L 0.3856 0.51436 " pathEditMode="relative" rAng="0" ptsTypes="AA">
                                      <p:cBhvr>
                                        <p:cTn id="114" dur="1000" fill="hold"/>
                                        <p:tgtEl>
                                          <p:spTgt spid="39"/>
                                        </p:tgtEl>
                                        <p:attrNameLst>
                                          <p:attrName>ppt_x</p:attrName>
                                          <p:attrName>ppt_y</p:attrName>
                                        </p:attrNameLst>
                                      </p:cBhvr>
                                      <p:rCtr x="193" y="257"/>
                                    </p:animMotion>
                                  </p:childTnLst>
                                </p:cTn>
                              </p:par>
                              <p:par>
                                <p:cTn id="115" presetID="56" presetClass="path" presetSubtype="0" accel="50000" decel="50000" fill="hold" grpId="0" nodeType="withEffect">
                                  <p:stCondLst>
                                    <p:cond delay="0"/>
                                  </p:stCondLst>
                                  <p:childTnLst>
                                    <p:animMotion origin="layout" path="M 3.88889E-6 -4.81481E-6 L 0.44479 -0.58518 " pathEditMode="relative" rAng="0" ptsTypes="AA">
                                      <p:cBhvr>
                                        <p:cTn id="116" dur="1000" fill="hold"/>
                                        <p:tgtEl>
                                          <p:spTgt spid="41"/>
                                        </p:tgtEl>
                                        <p:attrNameLst>
                                          <p:attrName>ppt_x</p:attrName>
                                          <p:attrName>ppt_y</p:attrName>
                                        </p:attrNameLst>
                                      </p:cBhvr>
                                      <p:rCtr x="222" y="-293"/>
                                    </p:animMotion>
                                  </p:childTnLst>
                                </p:cTn>
                              </p:par>
                              <p:par>
                                <p:cTn id="117" presetID="0" presetClass="path" presetSubtype="0" accel="50000" decel="50000" fill="hold" grpId="0" nodeType="withEffect">
                                  <p:stCondLst>
                                    <p:cond delay="0"/>
                                  </p:stCondLst>
                                  <p:childTnLst>
                                    <p:animMotion origin="layout" path="M 2.5E-6 -3.7037E-6 L -0.47205 -0.5037 " pathEditMode="relative" rAng="0" ptsTypes="AA">
                                      <p:cBhvr>
                                        <p:cTn id="118" dur="1000" fill="hold"/>
                                        <p:tgtEl>
                                          <p:spTgt spid="37"/>
                                        </p:tgtEl>
                                        <p:attrNameLst>
                                          <p:attrName>ppt_x</p:attrName>
                                          <p:attrName>ppt_y</p:attrName>
                                        </p:attrNameLst>
                                      </p:cBhvr>
                                      <p:rCtr x="-236" y="-252"/>
                                    </p:animMotion>
                                  </p:childTnLst>
                                </p:cTn>
                              </p:par>
                              <p:par>
                                <p:cTn id="119" presetID="0" presetClass="path" presetSubtype="0" accel="50000" decel="50000" fill="hold" grpId="0" nodeType="withEffect">
                                  <p:stCondLst>
                                    <p:cond delay="0"/>
                                  </p:stCondLst>
                                  <p:childTnLst>
                                    <p:animMotion origin="layout" path="M 1.66667E-6 -1.48148E-6 L 0.66753 0.05185 " pathEditMode="relative" rAng="0" ptsTypes="AA">
                                      <p:cBhvr>
                                        <p:cTn id="120" dur="1000" fill="hold"/>
                                        <p:tgtEl>
                                          <p:spTgt spid="38"/>
                                        </p:tgtEl>
                                        <p:attrNameLst>
                                          <p:attrName>ppt_x</p:attrName>
                                          <p:attrName>ppt_y</p:attrName>
                                        </p:attrNameLst>
                                      </p:cBhvr>
                                      <p:rCtr x="334" y="26"/>
                                    </p:animMotion>
                                  </p:childTnLst>
                                </p:cTn>
                              </p:par>
                              <p:par>
                                <p:cTn id="121" presetID="0" presetClass="path" presetSubtype="0" accel="50000" decel="50000" fill="hold" grpId="0" nodeType="withEffect">
                                  <p:stCondLst>
                                    <p:cond delay="0"/>
                                  </p:stCondLst>
                                  <p:childTnLst>
                                    <p:animMotion origin="layout" path="M 5.55556E-7 4.81481E-6 L -0.53281 0.40092 " pathEditMode="relative" rAng="0" ptsTypes="AA">
                                      <p:cBhvr>
                                        <p:cTn id="122" dur="1000" fill="hold"/>
                                        <p:tgtEl>
                                          <p:spTgt spid="40"/>
                                        </p:tgtEl>
                                        <p:attrNameLst>
                                          <p:attrName>ppt_x</p:attrName>
                                          <p:attrName>ppt_y</p:attrName>
                                        </p:attrNameLst>
                                      </p:cBhvr>
                                      <p:rCtr x="-266" y="200"/>
                                    </p:animMotion>
                                  </p:childTnLst>
                                </p:cTn>
                              </p:par>
                              <p:par>
                                <p:cTn id="123" presetID="64" presetClass="path" presetSubtype="0" accel="50000" decel="50000" fill="hold" grpId="0" nodeType="withEffect">
                                  <p:stCondLst>
                                    <p:cond delay="0"/>
                                  </p:stCondLst>
                                  <p:childTnLst>
                                    <p:animMotion origin="layout" path="M 1.38889E-6 -4.81481E-6 L 1.38889E-6 -0.60625 " pathEditMode="relative" rAng="0" ptsTypes="AA">
                                      <p:cBhvr>
                                        <p:cTn id="124" dur="1000" fill="hold"/>
                                        <p:tgtEl>
                                          <p:spTgt spid="36"/>
                                        </p:tgtEl>
                                        <p:attrNameLst>
                                          <p:attrName>ppt_x</p:attrName>
                                          <p:attrName>ppt_y</p:attrName>
                                        </p:attrNameLst>
                                      </p:cBhvr>
                                      <p:rCtr x="0" y="-303"/>
                                    </p:animMotion>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nodeType="clickEffect">
                                  <p:stCondLst>
                                    <p:cond delay="0"/>
                                  </p:stCondLst>
                                  <p:childTnLst>
                                    <p:set>
                                      <p:cBhvr>
                                        <p:cTn id="128" dur="1" fill="hold">
                                          <p:stCondLst>
                                            <p:cond delay="0"/>
                                          </p:stCondLst>
                                        </p:cTn>
                                        <p:tgtEl>
                                          <p:spTgt spid="46"/>
                                        </p:tgtEl>
                                        <p:attrNameLst>
                                          <p:attrName>style.visibility</p:attrName>
                                        </p:attrNameLst>
                                      </p:cBhvr>
                                      <p:to>
                                        <p:strVal val="visible"/>
                                      </p:to>
                                    </p:set>
                                    <p:animEffect transition="in" filter="fade">
                                      <p:cBhvr>
                                        <p:cTn id="129" dur="500"/>
                                        <p:tgtEl>
                                          <p:spTgt spid="46"/>
                                        </p:tgtEl>
                                      </p:cBhvr>
                                    </p:animEffect>
                                  </p:childTnLst>
                                </p:cTn>
                              </p:par>
                              <p:par>
                                <p:cTn id="130" presetID="10" presetClass="entr" presetSubtype="0" fill="hold" nodeType="withEffect">
                                  <p:stCondLst>
                                    <p:cond delay="0"/>
                                  </p:stCondLst>
                                  <p:childTnLst>
                                    <p:set>
                                      <p:cBhvr>
                                        <p:cTn id="131" dur="1" fill="hold">
                                          <p:stCondLst>
                                            <p:cond delay="0"/>
                                          </p:stCondLst>
                                        </p:cTn>
                                        <p:tgtEl>
                                          <p:spTgt spid="43"/>
                                        </p:tgtEl>
                                        <p:attrNameLst>
                                          <p:attrName>style.visibility</p:attrName>
                                        </p:attrNameLst>
                                      </p:cBhvr>
                                      <p:to>
                                        <p:strVal val="visible"/>
                                      </p:to>
                                    </p:set>
                                    <p:animEffect transition="in" filter="fade">
                                      <p:cBhvr>
                                        <p:cTn id="132" dur="500"/>
                                        <p:tgtEl>
                                          <p:spTgt spid="43"/>
                                        </p:tgtEl>
                                      </p:cBhvr>
                                    </p:animEffect>
                                  </p:childTnLst>
                                </p:cTn>
                              </p:par>
                              <p:par>
                                <p:cTn id="133" presetID="10" presetClass="entr" presetSubtype="0" fill="hold" nodeType="withEffect">
                                  <p:stCondLst>
                                    <p:cond delay="0"/>
                                  </p:stCondLst>
                                  <p:childTnLst>
                                    <p:set>
                                      <p:cBhvr>
                                        <p:cTn id="134" dur="1" fill="hold">
                                          <p:stCondLst>
                                            <p:cond delay="0"/>
                                          </p:stCondLst>
                                        </p:cTn>
                                        <p:tgtEl>
                                          <p:spTgt spid="44"/>
                                        </p:tgtEl>
                                        <p:attrNameLst>
                                          <p:attrName>style.visibility</p:attrName>
                                        </p:attrNameLst>
                                      </p:cBhvr>
                                      <p:to>
                                        <p:strVal val="visible"/>
                                      </p:to>
                                    </p:set>
                                    <p:animEffect transition="in" filter="fade">
                                      <p:cBhvr>
                                        <p:cTn id="135" dur="500"/>
                                        <p:tgtEl>
                                          <p:spTgt spid="44"/>
                                        </p:tgtEl>
                                      </p:cBhvr>
                                    </p:animEffect>
                                  </p:childTnLst>
                                </p:cTn>
                              </p:par>
                              <p:par>
                                <p:cTn id="136" presetID="10" presetClass="entr" presetSubtype="0" fill="hold" nodeType="withEffect">
                                  <p:stCondLst>
                                    <p:cond delay="0"/>
                                  </p:stCondLst>
                                  <p:childTnLst>
                                    <p:set>
                                      <p:cBhvr>
                                        <p:cTn id="137" dur="1" fill="hold">
                                          <p:stCondLst>
                                            <p:cond delay="0"/>
                                          </p:stCondLst>
                                        </p:cTn>
                                        <p:tgtEl>
                                          <p:spTgt spid="45"/>
                                        </p:tgtEl>
                                        <p:attrNameLst>
                                          <p:attrName>style.visibility</p:attrName>
                                        </p:attrNameLst>
                                      </p:cBhvr>
                                      <p:to>
                                        <p:strVal val="visible"/>
                                      </p:to>
                                    </p:set>
                                    <p:animEffect transition="in" filter="fade">
                                      <p:cBhvr>
                                        <p:cTn id="13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20" grpId="0"/>
      <p:bldP spid="33" grpId="0"/>
      <p:bldP spid="34" grpId="0" animBg="1"/>
      <p:bldP spid="35" grpId="0"/>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708" y="259713"/>
            <a:ext cx="8731060" cy="1143000"/>
          </a:xfrm>
        </p:spPr>
        <p:txBody>
          <a:bodyPr>
            <a:noAutofit/>
          </a:bodyPr>
          <a:lstStyle/>
          <a:p>
            <a:r>
              <a:rPr lang="en-US" sz="3200" dirty="0" smtClean="0"/>
              <a:t>The UC Berkeley High Flux Neutron Generator</a:t>
            </a:r>
            <a:endParaRPr lang="en-US" sz="3200" dirty="0"/>
          </a:p>
        </p:txBody>
      </p:sp>
      <p:pic>
        <p:nvPicPr>
          <p:cNvPr id="1027" name="Picture 3" descr="D:\Documents\School Work\Isotope Data\Proposals\foils.png"/>
          <p:cNvPicPr>
            <a:picLocks noChangeAspect="1" noChangeArrowheads="1"/>
          </p:cNvPicPr>
          <p:nvPr/>
        </p:nvPicPr>
        <p:blipFill>
          <a:blip r:embed="rId3"/>
          <a:srcRect/>
          <a:stretch>
            <a:fillRect/>
          </a:stretch>
        </p:blipFill>
        <p:spPr bwMode="auto">
          <a:xfrm>
            <a:off x="5161198" y="1764607"/>
            <a:ext cx="3549568" cy="3510094"/>
          </a:xfrm>
          <a:prstGeom prst="rect">
            <a:avLst/>
          </a:prstGeom>
          <a:noFill/>
        </p:spPr>
      </p:pic>
      <p:pic>
        <p:nvPicPr>
          <p:cNvPr id="1028" name="Picture 4" descr="D:\Documents\School Work\Isotope Data\Proposals\IMG_20151103_113432563.jpg"/>
          <p:cNvPicPr>
            <a:picLocks noChangeAspect="1" noChangeArrowheads="1"/>
          </p:cNvPicPr>
          <p:nvPr/>
        </p:nvPicPr>
        <p:blipFill>
          <a:blip r:embed="rId4"/>
          <a:srcRect t="13703" r="9169" b="13600"/>
          <a:stretch>
            <a:fillRect/>
          </a:stretch>
        </p:blipFill>
        <p:spPr bwMode="auto">
          <a:xfrm>
            <a:off x="1342305" y="1293963"/>
            <a:ext cx="3119002" cy="4434254"/>
          </a:xfrm>
          <a:prstGeom prst="rect">
            <a:avLst/>
          </a:prstGeom>
          <a:noFill/>
        </p:spPr>
      </p:pic>
      <p:graphicFrame>
        <p:nvGraphicFramePr>
          <p:cNvPr id="53" name="Table 52"/>
          <p:cNvGraphicFramePr>
            <a:graphicFrameLocks noGrp="1"/>
          </p:cNvGraphicFramePr>
          <p:nvPr/>
        </p:nvGraphicFramePr>
        <p:xfrm>
          <a:off x="4710022" y="5201920"/>
          <a:ext cx="4433976" cy="1656080"/>
        </p:xfrm>
        <a:graphic>
          <a:graphicData uri="http://schemas.openxmlformats.org/drawingml/2006/table">
            <a:tbl>
              <a:tblPr firstRow="1" bandRow="1">
                <a:tableStyleId>{5C22544A-7EE6-4342-B048-85BDC9FD1C3A}</a:tableStyleId>
              </a:tblPr>
              <a:tblGrid>
                <a:gridCol w="1108494"/>
                <a:gridCol w="1108494"/>
                <a:gridCol w="1108494"/>
                <a:gridCol w="1108494"/>
              </a:tblGrid>
              <a:tr h="370840">
                <a:tc>
                  <a:txBody>
                    <a:bodyPr/>
                    <a:lstStyle/>
                    <a:p>
                      <a:pPr algn="ctr"/>
                      <a:r>
                        <a:rPr lang="en-US" sz="1200" dirty="0" smtClean="0"/>
                        <a:t>Foils Used</a:t>
                      </a:r>
                    </a:p>
                    <a:p>
                      <a:pPr algn="ctr"/>
                      <a:endParaRPr lang="en-US" sz="1200" dirty="0"/>
                    </a:p>
                  </a:txBody>
                  <a:tcPr/>
                </a:tc>
                <a:tc>
                  <a:txBody>
                    <a:bodyPr/>
                    <a:lstStyle/>
                    <a:p>
                      <a:pPr algn="ctr"/>
                      <a:r>
                        <a:rPr lang="en-US" sz="1200" dirty="0" smtClean="0"/>
                        <a:t>Metal Purity</a:t>
                      </a:r>
                      <a:endParaRPr lang="en-US" sz="1200" dirty="0"/>
                    </a:p>
                  </a:txBody>
                  <a:tcPr/>
                </a:tc>
                <a:tc>
                  <a:txBody>
                    <a:bodyPr/>
                    <a:lstStyle/>
                    <a:p>
                      <a:pPr algn="ctr"/>
                      <a:r>
                        <a:rPr lang="en-US" sz="1200" smtClean="0"/>
                        <a:t>Abundance (a/o)</a:t>
                      </a:r>
                      <a:endParaRPr lang="en-US" sz="12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smtClean="0"/>
                        <a:t>Foil Density (mg/cm</a:t>
                      </a:r>
                      <a:r>
                        <a:rPr lang="en-US" sz="1200" baseline="30000" smtClean="0"/>
                        <a:t>2</a:t>
                      </a:r>
                      <a:r>
                        <a:rPr lang="en-US" sz="1200" smtClean="0"/>
                        <a:t>)</a:t>
                      </a:r>
                    </a:p>
                  </a:txBody>
                  <a:tcPr/>
                </a:tc>
              </a:tr>
              <a:tr h="370840">
                <a:tc>
                  <a:txBody>
                    <a:bodyPr/>
                    <a:lstStyle/>
                    <a:p>
                      <a:pPr algn="ctr"/>
                      <a:r>
                        <a:rPr lang="en-US" sz="1200" baseline="30000" dirty="0" err="1" smtClean="0"/>
                        <a:t>nat</a:t>
                      </a:r>
                      <a:r>
                        <a:rPr lang="en-US" sz="1200" dirty="0" err="1" smtClean="0"/>
                        <a:t>In</a:t>
                      </a:r>
                      <a:endParaRPr lang="en-US" sz="1200" dirty="0"/>
                    </a:p>
                  </a:txBody>
                  <a:tcPr/>
                </a:tc>
                <a:tc>
                  <a:txBody>
                    <a:bodyPr/>
                    <a:lstStyle/>
                    <a:p>
                      <a:pPr algn="ctr"/>
                      <a:r>
                        <a:rPr lang="en-US" sz="1200" dirty="0" smtClean="0"/>
                        <a:t>&gt; 99.999%</a:t>
                      </a:r>
                      <a:endParaRPr lang="en-US" sz="1200" dirty="0"/>
                    </a:p>
                  </a:txBody>
                  <a:tcPr/>
                </a:tc>
                <a:tc>
                  <a:txBody>
                    <a:bodyPr/>
                    <a:lstStyle/>
                    <a:p>
                      <a:pPr algn="ctr"/>
                      <a:r>
                        <a:rPr lang="en-US" sz="1200" baseline="30000" dirty="0" smtClean="0"/>
                        <a:t>113</a:t>
                      </a:r>
                      <a:r>
                        <a:rPr lang="en-US" sz="1200" dirty="0" smtClean="0"/>
                        <a:t>In (4.29%), </a:t>
                      </a:r>
                      <a:r>
                        <a:rPr lang="en-US" sz="1200" baseline="30000" dirty="0" smtClean="0"/>
                        <a:t>115</a:t>
                      </a:r>
                      <a:r>
                        <a:rPr lang="en-US" sz="1200" dirty="0" smtClean="0"/>
                        <a:t>In (95.71%)</a:t>
                      </a:r>
                      <a:endParaRPr lang="en-US" sz="1200" dirty="0"/>
                    </a:p>
                  </a:txBody>
                  <a:tcPr/>
                </a:tc>
                <a:tc>
                  <a:txBody>
                    <a:bodyPr/>
                    <a:lstStyle/>
                    <a:p>
                      <a:pPr algn="ctr"/>
                      <a:r>
                        <a:rPr lang="en-US" sz="1200" dirty="0" smtClean="0"/>
                        <a:t>365.5</a:t>
                      </a:r>
                      <a:endParaRPr lang="en-US" sz="1200" dirty="0"/>
                    </a:p>
                  </a:txBody>
                  <a:tcPr/>
                </a:tc>
              </a:tr>
              <a:tr h="370840">
                <a:tc>
                  <a:txBody>
                    <a:bodyPr/>
                    <a:lstStyle/>
                    <a:p>
                      <a:pPr algn="ctr"/>
                      <a:r>
                        <a:rPr lang="en-US" sz="1200" baseline="30000" dirty="0" err="1" smtClean="0"/>
                        <a:t>nat</a:t>
                      </a:r>
                      <a:r>
                        <a:rPr lang="en-US" sz="1200" dirty="0" err="1" smtClean="0"/>
                        <a:t>Zn</a:t>
                      </a:r>
                      <a:endParaRPr lang="en-US" sz="1200" dirty="0"/>
                    </a:p>
                  </a:txBody>
                  <a:tcPr/>
                </a:tc>
                <a:tc>
                  <a:txBody>
                    <a:bodyPr/>
                    <a:lstStyle/>
                    <a:p>
                      <a:pPr algn="ctr"/>
                      <a:r>
                        <a:rPr lang="en-US" sz="1200" dirty="0" smtClean="0"/>
                        <a:t>&gt; 99.99%</a:t>
                      </a:r>
                      <a:endParaRPr lang="en-US" sz="1200" dirty="0"/>
                    </a:p>
                  </a:txBody>
                  <a:tcPr/>
                </a:tc>
                <a:tc>
                  <a:txBody>
                    <a:bodyPr/>
                    <a:lstStyle/>
                    <a:p>
                      <a:pPr algn="ctr"/>
                      <a:r>
                        <a:rPr lang="en-US" sz="1200" baseline="30000" dirty="0" smtClean="0"/>
                        <a:t>64</a:t>
                      </a:r>
                      <a:r>
                        <a:rPr lang="en-US" sz="1200" dirty="0" smtClean="0"/>
                        <a:t>Zn (49.17%)</a:t>
                      </a:r>
                      <a:endParaRPr lang="en-US" sz="1200" dirty="0"/>
                    </a:p>
                  </a:txBody>
                  <a:tcPr/>
                </a:tc>
                <a:tc>
                  <a:txBody>
                    <a:bodyPr/>
                    <a:lstStyle/>
                    <a:p>
                      <a:pPr algn="ctr"/>
                      <a:r>
                        <a:rPr lang="en-US" sz="1200" dirty="0" smtClean="0"/>
                        <a:t>714.1</a:t>
                      </a:r>
                      <a:endParaRPr lang="en-US" sz="1200" dirty="0"/>
                    </a:p>
                  </a:txBody>
                  <a:tcPr/>
                </a:tc>
              </a:tr>
              <a:tr h="370840">
                <a:tc>
                  <a:txBody>
                    <a:bodyPr/>
                    <a:lstStyle/>
                    <a:p>
                      <a:pPr algn="ctr"/>
                      <a:r>
                        <a:rPr lang="en-US" sz="1200" baseline="30000" dirty="0" err="1" smtClean="0"/>
                        <a:t>nat</a:t>
                      </a:r>
                      <a:r>
                        <a:rPr lang="en-US" sz="1200" dirty="0" err="1" smtClean="0"/>
                        <a:t>Ti</a:t>
                      </a:r>
                      <a:endParaRPr lang="en-US" sz="1200" dirty="0"/>
                    </a:p>
                  </a:txBody>
                  <a:tcPr/>
                </a:tc>
                <a:tc>
                  <a:txBody>
                    <a:bodyPr/>
                    <a:lstStyle/>
                    <a:p>
                      <a:pPr algn="ctr"/>
                      <a:r>
                        <a:rPr lang="en-US" sz="1200" dirty="0" smtClean="0"/>
                        <a:t>99.999%</a:t>
                      </a:r>
                      <a:endParaRPr lang="en-US" sz="1200" dirty="0"/>
                    </a:p>
                  </a:txBody>
                  <a:tcPr/>
                </a:tc>
                <a:tc>
                  <a:txBody>
                    <a:bodyPr/>
                    <a:lstStyle/>
                    <a:p>
                      <a:pPr algn="ctr"/>
                      <a:r>
                        <a:rPr lang="en-US" sz="1200" baseline="30000" dirty="0" smtClean="0"/>
                        <a:t>47</a:t>
                      </a:r>
                      <a:r>
                        <a:rPr lang="en-US" sz="1200" dirty="0" smtClean="0"/>
                        <a:t>Ti (7.44%)</a:t>
                      </a:r>
                      <a:endParaRPr lang="en-US" sz="1200" dirty="0"/>
                    </a:p>
                  </a:txBody>
                  <a:tcPr/>
                </a:tc>
                <a:tc>
                  <a:txBody>
                    <a:bodyPr/>
                    <a:lstStyle/>
                    <a:p>
                      <a:pPr algn="ctr"/>
                      <a:r>
                        <a:rPr lang="en-US" sz="1200" dirty="0" smtClean="0"/>
                        <a:t>450.6</a:t>
                      </a:r>
                      <a:endParaRPr lang="en-US" sz="1200" dirty="0"/>
                    </a:p>
                  </a:txBody>
                  <a:tcPr/>
                </a:tc>
              </a:tr>
            </a:tbl>
          </a:graphicData>
        </a:graphic>
      </p:graphicFrame>
    </p:spTree>
    <p:extLst>
      <p:ext uri="{BB962C8B-B14F-4D97-AF65-F5344CB8AC3E}">
        <p14:creationId xmlns:p14="http://schemas.microsoft.com/office/powerpoint/2010/main" xmlns="" val="280094846"/>
      </p:ext>
    </p:extLst>
  </p:cSld>
  <p:clrMapOvr>
    <a:masterClrMapping/>
  </p:clrMapOvr>
  <p:transition>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3" descr="D:\Documents\School Work\Isotope Data\Proposals\foils.png"/>
          <p:cNvPicPr>
            <a:picLocks noChangeAspect="1" noChangeArrowheads="1"/>
          </p:cNvPicPr>
          <p:nvPr/>
        </p:nvPicPr>
        <p:blipFill>
          <a:blip r:embed="rId3"/>
          <a:srcRect/>
          <a:stretch>
            <a:fillRect/>
          </a:stretch>
        </p:blipFill>
        <p:spPr bwMode="auto">
          <a:xfrm>
            <a:off x="5161198" y="1764607"/>
            <a:ext cx="3549568" cy="3510094"/>
          </a:xfrm>
          <a:prstGeom prst="rect">
            <a:avLst/>
          </a:prstGeom>
          <a:noFill/>
        </p:spPr>
      </p:pic>
      <p:pic>
        <p:nvPicPr>
          <p:cNvPr id="21" name="Picture 4" descr="D:\Documents\School Work\Isotope Data\Proposals\IMG_20151103_113432563.jpg"/>
          <p:cNvPicPr>
            <a:picLocks noChangeAspect="1" noChangeArrowheads="1"/>
          </p:cNvPicPr>
          <p:nvPr/>
        </p:nvPicPr>
        <p:blipFill>
          <a:blip r:embed="rId4"/>
          <a:srcRect t="13703" r="9169" b="13600"/>
          <a:stretch>
            <a:fillRect/>
          </a:stretch>
        </p:blipFill>
        <p:spPr bwMode="auto">
          <a:xfrm>
            <a:off x="1342305" y="1293963"/>
            <a:ext cx="3119002" cy="4434254"/>
          </a:xfrm>
          <a:prstGeom prst="rect">
            <a:avLst/>
          </a:prstGeom>
          <a:noFill/>
        </p:spPr>
      </p:pic>
      <p:sp>
        <p:nvSpPr>
          <p:cNvPr id="2" name="Title 1"/>
          <p:cNvSpPr>
            <a:spLocks noGrp="1"/>
          </p:cNvSpPr>
          <p:nvPr>
            <p:ph type="title"/>
          </p:nvPr>
        </p:nvSpPr>
        <p:spPr>
          <a:xfrm>
            <a:off x="164708" y="259713"/>
            <a:ext cx="8731060" cy="1143000"/>
          </a:xfrm>
        </p:spPr>
        <p:txBody>
          <a:bodyPr>
            <a:noAutofit/>
          </a:bodyPr>
          <a:lstStyle/>
          <a:p>
            <a:r>
              <a:rPr lang="en-US" sz="3200" dirty="0" smtClean="0"/>
              <a:t>The UC Berkeley High Flux Neutron Generator</a:t>
            </a:r>
            <a:endParaRPr lang="en-US" sz="3200" dirty="0"/>
          </a:p>
        </p:txBody>
      </p:sp>
      <p:pic>
        <p:nvPicPr>
          <p:cNvPr id="48" name="Picture 47"/>
          <p:cNvPicPr>
            <a:picLocks noChangeAspect="1"/>
          </p:cNvPicPr>
          <p:nvPr/>
        </p:nvPicPr>
        <p:blipFill rotWithShape="1">
          <a:blip r:embed="rId5"/>
          <a:srcRect l="13689" t="5691" r="16320"/>
          <a:stretch/>
        </p:blipFill>
        <p:spPr>
          <a:xfrm>
            <a:off x="164708" y="1676995"/>
            <a:ext cx="4321878" cy="3324495"/>
          </a:xfrm>
          <a:prstGeom prst="rect">
            <a:avLst/>
          </a:prstGeom>
          <a:ln>
            <a:solidFill>
              <a:srgbClr val="000000"/>
            </a:solidFill>
          </a:ln>
        </p:spPr>
      </p:pic>
      <p:sp>
        <p:nvSpPr>
          <p:cNvPr id="15" name="Parallelogram 14"/>
          <p:cNvSpPr/>
          <p:nvPr/>
        </p:nvSpPr>
        <p:spPr>
          <a:xfrm rot="900000" flipH="1">
            <a:off x="3429766" y="3446398"/>
            <a:ext cx="909779" cy="746736"/>
          </a:xfrm>
          <a:prstGeom prst="parallelogram">
            <a:avLst>
              <a:gd name="adj" fmla="val 29362"/>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Zn</a:t>
            </a:r>
            <a:endParaRPr lang="en-US" dirty="0"/>
          </a:p>
        </p:txBody>
      </p:sp>
      <p:sp>
        <p:nvSpPr>
          <p:cNvPr id="16" name="Parallelogram 15"/>
          <p:cNvSpPr/>
          <p:nvPr/>
        </p:nvSpPr>
        <p:spPr>
          <a:xfrm rot="900000" flipH="1">
            <a:off x="3495672" y="3589129"/>
            <a:ext cx="909779" cy="746736"/>
          </a:xfrm>
          <a:prstGeom prst="parallelogram">
            <a:avLst>
              <a:gd name="adj" fmla="val 29362"/>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In</a:t>
            </a:r>
            <a:endParaRPr lang="en-US" sz="1600" dirty="0"/>
          </a:p>
        </p:txBody>
      </p:sp>
      <p:sp>
        <p:nvSpPr>
          <p:cNvPr id="17" name="Parallelogram 16"/>
          <p:cNvSpPr/>
          <p:nvPr/>
        </p:nvSpPr>
        <p:spPr>
          <a:xfrm rot="900000" flipH="1">
            <a:off x="6274241" y="1716127"/>
            <a:ext cx="909779" cy="746736"/>
          </a:xfrm>
          <a:prstGeom prst="parallelogram">
            <a:avLst>
              <a:gd name="adj" fmla="val 29362"/>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Zn</a:t>
            </a:r>
            <a:endParaRPr lang="en-US" dirty="0"/>
          </a:p>
        </p:txBody>
      </p:sp>
      <p:sp>
        <p:nvSpPr>
          <p:cNvPr id="18" name="Parallelogram 17"/>
          <p:cNvSpPr/>
          <p:nvPr/>
        </p:nvSpPr>
        <p:spPr>
          <a:xfrm rot="900000" flipH="1">
            <a:off x="6989502" y="4628121"/>
            <a:ext cx="909779" cy="746736"/>
          </a:xfrm>
          <a:prstGeom prst="parallelogram">
            <a:avLst>
              <a:gd name="adj" fmla="val 29362"/>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In</a:t>
            </a:r>
            <a:endParaRPr lang="en-US" sz="1600" dirty="0"/>
          </a:p>
        </p:txBody>
      </p:sp>
    </p:spTree>
    <p:custDataLst>
      <p:tags r:id="rId1"/>
    </p:custDataLst>
    <p:extLst>
      <p:ext uri="{BB962C8B-B14F-4D97-AF65-F5344CB8AC3E}">
        <p14:creationId xmlns:p14="http://schemas.microsoft.com/office/powerpoint/2010/main" xmlns="" val="2800948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1"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grpId="0" nodeType="clickEffect">
                                  <p:stCondLst>
                                    <p:cond delay="0"/>
                                  </p:stCondLst>
                                  <p:childTnLst>
                                    <p:animMotion origin="layout" path="M -2.77778E-6 -3.7037E-7 L -0.31232 0.25532 " pathEditMode="relative" rAng="0" ptsTypes="AA">
                                      <p:cBhvr>
                                        <p:cTn id="19" dur="1000" fill="hold"/>
                                        <p:tgtEl>
                                          <p:spTgt spid="17"/>
                                        </p:tgtEl>
                                        <p:attrNameLst>
                                          <p:attrName>ppt_x</p:attrName>
                                          <p:attrName>ppt_y</p:attrName>
                                        </p:attrNameLst>
                                      </p:cBhvr>
                                      <p:rCtr x="-156" y="128"/>
                                    </p:animMotion>
                                  </p:childTnLst>
                                </p:cTn>
                              </p:par>
                              <p:par>
                                <p:cTn id="20" presetID="0" presetClass="path" presetSubtype="0" accel="50000" decel="50000" fill="hold" grpId="0" nodeType="withEffect">
                                  <p:stCondLst>
                                    <p:cond delay="0"/>
                                  </p:stCondLst>
                                  <p:childTnLst>
                                    <p:animMotion origin="layout" path="M -0.00174 3.33333E-6 L -0.38212 -0.15139 " pathEditMode="relative" rAng="0" ptsTypes="AA">
                                      <p:cBhvr>
                                        <p:cTn id="21" dur="1000" fill="hold"/>
                                        <p:tgtEl>
                                          <p:spTgt spid="18"/>
                                        </p:tgtEl>
                                        <p:attrNameLst>
                                          <p:attrName>ppt_x</p:attrName>
                                          <p:attrName>ppt_y</p:attrName>
                                        </p:attrNameLst>
                                      </p:cBhvr>
                                      <p:rCtr x="-190" y="-76"/>
                                    </p:animMotion>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2" nodeType="clickEffect">
                                  <p:stCondLst>
                                    <p:cond delay="0"/>
                                  </p:stCondLst>
                                  <p:childTnLst>
                                    <p:set>
                                      <p:cBhvr>
                                        <p:cTn id="25" dur="1" fill="hold">
                                          <p:stCondLst>
                                            <p:cond delay="0"/>
                                          </p:stCondLst>
                                        </p:cTn>
                                        <p:tgtEl>
                                          <p:spTgt spid="17"/>
                                        </p:tgtEl>
                                        <p:attrNameLst>
                                          <p:attrName>style.visibility</p:attrName>
                                        </p:attrNameLst>
                                      </p:cBhvr>
                                      <p:to>
                                        <p:strVal val="hidden"/>
                                      </p:to>
                                    </p:set>
                                  </p:childTnLst>
                                </p:cTn>
                              </p:par>
                              <p:par>
                                <p:cTn id="26" presetID="1" presetClass="exit" presetSubtype="0" fill="hold" grpId="2" nodeType="withEffect">
                                  <p:stCondLst>
                                    <p:cond delay="0"/>
                                  </p:stCondLst>
                                  <p:childTnLst>
                                    <p:set>
                                      <p:cBhvr>
                                        <p:cTn id="27" dur="1" fill="hold">
                                          <p:stCondLst>
                                            <p:cond delay="0"/>
                                          </p:stCondLst>
                                        </p:cTn>
                                        <p:tgtEl>
                                          <p:spTgt spid="18"/>
                                        </p:tgtEl>
                                        <p:attrNameLst>
                                          <p:attrName>style.visibility</p:attrName>
                                        </p:attrNameLst>
                                      </p:cBhvr>
                                      <p:to>
                                        <p:strVal val="hidden"/>
                                      </p:to>
                                    </p:set>
                                  </p:childTnLst>
                                </p:cTn>
                              </p:par>
                              <p:par>
                                <p:cTn id="28" presetID="1" presetClass="entr" presetSubtype="0" fill="hold" grpId="1" nodeType="with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par>
                                <p:cTn id="30" presetID="1" presetClass="entr" presetSubtype="0" fill="hold" grpId="1" nodeType="with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childTnLst>
                          </p:cTn>
                        </p:par>
                        <p:par>
                          <p:cTn id="32" fill="hold">
                            <p:stCondLst>
                              <p:cond delay="0"/>
                            </p:stCondLst>
                            <p:childTnLst>
                              <p:par>
                                <p:cTn id="33" presetID="0" presetClass="path" presetSubtype="0" accel="50000" decel="50000" fill="hold" grpId="0" nodeType="afterEffect">
                                  <p:stCondLst>
                                    <p:cond delay="0"/>
                                  </p:stCondLst>
                                  <p:childTnLst>
                                    <p:animMotion origin="layout" path="M 6.11111E-6 -3.33333E-6 L -0.15659 -0.18241 " pathEditMode="relative" ptsTypes="AA">
                                      <p:cBhvr>
                                        <p:cTn id="34" dur="1000" fill="hold"/>
                                        <p:tgtEl>
                                          <p:spTgt spid="16"/>
                                        </p:tgtEl>
                                        <p:attrNameLst>
                                          <p:attrName>ppt_x</p:attrName>
                                          <p:attrName>ppt_y</p:attrName>
                                        </p:attrNameLst>
                                      </p:cBhvr>
                                    </p:animMotion>
                                  </p:childTnLst>
                                </p:cTn>
                              </p:par>
                              <p:par>
                                <p:cTn id="35" presetID="0" presetClass="path" presetSubtype="0" accel="50000" decel="50000" fill="hold" grpId="0" nodeType="withEffect">
                                  <p:stCondLst>
                                    <p:cond delay="0"/>
                                  </p:stCondLst>
                                  <p:childTnLst>
                                    <p:animMotion origin="layout" path="M -4.44444E-6 3.7037E-7 L -0.1585 -0.18102 " pathEditMode="relative" rAng="0" ptsTypes="AA">
                                      <p:cBhvr>
                                        <p:cTn id="36" dur="1000" fill="hold"/>
                                        <p:tgtEl>
                                          <p:spTgt spid="15"/>
                                        </p:tgtEl>
                                        <p:attrNameLst>
                                          <p:attrName>ppt_x</p:attrName>
                                          <p:attrName>ppt_y</p:attrName>
                                        </p:attrNameLst>
                                      </p:cBhvr>
                                      <p:rCtr x="-79" y="-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P spid="16" grpId="1" animBg="1"/>
      <p:bldP spid="17" grpId="0" animBg="1"/>
      <p:bldP spid="17" grpId="1" animBg="1"/>
      <p:bldP spid="17" grpId="2" animBg="1"/>
      <p:bldP spid="18" grpId="0" animBg="1"/>
      <p:bldP spid="18" grpId="1" animBg="1"/>
      <p:bldP spid="18" grpId="2"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0.1|0.1|0.1|0.1|0.1|0.2|0.1|0.1|0.1"/>
</p:tagLst>
</file>

<file path=ppt/tags/tag2.xml><?xml version="1.0" encoding="utf-8"?>
<p:tagLst xmlns:a="http://schemas.openxmlformats.org/drawingml/2006/main" xmlns:r="http://schemas.openxmlformats.org/officeDocument/2006/relationships" xmlns:p="http://schemas.openxmlformats.org/presentationml/2006/main">
  <p:tag name="TIMING" val="|0|0.1|0.1|0.1"/>
</p:tagLst>
</file>

<file path=ppt/tags/tag3.xml><?xml version="1.0" encoding="utf-8"?>
<p:tagLst xmlns:a="http://schemas.openxmlformats.org/drawingml/2006/main" xmlns:r="http://schemas.openxmlformats.org/officeDocument/2006/relationships" xmlns:p="http://schemas.openxmlformats.org/presentationml/2006/main">
  <p:tag name="TIMING" val="|0.1"/>
</p:tagLst>
</file>

<file path=ppt/tags/tag4.xml><?xml version="1.0" encoding="utf-8"?>
<p:tagLst xmlns:a="http://schemas.openxmlformats.org/drawingml/2006/main" xmlns:r="http://schemas.openxmlformats.org/officeDocument/2006/relationships" xmlns:p="http://schemas.openxmlformats.org/presentationml/2006/main">
  <p:tag name="TIMING" val="|0"/>
</p:tagLst>
</file>

<file path=ppt/tags/tag5.xml><?xml version="1.0" encoding="utf-8"?>
<p:tagLst xmlns:a="http://schemas.openxmlformats.org/drawingml/2006/main" xmlns:r="http://schemas.openxmlformats.org/officeDocument/2006/relationships" xmlns:p="http://schemas.openxmlformats.org/presentationml/2006/main">
  <p:tag name="TIMING" val="|0.2|0.3"/>
</p:tagLst>
</file>

<file path=ppt/tags/tag6.xml><?xml version="1.0" encoding="utf-8"?>
<p:tagLst xmlns:a="http://schemas.openxmlformats.org/drawingml/2006/main" xmlns:r="http://schemas.openxmlformats.org/officeDocument/2006/relationships" xmlns:p="http://schemas.openxmlformats.org/presentationml/2006/main">
  <p:tag name="TIMING" val="|0.4|0.2"/>
</p:tagLst>
</file>

<file path=ppt/tags/tag7.xml><?xml version="1.0" encoding="utf-8"?>
<p:tagLst xmlns:a="http://schemas.openxmlformats.org/drawingml/2006/main" xmlns:r="http://schemas.openxmlformats.org/officeDocument/2006/relationships" xmlns:p="http://schemas.openxmlformats.org/presentationml/2006/main">
  <p:tag name="TIMING" val="|0|0.1|0.1"/>
</p:tagLst>
</file>

<file path=ppt/tags/tag8.xml><?xml version="1.0" encoding="utf-8"?>
<p:tagLst xmlns:a="http://schemas.openxmlformats.org/drawingml/2006/main" xmlns:r="http://schemas.openxmlformats.org/officeDocument/2006/relationships" xmlns:p="http://schemas.openxmlformats.org/presentationml/2006/main">
  <p:tag name="TIMING" val="|8.5|4.9|2.4|5"/>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13434</TotalTime>
  <Words>1524</Words>
  <Application>Microsoft Office PowerPoint</Application>
  <PresentationFormat>On-screen Show (4:3)</PresentationFormat>
  <Paragraphs>339</Paragraphs>
  <Slides>36</Slides>
  <Notes>17</Notes>
  <HiddenSlides>1</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Custom Design</vt:lpstr>
      <vt:lpstr>Experimental Activities in  Berkeley</vt:lpstr>
      <vt:lpstr>Slide 2</vt:lpstr>
      <vt:lpstr>64Cu and 47Sc (n,p) Cross-Section Measurements for Medical Radionuclide Production </vt:lpstr>
      <vt:lpstr>Some perspective</vt:lpstr>
      <vt:lpstr>Some perspective</vt:lpstr>
      <vt:lpstr>Medical Applications</vt:lpstr>
      <vt:lpstr>The UC Berkeley High Flux Neutron Generator</vt:lpstr>
      <vt:lpstr>The UC Berkeley High Flux Neutron Generator</vt:lpstr>
      <vt:lpstr>The UC Berkeley High Flux Neutron Generator</vt:lpstr>
      <vt:lpstr>The UC Berkeley High Flux Neutron Generator</vt:lpstr>
      <vt:lpstr>Relative Activation Measurements</vt:lpstr>
      <vt:lpstr>Slide 12</vt:lpstr>
      <vt:lpstr>Slide 13</vt:lpstr>
      <vt:lpstr>Slide 14</vt:lpstr>
      <vt:lpstr>Slide 15</vt:lpstr>
      <vt:lpstr>Slide 16</vt:lpstr>
      <vt:lpstr>Slide 17</vt:lpstr>
      <vt:lpstr>Slide 18</vt:lpstr>
      <vt:lpstr>Slide 19</vt:lpstr>
      <vt:lpstr>Slide 20</vt:lpstr>
      <vt:lpstr>Slide 21</vt:lpstr>
      <vt:lpstr>Stacked-target Charged Particle Excitation Functions</vt:lpstr>
      <vt:lpstr>Slide 23</vt:lpstr>
      <vt:lpstr>Slide 24</vt:lpstr>
      <vt:lpstr>Slide 25</vt:lpstr>
      <vt:lpstr>Slide 26</vt:lpstr>
      <vt:lpstr>Tunable Neutron Source </vt:lpstr>
      <vt:lpstr>Slide 28</vt:lpstr>
      <vt:lpstr>Slide 29</vt:lpstr>
      <vt:lpstr>56Fe Structure</vt:lpstr>
      <vt:lpstr>Slide 31</vt:lpstr>
      <vt:lpstr>Slide 32</vt:lpstr>
      <vt:lpstr>Slide 33</vt:lpstr>
      <vt:lpstr>Slide 34</vt:lpstr>
      <vt:lpstr>Acknowledgements </vt:lpstr>
      <vt:lpstr>Thanks!</vt:lpstr>
    </vt:vector>
  </TitlesOfParts>
  <Company>UC Berkeley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 Voyles</dc:creator>
  <cp:lastModifiedBy>Andrew Steven Voyles</cp:lastModifiedBy>
  <cp:revision>338</cp:revision>
  <dcterms:created xsi:type="dcterms:W3CDTF">2013-01-15T19:08:57Z</dcterms:created>
  <dcterms:modified xsi:type="dcterms:W3CDTF">2016-11-14T06:24:13Z</dcterms:modified>
</cp:coreProperties>
</file>