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3" r:id="rId2"/>
    <p:sldMasterId id="2147483735" r:id="rId3"/>
    <p:sldMasterId id="2147483761" r:id="rId4"/>
    <p:sldMasterId id="2147483766" r:id="rId5"/>
  </p:sldMasterIdLst>
  <p:notesMasterIdLst>
    <p:notesMasterId r:id="rId14"/>
  </p:notesMasterIdLst>
  <p:sldIdLst>
    <p:sldId id="256" r:id="rId6"/>
    <p:sldId id="627" r:id="rId7"/>
    <p:sldId id="632" r:id="rId8"/>
    <p:sldId id="624" r:id="rId9"/>
    <p:sldId id="626" r:id="rId10"/>
    <p:sldId id="628" r:id="rId11"/>
    <p:sldId id="629" r:id="rId12"/>
    <p:sldId id="630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ej" initials="jww" lastIdx="4" clrIdx="0"/>
  <p:cmAuthor id="1" name="helpdesk" initials="h" lastIdx="1" clrIdx="1"/>
  <p:cmAuthor id="2" name="wolfej:" initials="jw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DC7878"/>
    <a:srgbClr val="000099"/>
    <a:srgbClr val="500000"/>
    <a:srgbClr val="FF6600"/>
    <a:srgbClr val="01AF01"/>
    <a:srgbClr val="05AB21"/>
    <a:srgbClr val="00660A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020" autoAdjust="0"/>
    <p:restoredTop sz="82815" autoAdjust="0"/>
  </p:normalViewPr>
  <p:slideViewPr>
    <p:cSldViewPr snapToGrid="0">
      <p:cViewPr>
        <p:scale>
          <a:sx n="61" d="100"/>
          <a:sy n="61" d="100"/>
        </p:scale>
        <p:origin x="-3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1804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47D92E2A-5110-4645-A68D-1E3B9B46B11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8" tIns="46469" rIns="92938" bIns="4646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938" tIns="46469" rIns="92938" bIns="464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37840" cy="461804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D396381A-F256-4FCC-A8A9-171E310B2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1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6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6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11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6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2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85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381A-F256-4FCC-A8A9-171E310B2DB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5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Microsoft_Word_97_-_2003_Document1.doc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5257800"/>
            <a:ext cx="6705600" cy="1066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b="1">
                <a:solidFill>
                  <a:srgbClr val="006600"/>
                </a:solidFill>
              </a:defRPr>
            </a:lvl1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="1">
                <a:solidFill>
                  <a:srgbClr val="006600"/>
                </a:solidFill>
              </a:defRPr>
            </a:lvl4pPr>
          </a:lstStyle>
          <a:p>
            <a:r>
              <a:rPr lang="en-US" dirty="0" smtClean="0"/>
              <a:t>Click to add subtitle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ox - no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text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0722" y="972403"/>
            <a:ext cx="8345605" cy="5073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74217" y="6492875"/>
            <a:ext cx="469783" cy="365125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35970C-66DA-42B4-8591-6E363A3B5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lank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96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6357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text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0722" y="972403"/>
            <a:ext cx="8345605" cy="5073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1291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92801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343400" y="5943600"/>
            <a:ext cx="449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ctr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ctr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ctr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ctr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0" dirty="0" smtClean="0">
                <a:solidFill>
                  <a:srgbClr val="000000"/>
                </a:solidFill>
                <a:latin typeface="Helvetica"/>
                <a:cs typeface="Helvetica"/>
              </a:rPr>
              <a:t>Thomas Roser</a:t>
            </a:r>
            <a:br>
              <a:rPr lang="en-US" sz="1400" b="0" dirty="0" smtClean="0">
                <a:solidFill>
                  <a:srgbClr val="000000"/>
                </a:solidFill>
                <a:latin typeface="Helvetica"/>
                <a:cs typeface="Helvetica"/>
              </a:rPr>
            </a:br>
            <a:r>
              <a:rPr lang="en-US" sz="1400" b="0" dirty="0" smtClean="0">
                <a:solidFill>
                  <a:srgbClr val="000000"/>
                </a:solidFill>
                <a:latin typeface="Helvetica"/>
                <a:cs typeface="Helvetica"/>
              </a:rPr>
              <a:t>DOE Budget Briefing</a:t>
            </a:r>
            <a:br>
              <a:rPr lang="en-US" sz="1400" b="0" dirty="0" smtClean="0">
                <a:solidFill>
                  <a:srgbClr val="000000"/>
                </a:solidFill>
                <a:latin typeface="Helvetica"/>
                <a:cs typeface="Helvetica"/>
              </a:rPr>
            </a:br>
            <a:r>
              <a:rPr lang="en-US" sz="1400" b="0" dirty="0" smtClean="0">
                <a:solidFill>
                  <a:srgbClr val="000000"/>
                </a:solidFill>
                <a:latin typeface="Helvetica"/>
                <a:cs typeface="Helvetica"/>
              </a:rPr>
              <a:t>February 05, 2014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04800" y="5943600"/>
          <a:ext cx="1943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5" name="Document" r:id="rId4" imgW="1943100" imgH="723900" progId="Word.Document.8">
                  <p:embed/>
                </p:oleObj>
              </mc:Choice>
              <mc:Fallback>
                <p:oleObj name="Document" r:id="rId4" imgW="1943100" imgH="723900" progId="Word.Document.8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43600"/>
                        <a:ext cx="19431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399" cy="31051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8430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753475" y="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EA5177B-A2B8-4C9E-9B8E-728DD9FEFC8A}" type="slidenum">
              <a:rPr lang="en-US" altLang="en-US" sz="1400" b="0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 b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639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7746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1" y="815975"/>
            <a:ext cx="4191000" cy="6042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86300" y="815975"/>
            <a:ext cx="4257675" cy="6042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211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-Tim-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844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78760"/>
            <a:ext cx="64008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7" name="Group 10"/>
          <p:cNvGrpSpPr/>
          <p:nvPr userDrawn="1"/>
        </p:nvGrpSpPr>
        <p:grpSpPr>
          <a:xfrm>
            <a:off x="619809" y="5208627"/>
            <a:ext cx="7935311" cy="1376961"/>
            <a:chOff x="567557" y="5234151"/>
            <a:chExt cx="7935311" cy="1376961"/>
          </a:xfrm>
        </p:grpSpPr>
        <p:sp>
          <p:nvSpPr>
            <p:cNvPr id="8" name="Rectangle 7"/>
            <p:cNvSpPr/>
            <p:nvPr/>
          </p:nvSpPr>
          <p:spPr>
            <a:xfrm rot="5400000">
              <a:off x="4872366" y="4970843"/>
              <a:ext cx="1370391" cy="1910147"/>
            </a:xfrm>
            <a:prstGeom prst="rect">
              <a:avLst/>
            </a:prstGeom>
            <a:blipFill dpi="0" rotWithShape="0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47625" cmpd="thickThin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847229" y="4964276"/>
              <a:ext cx="1370391" cy="1910147"/>
            </a:xfrm>
            <a:prstGeom prst="rect">
              <a:avLst/>
            </a:prstGeom>
            <a:blipFill dpi="0" rotWithShape="0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47625" cmpd="thickThin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837435" y="4964273"/>
              <a:ext cx="1370391" cy="1910147"/>
            </a:xfrm>
            <a:prstGeom prst="rect">
              <a:avLst/>
            </a:prstGeom>
            <a:blipFill dpi="0" rotWithShape="0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47625" cmpd="thickThin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6862599" y="4967132"/>
              <a:ext cx="1370391" cy="1910147"/>
            </a:xfrm>
            <a:prstGeom prst="rect">
              <a:avLst/>
            </a:prstGeom>
            <a:blipFill dpi="0" rotWithShape="0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47625" cmpd="thickThin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lank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A97BA-DB9B-4291-87AE-AF89EA7F18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8024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lank - no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A97BA-DB9B-4291-87AE-AF89EA7F18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7544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970C-66DA-42B4-8591-6E363A3B5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145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ox - no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5970C-66DA-42B4-8591-6E363A3B5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218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text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A97BA-DB9B-4291-87AE-AF89EA7F18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0722" y="972403"/>
            <a:ext cx="8345605" cy="5073555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5243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F244239F-A578-4BB7-8042-38DC78161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219075"/>
            <a:ext cx="9144000" cy="1143000"/>
          </a:xfrm>
        </p:spPr>
        <p:txBody>
          <a:bodyPr/>
          <a:lstStyle>
            <a:lvl1pPr>
              <a:defRPr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5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55FD-F83C-4433-AE11-4D89943CC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5448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Line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987552"/>
            <a:ext cx="9144000" cy="587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621792"/>
          </a:xfrm>
        </p:spPr>
        <p:txBody>
          <a:bodyPr lIns="0" tIns="0" rIns="0" bIns="0" anchor="t" anchorCtr="0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71598"/>
            <a:ext cx="8229600" cy="48006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0727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0727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07276"/>
                </a:solidFill>
              </a:defRPr>
            </a:lvl1pPr>
          </a:lstStyle>
          <a:p>
            <a:fld id="{A505DBE7-0ACF-E348-BBE2-A615BCE1D7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18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A38C-1162-4BDA-8F41-57BABAA53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 bottom - blank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606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214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 bottom - blank - no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48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749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lank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lank - no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 bottom - box -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5"/>
            <a:ext cx="8410575" cy="5259388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algn="l">
              <a:buNone/>
              <a:defRPr b="0" baseline="0"/>
            </a:lvl2pPr>
          </a:lstStyle>
          <a:p>
            <a:pPr lvl="1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1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6.jpe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tal-logo-green-text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"/>
            <a:ext cx="4470400" cy="74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0" y="990600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defTabSz="966788"/>
            <a:endParaRPr lang="en-US" sz="1900" u="sn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9" r:id="rId2"/>
    <p:sldLayoutId id="2147483757" r:id="rId3"/>
    <p:sldLayoutId id="2147483758" r:id="rId4"/>
    <p:sldLayoutId id="2147483759" r:id="rId5"/>
    <p:sldLayoutId id="2147483760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3271838" y="6480175"/>
            <a:ext cx="309382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663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NNDC Review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6749974" y="6433422"/>
            <a:ext cx="168246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rgbClr val="10663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July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663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16-18  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rgbClr val="10663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2014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  <p:sldLayoutId id="2147483725" r:id="rId3"/>
    <p:sldLayoutId id="2147483729" r:id="rId4"/>
    <p:sldLayoutId id="2147483727" r:id="rId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4020024" y="6492875"/>
            <a:ext cx="171203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106636"/>
                </a:solidFill>
                <a:latin typeface="Arial" charset="0"/>
              </a:rPr>
              <a:t>		</a:t>
            </a:r>
            <a:endParaRPr lang="en-US" sz="1000" dirty="0">
              <a:solidFill>
                <a:srgbClr val="106636"/>
              </a:solidFill>
              <a:latin typeface="Arial" charset="0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6151349" y="6492875"/>
            <a:ext cx="1682465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106636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715474" y="6492875"/>
            <a:ext cx="4285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0E35970C-66DA-42B4-8591-6E363A3B576E}" type="slidenum">
              <a:rPr lang="en-US" sz="10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0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40" r:id="rId3"/>
    <p:sldLayoutId id="2147483742" r:id="rId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0413" y="96838"/>
            <a:ext cx="76787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815975"/>
            <a:ext cx="8677275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753475" y="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A70143A-C4CA-4032-9D5C-5D0E9BB6912F}" type="slidenum">
              <a:rPr lang="en-US" altLang="en-US" sz="1400" b="0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5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en-US" sz="2400" b="1" dirty="0">
          <a:solidFill>
            <a:srgbClr val="FF0000"/>
          </a:solidFill>
          <a:latin typeface="Helvetica"/>
          <a:ea typeface="MS PGothic" pitchFamily="34" charset="-128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FF0000"/>
          </a:solidFill>
          <a:latin typeface="Helvetica" charset="0"/>
          <a:ea typeface="MS PGothic" pitchFamily="34" charset="-128"/>
          <a:cs typeface="Helvetic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FF0000"/>
          </a:solidFill>
          <a:latin typeface="Helvetica" charset="0"/>
          <a:ea typeface="MS PGothic" pitchFamily="34" charset="-128"/>
          <a:cs typeface="Helvetic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FF0000"/>
          </a:solidFill>
          <a:latin typeface="Helvetica" charset="0"/>
          <a:ea typeface="MS PGothic" pitchFamily="34" charset="-128"/>
          <a:cs typeface="Helvetic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FF0000"/>
          </a:solidFill>
          <a:latin typeface="Helvetica" charset="0"/>
          <a:ea typeface="MS PGothic" pitchFamily="34" charset="-128"/>
          <a:cs typeface="Helvetic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6"/>
        </a:buBlip>
        <a:defRPr sz="2000">
          <a:solidFill>
            <a:srgbClr val="0000FF"/>
          </a:solidFill>
          <a:latin typeface="Helvetica"/>
          <a:ea typeface="MS PGothic" pitchFamily="34" charset="-128"/>
          <a:cs typeface="Helvetica"/>
        </a:defRPr>
      </a:lvl1pPr>
      <a:lvl2pPr marL="339725" indent="-230188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7"/>
        </a:buBlip>
        <a:defRPr>
          <a:solidFill>
            <a:schemeClr val="tx1"/>
          </a:solidFill>
          <a:latin typeface="Helvetica"/>
          <a:ea typeface="MS PGothic" pitchFamily="34" charset="-128"/>
          <a:cs typeface="Helvetica"/>
        </a:defRPr>
      </a:lvl2pPr>
      <a:lvl3pPr marL="460375" indent="-230188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8"/>
        </a:buBlip>
        <a:defRPr sz="1600" i="1">
          <a:solidFill>
            <a:schemeClr val="tx1"/>
          </a:solidFill>
          <a:latin typeface="Helvetica"/>
          <a:ea typeface="MS PGothic" pitchFamily="34" charset="-128"/>
          <a:cs typeface="Helvetica"/>
        </a:defRPr>
      </a:lvl3pPr>
      <a:lvl4pPr marL="569913" indent="-230188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9"/>
        </a:buBlip>
        <a:defRPr sz="1400">
          <a:solidFill>
            <a:schemeClr val="tx1"/>
          </a:solidFill>
          <a:latin typeface="Helvetica"/>
          <a:ea typeface="MS PGothic" pitchFamily="34" charset="-128"/>
          <a:cs typeface="Helvetica"/>
        </a:defRPr>
      </a:lvl4pPr>
      <a:lvl5pPr marL="623888" indent="-1635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Helvetica"/>
          <a:ea typeface="MS PGothic" pitchFamily="34" charset="-128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386513"/>
            <a:ext cx="381000" cy="471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3673794" y="6492304"/>
            <a:ext cx="2176589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106636"/>
                </a:solidFill>
                <a:latin typeface="Arial" charset="0"/>
              </a:rPr>
              <a:t>Briefing for Dr. Marc Kastner		</a:t>
            </a:r>
            <a:endParaRPr lang="en-US" sz="1000" dirty="0">
              <a:solidFill>
                <a:srgbClr val="106636"/>
              </a:solidFill>
              <a:latin typeface="Arial" charset="0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6373291" y="6492303"/>
            <a:ext cx="1682465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106636"/>
                </a:solidFill>
                <a:latin typeface="Arial" charset="0"/>
              </a:rPr>
              <a:t>February 25, 2014</a:t>
            </a:r>
            <a:endParaRPr lang="en-US" sz="1000" dirty="0">
              <a:solidFill>
                <a:srgbClr val="10663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6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4" r:id="rId7"/>
    <p:sldLayoutId id="2147483775" r:id="rId8"/>
    <p:sldLayoutId id="2147483776" r:id="rId9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645" y="1589975"/>
            <a:ext cx="5605765" cy="668483"/>
          </a:xfrm>
        </p:spPr>
        <p:txBody>
          <a:bodyPr>
            <a:noAutofit/>
          </a:bodyPr>
          <a:lstStyle/>
          <a:p>
            <a:r>
              <a:rPr lang="en-US" dirty="0" smtClean="0"/>
              <a:t>Comments from DOE-NP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6327" y="2427271"/>
            <a:ext cx="624840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2000" dirty="0" smtClean="0">
                <a:solidFill>
                  <a:srgbClr val="006600"/>
                </a:solidFill>
              </a:rPr>
              <a:t>T. Barnes </a:t>
            </a:r>
            <a:endParaRPr lang="en-US" sz="2000" dirty="0">
              <a:solidFill>
                <a:srgbClr val="006600"/>
              </a:solidFill>
            </a:endParaRPr>
          </a:p>
          <a:p>
            <a:pPr algn="ctr">
              <a:spcAft>
                <a:spcPts val="1600"/>
              </a:spcAft>
            </a:pPr>
            <a:r>
              <a:rPr lang="en-US" sz="2000" dirty="0" smtClean="0">
                <a:solidFill>
                  <a:srgbClr val="006600"/>
                </a:solidFill>
              </a:rPr>
              <a:t>DOE Program Manager</a:t>
            </a:r>
          </a:p>
          <a:p>
            <a:pPr algn="ctr">
              <a:spcAft>
                <a:spcPts val="1600"/>
              </a:spcAft>
            </a:pPr>
            <a:r>
              <a:rPr lang="en-US" sz="2000" dirty="0" smtClean="0">
                <a:solidFill>
                  <a:srgbClr val="006600"/>
                </a:solidFill>
              </a:rPr>
              <a:t>Nuclear Data and Nuclear Theory Computing</a:t>
            </a:r>
          </a:p>
          <a:p>
            <a:pPr algn="ctr">
              <a:spcAft>
                <a:spcPts val="1600"/>
              </a:spcAft>
            </a:pPr>
            <a:r>
              <a:rPr lang="en-US" sz="2000" dirty="0" smtClean="0">
                <a:solidFill>
                  <a:srgbClr val="006600"/>
                </a:solidFill>
              </a:rPr>
              <a:t>Nuclear Data Week, BNL, 14 -18 Nov. 2016</a:t>
            </a:r>
            <a:endParaRPr lang="en-US" sz="2000" dirty="0">
              <a:solidFill>
                <a:srgbClr val="006600"/>
              </a:solidFill>
            </a:endParaRPr>
          </a:p>
          <a:p>
            <a:pPr algn="ctr">
              <a:spcAft>
                <a:spcPts val="1600"/>
              </a:spcAft>
            </a:pPr>
            <a:endParaRPr lang="en-US" sz="20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" y="1280159"/>
            <a:ext cx="8546888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1. Service to USNDP</a:t>
            </a:r>
          </a:p>
          <a:p>
            <a:pPr>
              <a:spcAft>
                <a:spcPts val="1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like to acknowledge Michael Herman for his many years of service as USNDP Chair. His years of work in this role, 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ca.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years of effort, are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appreciated. This notably includes the 2014 Review of the Nuclear Data Program, which has been instrumental in guiding subsequent developments in USNDP.</a:t>
            </a:r>
          </a:p>
          <a:p>
            <a:pPr>
              <a:spcAft>
                <a:spcPts val="1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similarly acknowledge Alejandro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Sonzogni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taking on this very important and sometimes challenging position, and look forward to his continuing efforts in this area. </a:t>
            </a:r>
          </a:p>
        </p:txBody>
      </p:sp>
    </p:spTree>
    <p:extLst>
      <p:ext uri="{BB962C8B-B14F-4D97-AF65-F5344CB8AC3E}">
        <p14:creationId xmlns:p14="http://schemas.microsoft.com/office/powerpoint/2010/main" val="1737250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742" y="1495312"/>
            <a:ext cx="8546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2. Progress towards a Nuclear Data Expt. Program </a:t>
            </a:r>
          </a:p>
          <a:p>
            <a:pPr>
              <a:spcAft>
                <a:spcPts val="1600"/>
              </a:spcAft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spcAft>
                <a:spcPts val="1600"/>
              </a:spcAft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Nuclear Data Program 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(USNDP) Review, BNL, 16-18 July 2014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the questions considered was whether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experimental component was appropriate for the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USNDP. The review panel reached a favorable conclusion. Their recommendations include (paraphrased)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372" y="4270912"/>
            <a:ext cx="89016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mechanisms to assess community data needs (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meeting). </a:t>
            </a:r>
          </a:p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an advisory body (NDAC) to consider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 activities.</a:t>
            </a:r>
          </a:p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the USNDP Mission Statement.</a:t>
            </a:r>
          </a:p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some specified initial experimental opportunities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535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1854249"/>
            <a:ext cx="8778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 Mission </a:t>
            </a:r>
            <a:r>
              <a:rPr lang="en-US" sz="20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mission of the United States Nuclear Data Program (USNDP) is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accurate, authoritative data for workers in pure and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science and engineering. This is accomplished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primarily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compilation, evaluation, dissemination, and archiving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extensive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datasets.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 also addresses gaps in the data,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experimental studies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theoretical models.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1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319" y="1512947"/>
            <a:ext cx="8332176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dirty="0" smtClean="0">
                <a:latin typeface="Arial" panose="020B0604020202020204" pitchFamily="34" charset="0"/>
              </a:rPr>
              <a:t>First “Nuclear Data Needs” Meeting</a:t>
            </a:r>
            <a:r>
              <a:rPr lang="en-US" sz="2400" dirty="0">
                <a:latin typeface="Arial" panose="020B0604020202020204" pitchFamily="34" charset="0"/>
              </a:rPr>
              <a:t>: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</a:p>
          <a:p>
            <a:pPr>
              <a:spcAft>
                <a:spcPts val="1600"/>
              </a:spcAft>
            </a:pPr>
            <a:r>
              <a:rPr lang="en-US" sz="2400" dirty="0" smtClean="0">
                <a:latin typeface="Arial" panose="020B0604020202020204" pitchFamily="34" charset="0"/>
              </a:rPr>
              <a:t>Nuclear Data Needs and Capabilities for </a:t>
            </a:r>
          </a:p>
          <a:p>
            <a:pPr>
              <a:spcAft>
                <a:spcPts val="1600"/>
              </a:spcAft>
            </a:pPr>
            <a:r>
              <a:rPr lang="en-US" sz="2400" dirty="0" smtClean="0">
                <a:latin typeface="Arial" panose="020B0604020202020204" pitchFamily="34" charset="0"/>
              </a:rPr>
              <a:t>Applications, LBL, 27-29 May 2015.</a:t>
            </a:r>
          </a:p>
          <a:p>
            <a:pPr>
              <a:spcAft>
                <a:spcPts val="1600"/>
              </a:spcAft>
            </a:pPr>
            <a:endParaRPr lang="en-US" sz="800" dirty="0" smtClean="0">
              <a:latin typeface="Helvetica Neue"/>
              <a:ea typeface="Helvetica Neue"/>
              <a:cs typeface="Helvetica Neue"/>
            </a:endParaRPr>
          </a:p>
          <a:p>
            <a:pPr>
              <a:spcAft>
                <a:spcPts val="1600"/>
              </a:spcAft>
            </a:pPr>
            <a:endParaRPr lang="en-US" sz="800" dirty="0" smtClean="0">
              <a:latin typeface="Helvetica Neue"/>
              <a:ea typeface="Helvetica Neue"/>
              <a:cs typeface="Helvetica Neue"/>
            </a:endParaRPr>
          </a:p>
          <a:p>
            <a:pPr>
              <a:spcAft>
                <a:spcPts val="1600"/>
              </a:spcAft>
            </a:pPr>
            <a:r>
              <a:rPr lang="en-US" sz="2000" b="1" dirty="0" smtClean="0">
                <a:latin typeface="Helvetica Neue"/>
                <a:ea typeface="Helvetica Neue"/>
                <a:cs typeface="Helvetica Neue"/>
              </a:rPr>
              <a:t>NDNCA White </a:t>
            </a:r>
            <a:r>
              <a:rPr lang="en-US" sz="2000" b="1" dirty="0">
                <a:latin typeface="Helvetica Neue"/>
                <a:ea typeface="Helvetica Neue"/>
                <a:cs typeface="Helvetica Neue"/>
              </a:rPr>
              <a:t>P</a:t>
            </a:r>
            <a:r>
              <a:rPr lang="en-US" sz="2000" b="1" dirty="0" smtClean="0">
                <a:latin typeface="Helvetica Neue"/>
                <a:ea typeface="Helvetica Neue"/>
                <a:cs typeface="Helvetica Neue"/>
              </a:rPr>
              <a:t>aper</a:t>
            </a:r>
            <a:r>
              <a:rPr lang="en-US" sz="2000" dirty="0" smtClean="0">
                <a:latin typeface="Helvetica Neue"/>
                <a:ea typeface="Helvetica Neue"/>
                <a:cs typeface="Helvetica Neue"/>
              </a:rPr>
              <a:t>:</a:t>
            </a:r>
          </a:p>
          <a:p>
            <a:pPr>
              <a:spcAft>
                <a:spcPts val="1600"/>
              </a:spcAft>
            </a:pPr>
            <a:r>
              <a:rPr lang="en-US" sz="2000" dirty="0" smtClean="0">
                <a:latin typeface="Helvetica Neue"/>
                <a:ea typeface="Helvetica Neue"/>
                <a:cs typeface="Helvetica Neue"/>
              </a:rPr>
              <a:t>“The </a:t>
            </a:r>
            <a:r>
              <a:rPr lang="en-US" sz="2000" dirty="0">
                <a:latin typeface="Helvetica Neue"/>
                <a:ea typeface="Helvetica Neue"/>
                <a:cs typeface="Helvetica Neue"/>
              </a:rPr>
              <a:t>goal of the NDNCA Workshop was the </a:t>
            </a:r>
            <a:r>
              <a:rPr lang="en-US" sz="2000" dirty="0" smtClean="0">
                <a:latin typeface="Helvetica Neue"/>
                <a:ea typeface="Helvetica Neue"/>
                <a:cs typeface="Helvetica Neue"/>
              </a:rPr>
              <a:t>compilation of nuclear </a:t>
            </a:r>
            <a:r>
              <a:rPr lang="en-US" sz="2000" dirty="0">
                <a:latin typeface="Helvetica Neue"/>
                <a:ea typeface="Helvetica Neue"/>
                <a:cs typeface="Helvetica Neue"/>
              </a:rPr>
              <a:t>data needs across a wide spectrum of applied </a:t>
            </a:r>
            <a:r>
              <a:rPr lang="en-US" sz="2000" dirty="0" smtClean="0">
                <a:latin typeface="Helvetica Neue"/>
                <a:ea typeface="Helvetica Neue"/>
                <a:cs typeface="Helvetica Neue"/>
              </a:rPr>
              <a:t>nuclear </a:t>
            </a:r>
            <a:r>
              <a:rPr lang="en-US" sz="2000" dirty="0">
                <a:latin typeface="Helvetica Neue"/>
                <a:ea typeface="Helvetica Neue"/>
                <a:cs typeface="Helvetica Neue"/>
              </a:rPr>
              <a:t>science, and to provide a summary of associated capabilities (accelerators, reactors, spectrometers, </a:t>
            </a:r>
            <a:r>
              <a:rPr lang="en-US" sz="2000" i="1" dirty="0">
                <a:latin typeface="Helvetica Neue"/>
                <a:ea typeface="Helvetica Neue"/>
                <a:cs typeface="Helvetica Neue"/>
              </a:rPr>
              <a:t>etc</a:t>
            </a:r>
            <a:r>
              <a:rPr lang="en-US" sz="2000" dirty="0">
                <a:latin typeface="Helvetica Neue"/>
                <a:ea typeface="Helvetica Neue"/>
                <a:cs typeface="Helvetica Neue"/>
              </a:rPr>
              <a:t>.) available for the </a:t>
            </a:r>
            <a:r>
              <a:rPr lang="en-US" sz="2000" dirty="0" smtClean="0">
                <a:latin typeface="Helvetica Neue"/>
                <a:ea typeface="Helvetica Neue"/>
                <a:cs typeface="Helvetica Neue"/>
              </a:rPr>
              <a:t>required measurements.” </a:t>
            </a:r>
          </a:p>
          <a:p>
            <a:pPr>
              <a:spcAft>
                <a:spcPts val="1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Fm. my intro comments: We anticipate that the White Paper will be instrumental in informing our plans regarding possible future ND experimental studies. (Prospects depend on the availability of funding.)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094" y="1215120"/>
            <a:ext cx="2115010" cy="304216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00240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452" y="1164134"/>
            <a:ext cx="840251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Subsequent developments: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6/15/2015</a:t>
            </a:r>
            <a:r>
              <a:rPr lang="en-US" sz="2000" dirty="0" smtClean="0">
                <a:solidFill>
                  <a:prstClr val="black"/>
                </a:solidFill>
              </a:rPr>
              <a:t> (DC): </a:t>
            </a:r>
            <a:r>
              <a:rPr lang="en-US" sz="2000" b="1" dirty="0" smtClean="0">
                <a:solidFill>
                  <a:prstClr val="black"/>
                </a:solidFill>
              </a:rPr>
              <a:t>Initial Federal Interagency meeting </a:t>
            </a:r>
            <a:r>
              <a:rPr lang="en-US" sz="2000" dirty="0" smtClean="0">
                <a:solidFill>
                  <a:prstClr val="black"/>
                </a:solidFill>
              </a:rPr>
              <a:t>to discuss prospects for interagency collaboration on ND programs. Strong interest expressed.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11/2015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(BNL): Nuclear Data Week: NDAC noted the </a:t>
            </a:r>
            <a:r>
              <a:rPr lang="en-US" sz="2000" b="1" dirty="0" smtClean="0">
                <a:solidFill>
                  <a:prstClr val="black"/>
                </a:solidFill>
              </a:rPr>
              <a:t>need</a:t>
            </a:r>
            <a:r>
              <a:rPr lang="en-US" sz="2000" dirty="0" smtClean="0">
                <a:solidFill>
                  <a:prstClr val="black"/>
                </a:solidFill>
              </a:rPr>
              <a:t> for a </a:t>
            </a:r>
            <a:r>
              <a:rPr lang="en-US" sz="2000" b="1" dirty="0" smtClean="0">
                <a:solidFill>
                  <a:prstClr val="black"/>
                </a:solidFill>
              </a:rPr>
              <a:t>second NDN Meeting, on Basic Science</a:t>
            </a:r>
            <a:r>
              <a:rPr lang="en-US" sz="2000" dirty="0" smtClean="0">
                <a:solidFill>
                  <a:prstClr val="black"/>
                </a:solidFill>
              </a:rPr>
              <a:t>. F. Kondev was volunteered.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4/14/2016</a:t>
            </a:r>
            <a:r>
              <a:rPr lang="en-US" sz="2000" dirty="0" smtClean="0">
                <a:solidFill>
                  <a:prstClr val="black"/>
                </a:solidFill>
              </a:rPr>
              <a:t> (DC): </a:t>
            </a:r>
            <a:r>
              <a:rPr lang="en-US" sz="2000" b="1" dirty="0" smtClean="0">
                <a:solidFill>
                  <a:prstClr val="black"/>
                </a:solidFill>
              </a:rPr>
              <a:t>Nuclear Data Exchange Meeting</a:t>
            </a:r>
            <a:r>
              <a:rPr lang="en-US" sz="2000" dirty="0" smtClean="0">
                <a:solidFill>
                  <a:prstClr val="black"/>
                </a:solidFill>
              </a:rPr>
              <a:t>: Community-organized Nuclear Data Working Group (</a:t>
            </a:r>
            <a:r>
              <a:rPr lang="en-US" sz="2000" b="1" dirty="0" smtClean="0">
                <a:solidFill>
                  <a:prstClr val="black"/>
                </a:solidFill>
              </a:rPr>
              <a:t>NDWG</a:t>
            </a:r>
            <a:r>
              <a:rPr lang="en-US" sz="2000" dirty="0" smtClean="0">
                <a:solidFill>
                  <a:prstClr val="black"/>
                </a:solidFill>
              </a:rPr>
              <a:t>) presented an extensive draft proposal </a:t>
            </a:r>
            <a:r>
              <a:rPr lang="en-US" sz="2000" dirty="0">
                <a:solidFill>
                  <a:prstClr val="black"/>
                </a:solidFill>
              </a:rPr>
              <a:t>to federal officials from various </a:t>
            </a:r>
            <a:r>
              <a:rPr lang="en-US" sz="2000" dirty="0" smtClean="0">
                <a:solidFill>
                  <a:prstClr val="black"/>
                </a:solidFill>
              </a:rPr>
              <a:t>agencies </a:t>
            </a:r>
            <a:r>
              <a:rPr lang="en-US" sz="2000" dirty="0">
                <a:solidFill>
                  <a:prstClr val="black"/>
                </a:solidFill>
              </a:rPr>
              <a:t>involved in </a:t>
            </a:r>
            <a:r>
              <a:rPr lang="en-US" sz="2000" dirty="0" smtClean="0">
                <a:solidFill>
                  <a:prstClr val="black"/>
                </a:solidFill>
              </a:rPr>
              <a:t>ND regarding how one might address the needs identified in the NDNCA White Paper. A </a:t>
            </a:r>
            <a:r>
              <a:rPr lang="en-US" sz="2000" b="1" dirty="0" smtClean="0">
                <a:solidFill>
                  <a:prstClr val="black"/>
                </a:solidFill>
              </a:rPr>
              <a:t>Federal Interagency Nuclear Data Working Group (IANDWG) </a:t>
            </a:r>
            <a:r>
              <a:rPr lang="en-US" sz="2000" dirty="0" smtClean="0">
                <a:solidFill>
                  <a:prstClr val="black"/>
                </a:solidFill>
              </a:rPr>
              <a:t>formed to assess </a:t>
            </a:r>
            <a:r>
              <a:rPr lang="en-US" sz="2000" dirty="0">
                <a:solidFill>
                  <a:prstClr val="black"/>
                </a:solidFill>
              </a:rPr>
              <a:t>common interests and funding prospects for nuclear data. 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6/13/2016</a:t>
            </a:r>
            <a:r>
              <a:rPr lang="en-US" sz="2000" dirty="0" smtClean="0">
                <a:solidFill>
                  <a:prstClr val="black"/>
                </a:solidFill>
              </a:rPr>
              <a:t> (DC): </a:t>
            </a:r>
            <a:r>
              <a:rPr lang="en-US" sz="2000" b="1" dirty="0" smtClean="0">
                <a:solidFill>
                  <a:prstClr val="black"/>
                </a:solidFill>
              </a:rPr>
              <a:t>First meeting of the Federal IANDWG</a:t>
            </a:r>
            <a:r>
              <a:rPr lang="en-US" sz="2000" dirty="0" smtClean="0">
                <a:solidFill>
                  <a:prstClr val="black"/>
                </a:solidFill>
              </a:rPr>
              <a:t>; reviewed topics of particular interest by Agency.</a:t>
            </a:r>
          </a:p>
        </p:txBody>
      </p:sp>
    </p:spTree>
    <p:extLst>
      <p:ext uri="{BB962C8B-B14F-4D97-AF65-F5344CB8AC3E}">
        <p14:creationId xmlns:p14="http://schemas.microsoft.com/office/powerpoint/2010/main" val="2615333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7928" y="1366595"/>
            <a:ext cx="8402515" cy="527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000" b="1" dirty="0">
                <a:solidFill>
                  <a:prstClr val="black"/>
                </a:solidFill>
              </a:rPr>
              <a:t>8/10-11/2016</a:t>
            </a:r>
            <a:r>
              <a:rPr lang="en-US" sz="2000" dirty="0">
                <a:solidFill>
                  <a:prstClr val="black"/>
                </a:solidFill>
              </a:rPr>
              <a:t> (UND): </a:t>
            </a:r>
            <a:r>
              <a:rPr lang="en-US" sz="2000" b="1" dirty="0">
                <a:solidFill>
                  <a:prstClr val="black"/>
                </a:solidFill>
              </a:rPr>
              <a:t>NDNCBS meeting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r>
              <a:rPr lang="en-US" sz="2000" dirty="0" smtClean="0">
                <a:solidFill>
                  <a:prstClr val="black"/>
                </a:solidFill>
              </a:rPr>
              <a:t>Chairs F. Kondev (ANL), M. Thoennessen (MSU).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Goal</a:t>
            </a:r>
            <a:r>
              <a:rPr lang="en-US" sz="2000" dirty="0">
                <a:solidFill>
                  <a:prstClr val="black"/>
                </a:solidFill>
              </a:rPr>
              <a:t>: A “Nuclear Data Needs and Capabilities for Basic Science” White Paper, a companion to the 2015 LBL “Applications” document.</a:t>
            </a:r>
          </a:p>
          <a:p>
            <a:pPr>
              <a:spcAft>
                <a:spcPts val="1600"/>
              </a:spcAft>
            </a:pPr>
            <a:r>
              <a:rPr lang="en-US" sz="2000" b="1" u="sng" dirty="0" smtClean="0">
                <a:solidFill>
                  <a:prstClr val="black"/>
                </a:solidFill>
              </a:rPr>
              <a:t>USNDP </a:t>
            </a:r>
            <a:r>
              <a:rPr lang="en-US" sz="2000" b="1" u="sng" dirty="0">
                <a:solidFill>
                  <a:prstClr val="black"/>
                </a:solidFill>
              </a:rPr>
              <a:t>ND expt. studies </a:t>
            </a:r>
            <a:r>
              <a:rPr lang="en-US" sz="2000" dirty="0">
                <a:solidFill>
                  <a:prstClr val="black"/>
                </a:solidFill>
              </a:rPr>
              <a:t>funded by NP </a:t>
            </a:r>
            <a:r>
              <a:rPr lang="en-US" sz="2000" dirty="0" smtClean="0">
                <a:solidFill>
                  <a:prstClr val="black"/>
                </a:solidFill>
              </a:rPr>
              <a:t>(LENP and ND) </a:t>
            </a:r>
            <a:r>
              <a:rPr lang="en-US" sz="2000" b="1" dirty="0" smtClean="0">
                <a:solidFill>
                  <a:prstClr val="black"/>
                </a:solidFill>
              </a:rPr>
              <a:t>since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b="1" dirty="0">
                <a:solidFill>
                  <a:prstClr val="black"/>
                </a:solidFill>
              </a:rPr>
              <a:t>2014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review</a:t>
            </a:r>
            <a:r>
              <a:rPr lang="en-US" sz="2000" b="1" dirty="0" smtClean="0">
                <a:solidFill>
                  <a:prstClr val="black"/>
                </a:solidFill>
              </a:rPr>
              <a:t>: Beta </a:t>
            </a:r>
            <a:r>
              <a:rPr lang="en-US" sz="2000" b="1" dirty="0">
                <a:solidFill>
                  <a:prstClr val="black"/>
                </a:solidFill>
              </a:rPr>
              <a:t>decay studies </a:t>
            </a:r>
            <a:r>
              <a:rPr lang="en-US" sz="2000" b="1" dirty="0" smtClean="0">
                <a:solidFill>
                  <a:prstClr val="black"/>
                </a:solidFill>
              </a:rPr>
              <a:t>for the reactor antineutrino anomaly using </a:t>
            </a:r>
            <a:r>
              <a:rPr lang="en-US" sz="2000" b="1" dirty="0">
                <a:solidFill>
                  <a:prstClr val="black"/>
                </a:solidFill>
              </a:rPr>
              <a:t>the ORNL Tandem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</a:rPr>
              <a:t>Rykaczewski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</a:rPr>
              <a:t>et al</a:t>
            </a:r>
            <a:r>
              <a:rPr lang="en-US" sz="2000" dirty="0" smtClean="0">
                <a:solidFill>
                  <a:prstClr val="black"/>
                </a:solidFill>
              </a:rPr>
              <a:t>), completed. </a:t>
            </a:r>
            <a:r>
              <a:rPr lang="en-US" sz="2000" b="1" dirty="0" smtClean="0">
                <a:solidFill>
                  <a:prstClr val="black"/>
                </a:solidFill>
              </a:rPr>
              <a:t>Pilot </a:t>
            </a:r>
            <a:r>
              <a:rPr lang="en-US" sz="2000" b="1" dirty="0">
                <a:solidFill>
                  <a:prstClr val="black"/>
                </a:solidFill>
              </a:rPr>
              <a:t>studies of nuclear structure using BLIP</a:t>
            </a:r>
            <a:r>
              <a:rPr lang="en-US" sz="2000" dirty="0">
                <a:solidFill>
                  <a:prstClr val="black"/>
                </a:solidFill>
              </a:rPr>
              <a:t> (</a:t>
            </a:r>
            <a:r>
              <a:rPr lang="en-US" sz="2000" dirty="0" smtClean="0">
                <a:solidFill>
                  <a:prstClr val="black"/>
                </a:solidFill>
              </a:rPr>
              <a:t>McCutchan et al), </a:t>
            </a:r>
            <a:r>
              <a:rPr lang="en-US" sz="2000" dirty="0">
                <a:solidFill>
                  <a:prstClr val="black"/>
                </a:solidFill>
              </a:rPr>
              <a:t>continuing.</a:t>
            </a:r>
          </a:p>
          <a:p>
            <a:pPr>
              <a:spcAft>
                <a:spcPts val="16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IANDWG recent funding</a:t>
            </a:r>
            <a:r>
              <a:rPr lang="en-US" sz="2000" dirty="0" smtClean="0">
                <a:solidFill>
                  <a:prstClr val="black"/>
                </a:solidFill>
              </a:rPr>
              <a:t>:</a:t>
            </a:r>
          </a:p>
          <a:p>
            <a:pPr lvl="0">
              <a:spcAft>
                <a:spcPts val="16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“FIRE” Proposal</a:t>
            </a:r>
            <a:r>
              <a:rPr lang="en-US" sz="2000" dirty="0" smtClean="0">
                <a:solidFill>
                  <a:prstClr val="black"/>
                </a:solidFill>
              </a:rPr>
              <a:t>, “</a:t>
            </a:r>
            <a:r>
              <a:rPr lang="en-US" sz="2000" i="1" dirty="0" smtClean="0">
                <a:solidFill>
                  <a:prstClr val="black"/>
                </a:solidFill>
              </a:rPr>
              <a:t>Fission In R-process Elements</a:t>
            </a:r>
            <a:r>
              <a:rPr lang="en-US" sz="2000" dirty="0" smtClean="0">
                <a:solidFill>
                  <a:prstClr val="black"/>
                </a:solidFill>
              </a:rPr>
              <a:t>” </a:t>
            </a:r>
            <a:r>
              <a:rPr lang="en-US" sz="2000" dirty="0">
                <a:solidFill>
                  <a:prstClr val="black"/>
                </a:solidFill>
              </a:rPr>
              <a:t>(5-year Topical </a:t>
            </a:r>
            <a:r>
              <a:rPr lang="en-US" sz="2000" dirty="0" smtClean="0">
                <a:solidFill>
                  <a:prstClr val="black"/>
                </a:solidFill>
              </a:rPr>
              <a:t>Collab.), LLNL, BNL, LANL, NCSU, UND. E. McCutchan, A. Sonzogni; N. Schunck (PI), R. Vogt; T. Kawano, A. Hayes-</a:t>
            </a:r>
            <a:r>
              <a:rPr lang="en-US" sz="2000" dirty="0" err="1" smtClean="0">
                <a:solidFill>
                  <a:prstClr val="black"/>
                </a:solidFill>
              </a:rPr>
              <a:t>Sterbenz</a:t>
            </a:r>
            <a:r>
              <a:rPr lang="en-US" sz="2000" dirty="0" smtClean="0">
                <a:solidFill>
                  <a:prstClr val="black"/>
                </a:solidFill>
              </a:rPr>
              <a:t>, P. Talou; G. McLaughlin; R. Surman. Topic</a:t>
            </a:r>
            <a:r>
              <a:rPr lang="en-US" sz="2000" dirty="0">
                <a:solidFill>
                  <a:prstClr val="black"/>
                </a:solidFill>
              </a:rPr>
              <a:t>: Microscopic theory of nuclear fission, with astrophysical </a:t>
            </a:r>
            <a:r>
              <a:rPr lang="en-US" sz="2000" dirty="0" smtClean="0">
                <a:solidFill>
                  <a:prstClr val="black"/>
                </a:solidFill>
              </a:rPr>
              <a:t>applications. Supported jointly by </a:t>
            </a:r>
            <a:r>
              <a:rPr lang="en-US" sz="2000" b="1" dirty="0" smtClean="0">
                <a:solidFill>
                  <a:prstClr val="black"/>
                </a:solidFill>
              </a:rPr>
              <a:t>NA-22, NP Theory, NP Nuclear Data</a:t>
            </a:r>
            <a:r>
              <a:rPr lang="en-US" sz="2000" dirty="0" smtClean="0">
                <a:solidFill>
                  <a:prstClr val="black"/>
                </a:solidFill>
              </a:rPr>
              <a:t>. </a:t>
            </a:r>
            <a:r>
              <a:rPr lang="en-US" sz="2000" b="1" dirty="0">
                <a:solidFill>
                  <a:prstClr val="black"/>
                </a:solidFill>
              </a:rPr>
              <a:t>Start 10/01/2016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9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453" y="1371030"/>
            <a:ext cx="8402515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Recent developments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>
              <a:spcAft>
                <a:spcPts val="16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IANDWG</a:t>
            </a:r>
            <a:r>
              <a:rPr lang="en-US" sz="2000" dirty="0" smtClean="0">
                <a:solidFill>
                  <a:prstClr val="black"/>
                </a:solidFill>
              </a:rPr>
              <a:t>: Currently assessing </a:t>
            </a:r>
            <a:r>
              <a:rPr lang="en-US" sz="2000" dirty="0">
                <a:solidFill>
                  <a:prstClr val="black"/>
                </a:solidFill>
              </a:rPr>
              <a:t>common interests and funding prospects for </a:t>
            </a:r>
            <a:r>
              <a:rPr lang="en-US" sz="2000" dirty="0" smtClean="0">
                <a:solidFill>
                  <a:prstClr val="black"/>
                </a:solidFill>
              </a:rPr>
              <a:t>a nuclear data experimental program with likely Agency partners. </a:t>
            </a:r>
            <a:r>
              <a:rPr lang="en-US" sz="2000" b="1" dirty="0" smtClean="0">
                <a:solidFill>
                  <a:prstClr val="black"/>
                </a:solidFill>
              </a:rPr>
              <a:t>Exploring possibility </a:t>
            </a:r>
            <a:r>
              <a:rPr lang="en-US" sz="2000" dirty="0" smtClean="0">
                <a:solidFill>
                  <a:prstClr val="black"/>
                </a:solidFill>
              </a:rPr>
              <a:t>of a near-term </a:t>
            </a:r>
            <a:r>
              <a:rPr lang="en-US" sz="2000" b="1" dirty="0" smtClean="0">
                <a:solidFill>
                  <a:prstClr val="black"/>
                </a:solidFill>
              </a:rPr>
              <a:t>Interagency Nuclear Data FOA</a:t>
            </a:r>
            <a:r>
              <a:rPr lang="en-US" sz="2000" dirty="0" smtClean="0">
                <a:solidFill>
                  <a:prstClr val="black"/>
                </a:solidFill>
              </a:rPr>
              <a:t>. Prospects appear favorable.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3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 Presentation Template-Front Page_0905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 Page-DO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esentation Page-DO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 Page-DO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 Presentation Template_040111</Template>
  <TotalTime>12302</TotalTime>
  <Words>770</Words>
  <Application>Microsoft Office PowerPoint</Application>
  <PresentationFormat>On-screen Show (4:3)</PresentationFormat>
  <Paragraphs>50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NP Presentation Template-Front Page_090512</vt:lpstr>
      <vt:lpstr>Presentation Page-DOE bottom</vt:lpstr>
      <vt:lpstr>1_Presentation Page-DOE bottom</vt:lpstr>
      <vt:lpstr>1_Default Design</vt:lpstr>
      <vt:lpstr>2_Presentation Page-DOE bottom</vt:lpstr>
      <vt:lpstr>Document</vt:lpstr>
      <vt:lpstr>Comments from DOE-NP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wolfej</dc:creator>
  <cp:lastModifiedBy>nndc</cp:lastModifiedBy>
  <cp:revision>832</cp:revision>
  <cp:lastPrinted>2016-11-10T21:26:53Z</cp:lastPrinted>
  <dcterms:created xsi:type="dcterms:W3CDTF">2012-09-05T18:55:46Z</dcterms:created>
  <dcterms:modified xsi:type="dcterms:W3CDTF">2016-11-16T17:01:22Z</dcterms:modified>
</cp:coreProperties>
</file>