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9" r:id="rId2"/>
    <p:sldId id="425" r:id="rId3"/>
    <p:sldId id="427" r:id="rId4"/>
    <p:sldId id="428" r:id="rId5"/>
    <p:sldId id="426" r:id="rId6"/>
    <p:sldId id="430" r:id="rId7"/>
    <p:sldId id="429" r:id="rId8"/>
    <p:sldId id="431" r:id="rId9"/>
    <p:sldId id="433" r:id="rId10"/>
    <p:sldId id="432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E6B9B8"/>
    <a:srgbClr val="FFFF66"/>
    <a:srgbClr val="C3D69B"/>
    <a:srgbClr val="D99694"/>
    <a:srgbClr val="FF3399"/>
    <a:srgbClr val="376092"/>
    <a:srgbClr val="008000"/>
    <a:srgbClr val="275F2C"/>
    <a:srgbClr val="34DE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2934" y="-10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EEC9A3B-E627-4F38-A691-992A74549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40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5723645-B59A-4A9A-8751-5F86E19D8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14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r>
              <a:rPr lang="en-US" sz="1200" smtClean="0"/>
              <a:t>Go to ”Insert (View) | Header and Footer" to add your organization, sponsor, meeting name here; then, click "Apply to All"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fld id="{963BB3DE-D5C9-48B5-AE65-03861921ACEB}" type="slidenum">
              <a:rPr lang="en-US" sz="1200" smtClean="0"/>
              <a:pPr/>
              <a:t>1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NLppt_BG_Title_NewDOElogo_OffSci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8DC87-8C06-421A-9339-D8FB9CC2A4B3}" type="datetimeFigureOut">
              <a:rPr lang="en-US"/>
              <a:pPr>
                <a:defRPr/>
              </a:pPr>
              <a:t>11/15/2016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81B28-501A-43D1-A911-2786B9868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11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5C9B8-3C53-4B8E-AF69-55858EC7F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92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DE730-29B3-4110-ADB6-52535C6C9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88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948201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1D7A3-A980-456F-82CF-A8C49BCB2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79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549DD-064C-47A9-808E-E5A6669D4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34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853DC-E54A-470F-B6EC-547CEF57C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976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FF35B-F31C-46C7-8BEC-BB0515A66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249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36F40-8B98-4977-8CAF-407F4B5DB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39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E9A47-77A7-432F-A80A-87F453C95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5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FE25C-A1E4-4488-968A-CE2BE0A63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57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5E528-334F-4883-9914-D1E55CC66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04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0D13922-E4E8-40EE-914E-36D999D94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8" descr="REVBG_Slide4_Blu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6"/>
          <p:cNvSpPr>
            <a:spLocks noGrp="1"/>
          </p:cNvSpPr>
          <p:nvPr>
            <p:ph type="ctrTitle"/>
          </p:nvPr>
        </p:nvSpPr>
        <p:spPr>
          <a:xfrm>
            <a:off x="1074056" y="2061717"/>
            <a:ext cx="4963887" cy="863600"/>
          </a:xfrm>
        </p:spPr>
        <p:txBody>
          <a:bodyPr/>
          <a:lstStyle/>
          <a:p>
            <a:pPr eaLnBrk="1" hangingPunct="1"/>
            <a:r>
              <a:rPr lang="en-US" sz="7200" dirty="0" smtClean="0">
                <a:solidFill>
                  <a:schemeClr val="bg1"/>
                </a:solidFill>
              </a:rPr>
              <a:t>JAVA-NDS</a:t>
            </a:r>
            <a:endParaRPr lang="en-US" sz="7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19" y="-10831"/>
            <a:ext cx="6634842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4800" dirty="0" smtClean="0">
                <a:solidFill>
                  <a:schemeClr val="tx2"/>
                </a:solidFill>
                <a:latin typeface="+mj-lt"/>
              </a:rPr>
              <a:t>Minor (major) changes</a:t>
            </a:r>
            <a:endParaRPr lang="en-US" sz="4800" dirty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52400" y="845512"/>
            <a:ext cx="59145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36834"/>
          <a:stretch/>
        </p:blipFill>
        <p:spPr>
          <a:xfrm>
            <a:off x="50833" y="1926991"/>
            <a:ext cx="9093167" cy="27175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0571" y="1030514"/>
            <a:ext cx="802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JAVA-NDS automatically generates a footnote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96114" y="2496458"/>
            <a:ext cx="470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/>
              </a:rPr>
              <a:t>@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5363023"/>
            <a:ext cx="884645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/>
              </a:rPr>
              <a:t>@ </a:t>
            </a:r>
            <a:r>
              <a:rPr lang="en-US" sz="1800" dirty="0">
                <a:solidFill>
                  <a:srgbClr val="FF0000"/>
                </a:solidFill>
              </a:rPr>
              <a:t>Theoretical conversion coefficients from </a:t>
            </a:r>
            <a:r>
              <a:rPr lang="en-US" sz="1800" dirty="0" err="1" smtClean="0">
                <a:solidFill>
                  <a:srgbClr val="FF0000"/>
                </a:solidFill>
              </a:rPr>
              <a:t>BrIcc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v2</a:t>
            </a:r>
            <a:r>
              <a:rPr lang="en-US" sz="1800" dirty="0">
                <a:solidFill>
                  <a:srgbClr val="FF0000"/>
                </a:solidFill>
              </a:rPr>
              <a:t>...(date</a:t>
            </a:r>
            <a:r>
              <a:rPr lang="en-US" sz="1800" dirty="0" smtClean="0">
                <a:solidFill>
                  <a:srgbClr val="FF0000"/>
                </a:solidFill>
              </a:rPr>
              <a:t>)</a:t>
            </a:r>
            <a:r>
              <a:rPr lang="en-US" sz="1800" dirty="0">
                <a:solidFill>
                  <a:srgbClr val="FF0000"/>
                </a:solidFill>
              </a:rPr>
              <a:t> (2008Ki07) with "Frozen </a:t>
            </a:r>
            <a:r>
              <a:rPr lang="en-US" sz="1800" dirty="0" smtClean="0">
                <a:solidFill>
                  <a:srgbClr val="FF0000"/>
                </a:solidFill>
              </a:rPr>
              <a:t>Orbital“ </a:t>
            </a:r>
            <a:r>
              <a:rPr lang="en-US" sz="1800" dirty="0">
                <a:solidFill>
                  <a:srgbClr val="FF0000"/>
                </a:solidFill>
              </a:rPr>
              <a:t> approximation. Uncertainty given is 1.4% of the value which represents the accuracy of the theory </a:t>
            </a:r>
            <a:r>
              <a:rPr lang="en-US" sz="1800" dirty="0" smtClean="0">
                <a:solidFill>
                  <a:srgbClr val="FF0000"/>
                </a:solidFill>
              </a:rPr>
              <a:t>and </a:t>
            </a:r>
            <a:r>
              <a:rPr lang="en-US" sz="1800" dirty="0">
                <a:solidFill>
                  <a:srgbClr val="FF0000"/>
                </a:solidFill>
              </a:rPr>
              <a:t>its numerical interpolation.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4839803"/>
            <a:ext cx="7228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Balraj’s</a:t>
            </a:r>
            <a:r>
              <a:rPr lang="en-US" dirty="0" smtClean="0"/>
              <a:t> suggestion: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331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219" y="-10831"/>
            <a:ext cx="6634842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4800" dirty="0" smtClean="0">
                <a:solidFill>
                  <a:schemeClr val="tx2"/>
                </a:solidFill>
                <a:latin typeface="+mj-lt"/>
              </a:rPr>
              <a:t>New submission policy</a:t>
            </a:r>
            <a:endParaRPr lang="en-US" sz="4800" dirty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" y="758428"/>
            <a:ext cx="5653314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4" descr="Image result for big shoes to fill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5318" y="1001487"/>
            <a:ext cx="9165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With JAVA-NDS, evaluators can easily generate their own pdf</a:t>
            </a:r>
            <a:endParaRPr lang="en-US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2172" y="1669144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+mj-lt"/>
              </a:rPr>
              <a:t>Propose to eliminate the “pre-review” stage </a:t>
            </a:r>
            <a:endParaRPr lang="en-US" sz="32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0227" y="2591950"/>
            <a:ext cx="828765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+mj-lt"/>
              </a:rPr>
              <a:t>Evaluator’s generate pdf using default JAVA-NDS settings, send pdf and .</a:t>
            </a:r>
            <a:r>
              <a:rPr lang="en-US" sz="3200" dirty="0" err="1" smtClean="0">
                <a:solidFill>
                  <a:srgbClr val="C00000"/>
                </a:solidFill>
                <a:latin typeface="+mj-lt"/>
              </a:rPr>
              <a:t>ens</a:t>
            </a:r>
            <a:r>
              <a:rPr lang="en-US" sz="3200" dirty="0" smtClean="0">
                <a:solidFill>
                  <a:srgbClr val="C00000"/>
                </a:solidFill>
                <a:latin typeface="+mj-lt"/>
              </a:rPr>
              <a:t> file to NNDC</a:t>
            </a:r>
          </a:p>
          <a:p>
            <a:endParaRPr lang="en-US" sz="3200" dirty="0">
              <a:solidFill>
                <a:srgbClr val="C00000"/>
              </a:solidFill>
              <a:latin typeface="+mj-lt"/>
            </a:endParaRPr>
          </a:p>
          <a:p>
            <a:r>
              <a:rPr lang="en-US" sz="3200" dirty="0" smtClean="0">
                <a:solidFill>
                  <a:srgbClr val="C00000"/>
                </a:solidFill>
                <a:latin typeface="+mj-lt"/>
              </a:rPr>
              <a:t>This copy will be sent to reviewer without any </a:t>
            </a:r>
          </a:p>
          <a:p>
            <a:r>
              <a:rPr lang="en-US" sz="3200" dirty="0" smtClean="0">
                <a:solidFill>
                  <a:srgbClr val="C00000"/>
                </a:solidFill>
                <a:latin typeface="+mj-lt"/>
              </a:rPr>
              <a:t>processing by NNDC </a:t>
            </a:r>
            <a:endParaRPr lang="en-US" sz="3200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0566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19" y="-10831"/>
            <a:ext cx="6634842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4800" dirty="0" smtClean="0">
                <a:solidFill>
                  <a:schemeClr val="tx2"/>
                </a:solidFill>
                <a:latin typeface="+mj-lt"/>
              </a:rPr>
              <a:t>Prior to submission</a:t>
            </a:r>
            <a:endParaRPr lang="en-US" sz="4800" dirty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52400" y="758428"/>
            <a:ext cx="5145314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80571" y="1190171"/>
            <a:ext cx="8026400" cy="4267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Run FMTCHK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Run Pandora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Check references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Check bands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Check band labels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173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19" y="-10831"/>
            <a:ext cx="6634842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4800" dirty="0" smtClean="0">
                <a:solidFill>
                  <a:schemeClr val="tx2"/>
                </a:solidFill>
                <a:latin typeface="+mj-lt"/>
              </a:rPr>
              <a:t>At publication stage</a:t>
            </a:r>
            <a:endParaRPr lang="en-US" sz="4800" dirty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52400" y="758428"/>
            <a:ext cx="5145314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90290" y="1016003"/>
            <a:ext cx="85634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NNDC will assume responsibility for processing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Help with typos, bands, references, bugs,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8489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19" y="-10831"/>
            <a:ext cx="6634842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4800" dirty="0" smtClean="0">
                <a:solidFill>
                  <a:schemeClr val="tx2"/>
                </a:solidFill>
                <a:latin typeface="+mj-lt"/>
              </a:rPr>
              <a:t>Band drawings</a:t>
            </a:r>
            <a:endParaRPr lang="en-US" sz="4800" dirty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52400" y="758428"/>
            <a:ext cx="4361543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49943" y="1016000"/>
            <a:ext cx="869405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Adopted Levels        ---      Bands only</a:t>
            </a:r>
          </a:p>
          <a:p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Decay Datasets       ---      Level Drawings</a:t>
            </a:r>
          </a:p>
          <a:p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High-spin Datasets  ---       No drawings (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by request</a:t>
            </a:r>
            <a:r>
              <a:rPr lang="en-US" dirty="0" smtClean="0">
                <a:latin typeface="+mj-lt"/>
              </a:rPr>
              <a:t>)</a:t>
            </a:r>
          </a:p>
          <a:p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Low-spin Datasets   ---       No drawings (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by request</a:t>
            </a:r>
            <a:r>
              <a:rPr lang="en-US" dirty="0" smtClean="0">
                <a:latin typeface="+mj-lt"/>
              </a:rPr>
              <a:t>) </a:t>
            </a:r>
            <a:endParaRPr lang="en-US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3829" y="4862286"/>
            <a:ext cx="84618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index page, indicate L or B next to dataset you’d </a:t>
            </a:r>
          </a:p>
          <a:p>
            <a:r>
              <a:rPr lang="en-US" dirty="0" smtClean="0"/>
              <a:t>like to have level or band drawing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51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18" y="-10831"/>
            <a:ext cx="9407068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4800" dirty="0" smtClean="0">
                <a:solidFill>
                  <a:schemeClr val="tx2"/>
                </a:solidFill>
                <a:latin typeface="+mj-lt"/>
              </a:rPr>
              <a:t>Attempts to be more transparent</a:t>
            </a:r>
            <a:endParaRPr lang="en-US" sz="4800" dirty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52400" y="758428"/>
            <a:ext cx="84545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-27716" y="1110312"/>
            <a:ext cx="917171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 smtClean="0"/>
          </a:p>
          <a:p>
            <a:pPr algn="ctr"/>
            <a:endParaRPr lang="en-US" sz="1400" b="1" dirty="0"/>
          </a:p>
          <a:p>
            <a:pPr algn="ctr"/>
            <a:r>
              <a:rPr lang="en-US" sz="2800" b="1" dirty="0" smtClean="0"/>
              <a:t>Most users know how to use one or two narrow aspects of the site – in nuclear structure, this is often (for me as well) the evaluated data (Adopted levels and gammas) for individual nuclei.</a:t>
            </a:r>
          </a:p>
          <a:p>
            <a:pPr algn="ctr"/>
            <a:endParaRPr lang="en-US" sz="1400" b="1" dirty="0"/>
          </a:p>
          <a:p>
            <a:pPr algn="ctr"/>
            <a:r>
              <a:rPr lang="en-US" sz="2800" b="1" dirty="0" smtClean="0"/>
              <a:t>Example: In a small poll, only about 1 in 4 had even heard of the “word”  XUNDL !!</a:t>
            </a:r>
          </a:p>
          <a:p>
            <a:pPr algn="ctr"/>
            <a:endParaRPr lang="en-US" sz="1000" b="1" dirty="0"/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The NNDC and NDS should be transparent to the  average casual user (impossible but aim for it)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399" y="986971"/>
            <a:ext cx="8120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j-lt"/>
              </a:rPr>
              <a:t>From Rick </a:t>
            </a:r>
            <a:r>
              <a:rPr lang="en-US" sz="3600" dirty="0" err="1" smtClean="0">
                <a:latin typeface="+mj-lt"/>
              </a:rPr>
              <a:t>Casten’s</a:t>
            </a:r>
            <a:r>
              <a:rPr lang="en-US" sz="3600" dirty="0" smtClean="0">
                <a:latin typeface="+mj-lt"/>
              </a:rPr>
              <a:t> talk at ND meeting: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9914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7" r="22384"/>
          <a:stretch/>
        </p:blipFill>
        <p:spPr bwMode="auto">
          <a:xfrm>
            <a:off x="638630" y="1428068"/>
            <a:ext cx="7852228" cy="45431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219" y="-10831"/>
            <a:ext cx="6634842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4800" dirty="0" smtClean="0">
                <a:solidFill>
                  <a:schemeClr val="tx2"/>
                </a:solidFill>
                <a:latin typeface="+mj-lt"/>
              </a:rPr>
              <a:t>Minor (major) changes</a:t>
            </a:r>
            <a:endParaRPr lang="en-US" sz="4800" dirty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845512"/>
            <a:ext cx="59145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64744" y="3711101"/>
            <a:ext cx="39914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Is cross reference flag the best name?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729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7" r="22384"/>
          <a:stretch/>
        </p:blipFill>
        <p:spPr bwMode="auto">
          <a:xfrm>
            <a:off x="638630" y="1428068"/>
            <a:ext cx="7852228" cy="45431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219" y="-10831"/>
            <a:ext cx="6634842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4800" dirty="0" smtClean="0">
                <a:solidFill>
                  <a:schemeClr val="tx2"/>
                </a:solidFill>
                <a:latin typeface="+mj-lt"/>
              </a:rPr>
              <a:t>Minor (major) changes</a:t>
            </a:r>
            <a:endParaRPr lang="en-US" sz="4800" dirty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845512"/>
            <a:ext cx="59145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423886" y="2219166"/>
            <a:ext cx="306251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Data Sets (DS)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06239" y="4337086"/>
            <a:ext cx="82096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211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3" y="257848"/>
            <a:ext cx="9093167" cy="43022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96348" y="95650"/>
            <a:ext cx="3048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What are these</a:t>
            </a:r>
            <a:r>
              <a:rPr lang="en-US" sz="2000" b="1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 a</a:t>
            </a:r>
            <a:r>
              <a:rPr lang="en-US" sz="2000" b="1" dirty="0" smtClean="0">
                <a:solidFill>
                  <a:srgbClr val="FF0000"/>
                </a:solidFill>
                <a:cs typeface="Symbol" charset="2"/>
              </a:rPr>
              <a:t>?  </a:t>
            </a:r>
            <a:r>
              <a:rPr lang="en-US" sz="2000" b="1" dirty="0" smtClean="0">
                <a:solidFill>
                  <a:srgbClr val="FF0000"/>
                </a:solidFill>
              </a:rPr>
              <a:t>Very confusing – poll (??)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393272" y="769544"/>
            <a:ext cx="603866" cy="1008895"/>
          </a:xfrm>
          <a:prstGeom prst="straightConnector1">
            <a:avLst/>
          </a:prstGeom>
          <a:ln w="762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42183" y="4468808"/>
            <a:ext cx="794312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Example -- Caution: [</a:t>
            </a:r>
            <a:r>
              <a:rPr lang="en-US" sz="2800" b="1" dirty="0"/>
              <a:t>M1,E2] with alpha = 1.37 (20</a:t>
            </a:r>
            <a:r>
              <a:rPr lang="en-US" sz="2800" b="1" dirty="0" smtClean="0"/>
              <a:t>)</a:t>
            </a:r>
          </a:p>
          <a:p>
            <a:r>
              <a:rPr lang="en-US" sz="2800" b="1" dirty="0" smtClean="0"/>
              <a:t>What does this mean? Where did alpha come from?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04513" y="-141093"/>
            <a:ext cx="20455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FF6600"/>
                </a:solidFill>
              </a:rPr>
              <a:t>Alpha</a:t>
            </a:r>
            <a:endParaRPr lang="en-US" sz="6000" b="1" dirty="0">
              <a:solidFill>
                <a:srgbClr val="FF66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20742" y="668764"/>
            <a:ext cx="235190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000" b="1" dirty="0" smtClean="0">
                <a:solidFill>
                  <a:srgbClr val="FF0000"/>
                </a:solidFill>
              </a:rPr>
              <a:t>Answer:  </a:t>
            </a:r>
            <a:r>
              <a:rPr lang="en-US" sz="2000" b="1" dirty="0">
                <a:solidFill>
                  <a:srgbClr val="FF0000"/>
                </a:solidFill>
              </a:rPr>
              <a:t>theoretical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86960" y="5646056"/>
            <a:ext cx="7547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Again borrowed from Rick </a:t>
            </a:r>
            <a:r>
              <a:rPr lang="en-US" dirty="0" err="1" smtClean="0"/>
              <a:t>Casten’s</a:t>
            </a:r>
            <a:r>
              <a:rPr lang="en-US" dirty="0" smtClean="0"/>
              <a:t> talk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89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20544</TotalTime>
  <Words>361</Words>
  <Application>Microsoft Office PowerPoint</Application>
  <PresentationFormat>On-screen Show (4:3)</PresentationFormat>
  <Paragraphs>54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JAVA-NDS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Gagnon</dc:creator>
  <cp:lastModifiedBy>Ricard-McCutchan, Elizabeth</cp:lastModifiedBy>
  <cp:revision>487</cp:revision>
  <cp:lastPrinted>2007-07-02T19:06:14Z</cp:lastPrinted>
  <dcterms:created xsi:type="dcterms:W3CDTF">2007-06-28T20:22:43Z</dcterms:created>
  <dcterms:modified xsi:type="dcterms:W3CDTF">2016-11-16T04:08:23Z</dcterms:modified>
</cp:coreProperties>
</file>