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94" r:id="rId2"/>
    <p:sldId id="466" r:id="rId3"/>
    <p:sldId id="482" r:id="rId4"/>
    <p:sldId id="484" r:id="rId5"/>
    <p:sldId id="485" r:id="rId6"/>
    <p:sldId id="486" r:id="rId7"/>
    <p:sldId id="487" r:id="rId8"/>
    <p:sldId id="489" r:id="rId9"/>
    <p:sldId id="506" r:id="rId10"/>
    <p:sldId id="490" r:id="rId11"/>
    <p:sldId id="491" r:id="rId12"/>
    <p:sldId id="492" r:id="rId13"/>
    <p:sldId id="507" r:id="rId14"/>
    <p:sldId id="493" r:id="rId15"/>
    <p:sldId id="502" r:id="rId16"/>
    <p:sldId id="503" r:id="rId17"/>
    <p:sldId id="504" r:id="rId18"/>
    <p:sldId id="505" r:id="rId19"/>
    <p:sldId id="494" r:id="rId20"/>
    <p:sldId id="432" r:id="rId21"/>
    <p:sldId id="433" r:id="rId22"/>
    <p:sldId id="447" r:id="rId23"/>
    <p:sldId id="448" r:id="rId24"/>
    <p:sldId id="437" r:id="rId25"/>
    <p:sldId id="440" r:id="rId26"/>
    <p:sldId id="449" r:id="rId27"/>
    <p:sldId id="450" r:id="rId28"/>
    <p:sldId id="451" r:id="rId29"/>
    <p:sldId id="508" r:id="rId30"/>
    <p:sldId id="499" r:id="rId31"/>
    <p:sldId id="500" r:id="rId32"/>
    <p:sldId id="478" r:id="rId33"/>
    <p:sldId id="509" r:id="rId34"/>
    <p:sldId id="496" r:id="rId35"/>
    <p:sldId id="495" r:id="rId36"/>
    <p:sldId id="480" r:id="rId37"/>
    <p:sldId id="510" r:id="rId38"/>
    <p:sldId id="497" r:id="rId39"/>
    <p:sldId id="498" r:id="rId40"/>
    <p:sldId id="511" r:id="rId41"/>
    <p:sldId id="455" r:id="rId42"/>
    <p:sldId id="366" r:id="rId43"/>
    <p:sldId id="501" r:id="rId44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4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7104" autoAdjust="0"/>
  </p:normalViewPr>
  <p:slideViewPr>
    <p:cSldViewPr>
      <p:cViewPr>
        <p:scale>
          <a:sx n="75" d="100"/>
          <a:sy n="75" d="100"/>
        </p:scale>
        <p:origin x="-123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222"/>
          </a:xfrm>
          <a:prstGeom prst="rect">
            <a:avLst/>
          </a:prstGeom>
        </p:spPr>
        <p:txBody>
          <a:bodyPr vert="horz" lIns="94736" tIns="47368" rIns="94736" bIns="47368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0507" y="0"/>
            <a:ext cx="3077137" cy="512222"/>
          </a:xfrm>
          <a:prstGeom prst="rect">
            <a:avLst/>
          </a:prstGeom>
        </p:spPr>
        <p:txBody>
          <a:bodyPr vert="horz" lIns="94736" tIns="47368" rIns="94736" bIns="47368" rtlCol="0"/>
          <a:lstStyle>
            <a:lvl1pPr algn="r">
              <a:defRPr sz="1200"/>
            </a:lvl1pPr>
          </a:lstStyle>
          <a:p>
            <a:fld id="{5E945880-6D3B-45FB-851F-AFC0D1D23A0C}" type="datetimeFigureOut">
              <a:rPr lang="en-GB" smtClean="0"/>
              <a:t>2016-11-16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36" tIns="47368" rIns="94736" bIns="4736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02" y="4862017"/>
            <a:ext cx="5680103" cy="4605085"/>
          </a:xfrm>
          <a:prstGeom prst="rect">
            <a:avLst/>
          </a:prstGeom>
        </p:spPr>
        <p:txBody>
          <a:bodyPr vert="horz" lIns="94736" tIns="47368" rIns="94736" bIns="4736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0755"/>
            <a:ext cx="3077137" cy="512222"/>
          </a:xfrm>
          <a:prstGeom prst="rect">
            <a:avLst/>
          </a:prstGeom>
        </p:spPr>
        <p:txBody>
          <a:bodyPr vert="horz" lIns="94736" tIns="47368" rIns="94736" bIns="4736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0507" y="9720755"/>
            <a:ext cx="3077137" cy="512222"/>
          </a:xfrm>
          <a:prstGeom prst="rect">
            <a:avLst/>
          </a:prstGeom>
        </p:spPr>
        <p:txBody>
          <a:bodyPr vert="horz" lIns="94736" tIns="47368" rIns="94736" bIns="47368" rtlCol="0" anchor="b"/>
          <a:lstStyle>
            <a:lvl1pPr algn="r">
              <a:defRPr sz="1200"/>
            </a:lvl1pPr>
          </a:lstStyle>
          <a:p>
            <a:fld id="{5750A1E1-C8D9-4447-9192-37BA973CD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544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Thank you!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0A1E1-C8D9-4447-9192-37BA973CD27A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169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7" y="1772816"/>
            <a:ext cx="8568953" cy="108012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7" y="3573016"/>
            <a:ext cx="8568953" cy="1608584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4778"/>
            <a:ext cx="2508796" cy="80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934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24745"/>
            <a:ext cx="5486400" cy="360283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>
                <a:solidFill>
                  <a:srgbClr val="0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P. Dimitriou, USNDP2016, 16.11.2016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190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P. Dimitriou, USNDP2016, 16.11.2016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56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rgbClr val="0000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29200" y="63246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rgbClr val="0000FF"/>
                </a:solidFill>
              </a:defRPr>
            </a:lvl1pPr>
          </a:lstStyle>
          <a:p>
            <a:pPr>
              <a:defRPr/>
            </a:pPr>
            <a:r>
              <a:rPr lang="en-US" smtClean="0"/>
              <a:t>P. Dimitriou, USNDP2016, 16.11.2016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810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324600"/>
            <a:ext cx="4191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1">
                <a:solidFill>
                  <a:srgbClr val="0000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b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5029200" y="6324600"/>
            <a:ext cx="3810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rgbClr val="0000FF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P. Dimitriou, USNDP2016, 16.11.2016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029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324600"/>
            <a:ext cx="4191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1">
                <a:solidFill>
                  <a:srgbClr val="0000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b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5029200" y="6324600"/>
            <a:ext cx="3810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rgbClr val="0000FF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P. Dimitriou, USNDP2016, 16.11.2016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0297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rgbClr val="0000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Footer Placeholder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29200" y="63246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rgbClr val="0000FF"/>
                </a:solidFill>
              </a:defRPr>
            </a:lvl1pPr>
          </a:lstStyle>
          <a:p>
            <a:pPr>
              <a:defRPr/>
            </a:pPr>
            <a:r>
              <a:rPr lang="en-US" smtClean="0"/>
              <a:t>P. Dimitriou, USNDP2016, 16.11.2016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2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P. Dimitriou, USNDP2016, 16.11.2016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20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23527" y="1772816"/>
            <a:ext cx="8568953" cy="108012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23527" y="3573016"/>
            <a:ext cx="8568953" cy="1608584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96" y="174778"/>
            <a:ext cx="2500459" cy="80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803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P. Dimitriou, USNDP2016, 16.11.2016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194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P. Dimitriou, USNDP2016, 16.11.2016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252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P. Dimitriou, USNDP2016, 16.11.2016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714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P. Dimitriou, USNDP2016, 16.11.2016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189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P. Dimitriou, USNDP2016, 16.11.2016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505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P. Dimitriou, USNDP2016, 16.11.2016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 flipH="1" flipV="1">
            <a:off x="0" y="5301208"/>
            <a:ext cx="6372200" cy="1556792"/>
          </a:xfrm>
          <a:prstGeom prst="rect">
            <a:avLst/>
          </a:prstGeom>
          <a:gradFill flip="none" rotWithShape="1">
            <a:gsLst>
              <a:gs pos="48000">
                <a:schemeClr val="bg1"/>
              </a:gs>
              <a:gs pos="0">
                <a:schemeClr val="accent6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" y="0"/>
            <a:ext cx="9143999" cy="2132856"/>
          </a:xfrm>
          <a:prstGeom prst="rect">
            <a:avLst/>
          </a:prstGeom>
          <a:gradFill flip="none" rotWithShape="1">
            <a:gsLst>
              <a:gs pos="56000">
                <a:schemeClr val="bg1"/>
              </a:gs>
              <a:gs pos="0">
                <a:schemeClr val="accent6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7524328" y="6482725"/>
            <a:ext cx="935460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5868146" y="6482725"/>
            <a:ext cx="1616025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GB" smtClean="0"/>
              <a:t>P. Dimitriou, USNDP2016, 16.11.2016</a:t>
            </a:r>
            <a:endParaRPr lang="en-US" dirty="0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472490" y="6482725"/>
            <a:ext cx="509587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612068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268760"/>
            <a:ext cx="8712968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35562"/>
            <a:ext cx="1758648" cy="56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750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  <p:sldLayoutId id="2147483662" r:id="rId13"/>
    <p:sldLayoutId id="2147483663" r:id="rId14"/>
    <p:sldLayoutId id="2147483664" r:id="rId15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Arial 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Arial 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0000"/>
          </a:solidFill>
          <a:latin typeface="Arial 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Arial 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0000"/>
          </a:solidFill>
          <a:latin typeface="Arial 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00000"/>
          </a:solidFill>
          <a:latin typeface="Arial 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nssc.berkeley.edu/events/22nd-technical-meeting-of-the-nsdd/" TargetMode="External"/><Relationship Id="rId2" Type="http://schemas.openxmlformats.org/officeDocument/2006/relationships/hyperlink" Target="https://www-nds.iaea.org/nsdd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276873"/>
            <a:ext cx="8621712" cy="1831207"/>
          </a:xfrm>
        </p:spPr>
        <p:txBody>
          <a:bodyPr>
            <a:normAutofit/>
          </a:bodyPr>
          <a:lstStyle/>
          <a:p>
            <a:r>
              <a:rPr lang="en-GB" sz="3200" b="0" dirty="0" smtClean="0">
                <a:effectLst/>
                <a:latin typeface="Comic Sans MS" panose="030F0702030302020204" pitchFamily="66" charset="0"/>
              </a:rPr>
              <a:t>Nuclear Data Activities at the IAEA </a:t>
            </a:r>
            <a:r>
              <a:rPr lang="en-GB" sz="3200" b="0" dirty="0">
                <a:latin typeface="Comic Sans MS" panose="030F0702030302020204" pitchFamily="66" charset="0"/>
              </a:rPr>
              <a:t/>
            </a:r>
            <a:br>
              <a:rPr lang="en-GB" sz="3200" b="0" dirty="0">
                <a:latin typeface="Comic Sans MS" panose="030F0702030302020204" pitchFamily="66" charset="0"/>
              </a:rPr>
            </a:br>
            <a:r>
              <a:rPr lang="en-GB" sz="3200" b="0" dirty="0" smtClean="0">
                <a:latin typeface="Comic Sans MS" panose="030F0702030302020204" pitchFamily="66" charset="0"/>
              </a:rPr>
              <a:t>2015-2016</a:t>
            </a:r>
            <a:endParaRPr lang="en-GB" sz="3200" b="0" dirty="0" smtClean="0">
              <a:effectLst/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4221088"/>
            <a:ext cx="8712968" cy="2304256"/>
          </a:xfrm>
        </p:spPr>
        <p:txBody>
          <a:bodyPr/>
          <a:lstStyle/>
          <a:p>
            <a:r>
              <a:rPr lang="en-GB" sz="2000" b="0" dirty="0" err="1" smtClean="0">
                <a:latin typeface="Comic Sans MS" panose="030F0702030302020204" pitchFamily="66" charset="0"/>
              </a:rPr>
              <a:t>Paraskevi</a:t>
            </a:r>
            <a:r>
              <a:rPr lang="en-GB" sz="2000" b="0" dirty="0" smtClean="0">
                <a:latin typeface="Comic Sans MS" panose="030F0702030302020204" pitchFamily="66" charset="0"/>
              </a:rPr>
              <a:t> (Vivian) </a:t>
            </a:r>
            <a:r>
              <a:rPr lang="en-GB" sz="2000" b="0" dirty="0" err="1" smtClean="0">
                <a:latin typeface="Comic Sans MS" panose="030F0702030302020204" pitchFamily="66" charset="0"/>
              </a:rPr>
              <a:t>Dimitriou</a:t>
            </a:r>
            <a:endParaRPr lang="en-GB" sz="2000" b="0" dirty="0" smtClean="0">
              <a:latin typeface="Comic Sans MS" panose="030F0702030302020204" pitchFamily="66" charset="0"/>
            </a:endParaRPr>
          </a:p>
          <a:p>
            <a:r>
              <a:rPr lang="en-GB" sz="2000" b="0" dirty="0" smtClean="0">
                <a:latin typeface="Comic Sans MS" panose="030F0702030302020204" pitchFamily="66" charset="0"/>
              </a:rPr>
              <a:t>Nuclear Data Section, </a:t>
            </a:r>
          </a:p>
          <a:p>
            <a:r>
              <a:rPr lang="en-GB" sz="2000" b="0" dirty="0" smtClean="0">
                <a:latin typeface="Comic Sans MS" panose="030F0702030302020204" pitchFamily="66" charset="0"/>
              </a:rPr>
              <a:t>International Atomic Energy Agency,</a:t>
            </a:r>
          </a:p>
          <a:p>
            <a:r>
              <a:rPr lang="en-GB" sz="2000" b="0" dirty="0" smtClean="0">
                <a:latin typeface="Comic Sans MS" panose="030F0702030302020204" pitchFamily="66" charset="0"/>
              </a:rPr>
              <a:t>Vienna, Austria</a:t>
            </a:r>
            <a:endParaRPr lang="en-GB" sz="2000" b="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91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116632"/>
            <a:ext cx="9108504" cy="136815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2400" b="0" dirty="0">
                <a:latin typeface="Comic Sans MS" panose="030F0702030302020204" pitchFamily="66" charset="0"/>
              </a:rPr>
              <a:t>Joint ICTP-IAEA Workshop on Nuclear Structure and Decay Data: </a:t>
            </a:r>
            <a:r>
              <a:rPr lang="en-GB" sz="2400" b="0" u="sng" dirty="0">
                <a:latin typeface="Comic Sans MS" panose="030F0702030302020204" pitchFamily="66" charset="0"/>
              </a:rPr>
              <a:t>Experiment</a:t>
            </a:r>
            <a:r>
              <a:rPr lang="en-GB" sz="2400" b="0" dirty="0">
                <a:latin typeface="Comic Sans MS" panose="030F0702030302020204" pitchFamily="66" charset="0"/>
              </a:rPr>
              <a:t>, Theory and Evaluation, 22 Aug.-2 Sept. 2016, </a:t>
            </a:r>
            <a:r>
              <a:rPr lang="en-GB" sz="2400" b="0" dirty="0" smtClean="0">
                <a:latin typeface="Comic Sans MS" panose="030F0702030302020204" pitchFamily="66" charset="0"/>
              </a:rPr>
              <a:t>Trieste</a:t>
            </a:r>
            <a:endParaRPr lang="en-GB" sz="2400" b="0" dirty="0">
              <a:latin typeface="Comic Sans MS" panose="030F0702030302020204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8146" y="6482725"/>
            <a:ext cx="3096343" cy="293688"/>
          </a:xfrm>
        </p:spPr>
        <p:txBody>
          <a:bodyPr/>
          <a:lstStyle/>
          <a:p>
            <a:r>
              <a:rPr lang="pt-BR" dirty="0" smtClean="0"/>
              <a:t>P. </a:t>
            </a:r>
            <a:r>
              <a:rPr lang="pt-BR" dirty="0" err="1" smtClean="0"/>
              <a:t>Dimitriou</a:t>
            </a:r>
            <a:r>
              <a:rPr lang="pt-BR" dirty="0" smtClean="0"/>
              <a:t>, INDC 2016, 27 </a:t>
            </a:r>
            <a:r>
              <a:rPr lang="pt-BR" dirty="0" err="1" smtClean="0"/>
              <a:t>June</a:t>
            </a:r>
            <a:r>
              <a:rPr lang="pt-BR" dirty="0" smtClean="0"/>
              <a:t> 2016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2975" y="1628800"/>
            <a:ext cx="4643041" cy="510909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600" i="1" dirty="0" smtClean="0">
                <a:latin typeface="Comic Sans MS" panose="030F0702030302020204" pitchFamily="66" charset="0"/>
              </a:rPr>
              <a:t>Directors: </a:t>
            </a:r>
            <a:r>
              <a:rPr lang="en-GB" sz="2000" i="1" dirty="0" smtClean="0">
                <a:latin typeface="Comic Sans MS" panose="030F0702030302020204" pitchFamily="66" charset="0"/>
              </a:rPr>
              <a:t>P. </a:t>
            </a:r>
            <a:r>
              <a:rPr lang="en-GB" sz="2000" i="1" dirty="0" err="1" smtClean="0">
                <a:latin typeface="Comic Sans MS" panose="030F0702030302020204" pitchFamily="66" charset="0"/>
              </a:rPr>
              <a:t>Dimitriou</a:t>
            </a:r>
            <a:r>
              <a:rPr lang="en-GB" sz="2000" i="1" dirty="0" smtClean="0">
                <a:latin typeface="Comic Sans MS" panose="030F0702030302020204" pitchFamily="66" charset="0"/>
              </a:rPr>
              <a:t>, E. </a:t>
            </a:r>
            <a:r>
              <a:rPr lang="en-GB" sz="2000" i="1" dirty="0" err="1" smtClean="0">
                <a:latin typeface="Comic Sans MS" panose="030F0702030302020204" pitchFamily="66" charset="0"/>
              </a:rPr>
              <a:t>McCutchan</a:t>
            </a:r>
            <a:r>
              <a:rPr lang="en-GB" sz="2000" i="1" dirty="0" smtClean="0">
                <a:latin typeface="Comic Sans MS" panose="030F0702030302020204" pitchFamily="66" charset="0"/>
              </a:rPr>
              <a:t>, M. </a:t>
            </a:r>
            <a:r>
              <a:rPr lang="en-GB" sz="2000" i="1" dirty="0" err="1" smtClean="0">
                <a:latin typeface="Comic Sans MS" panose="030F0702030302020204" pitchFamily="66" charset="0"/>
              </a:rPr>
              <a:t>Thoennessen</a:t>
            </a:r>
            <a:endParaRPr lang="en-GB" sz="2000" i="1" dirty="0" smtClean="0">
              <a:latin typeface="Comic Sans MS" panose="030F0702030302020204" pitchFamily="66" charset="0"/>
            </a:endParaRPr>
          </a:p>
          <a:p>
            <a:pPr>
              <a:spcAft>
                <a:spcPts val="600"/>
              </a:spcAft>
            </a:pPr>
            <a:r>
              <a:rPr lang="en-GB" sz="1600" i="1" dirty="0" smtClean="0">
                <a:latin typeface="Comic Sans MS" panose="030F0702030302020204" pitchFamily="66" charset="0"/>
              </a:rPr>
              <a:t>Lecturers: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E. </a:t>
            </a:r>
            <a:r>
              <a:rPr lang="en-GB" sz="2000" dirty="0" err="1">
                <a:latin typeface="Comic Sans MS" panose="030F0702030302020204" pitchFamily="66" charset="0"/>
              </a:rPr>
              <a:t>McCutchan</a:t>
            </a:r>
            <a:r>
              <a:rPr lang="en-GB" sz="2000" dirty="0">
                <a:latin typeface="Comic Sans MS" panose="030F0702030302020204" pitchFamily="66" charset="0"/>
              </a:rPr>
              <a:t> (BNL)</a:t>
            </a:r>
          </a:p>
          <a:p>
            <a:r>
              <a:rPr lang="en-GB" sz="2000" dirty="0" smtClean="0">
                <a:latin typeface="Comic Sans MS" panose="030F0702030302020204" pitchFamily="66" charset="0"/>
              </a:rPr>
              <a:t>M. </a:t>
            </a:r>
            <a:r>
              <a:rPr lang="en-GB" sz="2000" dirty="0" err="1" smtClean="0">
                <a:latin typeface="Comic Sans MS" panose="030F0702030302020204" pitchFamily="66" charset="0"/>
              </a:rPr>
              <a:t>Thoennessen</a:t>
            </a:r>
            <a:r>
              <a:rPr lang="en-GB" sz="2000" dirty="0" smtClean="0">
                <a:latin typeface="Comic Sans MS" panose="030F0702030302020204" pitchFamily="66" charset="0"/>
              </a:rPr>
              <a:t> (MSU)</a:t>
            </a:r>
          </a:p>
          <a:p>
            <a:r>
              <a:rPr lang="en-GB" sz="2000" dirty="0" smtClean="0">
                <a:latin typeface="Comic Sans MS" panose="030F0702030302020204" pitchFamily="66" charset="0"/>
              </a:rPr>
              <a:t>H. Sakurai (RIKEN)</a:t>
            </a:r>
          </a:p>
          <a:p>
            <a:r>
              <a:rPr lang="en-GB" sz="2000" dirty="0" smtClean="0">
                <a:latin typeface="Comic Sans MS" panose="030F0702030302020204" pitchFamily="66" charset="0"/>
              </a:rPr>
              <a:t>P. Regan (Surrey)</a:t>
            </a:r>
          </a:p>
          <a:p>
            <a:r>
              <a:rPr lang="en-GB" sz="2000" dirty="0" smtClean="0">
                <a:latin typeface="Comic Sans MS" panose="030F0702030302020204" pitchFamily="66" charset="0"/>
              </a:rPr>
              <a:t>P. Van </a:t>
            </a:r>
            <a:r>
              <a:rPr lang="en-GB" sz="2000" dirty="0" err="1" smtClean="0">
                <a:latin typeface="Comic Sans MS" panose="030F0702030302020204" pitchFamily="66" charset="0"/>
              </a:rPr>
              <a:t>Isacker</a:t>
            </a:r>
            <a:r>
              <a:rPr lang="en-GB" sz="2000" dirty="0" smtClean="0">
                <a:latin typeface="Comic Sans MS" panose="030F0702030302020204" pitchFamily="66" charset="0"/>
              </a:rPr>
              <a:t> (GANIL)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J. </a:t>
            </a:r>
            <a:r>
              <a:rPr lang="en-GB" sz="2000" dirty="0" err="1">
                <a:latin typeface="Comic Sans MS" panose="030F0702030302020204" pitchFamily="66" charset="0"/>
              </a:rPr>
              <a:t>Tuli</a:t>
            </a:r>
            <a:r>
              <a:rPr lang="en-GB" sz="2000" dirty="0">
                <a:latin typeface="Comic Sans MS" panose="030F0702030302020204" pitchFamily="66" charset="0"/>
              </a:rPr>
              <a:t> (BNL)</a:t>
            </a:r>
          </a:p>
          <a:p>
            <a:r>
              <a:rPr lang="en-GB" sz="2000" dirty="0" smtClean="0">
                <a:latin typeface="Comic Sans MS" panose="030F0702030302020204" pitchFamily="66" charset="0"/>
              </a:rPr>
              <a:t>F. </a:t>
            </a:r>
            <a:r>
              <a:rPr lang="en-GB" sz="2000" dirty="0" err="1" smtClean="0">
                <a:latin typeface="Comic Sans MS" panose="030F0702030302020204" pitchFamily="66" charset="0"/>
              </a:rPr>
              <a:t>Kondev</a:t>
            </a:r>
            <a:r>
              <a:rPr lang="en-GB" sz="2000" dirty="0" smtClean="0">
                <a:latin typeface="Comic Sans MS" panose="030F0702030302020204" pitchFamily="66" charset="0"/>
              </a:rPr>
              <a:t> (ANL)</a:t>
            </a:r>
          </a:p>
          <a:p>
            <a:r>
              <a:rPr lang="en-GB" sz="2000" dirty="0" smtClean="0">
                <a:latin typeface="Comic Sans MS" panose="030F0702030302020204" pitchFamily="66" charset="0"/>
              </a:rPr>
              <a:t>B. Singh (McMaster)</a:t>
            </a:r>
          </a:p>
          <a:p>
            <a:r>
              <a:rPr lang="en-GB" sz="2000" dirty="0" smtClean="0">
                <a:latin typeface="Comic Sans MS" panose="030F0702030302020204" pitchFamily="66" charset="0"/>
              </a:rPr>
              <a:t>T. </a:t>
            </a:r>
            <a:r>
              <a:rPr lang="en-GB" sz="2000" dirty="0" err="1" smtClean="0">
                <a:latin typeface="Comic Sans MS" panose="030F0702030302020204" pitchFamily="66" charset="0"/>
              </a:rPr>
              <a:t>Kibedi</a:t>
            </a:r>
            <a:r>
              <a:rPr lang="en-GB" sz="2000" dirty="0" smtClean="0">
                <a:latin typeface="Comic Sans MS" panose="030F0702030302020204" pitchFamily="66" charset="0"/>
              </a:rPr>
              <a:t> (ANU)</a:t>
            </a:r>
          </a:p>
          <a:p>
            <a:r>
              <a:rPr lang="en-GB" sz="2000" dirty="0" smtClean="0">
                <a:latin typeface="Comic Sans MS" panose="030F0702030302020204" pitchFamily="66" charset="0"/>
              </a:rPr>
              <a:t>S. </a:t>
            </a:r>
            <a:r>
              <a:rPr lang="en-GB" sz="2000" dirty="0" err="1" smtClean="0">
                <a:latin typeface="Comic Sans MS" panose="030F0702030302020204" pitchFamily="66" charset="0"/>
              </a:rPr>
              <a:t>Basunia</a:t>
            </a:r>
            <a:r>
              <a:rPr lang="en-GB" sz="2000" dirty="0" smtClean="0">
                <a:latin typeface="Comic Sans MS" panose="030F0702030302020204" pitchFamily="66" charset="0"/>
              </a:rPr>
              <a:t> (LBL)</a:t>
            </a:r>
          </a:p>
          <a:p>
            <a:r>
              <a:rPr lang="en-GB" sz="2000" dirty="0" smtClean="0">
                <a:latin typeface="Comic Sans MS" panose="030F0702030302020204" pitchFamily="66" charset="0"/>
              </a:rPr>
              <a:t>M. </a:t>
            </a:r>
            <a:r>
              <a:rPr lang="en-GB" sz="2000" dirty="0" err="1" smtClean="0">
                <a:latin typeface="Comic Sans MS" panose="030F0702030302020204" pitchFamily="66" charset="0"/>
              </a:rPr>
              <a:t>Verpelli</a:t>
            </a:r>
            <a:r>
              <a:rPr lang="en-GB" sz="2000" dirty="0" smtClean="0">
                <a:latin typeface="Comic Sans MS" panose="030F0702030302020204" pitchFamily="66" charset="0"/>
              </a:rPr>
              <a:t> (IAEA)</a:t>
            </a:r>
          </a:p>
          <a:p>
            <a:r>
              <a:rPr lang="en-GB" sz="2000" dirty="0" smtClean="0">
                <a:latin typeface="Comic Sans MS" panose="030F0702030302020204" pitchFamily="66" charset="0"/>
              </a:rPr>
              <a:t>V. </a:t>
            </a:r>
            <a:r>
              <a:rPr lang="en-GB" sz="2000" dirty="0" err="1" smtClean="0">
                <a:latin typeface="Comic Sans MS" panose="030F0702030302020204" pitchFamily="66" charset="0"/>
              </a:rPr>
              <a:t>Zerkin</a:t>
            </a:r>
            <a:r>
              <a:rPr lang="en-GB" sz="2000" dirty="0" smtClean="0">
                <a:latin typeface="Comic Sans MS" panose="030F0702030302020204" pitchFamily="66" charset="0"/>
              </a:rPr>
              <a:t> (IAEA)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28"/>
          <a:stretch/>
        </p:blipFill>
        <p:spPr>
          <a:xfrm>
            <a:off x="4788024" y="1656184"/>
            <a:ext cx="4252081" cy="51571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692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116632"/>
            <a:ext cx="9108504" cy="136815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2400" b="0" dirty="0">
                <a:latin typeface="Comic Sans MS" panose="030F0702030302020204" pitchFamily="66" charset="0"/>
              </a:rPr>
              <a:t>Joint ICTP-IAEA Workshop on Nuclear Structure and Decay Data: Experiment, Theory and Evaluation, 22 Aug.-2 Sept. 2016, </a:t>
            </a:r>
            <a:r>
              <a:rPr lang="en-GB" sz="2400" b="0" dirty="0" smtClean="0">
                <a:latin typeface="Comic Sans MS" panose="030F0702030302020204" pitchFamily="66" charset="0"/>
              </a:rPr>
              <a:t>Trieste</a:t>
            </a:r>
            <a:endParaRPr lang="en-GB" sz="2400" b="0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28800"/>
            <a:ext cx="9108504" cy="2862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 algn="just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Emphasis on </a:t>
            </a:r>
            <a:r>
              <a:rPr lang="en-GB" sz="24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experimental techniques</a:t>
            </a:r>
            <a:r>
              <a:rPr lang="en-GB" sz="2400" dirty="0">
                <a:latin typeface="Comic Sans MS" panose="030F0702030302020204" pitchFamily="66" charset="0"/>
              </a:rPr>
              <a:t>, facilities and new data</a:t>
            </a:r>
          </a:p>
          <a:p>
            <a:pPr marL="171450" indent="-171450" algn="just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omic Sans MS" panose="030F0702030302020204" pitchFamily="66" charset="0"/>
              </a:rPr>
              <a:t>Detailed demonstration/use </a:t>
            </a:r>
            <a:r>
              <a:rPr lang="en-GB" sz="2400" dirty="0">
                <a:latin typeface="Comic Sans MS" panose="030F0702030302020204" pitchFamily="66" charset="0"/>
              </a:rPr>
              <a:t>of </a:t>
            </a:r>
            <a:r>
              <a:rPr lang="en-GB" sz="2400" dirty="0" smtClean="0">
                <a:latin typeface="Comic Sans MS" panose="030F0702030302020204" pitchFamily="66" charset="0"/>
              </a:rPr>
              <a:t>ENSDF Analysis and Checking codes</a:t>
            </a:r>
            <a:r>
              <a:rPr lang="en-GB" sz="2400" dirty="0">
                <a:latin typeface="Comic Sans MS" panose="030F0702030302020204" pitchFamily="66" charset="0"/>
              </a:rPr>
              <a:t>, ENSDF editor, </a:t>
            </a:r>
            <a:r>
              <a:rPr lang="en-GB" sz="2400" dirty="0" smtClean="0">
                <a:latin typeface="Comic Sans MS" panose="030F0702030302020204" pitchFamily="66" charset="0"/>
              </a:rPr>
              <a:t>data retrieval (</a:t>
            </a:r>
            <a:r>
              <a:rPr lang="en-GB" sz="2400" dirty="0" err="1" smtClean="0">
                <a:latin typeface="Comic Sans MS" panose="030F0702030302020204" pitchFamily="66" charset="0"/>
              </a:rPr>
              <a:t>Nudat</a:t>
            </a:r>
            <a:r>
              <a:rPr lang="en-GB" sz="2400" dirty="0" smtClean="0">
                <a:latin typeface="Comic Sans MS" panose="030F0702030302020204" pitchFamily="66" charset="0"/>
              </a:rPr>
              <a:t>, </a:t>
            </a:r>
            <a:r>
              <a:rPr lang="en-GB" sz="2400" dirty="0" err="1" smtClean="0">
                <a:latin typeface="Comic Sans MS" panose="030F0702030302020204" pitchFamily="66" charset="0"/>
              </a:rPr>
              <a:t>LiveChart</a:t>
            </a:r>
            <a:r>
              <a:rPr lang="en-GB" sz="2400" dirty="0" smtClean="0">
                <a:latin typeface="Comic Sans MS" panose="030F0702030302020204" pitchFamily="66" charset="0"/>
              </a:rPr>
              <a:t>)</a:t>
            </a:r>
            <a:endParaRPr lang="en-GB" sz="2400" dirty="0">
              <a:latin typeface="Comic Sans MS" panose="030F0702030302020204" pitchFamily="66" charset="0"/>
            </a:endParaRPr>
          </a:p>
          <a:p>
            <a:pPr marL="171450" indent="-171450" algn="just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C</a:t>
            </a:r>
            <a:r>
              <a:rPr lang="en-GB" sz="2400" dirty="0" smtClean="0">
                <a:latin typeface="Comic Sans MS" panose="030F0702030302020204" pitchFamily="66" charset="0"/>
              </a:rPr>
              <a:t>ompilation of XUNDL data sets: 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22 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new data sets</a:t>
            </a:r>
          </a:p>
          <a:p>
            <a:pPr marL="171450" indent="-171450" algn="just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E</a:t>
            </a:r>
            <a:r>
              <a:rPr lang="en-GB" sz="2400" dirty="0" smtClean="0">
                <a:latin typeface="Comic Sans MS" panose="030F0702030302020204" pitchFamily="66" charset="0"/>
              </a:rPr>
              <a:t>valuation </a:t>
            </a:r>
            <a:r>
              <a:rPr lang="en-GB" sz="2400" dirty="0">
                <a:latin typeface="Comic Sans MS" panose="030F0702030302020204" pitchFamily="66" charset="0"/>
              </a:rPr>
              <a:t>of </a:t>
            </a:r>
            <a:r>
              <a:rPr lang="en-GB" sz="2400" dirty="0" smtClean="0">
                <a:latin typeface="Comic Sans MS" panose="030F0702030302020204" pitchFamily="66" charset="0"/>
              </a:rPr>
              <a:t>mass chain A = 217 (ongoing</a:t>
            </a:r>
            <a:r>
              <a:rPr lang="el-GR" sz="2400" dirty="0" smtClean="0">
                <a:latin typeface="Comic Sans MS" panose="030F0702030302020204" pitchFamily="66" charset="0"/>
              </a:rPr>
              <a:t>)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08" y="4581128"/>
            <a:ext cx="9106396" cy="181588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 algn="just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omic Sans MS" panose="030F0702030302020204" pitchFamily="66" charset="0"/>
              </a:rPr>
              <a:t>13 </a:t>
            </a:r>
            <a:r>
              <a:rPr lang="en-GB" sz="2400" dirty="0" smtClean="0">
                <a:latin typeface="Comic Sans MS" panose="030F0702030302020204" pitchFamily="66" charset="0"/>
              </a:rPr>
              <a:t>paid participants </a:t>
            </a:r>
            <a:r>
              <a:rPr lang="en-GB" sz="2400" dirty="0" smtClean="0">
                <a:latin typeface="Comic Sans MS" panose="030F0702030302020204" pitchFamily="66" charset="0"/>
              </a:rPr>
              <a:t>(budget constraints) </a:t>
            </a:r>
          </a:p>
          <a:p>
            <a:pPr marL="171450" indent="-171450" algn="just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omic Sans MS" panose="030F0702030302020204" pitchFamily="66" charset="0"/>
              </a:rPr>
              <a:t>Only 1 from ‘developed’ country (UK)</a:t>
            </a:r>
          </a:p>
          <a:p>
            <a:pPr marL="171450" indent="-171450" algn="just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omic Sans MS" panose="030F0702030302020204" pitchFamily="66" charset="0"/>
              </a:rPr>
              <a:t>Background/level: high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61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116632"/>
            <a:ext cx="9108504" cy="136815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2400" b="0" dirty="0">
                <a:latin typeface="Comic Sans MS" panose="030F0702030302020204" pitchFamily="66" charset="0"/>
              </a:rPr>
              <a:t>Joint ICTP-IAEA Workshop on Nuclear Structure and Decay Data: Experiment, Theory and Evaluation, 22 Aug.-2 Sept. 2016, </a:t>
            </a:r>
            <a:r>
              <a:rPr lang="en-GB" sz="2400" b="0" dirty="0" smtClean="0">
                <a:latin typeface="Comic Sans MS" panose="030F0702030302020204" pitchFamily="66" charset="0"/>
              </a:rPr>
              <a:t>Trieste</a:t>
            </a:r>
            <a:endParaRPr lang="en-GB" sz="2400" b="0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28800"/>
            <a:ext cx="9108504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 algn="just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omic Sans MS" panose="030F0702030302020204" pitchFamily="66" charset="0"/>
              </a:rPr>
              <a:t>Lectures were excellent: but more emphasis needed on comparison of various experimental techniques</a:t>
            </a:r>
          </a:p>
          <a:p>
            <a:pPr marL="171450" indent="-171450" algn="just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omic Sans MS" panose="030F0702030302020204" pitchFamily="66" charset="0"/>
              </a:rPr>
              <a:t>Demo of </a:t>
            </a:r>
            <a:r>
              <a:rPr lang="en-GB" sz="2400" dirty="0" err="1" smtClean="0">
                <a:latin typeface="Comic Sans MS" panose="030F0702030302020204" pitchFamily="66" charset="0"/>
              </a:rPr>
              <a:t>analysis+checking</a:t>
            </a:r>
            <a:r>
              <a:rPr lang="en-GB" sz="2400" dirty="0" smtClean="0">
                <a:latin typeface="Comic Sans MS" panose="030F0702030302020204" pitchFamily="66" charset="0"/>
              </a:rPr>
              <a:t> codes/retrievals was the most appreciated </a:t>
            </a:r>
          </a:p>
          <a:p>
            <a:pPr marL="171450" indent="-171450" algn="just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omic Sans MS" panose="030F0702030302020204" pitchFamily="66" charset="0"/>
              </a:rPr>
              <a:t>XUNDL+ENSDF is better 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08" y="4581128"/>
            <a:ext cx="9106396" cy="113877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2400"/>
              </a:spcAft>
            </a:pPr>
            <a:r>
              <a:rPr lang="en-GB" sz="2400" dirty="0" smtClean="0">
                <a:latin typeface="Comic Sans MS" panose="030F0702030302020204" pitchFamily="66" charset="0"/>
              </a:rPr>
              <a:t>All lecture notes  and questionnaire are available on:</a:t>
            </a:r>
          </a:p>
          <a:p>
            <a:pPr algn="just">
              <a:spcAft>
                <a:spcPts val="2400"/>
              </a:spcAft>
            </a:pPr>
            <a:r>
              <a:rPr lang="en-GB" sz="2400" dirty="0">
                <a:latin typeface="Comic Sans MS" panose="030F0702030302020204" pitchFamily="66" charset="0"/>
              </a:rPr>
              <a:t> http://indico.ictp.it/event/7641</a:t>
            </a:r>
            <a:r>
              <a:rPr lang="en-GB" sz="2400" dirty="0" smtClean="0">
                <a:latin typeface="Comic Sans MS" panose="030F0702030302020204" pitchFamily="66" charset="0"/>
              </a:rPr>
              <a:t>/ </a:t>
            </a:r>
          </a:p>
        </p:txBody>
      </p:sp>
    </p:spTree>
    <p:extLst>
      <p:ext uri="{BB962C8B-B14F-4D97-AF65-F5344CB8AC3E}">
        <p14:creationId xmlns:p14="http://schemas.microsoft.com/office/powerpoint/2010/main" val="68877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116632"/>
            <a:ext cx="9108504" cy="136815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2400" b="0" dirty="0">
                <a:latin typeface="Comic Sans MS" panose="030F0702030302020204" pitchFamily="66" charset="0"/>
              </a:rPr>
              <a:t>Joint ICTP-IAEA Workshop on Nuclear Structure and Decay Data: Experiment, Theory and Evaluation, 22 Aug.-2 Sept. 2016, </a:t>
            </a:r>
            <a:r>
              <a:rPr lang="en-GB" sz="2400" b="0" dirty="0" smtClean="0">
                <a:latin typeface="Comic Sans MS" panose="030F0702030302020204" pitchFamily="66" charset="0"/>
              </a:rPr>
              <a:t>Trieste</a:t>
            </a:r>
            <a:endParaRPr lang="en-GB" sz="2400" b="0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28800"/>
            <a:ext cx="9108504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 algn="just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omic Sans MS" panose="030F0702030302020204" pitchFamily="66" charset="0"/>
              </a:rPr>
              <a:t>Lectures were excellent: but more emphasis needed on comparison of various experimental techniques</a:t>
            </a:r>
          </a:p>
          <a:p>
            <a:pPr marL="171450" indent="-171450" algn="just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omic Sans MS" panose="030F0702030302020204" pitchFamily="66" charset="0"/>
              </a:rPr>
              <a:t>Demo of </a:t>
            </a:r>
            <a:r>
              <a:rPr lang="en-GB" sz="2400" dirty="0" err="1" smtClean="0">
                <a:latin typeface="Comic Sans MS" panose="030F0702030302020204" pitchFamily="66" charset="0"/>
              </a:rPr>
              <a:t>analysis+checking</a:t>
            </a:r>
            <a:r>
              <a:rPr lang="en-GB" sz="2400" dirty="0" smtClean="0">
                <a:latin typeface="Comic Sans MS" panose="030F0702030302020204" pitchFamily="66" charset="0"/>
              </a:rPr>
              <a:t> codes/retrievals was the most appreciated </a:t>
            </a:r>
          </a:p>
          <a:p>
            <a:pPr marL="171450" indent="-171450" algn="just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omic Sans MS" panose="030F0702030302020204" pitchFamily="66" charset="0"/>
              </a:rPr>
              <a:t>XUNDL+ENSDF is better 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08" y="4581128"/>
            <a:ext cx="9106396" cy="113877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2400"/>
              </a:spcAft>
            </a:pPr>
            <a:r>
              <a:rPr lang="en-GB" sz="2400" dirty="0" smtClean="0">
                <a:latin typeface="Comic Sans MS" panose="030F0702030302020204" pitchFamily="66" charset="0"/>
              </a:rPr>
              <a:t>All lecture notes  and questionnaire are available on:</a:t>
            </a:r>
          </a:p>
          <a:p>
            <a:pPr algn="just">
              <a:spcAft>
                <a:spcPts val="2400"/>
              </a:spcAft>
            </a:pPr>
            <a:r>
              <a:rPr lang="en-GB" sz="2400" dirty="0">
                <a:latin typeface="Comic Sans MS" panose="030F0702030302020204" pitchFamily="66" charset="0"/>
              </a:rPr>
              <a:t> http://indico.ictp.it/event/7641</a:t>
            </a:r>
            <a:r>
              <a:rPr lang="en-GB" sz="2400" dirty="0" smtClean="0">
                <a:latin typeface="Comic Sans MS" panose="030F0702030302020204" pitchFamily="66" charset="0"/>
              </a:rPr>
              <a:t>/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3505" y="1412776"/>
            <a:ext cx="6748963" cy="15696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Feedback</a:t>
            </a:r>
            <a:r>
              <a:rPr lang="en-GB" sz="3200" dirty="0" smtClean="0">
                <a:latin typeface="Comic Sans MS" panose="030F0702030302020204" pitchFamily="66" charset="0"/>
              </a:rPr>
              <a:t>: </a:t>
            </a:r>
            <a:endParaRPr lang="en-GB" sz="3200" dirty="0" smtClean="0">
              <a:latin typeface="Comic Sans MS" panose="030F0702030302020204" pitchFamily="66" charset="0"/>
            </a:endParaRPr>
          </a:p>
          <a:p>
            <a:r>
              <a:rPr lang="en-GB" sz="3200" dirty="0">
                <a:latin typeface="Comic Sans MS" panose="030F0702030302020204" pitchFamily="66" charset="0"/>
              </a:rPr>
              <a:t>L</a:t>
            </a:r>
            <a:r>
              <a:rPr lang="en-GB" sz="3200" dirty="0" smtClean="0">
                <a:latin typeface="Comic Sans MS" panose="030F0702030302020204" pitchFamily="66" charset="0"/>
              </a:rPr>
              <a:t>earn </a:t>
            </a:r>
            <a:r>
              <a:rPr lang="en-GB" sz="3200" dirty="0" smtClean="0">
                <a:latin typeface="Comic Sans MS" panose="030F0702030302020204" pitchFamily="66" charset="0"/>
              </a:rPr>
              <a:t>more at this workshop than 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at any other </a:t>
            </a:r>
            <a:r>
              <a:rPr lang="en-GB" sz="3200" dirty="0" smtClean="0">
                <a:latin typeface="Comic Sans MS" panose="030F0702030302020204" pitchFamily="66" charset="0"/>
              </a:rPr>
              <a:t> 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7256" y="3212852"/>
            <a:ext cx="7996100" cy="206210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Message to USNDP: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 smtClean="0">
                <a:latin typeface="Comic Sans MS" panose="030F0702030302020204" pitchFamily="66" charset="0"/>
              </a:rPr>
              <a:t>PLEASE send your young researchers or 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PhD students to this workshop !!!</a:t>
            </a:r>
            <a:endParaRPr lang="en-GB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37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340" y="1381820"/>
            <a:ext cx="8928992" cy="5445224"/>
          </a:xfrm>
        </p:spPr>
        <p:txBody>
          <a:bodyPr>
            <a:normAutofit/>
          </a:bodyPr>
          <a:lstStyle/>
          <a:p>
            <a:pPr marL="819150" lvl="1" indent="-342900" algn="just">
              <a:spcBef>
                <a:spcPts val="0"/>
              </a:spcBef>
              <a:spcAft>
                <a:spcPts val="1200"/>
              </a:spcAft>
            </a:pPr>
            <a:r>
              <a:rPr lang="en-GB" sz="2200" dirty="0">
                <a:latin typeface="Comic Sans MS" panose="030F0702030302020204" pitchFamily="66" charset="0"/>
              </a:rPr>
              <a:t>JGAMUT  (to produce adopted Levels and Gammas): </a:t>
            </a:r>
            <a:r>
              <a:rPr lang="en-GB" sz="2200" dirty="0">
                <a:solidFill>
                  <a:srgbClr val="FF0000"/>
                </a:solidFill>
                <a:latin typeface="Comic Sans MS" panose="030F0702030302020204" pitchFamily="66" charset="0"/>
              </a:rPr>
              <a:t>released BUT improvements underway (Birch/Singh)</a:t>
            </a:r>
          </a:p>
          <a:p>
            <a:pPr marL="762000" lvl="1" indent="-342900">
              <a:spcBef>
                <a:spcPts val="0"/>
              </a:spcBef>
              <a:spcAft>
                <a:spcPts val="1200"/>
              </a:spcAft>
            </a:pPr>
            <a:r>
              <a:rPr lang="en-GB" sz="2200" dirty="0" err="1" smtClean="0">
                <a:latin typeface="Comic Sans MS" panose="030F0702030302020204" pitchFamily="66" charset="0"/>
              </a:rPr>
              <a:t>ALPHAD_new</a:t>
            </a:r>
            <a:r>
              <a:rPr lang="en-GB" sz="2200" dirty="0">
                <a:latin typeface="Comic Sans MS" panose="030F0702030302020204" pitchFamily="66" charset="0"/>
              </a:rPr>
              <a:t>: incorporates r0 tables for all nuclides (odd-odd, </a:t>
            </a:r>
            <a:r>
              <a:rPr lang="en-GB" sz="2200" dirty="0" smtClean="0">
                <a:latin typeface="Comic Sans MS" panose="030F0702030302020204" pitchFamily="66" charset="0"/>
              </a:rPr>
              <a:t>odd-A):                                                                                     </a:t>
            </a:r>
            <a:r>
              <a:rPr lang="en-GB" sz="2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READY </a:t>
            </a:r>
            <a:r>
              <a:rPr lang="en-GB" sz="2200" dirty="0">
                <a:solidFill>
                  <a:srgbClr val="FF0000"/>
                </a:solidFill>
                <a:latin typeface="Comic Sans MS" panose="030F0702030302020204" pitchFamily="66" charset="0"/>
              </a:rPr>
              <a:t>to BE RELEASED (</a:t>
            </a:r>
            <a:r>
              <a:rPr lang="en-GB" sz="2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Singh/Kumar/Singh)</a:t>
            </a:r>
          </a:p>
          <a:p>
            <a:pPr marL="819150" lvl="1" indent="-342900">
              <a:spcBef>
                <a:spcPts val="0"/>
              </a:spcBef>
              <a:spcAft>
                <a:spcPts val="1200"/>
              </a:spcAft>
            </a:pPr>
            <a:r>
              <a:rPr lang="en-GB" sz="2200" dirty="0" smtClean="0">
                <a:latin typeface="Comic Sans MS" panose="030F0702030302020204" pitchFamily="66" charset="0"/>
              </a:rPr>
              <a:t>Beta </a:t>
            </a:r>
            <a:r>
              <a:rPr lang="en-GB" sz="2200" dirty="0">
                <a:latin typeface="Comic Sans MS" panose="030F0702030302020204" pitchFamily="66" charset="0"/>
              </a:rPr>
              <a:t>Shape (beta decay spectra): </a:t>
            </a:r>
            <a:r>
              <a:rPr lang="en-GB" sz="2200" dirty="0">
                <a:solidFill>
                  <a:srgbClr val="FF0000"/>
                </a:solidFill>
                <a:latin typeface="Comic Sans MS" panose="030F0702030302020204" pitchFamily="66" charset="0"/>
              </a:rPr>
              <a:t>released on DDEP website (</a:t>
            </a:r>
            <a:r>
              <a:rPr lang="en-GB" sz="2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Mougeot</a:t>
            </a:r>
            <a:r>
              <a:rPr lang="en-GB" sz="2200" dirty="0">
                <a:solidFill>
                  <a:srgbClr val="FF0000"/>
                </a:solidFill>
                <a:latin typeface="Comic Sans MS" panose="030F0702030302020204" pitchFamily="66" charset="0"/>
              </a:rPr>
              <a:t>, LNHB</a:t>
            </a:r>
            <a:r>
              <a:rPr lang="en-GB" sz="2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)</a:t>
            </a:r>
            <a:endParaRPr lang="en-GB" sz="2200" dirty="0">
              <a:latin typeface="Comic Sans MS" panose="030F0702030302020204" pitchFamily="66" charset="0"/>
            </a:endParaRPr>
          </a:p>
          <a:p>
            <a:pPr lvl="1" indent="-342900">
              <a:spcAft>
                <a:spcPts val="1200"/>
              </a:spcAft>
            </a:pPr>
            <a:r>
              <a:rPr lang="en-GB" sz="2200" dirty="0" smtClean="0">
                <a:latin typeface="Comic Sans MS" panose="030F0702030302020204" pitchFamily="66" charset="0"/>
              </a:rPr>
              <a:t>ENSDF Editor: </a:t>
            </a:r>
            <a:r>
              <a:rPr lang="en-GB" sz="2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NEW </a:t>
            </a:r>
            <a:r>
              <a:rPr lang="en-GB" sz="2200" dirty="0" smtClean="0">
                <a:latin typeface="Comic Sans MS" panose="030F0702030302020204" pitchFamily="66" charset="0"/>
              </a:rPr>
              <a:t>           </a:t>
            </a:r>
          </a:p>
          <a:p>
            <a:pPr marL="800100" lvl="2" indent="0">
              <a:spcAft>
                <a:spcPts val="1200"/>
              </a:spcAft>
              <a:buNone/>
            </a:pPr>
            <a:r>
              <a:rPr lang="en-GB" sz="2000" dirty="0" smtClean="0">
                <a:latin typeface="Comic Sans MS" panose="030F0702030302020204" pitchFamily="66" charset="0"/>
              </a:rPr>
              <a:t>NEW </a:t>
            </a:r>
            <a:r>
              <a:rPr lang="en-GB" sz="2000" dirty="0">
                <a:latin typeface="Comic Sans MS" panose="030F0702030302020204" pitchFamily="66" charset="0"/>
              </a:rPr>
              <a:t>Web-based  tree-level editor: </a:t>
            </a:r>
            <a:r>
              <a:rPr lang="en-GB" sz="2000" dirty="0" err="1">
                <a:latin typeface="Comic Sans MS" panose="030F0702030302020204" pitchFamily="66" charset="0"/>
              </a:rPr>
              <a:t>ensdf</a:t>
            </a:r>
            <a:r>
              <a:rPr lang="en-GB" sz="2000" dirty="0">
                <a:latin typeface="Comic Sans MS" panose="030F0702030302020204" pitchFamily="66" charset="0"/>
              </a:rPr>
              <a:t>± (</a:t>
            </a:r>
            <a:r>
              <a:rPr lang="en-GB" sz="2000" dirty="0" err="1">
                <a:latin typeface="Comic Sans MS" panose="030F0702030302020204" pitchFamily="66" charset="0"/>
              </a:rPr>
              <a:t>Zerkin</a:t>
            </a:r>
            <a:r>
              <a:rPr lang="en-GB" sz="2000" dirty="0">
                <a:latin typeface="Comic Sans MS" panose="030F0702030302020204" pitchFamily="66" charset="0"/>
              </a:rPr>
              <a:t>) is </a:t>
            </a:r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AVAILABLE for testing</a:t>
            </a:r>
          </a:p>
          <a:p>
            <a:pPr marL="685800" lvl="1">
              <a:buFontTx/>
              <a:buChar char="-"/>
            </a:pPr>
            <a:endParaRPr lang="en-GB" sz="1600" b="0" dirty="0">
              <a:latin typeface="Comic Sans MS" panose="030F0702030302020204" pitchFamily="66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1520" y="116633"/>
            <a:ext cx="8640960" cy="1080120"/>
          </a:xfrm>
        </p:spPr>
        <p:txBody>
          <a:bodyPr>
            <a:normAutofit fontScale="90000"/>
          </a:bodyPr>
          <a:lstStyle/>
          <a:p>
            <a:r>
              <a:rPr lang="en-GB" b="0" dirty="0" smtClean="0">
                <a:effectLst/>
                <a:latin typeface="Comic Sans MS" panose="030F0702030302020204" pitchFamily="66" charset="0"/>
              </a:rPr>
              <a:t>Coordinated Project on Improvement of Analysis Codes for NSDD Evaluation</a:t>
            </a:r>
            <a:r>
              <a:rPr lang="en-GB" sz="2400" b="0" dirty="0" smtClean="0">
                <a:effectLst/>
                <a:latin typeface="Comic Sans MS" panose="030F0702030302020204" pitchFamily="66" charset="0"/>
              </a:rPr>
              <a:t/>
            </a:r>
            <a:br>
              <a:rPr lang="en-GB" sz="2400" b="0" dirty="0" smtClean="0">
                <a:effectLst/>
                <a:latin typeface="Comic Sans MS" panose="030F0702030302020204" pitchFamily="66" charset="0"/>
              </a:rPr>
            </a:br>
            <a:endParaRPr lang="en-GB" sz="1600" b="0" i="1" dirty="0"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88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120680" cy="864096"/>
          </a:xfrm>
        </p:spPr>
        <p:txBody>
          <a:bodyPr/>
          <a:lstStyle/>
          <a:p>
            <a:r>
              <a:rPr lang="en-GB" b="0" dirty="0" smtClean="0">
                <a:latin typeface="Comic Sans MS" panose="030F0702030302020204" pitchFamily="66" charset="0"/>
              </a:rPr>
              <a:t>New ENSDF editor</a:t>
            </a:r>
            <a:endParaRPr lang="en-GB" b="0" dirty="0">
              <a:latin typeface="Comic Sans MS" panose="030F0702030302020204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8146" y="6381328"/>
            <a:ext cx="3168350" cy="395085"/>
          </a:xfrm>
        </p:spPr>
        <p:txBody>
          <a:bodyPr/>
          <a:lstStyle/>
          <a:p>
            <a:r>
              <a:rPr lang="en-GB" dirty="0" smtClean="0"/>
              <a:t>P. </a:t>
            </a:r>
            <a:r>
              <a:rPr lang="en-GB" dirty="0" err="1" smtClean="0"/>
              <a:t>Dimitriou</a:t>
            </a:r>
            <a:r>
              <a:rPr lang="en-GB" dirty="0" smtClean="0"/>
              <a:t>, USNDP2016, 16.11.2016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4568"/>
            <a:ext cx="9144000" cy="435676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15740"/>
            <a:ext cx="2483275" cy="93610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6" name="Right Arrow 5"/>
          <p:cNvSpPr/>
          <p:nvPr/>
        </p:nvSpPr>
        <p:spPr>
          <a:xfrm>
            <a:off x="3491880" y="1196752"/>
            <a:ext cx="79208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52324"/>
            <a:ext cx="3168352" cy="146450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2457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 smtClean="0">
                <a:latin typeface="Comic Sans MS" panose="030F0702030302020204" pitchFamily="66" charset="0"/>
              </a:rPr>
              <a:t>New ENSDF editor</a:t>
            </a:r>
            <a:endParaRPr lang="en-GB" b="0" dirty="0">
              <a:latin typeface="Comic Sans MS" panose="030F0702030302020204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8146" y="6381328"/>
            <a:ext cx="3168350" cy="395085"/>
          </a:xfrm>
        </p:spPr>
        <p:txBody>
          <a:bodyPr/>
          <a:lstStyle/>
          <a:p>
            <a:r>
              <a:rPr lang="en-GB" dirty="0" smtClean="0"/>
              <a:t>P. </a:t>
            </a:r>
            <a:r>
              <a:rPr lang="en-GB" dirty="0" err="1" smtClean="0"/>
              <a:t>Dimitriou</a:t>
            </a:r>
            <a:r>
              <a:rPr lang="en-GB" dirty="0" smtClean="0"/>
              <a:t>, USNDP2016, 16.11.2016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14"/>
          <a:stretch/>
        </p:blipFill>
        <p:spPr>
          <a:xfrm>
            <a:off x="0" y="1052736"/>
            <a:ext cx="9144000" cy="5290303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427984" y="2852936"/>
            <a:ext cx="1152128" cy="50405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27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0" dirty="0" smtClean="0">
                <a:latin typeface="Comic Sans MS" panose="030F0702030302020204" pitchFamily="66" charset="0"/>
              </a:rPr>
              <a:t>ENSDF editor interpreted: </a:t>
            </a:r>
            <a:r>
              <a:rPr lang="en-GB" b="0" dirty="0" err="1" smtClean="0">
                <a:latin typeface="Comic Sans MS" panose="030F0702030302020204" pitchFamily="66" charset="0"/>
              </a:rPr>
              <a:t>ensdf</a:t>
            </a:r>
            <a:r>
              <a:rPr lang="en-GB" b="0" dirty="0" smtClean="0">
                <a:latin typeface="Comic Sans MS" panose="030F0702030302020204" pitchFamily="66" charset="0"/>
              </a:rPr>
              <a:t>+</a:t>
            </a:r>
            <a:endParaRPr lang="en-GB" b="0" dirty="0">
              <a:latin typeface="Comic Sans MS" panose="030F0702030302020204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8146" y="6381328"/>
            <a:ext cx="3168350" cy="395085"/>
          </a:xfrm>
        </p:spPr>
        <p:txBody>
          <a:bodyPr/>
          <a:lstStyle/>
          <a:p>
            <a:r>
              <a:rPr lang="en-GB" dirty="0" smtClean="0"/>
              <a:t>P. </a:t>
            </a:r>
            <a:r>
              <a:rPr lang="en-GB" dirty="0" err="1" smtClean="0"/>
              <a:t>Dimitriou</a:t>
            </a:r>
            <a:r>
              <a:rPr lang="en-GB" dirty="0" smtClean="0"/>
              <a:t>, USNDP2016, 16.11.2016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3272"/>
            <a:ext cx="9144000" cy="499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86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 smtClean="0">
                <a:latin typeface="Comic Sans MS" panose="030F0702030302020204" pitchFamily="66" charset="0"/>
              </a:rPr>
              <a:t>ENSDF-</a:t>
            </a:r>
            <a:r>
              <a:rPr lang="en-GB" b="0" dirty="0" err="1" smtClean="0">
                <a:latin typeface="Comic Sans MS" panose="030F0702030302020204" pitchFamily="66" charset="0"/>
              </a:rPr>
              <a:t>iTree</a:t>
            </a:r>
            <a:r>
              <a:rPr lang="en-GB" b="0" dirty="0" smtClean="0">
                <a:latin typeface="Comic Sans MS" panose="030F0702030302020204" pitchFamily="66" charset="0"/>
              </a:rPr>
              <a:t> editor</a:t>
            </a:r>
            <a:endParaRPr lang="en-GB" b="0" dirty="0">
              <a:latin typeface="Comic Sans MS" panose="030F0702030302020204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8146" y="6381328"/>
            <a:ext cx="3168350" cy="395085"/>
          </a:xfrm>
        </p:spPr>
        <p:txBody>
          <a:bodyPr/>
          <a:lstStyle/>
          <a:p>
            <a:r>
              <a:rPr lang="en-GB" dirty="0" smtClean="0"/>
              <a:t>P. </a:t>
            </a:r>
            <a:r>
              <a:rPr lang="en-GB" dirty="0" err="1" smtClean="0"/>
              <a:t>Dimitriou</a:t>
            </a:r>
            <a:r>
              <a:rPr lang="en-GB" dirty="0" smtClean="0"/>
              <a:t>, USNDP2016, 16.11.2016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1624"/>
            <a:ext cx="9144000" cy="466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9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288" y="144016"/>
            <a:ext cx="5239816" cy="692696"/>
          </a:xfr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2800" b="0" dirty="0" smtClean="0">
                <a:effectLst/>
                <a:latin typeface="Comic Sans MS" panose="030F0702030302020204" pitchFamily="66" charset="0"/>
              </a:rPr>
              <a:t>Consultancy Visits 2015-2016</a:t>
            </a:r>
            <a:endParaRPr lang="en-GB" sz="2800" b="0" dirty="0">
              <a:effectLst/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633648"/>
            <a:ext cx="8604250" cy="20032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sz="1400" b="0" dirty="0" smtClean="0">
              <a:latin typeface="Comic Sans MS" panose="030F0702030302020204" pitchFamily="66" charset="0"/>
            </a:endParaRPr>
          </a:p>
          <a:p>
            <a:r>
              <a:rPr lang="en-GB" sz="2000" b="0" dirty="0" smtClean="0">
                <a:latin typeface="Comic Sans MS" panose="030F0702030302020204" pitchFamily="66" charset="0"/>
              </a:rPr>
              <a:t>Paddy Regan (UK): </a:t>
            </a:r>
            <a:r>
              <a:rPr lang="en-GB" sz="2000" b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European NSDD effort</a:t>
            </a:r>
          </a:p>
          <a:p>
            <a:r>
              <a:rPr lang="en-GB" sz="2000" b="0" dirty="0" smtClean="0">
                <a:latin typeface="Comic Sans MS" panose="030F0702030302020204" pitchFamily="66" charset="0"/>
              </a:rPr>
              <a:t>Filip </a:t>
            </a:r>
            <a:r>
              <a:rPr lang="en-GB" sz="2000" b="0" dirty="0" err="1" smtClean="0">
                <a:latin typeface="Comic Sans MS" panose="030F0702030302020204" pitchFamily="66" charset="0"/>
              </a:rPr>
              <a:t>Kondev</a:t>
            </a:r>
            <a:r>
              <a:rPr lang="en-GB" sz="2000" b="0" dirty="0" smtClean="0">
                <a:latin typeface="Comic Sans MS" panose="030F0702030302020204" pitchFamily="66" charset="0"/>
              </a:rPr>
              <a:t> (USA): </a:t>
            </a:r>
            <a:r>
              <a:rPr lang="en-GB" sz="2000" b="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LiveChart</a:t>
            </a:r>
            <a:r>
              <a:rPr lang="en-GB" sz="2000" b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development/improvement</a:t>
            </a:r>
          </a:p>
          <a:p>
            <a:r>
              <a:rPr lang="en-GB" sz="2000" b="0" dirty="0" smtClean="0">
                <a:latin typeface="Comic Sans MS" panose="030F0702030302020204" pitchFamily="66" charset="0"/>
              </a:rPr>
              <a:t>Georges Audi (France): </a:t>
            </a:r>
            <a:r>
              <a:rPr lang="en-GB" sz="2000" b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NUCLEUS software (to be disseminated by IAEA) + AME mirror </a:t>
            </a:r>
            <a:r>
              <a:rPr lang="en-GB" sz="2000" b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site</a:t>
            </a:r>
          </a:p>
          <a:p>
            <a:r>
              <a:rPr lang="en-GB" sz="2000" b="0" dirty="0" err="1" smtClean="0">
                <a:latin typeface="Comic Sans MS" panose="030F0702030302020204" pitchFamily="66" charset="0"/>
              </a:rPr>
              <a:t>Rodionov</a:t>
            </a:r>
            <a:r>
              <a:rPr lang="en-GB" sz="2000" b="0" dirty="0" smtClean="0">
                <a:latin typeface="Comic Sans MS" panose="030F0702030302020204" pitchFamily="66" charset="0"/>
              </a:rPr>
              <a:t>, </a:t>
            </a:r>
            <a:r>
              <a:rPr lang="en-GB" sz="2000" b="0" dirty="0" err="1" smtClean="0">
                <a:latin typeface="Comic Sans MS" panose="030F0702030302020204" pitchFamily="66" charset="0"/>
              </a:rPr>
              <a:t>Shulyak</a:t>
            </a:r>
            <a:r>
              <a:rPr lang="en-GB" sz="2000" b="0" dirty="0" smtClean="0">
                <a:latin typeface="Comic Sans MS" panose="030F0702030302020204" pitchFamily="66" charset="0"/>
              </a:rPr>
              <a:t> (Russia): </a:t>
            </a:r>
            <a:r>
              <a:rPr lang="en-GB" sz="2000" b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ENSDF </a:t>
            </a:r>
            <a:r>
              <a:rPr lang="en-GB" sz="2000" b="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dictionariy</a:t>
            </a:r>
            <a:r>
              <a:rPr lang="en-GB" sz="2000" b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for ENSDF±</a:t>
            </a:r>
            <a:endParaRPr lang="en-GB" sz="2000" b="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2000" b="0" dirty="0" smtClean="0">
              <a:latin typeface="Comic Sans MS" panose="030F0702030302020204" pitchFamily="66" charset="0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179512" y="3486201"/>
            <a:ext cx="8712968" cy="3111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0000"/>
                </a:solidFill>
                <a:latin typeface="Arial 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000000"/>
                </a:solidFill>
                <a:latin typeface="Arial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Arial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0000"/>
                </a:solidFill>
                <a:latin typeface="Arial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000000"/>
                </a:solidFill>
                <a:latin typeface="Arial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Mass chains (2015-2016)</a:t>
            </a:r>
            <a:r>
              <a:rPr lang="en-GB" sz="1800" dirty="0" smtClean="0">
                <a:latin typeface="Comic Sans MS" panose="030F0702030302020204" pitchFamily="66" charset="0"/>
              </a:rPr>
              <a:t> </a:t>
            </a:r>
            <a:endParaRPr lang="en-GB" sz="1800" dirty="0" smtClean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lvl="2">
              <a:spcAft>
                <a:spcPts val="600"/>
              </a:spcAft>
            </a:pPr>
            <a:r>
              <a:rPr lang="en-GB" sz="1800" dirty="0" err="1" smtClean="0">
                <a:latin typeface="Comic Sans MS" panose="030F0702030302020204" pitchFamily="66" charset="0"/>
              </a:rPr>
              <a:t>Abusaleem</a:t>
            </a:r>
            <a:r>
              <a:rPr lang="en-GB" sz="1800" dirty="0" smtClean="0">
                <a:latin typeface="Comic Sans MS" panose="030F0702030302020204" pitchFamily="66" charset="0"/>
              </a:rPr>
              <a:t> (JOR) to end 2016</a:t>
            </a:r>
          </a:p>
          <a:p>
            <a:pPr lvl="2">
              <a:spcAft>
                <a:spcPts val="600"/>
              </a:spcAft>
            </a:pPr>
            <a:r>
              <a:rPr lang="en-GB" sz="1800" dirty="0" err="1" smtClean="0">
                <a:latin typeface="Comic Sans MS" panose="030F0702030302020204" pitchFamily="66" charset="0"/>
              </a:rPr>
              <a:t>Dhindsa</a:t>
            </a:r>
            <a:r>
              <a:rPr lang="en-GB" sz="1800" dirty="0" smtClean="0">
                <a:latin typeface="Comic Sans MS" panose="030F0702030302020204" pitchFamily="66" charset="0"/>
              </a:rPr>
              <a:t> (IND) to end 2016 </a:t>
            </a:r>
            <a:r>
              <a:rPr lang="en-GB" sz="1800" i="1" dirty="0" smtClean="0">
                <a:latin typeface="Comic Sans MS" panose="030F0702030302020204" pitchFamily="66" charset="0"/>
              </a:rPr>
              <a:t>(includes support for codes)</a:t>
            </a:r>
          </a:p>
          <a:p>
            <a:pPr lvl="2">
              <a:spcAft>
                <a:spcPts val="600"/>
              </a:spcAft>
            </a:pPr>
            <a:r>
              <a:rPr lang="en-GB" sz="1800" dirty="0" smtClean="0">
                <a:latin typeface="Comic Sans MS" panose="030F0702030302020204" pitchFamily="66" charset="0"/>
              </a:rPr>
              <a:t>Pascu (ROM) </a:t>
            </a:r>
            <a:r>
              <a:rPr lang="en-GB" sz="1800" i="1" dirty="0" smtClean="0">
                <a:latin typeface="Comic Sans MS" panose="030F0702030302020204" pitchFamily="66" charset="0"/>
              </a:rPr>
              <a:t>to start 2017</a:t>
            </a:r>
          </a:p>
          <a:p>
            <a:pPr marL="914400" lvl="2" indent="0">
              <a:buFont typeface="Arial" panose="020B0604020202020204" pitchFamily="34" charset="0"/>
              <a:buNone/>
            </a:pPr>
            <a:endParaRPr lang="en-GB" sz="1800" i="1" dirty="0" smtClean="0">
              <a:latin typeface="Comic Sans MS" panose="030F0702030302020204" pitchFamily="66" charset="0"/>
            </a:endParaRPr>
          </a:p>
          <a:p>
            <a:r>
              <a:rPr lang="en-GB" sz="18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Other contracts</a:t>
            </a:r>
          </a:p>
          <a:p>
            <a:pPr lvl="2"/>
            <a:r>
              <a:rPr lang="en-GB" sz="1800" dirty="0" smtClean="0">
                <a:latin typeface="Comic Sans MS" panose="030F0702030302020204" pitchFamily="66" charset="0"/>
              </a:rPr>
              <a:t>Singh (beta-delayed neutrons)</a:t>
            </a:r>
          </a:p>
          <a:p>
            <a:pPr lvl="2"/>
            <a:r>
              <a:rPr lang="en-GB" sz="1800" dirty="0" smtClean="0">
                <a:latin typeface="Comic Sans MS" panose="030F0702030302020204" pitchFamily="66" charset="0"/>
              </a:rPr>
              <a:t>Audi (NUCLEUS)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8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51520" y="2780928"/>
            <a:ext cx="5328592" cy="6926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 "/>
                <a:ea typeface="+mj-ea"/>
                <a:cs typeface="+mj-cs"/>
              </a:defRPr>
            </a:lvl1pPr>
          </a:lstStyle>
          <a:p>
            <a:r>
              <a:rPr lang="en-GB" sz="2800" b="0" dirty="0" smtClean="0">
                <a:latin typeface="Comic Sans MS" panose="030F0702030302020204" pitchFamily="66" charset="0"/>
              </a:rPr>
              <a:t>Financial Support 2015-2016</a:t>
            </a:r>
            <a:endParaRPr lang="en-GB" sz="2800" b="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70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6840760" cy="1080120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b="0" dirty="0" smtClean="0">
                <a:latin typeface="Comic Sans MS" panose="030F0702030302020204" pitchFamily="66" charset="0"/>
              </a:rPr>
              <a:t>What have we done in </a:t>
            </a:r>
            <a:br>
              <a:rPr lang="en-GB" b="0" dirty="0" smtClean="0">
                <a:latin typeface="Comic Sans MS" panose="030F0702030302020204" pitchFamily="66" charset="0"/>
              </a:rPr>
            </a:br>
            <a:r>
              <a:rPr lang="en-GB" b="0" dirty="0" smtClean="0">
                <a:latin typeface="Comic Sans MS" panose="030F0702030302020204" pitchFamily="66" charset="0"/>
              </a:rPr>
              <a:t>2015-2016 and what next? </a:t>
            </a:r>
            <a:endParaRPr lang="en-GB" b="0" dirty="0">
              <a:latin typeface="Comic Sans MS" panose="030F0702030302020204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05260" y="1844824"/>
            <a:ext cx="7983164" cy="360040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European effort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Training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Codes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Contracts/Consultancies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CRPs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Future plans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22</a:t>
            </a:r>
            <a:r>
              <a:rPr lang="en-GB" baseline="30000" dirty="0" smtClean="0">
                <a:latin typeface="Comic Sans MS" panose="030F0702030302020204" pitchFamily="66" charset="0"/>
              </a:rPr>
              <a:t>nd</a:t>
            </a:r>
            <a:r>
              <a:rPr lang="en-GB" dirty="0" smtClean="0">
                <a:latin typeface="Comic Sans MS" panose="030F0702030302020204" pitchFamily="66" charset="0"/>
              </a:rPr>
              <a:t> NSDD Meeting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28184" y="6381328"/>
            <a:ext cx="2448272" cy="360040"/>
          </a:xfrm>
        </p:spPr>
        <p:txBody>
          <a:bodyPr/>
          <a:lstStyle/>
          <a:p>
            <a:r>
              <a:rPr lang="en-GB" dirty="0" smtClean="0"/>
              <a:t>P. </a:t>
            </a:r>
            <a:r>
              <a:rPr lang="en-GB" dirty="0" err="1" smtClean="0"/>
              <a:t>Dimitriou</a:t>
            </a:r>
            <a:r>
              <a:rPr lang="en-GB" dirty="0" smtClean="0"/>
              <a:t>, USNDP2016, 16.11.2016</a:t>
            </a:r>
            <a:endParaRPr lang="en-US" dirty="0"/>
          </a:p>
        </p:txBody>
      </p:sp>
      <p:pic>
        <p:nvPicPr>
          <p:cNvPr id="1030" name="Picture 6" descr="C:\Users\DIMITRIOUP\AppData\Local\Microsoft\Windows\Temporary Internet Files\Content.IE5\352J6BSF\blockpage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424237"/>
            <a:ext cx="190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DIMITRIOUP\AppData\Local\Microsoft\Windows\Temporary Internet Files\Content.IE5\352J6BSF\blockpage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424237"/>
            <a:ext cx="190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IMITRIOUP\AppData\Local\Microsoft\Windows\Temporary Internet Files\Content.IE5\352J6BSF\blockpage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424237"/>
            <a:ext cx="190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48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4257" y="137225"/>
            <a:ext cx="78573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Coordinated Research Projects</a:t>
            </a:r>
          </a:p>
        </p:txBody>
      </p:sp>
      <p:pic>
        <p:nvPicPr>
          <p:cNvPr id="7" name="Picture 3" descr="C:\Users\DIMITRIOUP\AppData\Local\Microsoft\Windows\Temporary Internet Files\Content.IE5\QEJ85V1B\Family_Puzzle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17" y="714018"/>
            <a:ext cx="3293471" cy="991455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98041" y="1209745"/>
            <a:ext cx="8604250" cy="52565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0000"/>
                </a:solidFill>
                <a:latin typeface="Arial 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000000"/>
                </a:solidFill>
                <a:latin typeface="Arial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Arial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0000"/>
                </a:solidFill>
                <a:latin typeface="Arial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000000"/>
                </a:solidFill>
                <a:latin typeface="Arial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18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	</a:t>
            </a:r>
            <a:endParaRPr lang="en-GB" sz="1400" dirty="0" smtClean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sz="1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CRP on Nuclear Data for Charged-particle Monitor Reactions and Medical Isotope Production (2012-2016):  </a:t>
            </a:r>
          </a:p>
          <a:p>
            <a:pPr marL="0" indent="0" algn="ctr">
              <a:spcAft>
                <a:spcPts val="1800"/>
              </a:spcAft>
              <a:buNone/>
            </a:pPr>
            <a:r>
              <a:rPr lang="en-GB" sz="1800" dirty="0">
                <a:latin typeface="Comic Sans MS" panose="030F0702030302020204" pitchFamily="66" charset="0"/>
              </a:rPr>
              <a:t>	</a:t>
            </a:r>
            <a:r>
              <a:rPr lang="en-GB" sz="1800" dirty="0">
                <a:solidFill>
                  <a:srgbClr val="0044CC"/>
                </a:solidFill>
                <a:latin typeface="Comic Sans MS" panose="030F0702030302020204" pitchFamily="66" charset="0"/>
              </a:rPr>
              <a:t>https://</a:t>
            </a:r>
            <a:r>
              <a:rPr lang="en-GB" sz="1800" dirty="0" smtClean="0">
                <a:solidFill>
                  <a:srgbClr val="0044CC"/>
                </a:solidFill>
                <a:latin typeface="Comic Sans MS" panose="030F0702030302020204" pitchFamily="66" charset="0"/>
              </a:rPr>
              <a:t>www-nds.iaea.org/relnsd/vcharthtml/MEDVChart.html</a:t>
            </a:r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en-GB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CRP on Reference Database for Beta-Delayed Neutron Emission (2013-2017): </a:t>
            </a:r>
            <a:r>
              <a:rPr lang="en-GB" sz="1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	    </a:t>
            </a:r>
            <a:r>
              <a:rPr lang="en-GB" sz="1800" dirty="0" smtClean="0">
                <a:solidFill>
                  <a:srgbClr val="0044CC"/>
                </a:solidFill>
                <a:latin typeface="Comic Sans MS" panose="030F0702030302020204" pitchFamily="66" charset="0"/>
              </a:rPr>
              <a:t>http</a:t>
            </a:r>
            <a:r>
              <a:rPr lang="en-GB" sz="1800" dirty="0">
                <a:solidFill>
                  <a:srgbClr val="0044CC"/>
                </a:solidFill>
                <a:latin typeface="Comic Sans MS" panose="030F0702030302020204" pitchFamily="66" charset="0"/>
              </a:rPr>
              <a:t>://www-nds.iaea.org/beta-delayed-neutron/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CRP on Photonuclear Data and Photon Strength Functions (2016-2020):</a:t>
            </a:r>
          </a:p>
          <a:p>
            <a:pPr marL="0" indent="0">
              <a:buNone/>
            </a:pPr>
            <a:r>
              <a:rPr lang="en-GB" sz="1800" dirty="0">
                <a:latin typeface="Comic Sans MS" panose="030F0702030302020204" pitchFamily="66" charset="0"/>
              </a:rPr>
              <a:t>			</a:t>
            </a:r>
            <a:r>
              <a:rPr lang="en-GB" sz="1800" dirty="0">
                <a:solidFill>
                  <a:srgbClr val="0044CC"/>
                </a:solidFill>
                <a:latin typeface="Comic Sans MS" panose="030F0702030302020204" pitchFamily="66" charset="0"/>
              </a:rPr>
              <a:t>http://www-nds.iaea.org/CRP-photonuclear/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GB" sz="1800" dirty="0" smtClean="0">
                <a:latin typeface="Comic Sans MS" panose="030F0702030302020204" pitchFamily="66" charset="0"/>
              </a:rPr>
              <a:t>CRP on Testing and Improving the International Reactor Dosimetry and Fusion File (IRDFF) (2013-2017): </a:t>
            </a:r>
            <a:r>
              <a:rPr lang="en-GB" sz="1800" dirty="0" smtClean="0">
                <a:solidFill>
                  <a:srgbClr val="0044CC"/>
                </a:solidFill>
                <a:latin typeface="Comic Sans MS" panose="030F0702030302020204" pitchFamily="66" charset="0"/>
              </a:rPr>
              <a:t>https://www-nds.iaea.org/IRDFFtest/</a:t>
            </a:r>
          </a:p>
          <a:p>
            <a:pPr marL="0" indent="0">
              <a:buNone/>
            </a:pPr>
            <a:endParaRPr lang="en-GB" sz="18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sz="1800" dirty="0" smtClean="0">
                <a:latin typeface="Comic Sans MS" panose="030F0702030302020204" pitchFamily="66" charset="0"/>
              </a:rPr>
              <a:t>CRP on  Primary Radiation Damage Cross Sections (2013-2017):</a:t>
            </a:r>
          </a:p>
          <a:p>
            <a:pPr marL="0" indent="0" algn="ctr">
              <a:buNone/>
            </a:pPr>
            <a:r>
              <a:rPr lang="en-GB" sz="1800" dirty="0" smtClean="0">
                <a:solidFill>
                  <a:srgbClr val="0044CC"/>
                </a:solidFill>
                <a:latin typeface="Comic Sans MS" panose="030F0702030302020204" pitchFamily="66" charset="0"/>
              </a:rPr>
              <a:t>http://www-nds.iaea.org/CRPdpa/</a:t>
            </a:r>
          </a:p>
          <a:p>
            <a:pPr marL="0" indent="0" algn="ctr">
              <a:buNone/>
            </a:pPr>
            <a:endParaRPr lang="en-GB" sz="1400" dirty="0" smtClean="0">
              <a:solidFill>
                <a:srgbClr val="0044CC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 smtClean="0">
              <a:solidFill>
                <a:srgbClr val="0044CC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solidFill>
                <a:srgbClr val="0044CC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868146" y="6482725"/>
            <a:ext cx="3168350" cy="293688"/>
          </a:xfrm>
        </p:spPr>
        <p:txBody>
          <a:bodyPr/>
          <a:lstStyle/>
          <a:p>
            <a:r>
              <a:rPr lang="en-GB" smtClean="0"/>
              <a:t>P. Dimitriou, USNDP2016, 16.11.2016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45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gray">
          <a:xfrm>
            <a:off x="3424" y="73353"/>
            <a:ext cx="8534400" cy="774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10000"/>
              <a:defRPr/>
            </a:pPr>
            <a:r>
              <a:rPr lang="en-GB" sz="2400" dirty="0">
                <a:latin typeface="Comic Sans MS" panose="030F0702030302020204" pitchFamily="66" charset="0"/>
              </a:rPr>
              <a:t>CRP on Nuclear Data for Charged-particle </a:t>
            </a:r>
            <a:r>
              <a:rPr lang="en-GB" sz="2400" dirty="0" smtClean="0">
                <a:latin typeface="Comic Sans MS" panose="030F0702030302020204" pitchFamily="66" charset="0"/>
              </a:rPr>
              <a:t>Monitor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10000"/>
              <a:defRPr/>
            </a:pPr>
            <a:r>
              <a:rPr lang="en-GB" sz="2400" dirty="0" smtClean="0">
                <a:latin typeface="Comic Sans MS" panose="030F0702030302020204" pitchFamily="66" charset="0"/>
              </a:rPr>
              <a:t>Reactions </a:t>
            </a:r>
            <a:r>
              <a:rPr lang="en-GB" sz="2400" dirty="0">
                <a:latin typeface="Comic Sans MS" panose="030F0702030302020204" pitchFamily="66" charset="0"/>
              </a:rPr>
              <a:t>and Medical Isotope </a:t>
            </a:r>
            <a:r>
              <a:rPr lang="en-GB" sz="2400" dirty="0" smtClean="0">
                <a:latin typeface="Comic Sans MS" panose="030F0702030302020204" pitchFamily="66" charset="0"/>
              </a:rPr>
              <a:t>Production: 2012-2016</a:t>
            </a: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5403304"/>
            <a:ext cx="9143999" cy="76200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GB" sz="2200" dirty="0">
                <a:solidFill>
                  <a:srgbClr val="FF0000"/>
                </a:solidFill>
                <a:latin typeface="Comic Sans MS" panose="030F0702030302020204" pitchFamily="66" charset="0"/>
              </a:rPr>
              <a:t>Objectives:</a:t>
            </a:r>
            <a:r>
              <a:rPr lang="en-GB" sz="2200" dirty="0">
                <a:solidFill>
                  <a:srgbClr val="003399"/>
                </a:solidFill>
                <a:latin typeface="Comic Sans MS" panose="030F0702030302020204" pitchFamily="66" charset="0"/>
              </a:rPr>
              <a:t> </a:t>
            </a:r>
            <a:r>
              <a:rPr lang="en-GB" sz="2200" dirty="0">
                <a:solidFill>
                  <a:srgbClr val="000000"/>
                </a:solidFill>
                <a:latin typeface="Comic Sans MS" panose="030F0702030302020204" pitchFamily="66" charset="0"/>
              </a:rPr>
              <a:t>i</a:t>
            </a:r>
            <a:r>
              <a:rPr lang="en-GB" sz="22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mprove </a:t>
            </a:r>
            <a:r>
              <a:rPr lang="en-GB" sz="2200" dirty="0">
                <a:solidFill>
                  <a:srgbClr val="000000"/>
                </a:solidFill>
                <a:latin typeface="Comic Sans MS" panose="030F0702030302020204" pitchFamily="66" charset="0"/>
              </a:rPr>
              <a:t>data for medical radioisotope production, and for patient dose delivery calculations in radiotherapy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" y="4675783"/>
            <a:ext cx="9143999" cy="769441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GB" sz="2200" dirty="0">
                <a:solidFill>
                  <a:srgbClr val="FF0000"/>
                </a:solidFill>
                <a:latin typeface="Comic Sans MS" panose="030F0702030302020204" pitchFamily="66" charset="0"/>
              </a:rPr>
              <a:t>Beneficiaries: </a:t>
            </a:r>
            <a:r>
              <a:rPr lang="en-GB" sz="22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22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patients, medical </a:t>
            </a:r>
            <a:r>
              <a:rPr lang="en-GB" sz="2200" dirty="0">
                <a:solidFill>
                  <a:srgbClr val="000000"/>
                </a:solidFill>
                <a:latin typeface="Comic Sans MS" panose="030F0702030302020204" pitchFamily="66" charset="0"/>
              </a:rPr>
              <a:t>physicists, radioisotope </a:t>
            </a:r>
            <a:r>
              <a:rPr lang="en-GB" sz="22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producers, …….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5" descr="PET_zoom"/>
          <p:cNvPicPr>
            <a:picLocks noChangeAspect="1" noChangeArrowheads="1"/>
          </p:cNvPicPr>
          <p:nvPr/>
        </p:nvPicPr>
        <p:blipFill>
          <a:blip r:embed="rId2" cstate="print">
            <a:lum contrast="32000"/>
          </a:blip>
          <a:srcRect r="56978" b="70164"/>
          <a:stretch>
            <a:fillRect/>
          </a:stretch>
        </p:blipFill>
        <p:spPr bwMode="auto">
          <a:xfrm>
            <a:off x="152400" y="1424622"/>
            <a:ext cx="3515436" cy="3094990"/>
          </a:xfrm>
          <a:prstGeom prst="rect">
            <a:avLst/>
          </a:prstGeom>
          <a:noFill/>
          <a:ln w="635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9" name="Picture 6" descr="Dos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423987"/>
            <a:ext cx="4946650" cy="3095625"/>
          </a:xfrm>
          <a:prstGeom prst="rect">
            <a:avLst/>
          </a:prstGeom>
          <a:noFill/>
          <a:ln w="635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610419" y="847725"/>
            <a:ext cx="7533456" cy="430887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GB" sz="2200" dirty="0" smtClean="0">
                <a:solidFill>
                  <a:srgbClr val="000000"/>
                </a:solidFill>
              </a:rPr>
              <a:t>        </a:t>
            </a:r>
            <a:r>
              <a:rPr lang="en-GB" sz="22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Diagnosis</a:t>
            </a:r>
            <a:r>
              <a:rPr lang="en-GB" sz="2200" b="1" dirty="0" smtClean="0">
                <a:solidFill>
                  <a:srgbClr val="000000"/>
                </a:solidFill>
                <a:latin typeface="Times New Roman" pitchFamily="18" charset="0"/>
              </a:rPr>
              <a:t>                                                 </a:t>
            </a:r>
            <a:r>
              <a:rPr lang="en-GB" sz="22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Cancer therapy</a:t>
            </a:r>
            <a:endParaRPr lang="en-GB" sz="22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004048" y="6356176"/>
            <a:ext cx="3810000" cy="457200"/>
          </a:xfrm>
        </p:spPr>
        <p:txBody>
          <a:bodyPr/>
          <a:lstStyle/>
          <a:p>
            <a:pPr algn="l">
              <a:defRPr/>
            </a:pPr>
            <a:r>
              <a:rPr lang="en-US" sz="1100" smtClean="0">
                <a:solidFill>
                  <a:schemeClr val="tx1"/>
                </a:solidFill>
                <a:latin typeface="Comic Sans MS" panose="030F0702030302020204" pitchFamily="66" charset="0"/>
              </a:rPr>
              <a:t>P. Dimitriou, USNDP2016, 16.11.2016</a:t>
            </a:r>
            <a:endParaRPr lang="en-US" sz="11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6453336"/>
            <a:ext cx="2016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c/o: Alan Nichols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29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7753" y="1306431"/>
            <a:ext cx="9144000" cy="52168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buClr>
                <a:srgbClr val="2DA2BF"/>
              </a:buClr>
              <a:defRPr/>
            </a:pPr>
            <a:r>
              <a:rPr lang="en-US" sz="1600" kern="0" dirty="0">
                <a:solidFill>
                  <a:srgbClr val="990000"/>
                </a:solidFill>
                <a:latin typeface="Comic Sans MS" panose="030F0702030302020204" pitchFamily="66" charset="0"/>
                <a:cs typeface="Arial" charset="0"/>
              </a:rPr>
              <a:t>Predominantly charged-particle cross sections: measurements and evaluations in CRP</a:t>
            </a:r>
          </a:p>
          <a:p>
            <a:pPr>
              <a:spcBef>
                <a:spcPts val="0"/>
              </a:spcBef>
              <a:buClr>
                <a:srgbClr val="2DA2BF"/>
              </a:buClr>
              <a:defRPr/>
            </a:pPr>
            <a:r>
              <a:rPr lang="en-US" sz="1600" kern="0" dirty="0">
                <a:solidFill>
                  <a:srgbClr val="990000"/>
                </a:solidFill>
                <a:latin typeface="Comic Sans MS" panose="030F0702030302020204" pitchFamily="66" charset="0"/>
                <a:cs typeface="Arial" charset="0"/>
              </a:rPr>
              <a:t>Decay data: </a:t>
            </a:r>
            <a:r>
              <a:rPr lang="en-US" sz="1600" kern="0" dirty="0" smtClean="0">
                <a:solidFill>
                  <a:srgbClr val="990000"/>
                </a:solidFill>
                <a:latin typeface="Comic Sans MS" panose="030F0702030302020204" pitchFamily="66" charset="0"/>
                <a:cs typeface="Arial" charset="0"/>
              </a:rPr>
              <a:t>mainly evaluations </a:t>
            </a:r>
            <a:r>
              <a:rPr lang="en-US" sz="1600" kern="0" dirty="0">
                <a:solidFill>
                  <a:srgbClr val="990000"/>
                </a:solidFill>
                <a:latin typeface="Comic Sans MS" panose="030F0702030302020204" pitchFamily="66" charset="0"/>
                <a:cs typeface="Arial" charset="0"/>
              </a:rPr>
              <a:t>in CRP</a:t>
            </a:r>
          </a:p>
          <a:p>
            <a:pPr>
              <a:spcBef>
                <a:spcPts val="0"/>
              </a:spcBef>
              <a:buClr>
                <a:srgbClr val="2DA2BF"/>
              </a:buClr>
              <a:defRPr/>
            </a:pPr>
            <a:r>
              <a:rPr lang="en-US" sz="1150" kern="0" dirty="0" smtClean="0">
                <a:solidFill>
                  <a:srgbClr val="009A46"/>
                </a:solidFill>
                <a:latin typeface="Comic Sans MS" panose="030F0702030302020204" pitchFamily="66" charset="0"/>
                <a:cs typeface="Arial" charset="0"/>
              </a:rPr>
              <a:t>green </a:t>
            </a:r>
            <a:r>
              <a:rPr lang="en-US" sz="1150" kern="0" dirty="0">
                <a:solidFill>
                  <a:srgbClr val="009A46"/>
                </a:solidFill>
                <a:latin typeface="Comic Sans MS" panose="030F0702030302020204" pitchFamily="66" charset="0"/>
                <a:cs typeface="Arial" charset="0"/>
              </a:rPr>
              <a:t>– considered/no </a:t>
            </a:r>
            <a:r>
              <a:rPr lang="en-US" sz="1150" kern="0" dirty="0" smtClean="0">
                <a:solidFill>
                  <a:srgbClr val="009A46"/>
                </a:solidFill>
                <a:latin typeface="Comic Sans MS" panose="030F0702030302020204" pitchFamily="66" charset="0"/>
                <a:cs typeface="Arial" charset="0"/>
              </a:rPr>
              <a:t>recommended action</a:t>
            </a:r>
            <a:r>
              <a:rPr lang="en-US" sz="1150" kern="0" dirty="0">
                <a:solidFill>
                  <a:srgbClr val="009A46"/>
                </a:solidFill>
                <a:latin typeface="Comic Sans MS" panose="030F0702030302020204" pitchFamily="66" charset="0"/>
                <a:cs typeface="Arial" charset="0"/>
              </a:rPr>
              <a:t>; </a:t>
            </a:r>
            <a:r>
              <a:rPr lang="en-US" sz="1150" kern="0" dirty="0">
                <a:solidFill>
                  <a:srgbClr val="000000"/>
                </a:solidFill>
                <a:latin typeface="Comic Sans MS" panose="030F0702030302020204" pitchFamily="66" charset="0"/>
                <a:cs typeface="Arial" charset="0"/>
              </a:rPr>
              <a:t>black – required/included in CRP; </a:t>
            </a:r>
            <a:r>
              <a:rPr lang="en-US" sz="1150" kern="0" dirty="0">
                <a:solidFill>
                  <a:srgbClr val="FF0000"/>
                </a:solidFill>
                <a:latin typeface="Comic Sans MS" panose="030F0702030302020204" pitchFamily="66" charset="0"/>
                <a:cs typeface="Arial" charset="0"/>
              </a:rPr>
              <a:t>red – required/not in CRP (too many requests for </a:t>
            </a:r>
            <a:r>
              <a:rPr lang="en-US" sz="1150" kern="0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charset="0"/>
              </a:rPr>
              <a:t>one </a:t>
            </a:r>
            <a:r>
              <a:rPr lang="en-US" sz="1150" kern="0" dirty="0">
                <a:solidFill>
                  <a:srgbClr val="FF0000"/>
                </a:solidFill>
                <a:latin typeface="Comic Sans MS" panose="030F0702030302020204" pitchFamily="66" charset="0"/>
                <a:cs typeface="Arial" charset="0"/>
              </a:rPr>
              <a:t>CRP</a:t>
            </a:r>
            <a:r>
              <a:rPr lang="en-US" sz="1150" kern="0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charset="0"/>
              </a:rPr>
              <a:t>)</a:t>
            </a:r>
            <a:endParaRPr lang="en-US" sz="1150" kern="0" dirty="0">
              <a:solidFill>
                <a:srgbClr val="990000"/>
              </a:solidFill>
              <a:latin typeface="Comic Sans MS" panose="030F0702030302020204" pitchFamily="66" charset="0"/>
              <a:cs typeface="Arial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2DA2BF"/>
              </a:buClr>
              <a:defRPr/>
            </a:pPr>
            <a:r>
              <a:rPr lang="en-US" sz="2000" kern="0" dirty="0">
                <a:solidFill>
                  <a:srgbClr val="0000FF"/>
                </a:solidFill>
                <a:latin typeface="Comic Sans MS" panose="030F0702030302020204" pitchFamily="66" charset="0"/>
                <a:cs typeface="Arial" charset="0"/>
              </a:rPr>
              <a:t>Diagnostic gamma emitters:</a:t>
            </a:r>
          </a:p>
          <a:p>
            <a:pPr marL="285700" indent="-285750">
              <a:spcBef>
                <a:spcPts val="0"/>
              </a:spcBef>
              <a:buClr>
                <a:srgbClr val="2DA2BF"/>
              </a:buClr>
              <a:buFont typeface="Wingdings" panose="05000000000000000000" pitchFamily="2" charset="2"/>
              <a:buChar char="ü"/>
              <a:defRPr/>
            </a:pPr>
            <a:r>
              <a:rPr lang="en-US" sz="1600" kern="0" dirty="0">
                <a:solidFill>
                  <a:schemeClr val="tx1"/>
                </a:solidFill>
                <a:latin typeface="Comic Sans MS" panose="030F0702030302020204" pitchFamily="66" charset="0"/>
                <a:cs typeface="Arial" charset="0"/>
              </a:rPr>
              <a:t>Cross sections</a:t>
            </a:r>
            <a:r>
              <a:rPr lang="en-US" sz="1600" b="0" kern="0" dirty="0">
                <a:solidFill>
                  <a:srgbClr val="7030A0"/>
                </a:solidFill>
                <a:latin typeface="Comic Sans MS" panose="030F0702030302020204" pitchFamily="66" charset="0"/>
                <a:cs typeface="Arial" charset="0"/>
              </a:rPr>
              <a:t> </a:t>
            </a:r>
            <a:r>
              <a:rPr lang="en-US" sz="1600" b="0" kern="0" dirty="0">
                <a:solidFill>
                  <a:srgbClr val="000000"/>
                </a:solidFill>
                <a:latin typeface="Comic Sans MS" panose="030F0702030302020204" pitchFamily="66" charset="0"/>
                <a:cs typeface="Arial" charset="0"/>
              </a:rPr>
              <a:t>– </a:t>
            </a:r>
            <a:r>
              <a:rPr lang="en-US" sz="1600" kern="0" baseline="30000" dirty="0">
                <a:solidFill>
                  <a:srgbClr val="000000"/>
                </a:solidFill>
                <a:latin typeface="Comic Sans MS" panose="030F0702030302020204" pitchFamily="66" charset="0"/>
                <a:cs typeface="Arial" charset="0"/>
              </a:rPr>
              <a:t>51</a:t>
            </a:r>
            <a:r>
              <a:rPr lang="en-US" sz="1600" kern="0" dirty="0">
                <a:solidFill>
                  <a:srgbClr val="000000"/>
                </a:solidFill>
                <a:latin typeface="Comic Sans MS" panose="030F0702030302020204" pitchFamily="66" charset="0"/>
                <a:cs typeface="Arial" charset="0"/>
              </a:rPr>
              <a:t>Cr, </a:t>
            </a:r>
            <a:r>
              <a:rPr lang="en-US" sz="1600" kern="0" baseline="30000" dirty="0">
                <a:solidFill>
                  <a:srgbClr val="000000"/>
                </a:solidFill>
                <a:latin typeface="Comic Sans MS" panose="030F0702030302020204" pitchFamily="66" charset="0"/>
                <a:cs typeface="Arial" charset="0"/>
              </a:rPr>
              <a:t>64,67</a:t>
            </a:r>
            <a:r>
              <a:rPr lang="en-US" sz="1600" kern="0" dirty="0">
                <a:solidFill>
                  <a:srgbClr val="000000"/>
                </a:solidFill>
                <a:latin typeface="Comic Sans MS" panose="030F0702030302020204" pitchFamily="66" charset="0"/>
                <a:cs typeface="Arial" charset="0"/>
              </a:rPr>
              <a:t>Cu, </a:t>
            </a:r>
            <a:r>
              <a:rPr lang="en-US" sz="1600" kern="0" baseline="30000" dirty="0">
                <a:solidFill>
                  <a:srgbClr val="000000"/>
                </a:solidFill>
                <a:latin typeface="Comic Sans MS" panose="030F0702030302020204" pitchFamily="66" charset="0"/>
                <a:cs typeface="Arial" charset="0"/>
              </a:rPr>
              <a:t>90,90m</a:t>
            </a:r>
            <a:r>
              <a:rPr lang="en-US" sz="1600" kern="0" dirty="0">
                <a:solidFill>
                  <a:srgbClr val="000000"/>
                </a:solidFill>
                <a:latin typeface="Comic Sans MS" panose="030F0702030302020204" pitchFamily="66" charset="0"/>
                <a:cs typeface="Arial" charset="0"/>
              </a:rPr>
              <a:t>Y,</a:t>
            </a:r>
            <a:r>
              <a:rPr lang="en-US" sz="1600" b="0" kern="0" dirty="0">
                <a:solidFill>
                  <a:srgbClr val="000000"/>
                </a:solidFill>
                <a:latin typeface="Comic Sans MS" panose="030F0702030302020204" pitchFamily="66" charset="0"/>
                <a:cs typeface="Arial" charset="0"/>
              </a:rPr>
              <a:t>  </a:t>
            </a:r>
            <a:r>
              <a:rPr lang="en-US" sz="1600" kern="0" baseline="30000" dirty="0">
                <a:solidFill>
                  <a:srgbClr val="000000"/>
                </a:solidFill>
                <a:latin typeface="Comic Sans MS" panose="030F0702030302020204" pitchFamily="66" charset="0"/>
                <a:cs typeface="Arial" charset="0"/>
              </a:rPr>
              <a:t>99</a:t>
            </a:r>
            <a:r>
              <a:rPr lang="en-US" sz="1600" kern="0" dirty="0">
                <a:solidFill>
                  <a:srgbClr val="000000"/>
                </a:solidFill>
                <a:latin typeface="Comic Sans MS" panose="030F0702030302020204" pitchFamily="66" charset="0"/>
                <a:cs typeface="Arial" charset="0"/>
              </a:rPr>
              <a:t>Mo/</a:t>
            </a:r>
            <a:r>
              <a:rPr lang="en-GB" sz="1600" kern="0" baseline="300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99m</a:t>
            </a:r>
            <a:r>
              <a:rPr lang="en-GB" sz="1600" kern="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Tc, </a:t>
            </a:r>
            <a:r>
              <a:rPr lang="en-GB" sz="1600" kern="0" baseline="300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97</a:t>
            </a:r>
            <a:r>
              <a:rPr lang="en-GB" sz="1600" kern="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Ru, </a:t>
            </a:r>
            <a:r>
              <a:rPr lang="en-GB" sz="1600" kern="0" baseline="300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111</a:t>
            </a:r>
            <a:r>
              <a:rPr lang="en-GB" sz="1600" kern="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In,</a:t>
            </a:r>
            <a:r>
              <a:rPr lang="en-US" sz="1600" kern="0" baseline="30000" dirty="0">
                <a:solidFill>
                  <a:srgbClr val="000000"/>
                </a:solidFill>
                <a:latin typeface="Comic Sans MS" panose="030F0702030302020204" pitchFamily="66" charset="0"/>
                <a:cs typeface="Arial" charset="0"/>
              </a:rPr>
              <a:t> </a:t>
            </a:r>
            <a:r>
              <a:rPr lang="en-US" sz="1600" kern="0" baseline="30000" dirty="0" smtClean="0">
                <a:solidFill>
                  <a:srgbClr val="000000"/>
                </a:solidFill>
                <a:latin typeface="Comic Sans MS" panose="030F0702030302020204" pitchFamily="66" charset="0"/>
                <a:cs typeface="Arial" charset="0"/>
              </a:rPr>
              <a:t>121</a:t>
            </a:r>
            <a:r>
              <a:rPr lang="en-US" sz="1600" kern="0" dirty="0" smtClean="0">
                <a:solidFill>
                  <a:srgbClr val="000000"/>
                </a:solidFill>
                <a:latin typeface="Comic Sans MS" panose="030F0702030302020204" pitchFamily="66" charset="0"/>
                <a:cs typeface="Arial" charset="0"/>
              </a:rPr>
              <a:t>I, </a:t>
            </a:r>
            <a:r>
              <a:rPr lang="en-US" sz="1600" kern="0" baseline="30000" dirty="0" smtClean="0">
                <a:solidFill>
                  <a:srgbClr val="009A46"/>
                </a:solidFill>
                <a:latin typeface="Comic Sans MS" panose="030F0702030302020204" pitchFamily="66" charset="0"/>
                <a:cs typeface="Arial" charset="0"/>
              </a:rPr>
              <a:t>123</a:t>
            </a:r>
            <a:r>
              <a:rPr lang="en-US" sz="1600" kern="0" dirty="0" smtClean="0">
                <a:solidFill>
                  <a:srgbClr val="009A46"/>
                </a:solidFill>
                <a:latin typeface="Comic Sans MS" panose="030F0702030302020204" pitchFamily="66" charset="0"/>
                <a:cs typeface="Arial" charset="0"/>
              </a:rPr>
              <a:t>I, </a:t>
            </a:r>
            <a:r>
              <a:rPr lang="en-US" sz="1600" kern="0" baseline="30000" dirty="0">
                <a:solidFill>
                  <a:srgbClr val="000000"/>
                </a:solidFill>
                <a:latin typeface="Comic Sans MS" panose="030F0702030302020204" pitchFamily="66" charset="0"/>
                <a:cs typeface="Arial" charset="0"/>
              </a:rPr>
              <a:t>123</a:t>
            </a:r>
            <a:r>
              <a:rPr lang="en-US" sz="1600" kern="0" dirty="0">
                <a:solidFill>
                  <a:srgbClr val="000000"/>
                </a:solidFill>
                <a:latin typeface="Comic Sans MS" panose="030F0702030302020204" pitchFamily="66" charset="0"/>
                <a:cs typeface="Arial" charset="0"/>
              </a:rPr>
              <a:t>Xe, </a:t>
            </a:r>
            <a:r>
              <a:rPr lang="en-US" sz="1600" kern="0" baseline="30000" dirty="0">
                <a:solidFill>
                  <a:srgbClr val="000000"/>
                </a:solidFill>
                <a:latin typeface="Comic Sans MS" panose="030F0702030302020204" pitchFamily="66" charset="0"/>
                <a:cs typeface="Arial" charset="0"/>
              </a:rPr>
              <a:t>123</a:t>
            </a:r>
            <a:r>
              <a:rPr lang="en-US" sz="1600" kern="0" dirty="0">
                <a:solidFill>
                  <a:srgbClr val="000000"/>
                </a:solidFill>
                <a:latin typeface="Comic Sans MS" panose="030F0702030302020204" pitchFamily="66" charset="0"/>
                <a:cs typeface="Arial" charset="0"/>
              </a:rPr>
              <a:t>Cs,</a:t>
            </a:r>
            <a:r>
              <a:rPr lang="en-GB" sz="1600" kern="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endParaRPr lang="en-GB" sz="1600" kern="0" dirty="0" smtClean="0">
              <a:solidFill>
                <a:srgbClr val="000000"/>
              </a:solidFill>
              <a:latin typeface="Comic Sans MS" panose="030F0702030302020204" pitchFamily="66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Clr>
                <a:srgbClr val="2DA2BF"/>
              </a:buClr>
              <a:defRPr/>
            </a:pPr>
            <a:r>
              <a:rPr lang="en-GB" sz="1600" kern="0" baseline="30000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GB" sz="1600" kern="0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     </a:t>
            </a:r>
            <a:r>
              <a:rPr lang="en-GB" sz="1600" kern="0" baseline="3000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147</a:t>
            </a:r>
            <a:r>
              <a:rPr lang="en-GB" sz="1600" kern="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Gd </a:t>
            </a:r>
            <a:r>
              <a:rPr lang="en-GB" sz="1600" kern="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(MRI+SPECT), </a:t>
            </a:r>
            <a:r>
              <a:rPr lang="en-GB" sz="1600" kern="0" baseline="300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186,188</a:t>
            </a:r>
            <a:r>
              <a:rPr lang="en-GB" sz="1600" kern="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Re, </a:t>
            </a:r>
            <a:r>
              <a:rPr lang="en-GB" sz="1600" kern="0" baseline="30000" dirty="0" smtClean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200,201,202m</a:t>
            </a:r>
            <a:r>
              <a:rPr lang="en-GB" sz="1600" kern="0" dirty="0" smtClean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Pb, </a:t>
            </a:r>
            <a:r>
              <a:rPr lang="en-GB" sz="1600" kern="0" baseline="30000" dirty="0" smtClean="0">
                <a:solidFill>
                  <a:srgbClr val="009A46"/>
                </a:solidFill>
                <a:latin typeface="Comic Sans MS" panose="030F0702030302020204" pitchFamily="66" charset="0"/>
                <a:cs typeface="Times New Roman" pitchFamily="18" charset="0"/>
              </a:rPr>
              <a:t>203</a:t>
            </a:r>
            <a:r>
              <a:rPr lang="en-GB" sz="1600" kern="0" dirty="0" smtClean="0">
                <a:solidFill>
                  <a:srgbClr val="009A46"/>
                </a:solidFill>
                <a:latin typeface="Comic Sans MS" panose="030F0702030302020204" pitchFamily="66" charset="0"/>
                <a:cs typeface="Times New Roman" pitchFamily="18" charset="0"/>
              </a:rPr>
              <a:t>Pb</a:t>
            </a:r>
            <a:endParaRPr lang="en-GB" sz="1600" kern="0" dirty="0">
              <a:solidFill>
                <a:srgbClr val="009A46"/>
              </a:solidFill>
              <a:latin typeface="Comic Sans MS" panose="030F0702030302020204" pitchFamily="66" charset="0"/>
              <a:cs typeface="Times New Roman" pitchFamily="18" charset="0"/>
            </a:endParaRPr>
          </a:p>
          <a:p>
            <a:pPr marL="285700" indent="-285750">
              <a:spcBef>
                <a:spcPts val="0"/>
              </a:spcBef>
              <a:buClr>
                <a:srgbClr val="2DA2BF"/>
              </a:buClr>
              <a:buFont typeface="Wingdings" panose="05000000000000000000" pitchFamily="2" charset="2"/>
              <a:buChar char="ü"/>
              <a:defRPr/>
            </a:pPr>
            <a:r>
              <a:rPr lang="en-GB" sz="1600" kern="0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Decay data</a:t>
            </a:r>
            <a:r>
              <a:rPr lang="en-GB" sz="1600" b="0" kern="0" dirty="0">
                <a:solidFill>
                  <a:srgbClr val="7030A0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GB" sz="1600" b="0" kern="0" dirty="0" smtClean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‒ </a:t>
            </a:r>
            <a:r>
              <a:rPr lang="en-GB" sz="1600" kern="0" baseline="30000" dirty="0" smtClean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67</a:t>
            </a:r>
            <a:r>
              <a:rPr lang="en-GB" sz="1600" kern="0" dirty="0" smtClean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Cu,</a:t>
            </a:r>
            <a:r>
              <a:rPr lang="en-GB" sz="1600" b="0" kern="0" dirty="0" smtClean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GB" sz="1600" kern="0" baseline="300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99m</a:t>
            </a:r>
            <a:r>
              <a:rPr lang="en-GB" sz="1600" kern="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Tc (Auger electrons),</a:t>
            </a:r>
            <a:r>
              <a:rPr lang="en-GB" sz="1600" b="0" kern="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GB" sz="1600" kern="0" baseline="300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123</a:t>
            </a:r>
            <a:r>
              <a:rPr lang="en-GB" sz="1600" kern="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I (Auger </a:t>
            </a:r>
            <a:r>
              <a:rPr lang="en-GB" sz="1600" kern="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electrons), </a:t>
            </a:r>
            <a:r>
              <a:rPr lang="en-GB" sz="1600" kern="0" baseline="30000" dirty="0" smtClean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111</a:t>
            </a:r>
            <a:r>
              <a:rPr lang="en-GB" sz="1600" kern="0" dirty="0" smtClean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In (Auger electrons),</a:t>
            </a:r>
          </a:p>
          <a:p>
            <a:pPr>
              <a:spcBef>
                <a:spcPts val="0"/>
              </a:spcBef>
              <a:spcAft>
                <a:spcPts val="300"/>
              </a:spcAft>
              <a:buClr>
                <a:srgbClr val="2DA2BF"/>
              </a:buClr>
              <a:defRPr/>
            </a:pPr>
            <a:r>
              <a:rPr lang="en-GB" sz="1600" kern="0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GB" sz="1600" kern="0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     </a:t>
            </a:r>
            <a:r>
              <a:rPr lang="en-GB" sz="1600" kern="0" baseline="3000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147</a:t>
            </a:r>
            <a:r>
              <a:rPr lang="en-GB" sz="1600" kern="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Gd </a:t>
            </a:r>
            <a:r>
              <a:rPr lang="en-GB" sz="1600" kern="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(MRI+SPECT</a:t>
            </a:r>
            <a:r>
              <a:rPr lang="en-GB" sz="1600" kern="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), </a:t>
            </a:r>
            <a:r>
              <a:rPr lang="en-GB" sz="1600" kern="0" baseline="30000" dirty="0" smtClean="0">
                <a:solidFill>
                  <a:srgbClr val="009A46"/>
                </a:solidFill>
                <a:latin typeface="Comic Sans MS" panose="030F0702030302020204" pitchFamily="66" charset="0"/>
                <a:cs typeface="Times New Roman" pitchFamily="18" charset="0"/>
              </a:rPr>
              <a:t>203</a:t>
            </a:r>
            <a:r>
              <a:rPr lang="en-GB" sz="1600" kern="0" dirty="0" smtClean="0">
                <a:solidFill>
                  <a:srgbClr val="009A46"/>
                </a:solidFill>
                <a:latin typeface="Comic Sans MS" panose="030F0702030302020204" pitchFamily="66" charset="0"/>
                <a:cs typeface="Times New Roman" pitchFamily="18" charset="0"/>
              </a:rPr>
              <a:t>Pb</a:t>
            </a:r>
            <a:endParaRPr lang="en-GB" sz="1600" kern="0" dirty="0">
              <a:solidFill>
                <a:srgbClr val="009A46"/>
              </a:solidFill>
              <a:latin typeface="Comic Sans MS" panose="030F0702030302020204" pitchFamily="66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Clr>
                <a:srgbClr val="2DA2BF"/>
              </a:buClr>
              <a:defRPr/>
            </a:pPr>
            <a:r>
              <a:rPr lang="en-GB" sz="2000" kern="0" dirty="0" smtClean="0">
                <a:solidFill>
                  <a:srgbClr val="0000FF"/>
                </a:solidFill>
                <a:latin typeface="Comic Sans MS" panose="030F0702030302020204" pitchFamily="66" charset="0"/>
                <a:cs typeface="Times New Roman" pitchFamily="18" charset="0"/>
              </a:rPr>
              <a:t>Positron </a:t>
            </a:r>
            <a:r>
              <a:rPr lang="en-GB" sz="2000" kern="0" dirty="0">
                <a:solidFill>
                  <a:srgbClr val="0000FF"/>
                </a:solidFill>
                <a:latin typeface="Comic Sans MS" panose="030F0702030302020204" pitchFamily="66" charset="0"/>
                <a:cs typeface="Times New Roman" pitchFamily="18" charset="0"/>
              </a:rPr>
              <a:t>emitters:</a:t>
            </a:r>
          </a:p>
          <a:p>
            <a:pPr marL="342850" indent="-342900">
              <a:spcBef>
                <a:spcPts val="0"/>
              </a:spcBef>
              <a:buClr>
                <a:srgbClr val="2DA2BF"/>
              </a:buClr>
              <a:buFont typeface="Wingdings" panose="05000000000000000000" pitchFamily="2" charset="2"/>
              <a:buChar char="ü"/>
              <a:defRPr/>
            </a:pPr>
            <a:r>
              <a:rPr lang="en-GB" sz="1600" kern="0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Cross sections</a:t>
            </a:r>
            <a:r>
              <a:rPr lang="en-GB" sz="1600" kern="0" dirty="0">
                <a:solidFill>
                  <a:srgbClr val="7030A0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GB" sz="1600" b="0" kern="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‒ </a:t>
            </a:r>
            <a:r>
              <a:rPr lang="en-GB" sz="1600" kern="0" baseline="300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11</a:t>
            </a:r>
            <a:r>
              <a:rPr lang="en-GB" sz="1600" kern="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C, </a:t>
            </a:r>
            <a:r>
              <a:rPr lang="en-GB" sz="1600" kern="0" baseline="300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13</a:t>
            </a:r>
            <a:r>
              <a:rPr lang="en-GB" sz="1600" kern="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N, </a:t>
            </a:r>
            <a:r>
              <a:rPr lang="en-GB" sz="1600" kern="0" baseline="300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14,15</a:t>
            </a:r>
            <a:r>
              <a:rPr lang="en-GB" sz="1600" kern="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O, </a:t>
            </a:r>
            <a:r>
              <a:rPr lang="en-GB" sz="1600" kern="0" baseline="300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30</a:t>
            </a:r>
            <a:r>
              <a:rPr lang="en-GB" sz="1600" kern="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P, </a:t>
            </a:r>
            <a:r>
              <a:rPr lang="en-GB" sz="1600" kern="0" baseline="300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34m</a:t>
            </a:r>
            <a:r>
              <a:rPr lang="en-GB" sz="1600" kern="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Cl, </a:t>
            </a:r>
            <a:r>
              <a:rPr lang="en-GB" sz="1600" kern="0" baseline="300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38</a:t>
            </a:r>
            <a:r>
              <a:rPr lang="en-GB" sz="1600" kern="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K, </a:t>
            </a:r>
            <a:r>
              <a:rPr lang="en-GB" sz="1600" kern="0" baseline="300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43</a:t>
            </a:r>
            <a:r>
              <a:rPr lang="en-GB" sz="1600" kern="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Sc, </a:t>
            </a:r>
            <a:r>
              <a:rPr lang="en-GB" sz="1600" kern="0" baseline="300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45</a:t>
            </a:r>
            <a:r>
              <a:rPr lang="en-GB" sz="1600" kern="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Ti, </a:t>
            </a:r>
            <a:r>
              <a:rPr lang="en-GB" sz="1600" kern="0" baseline="300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48</a:t>
            </a:r>
            <a:r>
              <a:rPr lang="en-GB" sz="1600" kern="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V, </a:t>
            </a:r>
            <a:r>
              <a:rPr lang="en-GB" sz="1600" kern="0" baseline="300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49</a:t>
            </a:r>
            <a:r>
              <a:rPr lang="en-GB" sz="1600" kern="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Cr, </a:t>
            </a:r>
            <a:r>
              <a:rPr lang="en-GB" sz="1600" kern="0" baseline="3000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51</a:t>
            </a:r>
            <a:r>
              <a:rPr lang="en-GB" sz="1600" kern="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Mn, </a:t>
            </a:r>
            <a:r>
              <a:rPr lang="en-GB" sz="1600" kern="0" baseline="3000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52,52m</a:t>
            </a:r>
            <a:r>
              <a:rPr lang="en-GB" sz="1600" kern="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Mn </a:t>
            </a:r>
            <a:r>
              <a:rPr lang="en-GB" sz="1600" kern="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(MRI+PET), </a:t>
            </a:r>
            <a:r>
              <a:rPr lang="en-GB" sz="1600" kern="0" baseline="300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52</a:t>
            </a:r>
            <a:r>
              <a:rPr lang="en-GB" sz="1600" kern="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Fe, </a:t>
            </a:r>
            <a:r>
              <a:rPr lang="en-GB" sz="1600" kern="0" baseline="300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55</a:t>
            </a:r>
            <a:r>
              <a:rPr lang="en-GB" sz="1600" kern="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Co, </a:t>
            </a:r>
            <a:r>
              <a:rPr lang="en-GB" sz="1600" kern="0" baseline="300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57</a:t>
            </a:r>
            <a:r>
              <a:rPr lang="en-GB" sz="1600" kern="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Ni,</a:t>
            </a:r>
            <a:r>
              <a:rPr lang="en-GB" sz="1600" kern="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GB" sz="1600" kern="0" baseline="300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61</a:t>
            </a:r>
            <a:r>
              <a:rPr lang="en-GB" sz="1600" kern="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Cu</a:t>
            </a:r>
            <a:r>
              <a:rPr lang="en-GB" sz="1600" kern="0" dirty="0" smtClean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, </a:t>
            </a:r>
            <a:r>
              <a:rPr lang="en-GB" sz="1600" kern="0" baseline="30000" dirty="0" smtClean="0">
                <a:solidFill>
                  <a:srgbClr val="009A46"/>
                </a:solidFill>
                <a:latin typeface="Comic Sans MS" panose="030F0702030302020204" pitchFamily="66" charset="0"/>
                <a:cs typeface="Times New Roman" pitchFamily="18" charset="0"/>
              </a:rPr>
              <a:t>64</a:t>
            </a:r>
            <a:r>
              <a:rPr lang="en-GB" sz="1600" kern="0" dirty="0" smtClean="0">
                <a:solidFill>
                  <a:srgbClr val="009A46"/>
                </a:solidFill>
                <a:latin typeface="Comic Sans MS" panose="030F0702030302020204" pitchFamily="66" charset="0"/>
                <a:cs typeface="Times New Roman" pitchFamily="18" charset="0"/>
              </a:rPr>
              <a:t>Cu, </a:t>
            </a:r>
            <a:r>
              <a:rPr lang="en-GB" sz="1600" kern="0" baseline="300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66,68</a:t>
            </a:r>
            <a:r>
              <a:rPr lang="en-GB" sz="1600" kern="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Ga, </a:t>
            </a:r>
            <a:r>
              <a:rPr lang="en-GB" sz="1600" kern="0" baseline="300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72</a:t>
            </a:r>
            <a:r>
              <a:rPr lang="en-GB" sz="1600" kern="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As, </a:t>
            </a:r>
            <a:r>
              <a:rPr lang="en-GB" sz="1600" kern="0" baseline="300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73</a:t>
            </a:r>
            <a:r>
              <a:rPr lang="en-GB" sz="1600" kern="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Se,</a:t>
            </a:r>
            <a:r>
              <a:rPr lang="en-GB" sz="1600" b="0" kern="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GB" sz="1600" kern="0" baseline="3000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75</a:t>
            </a:r>
            <a:r>
              <a:rPr lang="en-GB" sz="1600" kern="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Br, </a:t>
            </a:r>
            <a:r>
              <a:rPr lang="en-GB" sz="1600" kern="0" baseline="30000" dirty="0" smtClean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76</a:t>
            </a:r>
            <a:r>
              <a:rPr lang="en-GB" sz="1600" kern="0" dirty="0" smtClean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Br</a:t>
            </a:r>
            <a:r>
              <a:rPr lang="en-GB" sz="1600" kern="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,</a:t>
            </a:r>
            <a:r>
              <a:rPr lang="en-GB" sz="1600" b="0" kern="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GB" sz="1600" kern="0" baseline="300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77</a:t>
            </a:r>
            <a:r>
              <a:rPr lang="en-GB" sz="1600" kern="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Kr, </a:t>
            </a:r>
            <a:r>
              <a:rPr lang="en-GB" sz="1600" kern="0" baseline="300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81,82m</a:t>
            </a:r>
            <a:r>
              <a:rPr lang="en-GB" sz="1600" kern="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Rb, </a:t>
            </a:r>
            <a:r>
              <a:rPr lang="en-GB" sz="1600" kern="0" baseline="300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83</a:t>
            </a:r>
            <a:r>
              <a:rPr lang="en-GB" sz="1600" kern="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Sr, </a:t>
            </a:r>
            <a:r>
              <a:rPr lang="en-GB" sz="1600" kern="0" baseline="300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86</a:t>
            </a:r>
            <a:r>
              <a:rPr lang="en-GB" sz="1600" kern="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Y, </a:t>
            </a:r>
            <a:r>
              <a:rPr lang="en-GB" sz="1600" kern="0" baseline="300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89</a:t>
            </a:r>
            <a:r>
              <a:rPr lang="en-GB" sz="1600" kern="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Zr,</a:t>
            </a:r>
            <a:r>
              <a:rPr lang="en-GB" sz="1600" b="0" kern="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GB" sz="1600" kern="0" baseline="300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90</a:t>
            </a:r>
            <a:r>
              <a:rPr lang="en-GB" sz="1600" kern="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Nb,</a:t>
            </a:r>
            <a:r>
              <a:rPr lang="en-GB" sz="1600" b="0" kern="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GB" sz="1600" kern="0" baseline="300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94m</a:t>
            </a:r>
            <a:r>
              <a:rPr lang="en-GB" sz="1600" kern="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Tc,</a:t>
            </a:r>
            <a:r>
              <a:rPr lang="en-GB" sz="1600" b="0" kern="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GB" sz="1600" kern="0" baseline="300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95</a:t>
            </a:r>
            <a:r>
              <a:rPr lang="en-GB" sz="1600" kern="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Ru,</a:t>
            </a:r>
            <a:r>
              <a:rPr lang="en-GB" sz="1600" b="0" kern="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GB" sz="1600" kern="0" baseline="300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110m</a:t>
            </a:r>
            <a:r>
              <a:rPr lang="en-GB" sz="1600" kern="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In, </a:t>
            </a:r>
            <a:r>
              <a:rPr lang="en-GB" sz="1600" kern="0" baseline="30000" dirty="0" smtClean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120</a:t>
            </a:r>
            <a:r>
              <a:rPr lang="en-GB" sz="1600" kern="0" dirty="0" smtClean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I, </a:t>
            </a:r>
            <a:r>
              <a:rPr lang="en-GB" sz="1600" kern="0" baseline="3000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121</a:t>
            </a:r>
            <a:r>
              <a:rPr lang="en-GB" sz="1600" kern="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I, </a:t>
            </a:r>
            <a:r>
              <a:rPr lang="en-GB" sz="1600" kern="0" baseline="30000" dirty="0" smtClean="0">
                <a:solidFill>
                  <a:srgbClr val="009A46"/>
                </a:solidFill>
                <a:latin typeface="Comic Sans MS" panose="030F0702030302020204" pitchFamily="66" charset="0"/>
                <a:cs typeface="Times New Roman" pitchFamily="18" charset="0"/>
              </a:rPr>
              <a:t>124</a:t>
            </a:r>
            <a:r>
              <a:rPr lang="en-GB" sz="1600" kern="0" dirty="0" smtClean="0">
                <a:solidFill>
                  <a:srgbClr val="009A46"/>
                </a:solidFill>
                <a:latin typeface="Comic Sans MS" panose="030F0702030302020204" pitchFamily="66" charset="0"/>
                <a:cs typeface="Times New Roman" pitchFamily="18" charset="0"/>
              </a:rPr>
              <a:t>I, </a:t>
            </a:r>
            <a:r>
              <a:rPr lang="en-GB" sz="1600" kern="0" baseline="3000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152</a:t>
            </a:r>
            <a:r>
              <a:rPr lang="en-GB" sz="1600" kern="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Tb</a:t>
            </a:r>
            <a:endParaRPr lang="en-GB" sz="1600" b="0" kern="0" dirty="0">
              <a:solidFill>
                <a:srgbClr val="000000"/>
              </a:solidFill>
              <a:latin typeface="Comic Sans MS" panose="030F0702030302020204" pitchFamily="66" charset="0"/>
              <a:cs typeface="Times New Roman" pitchFamily="18" charset="0"/>
            </a:endParaRPr>
          </a:p>
          <a:p>
            <a:pPr marL="342850" indent="-342900">
              <a:spcBef>
                <a:spcPts val="0"/>
              </a:spcBef>
              <a:spcAft>
                <a:spcPts val="300"/>
              </a:spcAft>
              <a:buClr>
                <a:srgbClr val="2DA2BF"/>
              </a:buClr>
              <a:buFont typeface="Wingdings" panose="05000000000000000000" pitchFamily="2" charset="2"/>
              <a:buChar char="ü"/>
              <a:defRPr/>
            </a:pPr>
            <a:r>
              <a:rPr lang="en-GB" sz="1600" kern="0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Decay </a:t>
            </a:r>
            <a:r>
              <a:rPr lang="en-GB" sz="1600" kern="0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data</a:t>
            </a:r>
            <a:r>
              <a:rPr lang="en-GB" sz="1600" kern="0" dirty="0">
                <a:solidFill>
                  <a:srgbClr val="7030A0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GB" sz="1600" b="0" kern="0" dirty="0" smtClean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– </a:t>
            </a:r>
            <a:r>
              <a:rPr lang="en-GB" sz="1600" kern="0" baseline="30000" dirty="0" smtClean="0">
                <a:solidFill>
                  <a:srgbClr val="009A46"/>
                </a:solidFill>
                <a:latin typeface="Comic Sans MS" panose="030F0702030302020204" pitchFamily="66" charset="0"/>
                <a:cs typeface="Times New Roman" pitchFamily="18" charset="0"/>
              </a:rPr>
              <a:t>43</a:t>
            </a:r>
            <a:r>
              <a:rPr lang="en-GB" sz="1600" kern="0" dirty="0" smtClean="0">
                <a:solidFill>
                  <a:srgbClr val="009A46"/>
                </a:solidFill>
                <a:latin typeface="Comic Sans MS" panose="030F0702030302020204" pitchFamily="66" charset="0"/>
                <a:cs typeface="Times New Roman" pitchFamily="18" charset="0"/>
              </a:rPr>
              <a:t>Sc,</a:t>
            </a:r>
            <a:r>
              <a:rPr lang="en-GB" sz="1600" b="0" kern="0" dirty="0" smtClean="0">
                <a:solidFill>
                  <a:srgbClr val="009A46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GB" sz="1600" kern="0" baseline="30000" dirty="0" smtClean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52,52m</a:t>
            </a:r>
            <a:r>
              <a:rPr lang="en-GB" sz="1600" kern="0" dirty="0" smtClean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Mn </a:t>
            </a:r>
            <a:r>
              <a:rPr lang="en-GB" sz="1600" kern="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(MRI+PET), </a:t>
            </a:r>
            <a:r>
              <a:rPr lang="en-GB" sz="1600" kern="0" baseline="300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52</a:t>
            </a:r>
            <a:r>
              <a:rPr lang="en-GB" sz="1600" kern="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Fe, </a:t>
            </a:r>
            <a:r>
              <a:rPr lang="en-GB" sz="1600" kern="0" baseline="300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57</a:t>
            </a:r>
            <a:r>
              <a:rPr lang="en-GB" sz="1600" kern="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Ni</a:t>
            </a:r>
            <a:r>
              <a:rPr lang="en-GB" sz="1600" kern="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, </a:t>
            </a:r>
            <a:r>
              <a:rPr lang="en-GB" sz="1600" kern="0" baseline="300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64</a:t>
            </a:r>
            <a:r>
              <a:rPr lang="en-GB" sz="1600" kern="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Cu, </a:t>
            </a:r>
            <a:r>
              <a:rPr lang="en-GB" sz="1600" kern="0" baseline="300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66</a:t>
            </a:r>
            <a:r>
              <a:rPr lang="en-GB" sz="1600" kern="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Ga</a:t>
            </a:r>
            <a:r>
              <a:rPr lang="en-GB" sz="1600" kern="0" dirty="0" smtClean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, </a:t>
            </a:r>
            <a:r>
              <a:rPr lang="en-GB" sz="1600" kern="0" baseline="30000" dirty="0" smtClean="0">
                <a:solidFill>
                  <a:srgbClr val="009A46"/>
                </a:solidFill>
                <a:latin typeface="Comic Sans MS" panose="030F0702030302020204" pitchFamily="66" charset="0"/>
                <a:cs typeface="Times New Roman" pitchFamily="18" charset="0"/>
              </a:rPr>
              <a:t>68</a:t>
            </a:r>
            <a:r>
              <a:rPr lang="en-GB" sz="1600" kern="0" dirty="0" smtClean="0">
                <a:solidFill>
                  <a:srgbClr val="009A46"/>
                </a:solidFill>
                <a:latin typeface="Comic Sans MS" panose="030F0702030302020204" pitchFamily="66" charset="0"/>
                <a:cs typeface="Times New Roman" pitchFamily="18" charset="0"/>
              </a:rPr>
              <a:t>Ga,</a:t>
            </a:r>
            <a:r>
              <a:rPr lang="en-GB" sz="1600" b="0" kern="0" dirty="0" smtClean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GB" sz="1600" kern="0" baseline="300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72</a:t>
            </a:r>
            <a:r>
              <a:rPr lang="en-GB" sz="1600" kern="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As,</a:t>
            </a:r>
            <a:r>
              <a:rPr lang="en-GB" sz="1600" b="0" kern="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GB" sz="1600" kern="0" baseline="300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73</a:t>
            </a:r>
            <a:r>
              <a:rPr lang="en-GB" sz="1600" kern="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Se,</a:t>
            </a:r>
            <a:r>
              <a:rPr lang="en-GB" sz="1600" b="0" kern="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GB" sz="1600" kern="0" baseline="3000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75</a:t>
            </a:r>
            <a:r>
              <a:rPr lang="en-GB" sz="1600" kern="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Br, </a:t>
            </a:r>
            <a:r>
              <a:rPr lang="en-GB" sz="1600" kern="0" baseline="30000" dirty="0" smtClean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76</a:t>
            </a:r>
            <a:r>
              <a:rPr lang="en-GB" sz="1600" kern="0" dirty="0" smtClean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Br</a:t>
            </a:r>
            <a:r>
              <a:rPr lang="en-GB" sz="1600" kern="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,</a:t>
            </a:r>
            <a:r>
              <a:rPr lang="en-GB" sz="1600" kern="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GB" sz="1600" kern="0" baseline="300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77</a:t>
            </a:r>
            <a:r>
              <a:rPr lang="en-GB" sz="1600" kern="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Kr, </a:t>
            </a:r>
            <a:r>
              <a:rPr lang="en-GB" sz="1600" kern="0" baseline="300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81,82m</a:t>
            </a:r>
            <a:r>
              <a:rPr lang="en-GB" sz="1600" kern="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Rb, </a:t>
            </a:r>
            <a:r>
              <a:rPr lang="en-GB" sz="1600" kern="0" baseline="300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83</a:t>
            </a:r>
            <a:r>
              <a:rPr lang="en-GB" sz="1600" kern="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Sr, </a:t>
            </a:r>
            <a:r>
              <a:rPr lang="en-GB" sz="1600" kern="0" baseline="300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86</a:t>
            </a:r>
            <a:r>
              <a:rPr lang="en-GB" sz="1600" kern="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Y</a:t>
            </a:r>
            <a:r>
              <a:rPr lang="en-GB" sz="1600" b="0" kern="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, </a:t>
            </a:r>
            <a:r>
              <a:rPr lang="en-GB" sz="1600" kern="0" baseline="300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89</a:t>
            </a:r>
            <a:r>
              <a:rPr lang="en-GB" sz="1600" kern="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Zr,</a:t>
            </a:r>
            <a:r>
              <a:rPr lang="en-GB" sz="1600" b="0" kern="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GB" sz="1600" kern="0" baseline="300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94m</a:t>
            </a:r>
            <a:r>
              <a:rPr lang="en-GB" sz="1600" kern="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Tc,</a:t>
            </a:r>
            <a:r>
              <a:rPr lang="en-GB" sz="1600" b="0" kern="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GB" sz="1600" kern="0" baseline="300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95</a:t>
            </a:r>
            <a:r>
              <a:rPr lang="en-GB" sz="1600" kern="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Ru,</a:t>
            </a:r>
            <a:r>
              <a:rPr lang="en-GB" sz="1600" b="0" kern="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GB" sz="1600" kern="0" baseline="30000" dirty="0" smtClean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120</a:t>
            </a:r>
            <a:r>
              <a:rPr lang="en-GB" sz="1600" kern="0" dirty="0" smtClean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I, </a:t>
            </a:r>
            <a:r>
              <a:rPr lang="en-GB" sz="1600" kern="0" baseline="3000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121</a:t>
            </a:r>
            <a:r>
              <a:rPr lang="en-GB" sz="1600" kern="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I, </a:t>
            </a:r>
            <a:r>
              <a:rPr lang="en-GB" sz="1600" kern="0" baseline="30000" dirty="0">
                <a:solidFill>
                  <a:srgbClr val="009A46"/>
                </a:solidFill>
                <a:latin typeface="Comic Sans MS" panose="030F0702030302020204" pitchFamily="66" charset="0"/>
                <a:cs typeface="Times New Roman" pitchFamily="18" charset="0"/>
              </a:rPr>
              <a:t>124</a:t>
            </a:r>
            <a:r>
              <a:rPr lang="en-GB" sz="1600" kern="0" dirty="0">
                <a:solidFill>
                  <a:srgbClr val="009A46"/>
                </a:solidFill>
                <a:latin typeface="Comic Sans MS" panose="030F0702030302020204" pitchFamily="66" charset="0"/>
                <a:cs typeface="Times New Roman" pitchFamily="18" charset="0"/>
              </a:rPr>
              <a:t>I, </a:t>
            </a:r>
            <a:r>
              <a:rPr lang="en-GB" sz="1600" kern="0" baseline="30000" dirty="0">
                <a:solidFill>
                  <a:srgbClr val="009A46"/>
                </a:solidFill>
                <a:latin typeface="Comic Sans MS" panose="030F0702030302020204" pitchFamily="66" charset="0"/>
                <a:cs typeface="Times New Roman" pitchFamily="18" charset="0"/>
              </a:rPr>
              <a:t>152</a:t>
            </a:r>
            <a:r>
              <a:rPr lang="en-GB" sz="1600" kern="0" dirty="0">
                <a:solidFill>
                  <a:srgbClr val="009A46"/>
                </a:solidFill>
                <a:latin typeface="Comic Sans MS" panose="030F0702030302020204" pitchFamily="66" charset="0"/>
                <a:cs typeface="Times New Roman" pitchFamily="18" charset="0"/>
              </a:rPr>
              <a:t>Tb</a:t>
            </a:r>
          </a:p>
          <a:p>
            <a:pPr>
              <a:spcBef>
                <a:spcPts val="0"/>
              </a:spcBef>
              <a:buClr>
                <a:srgbClr val="2DA2BF"/>
              </a:buClr>
              <a:defRPr/>
            </a:pPr>
            <a:r>
              <a:rPr lang="en-GB" sz="2000" kern="0" dirty="0" smtClean="0">
                <a:solidFill>
                  <a:srgbClr val="0000FF"/>
                </a:solidFill>
                <a:latin typeface="Comic Sans MS" panose="030F0702030302020204" pitchFamily="66" charset="0"/>
                <a:cs typeface="Times New Roman" pitchFamily="18" charset="0"/>
              </a:rPr>
              <a:t>Positron </a:t>
            </a:r>
            <a:r>
              <a:rPr lang="en-GB" sz="2000" kern="0" dirty="0">
                <a:solidFill>
                  <a:srgbClr val="0000FF"/>
                </a:solidFill>
                <a:latin typeface="Comic Sans MS" panose="030F0702030302020204" pitchFamily="66" charset="0"/>
                <a:cs typeface="Times New Roman" pitchFamily="18" charset="0"/>
              </a:rPr>
              <a:t>emitters, generator systems:</a:t>
            </a:r>
          </a:p>
          <a:p>
            <a:pPr marL="285700" indent="-285750">
              <a:spcBef>
                <a:spcPts val="0"/>
              </a:spcBef>
              <a:buClr>
                <a:srgbClr val="2DA2BF"/>
              </a:buClr>
              <a:buFont typeface="Wingdings" panose="05000000000000000000" pitchFamily="2" charset="2"/>
              <a:buChar char="ü"/>
              <a:defRPr/>
            </a:pPr>
            <a:r>
              <a:rPr lang="en-GB" sz="1600" kern="0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Cross sections</a:t>
            </a:r>
            <a:r>
              <a:rPr lang="en-GB" sz="1600" kern="0" dirty="0">
                <a:solidFill>
                  <a:srgbClr val="7030A0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GB" sz="1600" b="0" kern="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– </a:t>
            </a:r>
            <a:r>
              <a:rPr lang="en-GB" sz="1600" kern="0" baseline="300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44</a:t>
            </a:r>
            <a:r>
              <a:rPr lang="en-GB" sz="1600" kern="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Ti/</a:t>
            </a:r>
            <a:r>
              <a:rPr lang="en-GB" sz="1600" kern="0" baseline="300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44</a:t>
            </a:r>
            <a:r>
              <a:rPr lang="en-GB" sz="1600" kern="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Sc, </a:t>
            </a:r>
            <a:r>
              <a:rPr lang="en-GB" sz="1600" kern="0" baseline="300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52</a:t>
            </a:r>
            <a:r>
              <a:rPr lang="en-GB" sz="1600" kern="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Fe/</a:t>
            </a:r>
            <a:r>
              <a:rPr lang="en-GB" sz="1600" kern="0" baseline="300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52m</a:t>
            </a:r>
            <a:r>
              <a:rPr lang="en-GB" sz="1600" kern="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Mn (MRI+PET)</a:t>
            </a:r>
            <a:r>
              <a:rPr lang="en-GB" sz="1600" b="0" kern="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, </a:t>
            </a:r>
            <a:r>
              <a:rPr lang="en-GB" sz="1600" kern="0" baseline="300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62</a:t>
            </a:r>
            <a:r>
              <a:rPr lang="en-GB" sz="1600" kern="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Zn/</a:t>
            </a:r>
            <a:r>
              <a:rPr lang="en-GB" sz="1600" kern="0" baseline="300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62</a:t>
            </a:r>
            <a:r>
              <a:rPr lang="en-GB" sz="1600" kern="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Cu, </a:t>
            </a:r>
            <a:r>
              <a:rPr lang="en-GB" sz="1600" kern="0" baseline="300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68</a:t>
            </a:r>
            <a:r>
              <a:rPr lang="en-GB" sz="1600" kern="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Ge/</a:t>
            </a:r>
            <a:r>
              <a:rPr lang="en-GB" sz="1600" kern="0" baseline="300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68</a:t>
            </a:r>
            <a:r>
              <a:rPr lang="en-GB" sz="1600" kern="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Ga, </a:t>
            </a:r>
            <a:r>
              <a:rPr lang="en-GB" sz="1600" kern="0" baseline="300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72</a:t>
            </a:r>
            <a:r>
              <a:rPr lang="en-GB" sz="1600" kern="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Se/</a:t>
            </a:r>
            <a:r>
              <a:rPr lang="en-GB" sz="1600" kern="0" baseline="300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72</a:t>
            </a:r>
            <a:r>
              <a:rPr lang="en-GB" sz="1600" kern="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As,</a:t>
            </a:r>
            <a:r>
              <a:rPr lang="en-GB" sz="1600" b="0" kern="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GB" sz="1600" kern="0" baseline="300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82</a:t>
            </a:r>
            <a:r>
              <a:rPr lang="en-GB" sz="1600" kern="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Sr/</a:t>
            </a:r>
            <a:r>
              <a:rPr lang="en-GB" sz="1600" kern="0" baseline="300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82</a:t>
            </a:r>
            <a:r>
              <a:rPr lang="en-GB" sz="1600" kern="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Rb, </a:t>
            </a:r>
            <a:r>
              <a:rPr lang="en-GB" sz="1600" kern="0" baseline="300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110</a:t>
            </a:r>
            <a:r>
              <a:rPr lang="en-GB" sz="1600" kern="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Sn/</a:t>
            </a:r>
            <a:r>
              <a:rPr lang="en-GB" sz="1600" kern="0" baseline="300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110m</a:t>
            </a:r>
            <a:r>
              <a:rPr lang="en-GB" sz="1600" kern="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In, </a:t>
            </a:r>
            <a:r>
              <a:rPr lang="en-GB" sz="1600" kern="0" baseline="300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118</a:t>
            </a:r>
            <a:r>
              <a:rPr lang="en-GB" sz="1600" kern="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Te/</a:t>
            </a:r>
            <a:r>
              <a:rPr lang="en-GB" sz="1600" kern="0" baseline="300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118</a:t>
            </a:r>
            <a:r>
              <a:rPr lang="en-GB" sz="1600" kern="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Sb, </a:t>
            </a:r>
            <a:r>
              <a:rPr lang="en-GB" sz="1600" kern="0" baseline="300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122</a:t>
            </a:r>
            <a:r>
              <a:rPr lang="en-GB" sz="1600" kern="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Xe/</a:t>
            </a:r>
            <a:r>
              <a:rPr lang="en-GB" sz="1600" kern="0" baseline="300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122</a:t>
            </a:r>
            <a:r>
              <a:rPr lang="en-GB" sz="1600" kern="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I, </a:t>
            </a:r>
            <a:r>
              <a:rPr lang="en-GB" sz="1600" kern="0" baseline="300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128</a:t>
            </a:r>
            <a:r>
              <a:rPr lang="en-GB" sz="1600" kern="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Ba/</a:t>
            </a:r>
            <a:r>
              <a:rPr lang="en-GB" sz="1600" kern="0" baseline="300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128</a:t>
            </a:r>
            <a:r>
              <a:rPr lang="en-GB" sz="1600" kern="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Cs,</a:t>
            </a:r>
            <a:r>
              <a:rPr lang="en-GB" sz="1600" b="0" kern="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GB" sz="1600" kern="0" baseline="300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140</a:t>
            </a:r>
            <a:r>
              <a:rPr lang="en-GB" sz="1600" kern="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Nd/</a:t>
            </a:r>
            <a:r>
              <a:rPr lang="en-GB" sz="1600" kern="0" baseline="300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140</a:t>
            </a:r>
            <a:r>
              <a:rPr lang="en-GB" sz="1600" kern="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Pr (</a:t>
            </a:r>
            <a:r>
              <a:rPr lang="en-GB" sz="1600" kern="0" dirty="0" err="1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radiotherapy+PET</a:t>
            </a:r>
            <a:r>
              <a:rPr lang="en-GB" sz="1600" kern="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)</a:t>
            </a:r>
            <a:endParaRPr lang="en-GB" sz="1600" b="0" kern="0" dirty="0">
              <a:solidFill>
                <a:srgbClr val="000000"/>
              </a:solidFill>
              <a:latin typeface="Comic Sans MS" panose="030F0702030302020204" pitchFamily="66" charset="0"/>
              <a:cs typeface="Times New Roman" pitchFamily="18" charset="0"/>
            </a:endParaRPr>
          </a:p>
          <a:p>
            <a:pPr marL="285700" indent="-285750">
              <a:spcBef>
                <a:spcPts val="0"/>
              </a:spcBef>
              <a:buClr>
                <a:srgbClr val="2DA2BF"/>
              </a:buClr>
              <a:buFont typeface="Wingdings" panose="05000000000000000000" pitchFamily="2" charset="2"/>
              <a:buChar char="ü"/>
              <a:defRPr/>
            </a:pPr>
            <a:r>
              <a:rPr lang="en-GB" sz="1600" kern="0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Decay data</a:t>
            </a:r>
            <a:r>
              <a:rPr lang="en-GB" sz="1600" kern="0" dirty="0">
                <a:solidFill>
                  <a:srgbClr val="7030A0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GB" sz="1600" b="0" kern="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– </a:t>
            </a:r>
            <a:r>
              <a:rPr lang="en-GB" sz="1600" kern="0" baseline="300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44</a:t>
            </a:r>
            <a:r>
              <a:rPr lang="en-GB" sz="1600" kern="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Ti half-life, </a:t>
            </a:r>
            <a:r>
              <a:rPr lang="en-GB" sz="1600" kern="0" baseline="300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52</a:t>
            </a:r>
            <a:r>
              <a:rPr lang="en-GB" sz="1600" kern="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Fe/</a:t>
            </a:r>
            <a:r>
              <a:rPr lang="en-GB" sz="1600" kern="0" baseline="300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52m</a:t>
            </a:r>
            <a:r>
              <a:rPr lang="en-GB" sz="1600" kern="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Mn (MRI+PET), </a:t>
            </a:r>
            <a:r>
              <a:rPr lang="en-GB" sz="1600" kern="0" baseline="300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62</a:t>
            </a:r>
            <a:r>
              <a:rPr lang="en-GB" sz="1600" kern="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Zn/</a:t>
            </a:r>
            <a:r>
              <a:rPr lang="en-GB" sz="1600" kern="0" baseline="300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62</a:t>
            </a:r>
            <a:r>
              <a:rPr lang="en-GB" sz="1600" kern="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Cu,</a:t>
            </a:r>
            <a:r>
              <a:rPr lang="en-GB" sz="1600" kern="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GB" sz="1600" kern="0" baseline="300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72</a:t>
            </a:r>
            <a:r>
              <a:rPr lang="en-GB" sz="1600" kern="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Se/</a:t>
            </a:r>
            <a:r>
              <a:rPr lang="en-GB" sz="1600" kern="0" baseline="300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72</a:t>
            </a:r>
            <a:r>
              <a:rPr lang="en-GB" sz="1600" kern="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As, </a:t>
            </a:r>
            <a:r>
              <a:rPr lang="en-GB" sz="1600" kern="0" baseline="300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140</a:t>
            </a:r>
            <a:r>
              <a:rPr lang="en-GB" sz="1600" kern="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Nd/</a:t>
            </a:r>
            <a:r>
              <a:rPr lang="en-GB" sz="1600" kern="0" baseline="300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140</a:t>
            </a:r>
            <a:r>
              <a:rPr lang="en-GB" sz="1600" kern="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Pr</a:t>
            </a:r>
          </a:p>
          <a:p>
            <a:pPr marL="107950" indent="-108000">
              <a:spcBef>
                <a:spcPts val="0"/>
              </a:spcBef>
              <a:buClr>
                <a:srgbClr val="2DA2BF"/>
              </a:buClr>
              <a:buFontTx/>
              <a:buChar char="•"/>
              <a:defRPr/>
            </a:pPr>
            <a:endParaRPr lang="en-GB" sz="1600" kern="0" dirty="0">
              <a:solidFill>
                <a:srgbClr val="FF0000"/>
              </a:solidFill>
              <a:latin typeface="Times New Roman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4355976" y="0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44624"/>
            <a:ext cx="9172575" cy="1590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buClr>
                <a:srgbClr val="2DA2BF"/>
              </a:buClr>
              <a:buSzPct val="68000"/>
            </a:pPr>
            <a:r>
              <a:rPr lang="en-GB" altLang="nl-BE" sz="2000" b="0" dirty="0">
                <a:solidFill>
                  <a:srgbClr val="000000"/>
                </a:solidFill>
                <a:latin typeface="Comic Sans MS" panose="030F0702030302020204" pitchFamily="66" charset="0"/>
              </a:rPr>
              <a:t>Intermediate-term Nuclear Data Needs for </a:t>
            </a:r>
            <a:r>
              <a:rPr lang="en-GB" altLang="nl-BE" sz="2000" b="0" dirty="0">
                <a:solidFill>
                  <a:srgbClr val="FF0000"/>
                </a:solidFill>
                <a:latin typeface="Comic Sans MS" panose="030F0702030302020204" pitchFamily="66" charset="0"/>
              </a:rPr>
              <a:t>Medical Applications</a:t>
            </a:r>
            <a:r>
              <a:rPr lang="en-GB" altLang="nl-BE" sz="2000" b="0" dirty="0">
                <a:solidFill>
                  <a:srgbClr val="000000"/>
                </a:solidFill>
                <a:latin typeface="Comic Sans MS" panose="030F0702030302020204" pitchFamily="66" charset="0"/>
              </a:rPr>
              <a:t>: </a:t>
            </a:r>
          </a:p>
          <a:p>
            <a:pPr eaLnBrk="1" hangingPunct="1">
              <a:buClr>
                <a:srgbClr val="2DA2BF"/>
              </a:buClr>
              <a:buSzPct val="68000"/>
            </a:pPr>
            <a:r>
              <a:rPr lang="en-GB" altLang="nl-BE" sz="2000" b="0" dirty="0">
                <a:solidFill>
                  <a:srgbClr val="000000"/>
                </a:solidFill>
                <a:latin typeface="Comic Sans MS" panose="030F0702030302020204" pitchFamily="66" charset="0"/>
              </a:rPr>
              <a:t>Cross Sections and Decay Data</a:t>
            </a:r>
            <a:endParaRPr lang="en-GB" altLang="nl-BE" sz="1000" b="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eaLnBrk="1" hangingPunct="1">
              <a:buClr>
                <a:srgbClr val="2DA2BF"/>
              </a:buClr>
              <a:buSzPct val="68000"/>
            </a:pPr>
            <a:r>
              <a:rPr lang="en-GB" altLang="nl-BE" sz="1800" b="0" dirty="0">
                <a:solidFill>
                  <a:schemeClr val="tx1"/>
                </a:solidFill>
                <a:latin typeface="Comic Sans MS" panose="030F0702030302020204" pitchFamily="66" charset="0"/>
              </a:rPr>
              <a:t>Technical Meeting, 22-26 August 2011, IAEA report INDC(NDS)-0596</a:t>
            </a:r>
          </a:p>
          <a:p>
            <a:pPr eaLnBrk="1" hangingPunct="1">
              <a:buClr>
                <a:srgbClr val="2DA2BF"/>
              </a:buClr>
              <a:buSzPct val="68000"/>
            </a:pPr>
            <a:r>
              <a:rPr lang="en-GB" altLang="nl-BE" sz="1800" b="0" dirty="0">
                <a:solidFill>
                  <a:schemeClr val="tx1"/>
                </a:solidFill>
                <a:latin typeface="Comic Sans MS" panose="030F0702030302020204" pitchFamily="66" charset="0"/>
              </a:rPr>
              <a:t>also impact of </a:t>
            </a:r>
            <a:r>
              <a:rPr lang="en-GB" altLang="nl-BE" sz="1800" b="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2012-2017 </a:t>
            </a:r>
            <a:r>
              <a:rPr lang="en-GB" altLang="nl-BE" sz="1800" b="0" dirty="0">
                <a:solidFill>
                  <a:schemeClr val="tx1"/>
                </a:solidFill>
                <a:latin typeface="Comic Sans MS" panose="030F0702030302020204" pitchFamily="66" charset="0"/>
              </a:rPr>
              <a:t>CRP: </a:t>
            </a:r>
            <a:r>
              <a:rPr lang="en-GB" altLang="nl-BE" sz="1800" b="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IAEA reports </a:t>
            </a:r>
            <a:r>
              <a:rPr lang="en-GB" altLang="nl-BE" sz="1800" b="0" dirty="0">
                <a:solidFill>
                  <a:schemeClr val="tx1"/>
                </a:solidFill>
                <a:latin typeface="Comic Sans MS" panose="030F0702030302020204" pitchFamily="66" charset="0"/>
              </a:rPr>
              <a:t>INDC(NDS)-0675 </a:t>
            </a:r>
            <a:r>
              <a:rPr lang="en-GB" altLang="nl-BE" sz="1800" b="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and 0717</a:t>
            </a:r>
            <a:endParaRPr lang="en-GB" altLang="nl-BE" sz="1800" b="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ts val="400"/>
              </a:spcBef>
              <a:buClr>
                <a:srgbClr val="2DA2BF"/>
              </a:buClr>
              <a:buSzPct val="68000"/>
            </a:pPr>
            <a:endParaRPr lang="en-GB" altLang="nl-BE" sz="1800" dirty="0">
              <a:solidFill>
                <a:srgbClr val="000000"/>
              </a:solidFill>
              <a:latin typeface="Frutiger 45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6453336"/>
            <a:ext cx="2016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c/o: Alan Nichols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14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72575" cy="1590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buClr>
                <a:srgbClr val="2DA2BF"/>
              </a:buClr>
              <a:buSzPct val="68000"/>
            </a:pPr>
            <a:r>
              <a:rPr lang="en-GB" altLang="nl-BE" sz="2000" b="0" dirty="0">
                <a:solidFill>
                  <a:srgbClr val="000000"/>
                </a:solidFill>
                <a:latin typeface="Comic Sans MS" panose="030F0702030302020204" pitchFamily="66" charset="0"/>
              </a:rPr>
              <a:t>Intermediate-term Nuclear Data Needs for </a:t>
            </a:r>
            <a:r>
              <a:rPr lang="en-GB" altLang="nl-BE" sz="2000" b="0" dirty="0">
                <a:solidFill>
                  <a:srgbClr val="FF0000"/>
                </a:solidFill>
                <a:latin typeface="Comic Sans MS" panose="030F0702030302020204" pitchFamily="66" charset="0"/>
              </a:rPr>
              <a:t>Medical Applications</a:t>
            </a:r>
            <a:r>
              <a:rPr lang="en-GB" altLang="nl-BE" sz="2000" b="0" dirty="0">
                <a:solidFill>
                  <a:srgbClr val="000000"/>
                </a:solidFill>
                <a:latin typeface="Comic Sans MS" panose="030F0702030302020204" pitchFamily="66" charset="0"/>
              </a:rPr>
              <a:t>: </a:t>
            </a:r>
          </a:p>
          <a:p>
            <a:pPr eaLnBrk="1" hangingPunct="1">
              <a:buClr>
                <a:srgbClr val="2DA2BF"/>
              </a:buClr>
              <a:buSzPct val="68000"/>
            </a:pPr>
            <a:r>
              <a:rPr lang="en-GB" altLang="nl-BE" sz="2000" b="0" dirty="0">
                <a:solidFill>
                  <a:srgbClr val="000000"/>
                </a:solidFill>
                <a:latin typeface="Comic Sans MS" panose="030F0702030302020204" pitchFamily="66" charset="0"/>
              </a:rPr>
              <a:t>Cross Sections and Decay Data</a:t>
            </a:r>
            <a:endParaRPr lang="en-GB" altLang="nl-BE" sz="1000" b="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eaLnBrk="1" hangingPunct="1">
              <a:buClr>
                <a:srgbClr val="2DA2BF"/>
              </a:buClr>
              <a:buSzPct val="68000"/>
            </a:pPr>
            <a:r>
              <a:rPr lang="en-GB" altLang="nl-BE" sz="1800" b="0" dirty="0">
                <a:solidFill>
                  <a:schemeClr val="tx1"/>
                </a:solidFill>
                <a:latin typeface="Comic Sans MS" panose="030F0702030302020204" pitchFamily="66" charset="0"/>
              </a:rPr>
              <a:t>Technical Meeting, 22-26 August 2011, IAEA report INDC(NDS)-0596</a:t>
            </a:r>
          </a:p>
          <a:p>
            <a:pPr eaLnBrk="1" hangingPunct="1">
              <a:buClr>
                <a:srgbClr val="2DA2BF"/>
              </a:buClr>
              <a:buSzPct val="68000"/>
            </a:pPr>
            <a:r>
              <a:rPr lang="en-GB" altLang="nl-BE" sz="1800" b="0" dirty="0">
                <a:solidFill>
                  <a:schemeClr val="tx1"/>
                </a:solidFill>
                <a:latin typeface="Comic Sans MS" panose="030F0702030302020204" pitchFamily="66" charset="0"/>
              </a:rPr>
              <a:t>also impact of </a:t>
            </a:r>
            <a:r>
              <a:rPr lang="en-GB" altLang="nl-BE" sz="1800" b="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2012-2017 </a:t>
            </a:r>
            <a:r>
              <a:rPr lang="en-GB" altLang="nl-BE" sz="1800" b="0" dirty="0">
                <a:solidFill>
                  <a:schemeClr val="tx1"/>
                </a:solidFill>
                <a:latin typeface="Comic Sans MS" panose="030F0702030302020204" pitchFamily="66" charset="0"/>
              </a:rPr>
              <a:t>CRP: </a:t>
            </a:r>
            <a:r>
              <a:rPr lang="en-GB" altLang="nl-BE" sz="1800" b="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IAEA reports </a:t>
            </a:r>
            <a:r>
              <a:rPr lang="en-GB" altLang="nl-BE" sz="1800" b="0" dirty="0">
                <a:solidFill>
                  <a:schemeClr val="tx1"/>
                </a:solidFill>
                <a:latin typeface="Comic Sans MS" panose="030F0702030302020204" pitchFamily="66" charset="0"/>
              </a:rPr>
              <a:t>INDC(NDS)-0675 </a:t>
            </a:r>
            <a:r>
              <a:rPr lang="en-GB" altLang="nl-BE" sz="1800" b="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and 0717</a:t>
            </a:r>
            <a:endParaRPr lang="en-GB" altLang="nl-BE" sz="1800" b="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ts val="400"/>
              </a:spcBef>
              <a:buClr>
                <a:srgbClr val="2DA2BF"/>
              </a:buClr>
              <a:buSzPct val="68000"/>
            </a:pPr>
            <a:endParaRPr lang="en-GB" altLang="nl-BE" sz="1800" dirty="0">
              <a:solidFill>
                <a:srgbClr val="000000"/>
              </a:solidFill>
              <a:latin typeface="Frutiger 45 Ligh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7463" y="1196975"/>
            <a:ext cx="9144001" cy="60631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buClr>
                <a:srgbClr val="2DA2BF"/>
              </a:buClr>
              <a:defRPr/>
            </a:pPr>
            <a:r>
              <a:rPr lang="en-US" sz="1600" kern="0" dirty="0">
                <a:solidFill>
                  <a:srgbClr val="990000"/>
                </a:solidFill>
                <a:latin typeface="Comic Sans MS" panose="030F0702030302020204" pitchFamily="66" charset="0"/>
                <a:cs typeface="Arial" charset="0"/>
              </a:rPr>
              <a:t>Predominantly charged-particle cross sections: CRP measurements and evaluations </a:t>
            </a:r>
          </a:p>
          <a:p>
            <a:pPr>
              <a:spcBef>
                <a:spcPts val="0"/>
              </a:spcBef>
              <a:buClr>
                <a:srgbClr val="2DA2BF"/>
              </a:buClr>
              <a:defRPr/>
            </a:pPr>
            <a:r>
              <a:rPr lang="en-US" sz="1600" kern="0" dirty="0">
                <a:solidFill>
                  <a:srgbClr val="990000"/>
                </a:solidFill>
                <a:latin typeface="Comic Sans MS" panose="030F0702030302020204" pitchFamily="66" charset="0"/>
                <a:cs typeface="Arial" charset="0"/>
              </a:rPr>
              <a:t>Decay data: CRP mainly evaluations</a:t>
            </a:r>
          </a:p>
          <a:p>
            <a:pPr>
              <a:spcBef>
                <a:spcPts val="0"/>
              </a:spcBef>
              <a:buClr>
                <a:srgbClr val="2DA2BF"/>
              </a:buClr>
              <a:defRPr/>
            </a:pPr>
            <a:r>
              <a:rPr lang="en-US" sz="1150" kern="0" dirty="0" smtClean="0">
                <a:solidFill>
                  <a:srgbClr val="009A46"/>
                </a:solidFill>
                <a:latin typeface="Comic Sans MS" panose="030F0702030302020204" pitchFamily="66" charset="0"/>
                <a:cs typeface="Arial" charset="0"/>
              </a:rPr>
              <a:t>green </a:t>
            </a:r>
            <a:r>
              <a:rPr lang="en-US" sz="1150" kern="0" dirty="0">
                <a:solidFill>
                  <a:srgbClr val="009A46"/>
                </a:solidFill>
                <a:latin typeface="Comic Sans MS" panose="030F0702030302020204" pitchFamily="66" charset="0"/>
                <a:cs typeface="Arial" charset="0"/>
              </a:rPr>
              <a:t>– considered/no </a:t>
            </a:r>
            <a:r>
              <a:rPr lang="en-US" sz="1150" kern="0" dirty="0" smtClean="0">
                <a:solidFill>
                  <a:srgbClr val="009A46"/>
                </a:solidFill>
                <a:latin typeface="Comic Sans MS" panose="030F0702030302020204" pitchFamily="66" charset="0"/>
                <a:cs typeface="Arial" charset="0"/>
              </a:rPr>
              <a:t>recommended action</a:t>
            </a:r>
            <a:r>
              <a:rPr lang="en-US" sz="1150" kern="0" dirty="0">
                <a:solidFill>
                  <a:srgbClr val="009A46"/>
                </a:solidFill>
                <a:latin typeface="Comic Sans MS" panose="030F0702030302020204" pitchFamily="66" charset="0"/>
                <a:cs typeface="Arial" charset="0"/>
              </a:rPr>
              <a:t>; </a:t>
            </a:r>
            <a:r>
              <a:rPr lang="en-US" sz="1150" kern="0" dirty="0">
                <a:solidFill>
                  <a:srgbClr val="000000"/>
                </a:solidFill>
                <a:latin typeface="Comic Sans MS" panose="030F0702030302020204" pitchFamily="66" charset="0"/>
                <a:cs typeface="Arial" charset="0"/>
              </a:rPr>
              <a:t>black – required/included in CRP</a:t>
            </a:r>
            <a:r>
              <a:rPr lang="en-US" sz="1150" kern="0" dirty="0">
                <a:solidFill>
                  <a:schemeClr val="tx1"/>
                </a:solidFill>
                <a:latin typeface="Comic Sans MS" panose="030F0702030302020204" pitchFamily="66" charset="0"/>
                <a:cs typeface="Arial" charset="0"/>
              </a:rPr>
              <a:t>; </a:t>
            </a:r>
            <a:r>
              <a:rPr lang="en-US" sz="1150" kern="0" dirty="0">
                <a:solidFill>
                  <a:srgbClr val="FF0000"/>
                </a:solidFill>
                <a:latin typeface="Comic Sans MS" panose="030F0702030302020204" pitchFamily="66" charset="0"/>
                <a:cs typeface="Arial" charset="0"/>
              </a:rPr>
              <a:t>red – required/not in CRP (too many requests for one CRP</a:t>
            </a:r>
            <a:r>
              <a:rPr lang="en-US" sz="1150" kern="0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charset="0"/>
              </a:rPr>
              <a:t>)</a:t>
            </a:r>
            <a:endParaRPr lang="en-US" sz="1150" kern="0" dirty="0">
              <a:solidFill>
                <a:srgbClr val="990000"/>
              </a:solidFill>
              <a:latin typeface="Comic Sans MS" panose="030F0702030302020204" pitchFamily="66" charset="0"/>
              <a:cs typeface="Arial" charset="0"/>
            </a:endParaRPr>
          </a:p>
          <a:p>
            <a:pPr>
              <a:spcBef>
                <a:spcPts val="0"/>
              </a:spcBef>
              <a:buClr>
                <a:srgbClr val="2DA2BF"/>
              </a:buClr>
              <a:defRPr/>
            </a:pPr>
            <a:r>
              <a:rPr lang="en-GB" sz="2000" kern="0" dirty="0">
                <a:solidFill>
                  <a:srgbClr val="0000FF"/>
                </a:solidFill>
                <a:latin typeface="Comic Sans MS" panose="030F0702030302020204" pitchFamily="66" charset="0"/>
                <a:cs typeface="Times New Roman" pitchFamily="18" charset="0"/>
              </a:rPr>
              <a:t>Therapeutic beta and X-ray/gamma emitters:</a:t>
            </a:r>
          </a:p>
          <a:p>
            <a:pPr marL="285700" indent="-285750">
              <a:spcBef>
                <a:spcPts val="0"/>
              </a:spcBef>
              <a:buClr>
                <a:srgbClr val="2DA2BF"/>
              </a:buClr>
              <a:buFont typeface="Wingdings" panose="05000000000000000000" pitchFamily="2" charset="2"/>
              <a:buChar char="ü"/>
              <a:defRPr/>
            </a:pPr>
            <a:r>
              <a:rPr lang="en-GB" sz="1600" kern="0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Cross sections</a:t>
            </a:r>
            <a:r>
              <a:rPr lang="en-GB" sz="1600" kern="0" dirty="0">
                <a:solidFill>
                  <a:srgbClr val="7030A0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GB" sz="1600" b="0" kern="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– </a:t>
            </a:r>
            <a:r>
              <a:rPr lang="en-GB" sz="1600" kern="0" baseline="300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47</a:t>
            </a:r>
            <a:r>
              <a:rPr lang="en-GB" sz="1600" kern="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Sc</a:t>
            </a:r>
            <a:r>
              <a:rPr lang="en-GB" sz="1600" kern="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, </a:t>
            </a:r>
            <a:r>
              <a:rPr lang="en-GB" sz="1600" kern="0" baseline="30000" dirty="0" smtClean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67</a:t>
            </a:r>
            <a:r>
              <a:rPr lang="en-GB" sz="1600" kern="0" dirty="0" smtClean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Cu, </a:t>
            </a:r>
            <a:r>
              <a:rPr lang="en-GB" sz="1600" kern="0" baseline="30000" dirty="0" smtClean="0">
                <a:solidFill>
                  <a:srgbClr val="009A46"/>
                </a:solidFill>
                <a:latin typeface="Comic Sans MS" panose="030F0702030302020204" pitchFamily="66" charset="0"/>
                <a:cs typeface="Times New Roman" pitchFamily="18" charset="0"/>
              </a:rPr>
              <a:t>103</a:t>
            </a:r>
            <a:r>
              <a:rPr lang="en-GB" sz="1600" kern="0" dirty="0" smtClean="0">
                <a:solidFill>
                  <a:srgbClr val="009A46"/>
                </a:solidFill>
                <a:latin typeface="Comic Sans MS" panose="030F0702030302020204" pitchFamily="66" charset="0"/>
                <a:cs typeface="Times New Roman" pitchFamily="18" charset="0"/>
              </a:rPr>
              <a:t>Pd, </a:t>
            </a:r>
            <a:r>
              <a:rPr lang="en-GB" sz="1600" kern="0" baseline="30000" dirty="0" smtClean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131</a:t>
            </a:r>
            <a:r>
              <a:rPr lang="en-GB" sz="1600" kern="0" dirty="0" smtClean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Cs</a:t>
            </a:r>
            <a:r>
              <a:rPr lang="en-GB" sz="1600" kern="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, </a:t>
            </a:r>
            <a:r>
              <a:rPr lang="en-GB" sz="1600" kern="0" baseline="300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131</a:t>
            </a:r>
            <a:r>
              <a:rPr lang="en-GB" sz="1600" kern="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Ba, </a:t>
            </a:r>
            <a:r>
              <a:rPr lang="en-GB" sz="1600" kern="0" baseline="3000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161</a:t>
            </a:r>
            <a:r>
              <a:rPr lang="en-GB" sz="1600" kern="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Gd/</a:t>
            </a:r>
            <a:r>
              <a:rPr lang="en-GB" sz="1600" kern="0" baseline="3000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161</a:t>
            </a:r>
            <a:r>
              <a:rPr lang="en-GB" sz="1600" kern="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Tb</a:t>
            </a:r>
            <a:r>
              <a:rPr lang="en-GB" sz="1600" kern="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, </a:t>
            </a:r>
            <a:r>
              <a:rPr lang="en-GB" sz="1600" kern="0" baseline="3000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166</a:t>
            </a:r>
            <a:r>
              <a:rPr lang="en-GB" sz="1600" kern="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Dy/</a:t>
            </a:r>
            <a:r>
              <a:rPr lang="en-GB" sz="1600" kern="0" baseline="3000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166</a:t>
            </a:r>
            <a:r>
              <a:rPr lang="en-GB" sz="1600" kern="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Ho</a:t>
            </a:r>
            <a:r>
              <a:rPr lang="en-GB" sz="1600" kern="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, </a:t>
            </a:r>
            <a:r>
              <a:rPr lang="en-GB" sz="1600" kern="0" baseline="300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169</a:t>
            </a:r>
            <a:r>
              <a:rPr lang="en-GB" sz="1600" kern="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Er, </a:t>
            </a:r>
            <a:r>
              <a:rPr lang="en-GB" sz="1600" kern="0" baseline="300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175</a:t>
            </a:r>
            <a:r>
              <a:rPr lang="en-GB" sz="1600" kern="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Yb</a:t>
            </a:r>
            <a:r>
              <a:rPr lang="en-GB" sz="1600" b="0" kern="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, </a:t>
            </a:r>
          </a:p>
          <a:p>
            <a:pPr>
              <a:spcBef>
                <a:spcPts val="0"/>
              </a:spcBef>
              <a:buClr>
                <a:srgbClr val="2DA2BF"/>
              </a:buClr>
              <a:defRPr/>
            </a:pPr>
            <a:r>
              <a:rPr lang="en-GB" sz="1600" b="0" kern="0" baseline="300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GB" sz="1600" b="0" kern="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     </a:t>
            </a:r>
            <a:r>
              <a:rPr lang="en-GB" sz="1600" kern="0" baseline="3000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191</a:t>
            </a:r>
            <a:r>
              <a:rPr lang="en-GB" sz="1600" kern="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Os/</a:t>
            </a:r>
            <a:r>
              <a:rPr lang="en-GB" sz="1600" kern="0" baseline="3000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191m</a:t>
            </a:r>
            <a:r>
              <a:rPr lang="en-GB" sz="1600" kern="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Ir </a:t>
            </a:r>
            <a:r>
              <a:rPr lang="en-GB" sz="1600" kern="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(</a:t>
            </a:r>
            <a:r>
              <a:rPr lang="en-GB" sz="1600" kern="0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radiotherapy+SPECT</a:t>
            </a:r>
            <a:r>
              <a:rPr lang="en-GB" sz="1600" kern="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), </a:t>
            </a:r>
            <a:r>
              <a:rPr lang="en-GB" sz="1600" kern="0" baseline="300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191</a:t>
            </a:r>
            <a:r>
              <a:rPr lang="en-GB" sz="1600" kern="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Pt/</a:t>
            </a:r>
            <a:r>
              <a:rPr lang="en-GB" sz="1600" kern="0" baseline="300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191m</a:t>
            </a:r>
            <a:r>
              <a:rPr lang="en-GB" sz="1600" kern="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Ir</a:t>
            </a:r>
            <a:endParaRPr lang="en-GB" sz="1600" b="0" kern="0" dirty="0">
              <a:solidFill>
                <a:srgbClr val="000000"/>
              </a:solidFill>
              <a:latin typeface="Comic Sans MS" panose="030F0702030302020204" pitchFamily="66" charset="0"/>
              <a:cs typeface="Times New Roman" pitchFamily="18" charset="0"/>
            </a:endParaRPr>
          </a:p>
          <a:p>
            <a:pPr marL="285700" indent="-285750">
              <a:spcBef>
                <a:spcPts val="0"/>
              </a:spcBef>
              <a:spcAft>
                <a:spcPts val="300"/>
              </a:spcAft>
              <a:buClr>
                <a:srgbClr val="2DA2BF"/>
              </a:buClr>
              <a:buFont typeface="Wingdings" panose="05000000000000000000" pitchFamily="2" charset="2"/>
              <a:buChar char="ü"/>
              <a:defRPr/>
            </a:pPr>
            <a:r>
              <a:rPr lang="en-GB" sz="1600" kern="0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Decay data</a:t>
            </a:r>
            <a:r>
              <a:rPr lang="en-GB" sz="1600" kern="0" dirty="0">
                <a:solidFill>
                  <a:srgbClr val="7030A0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GB" sz="1600" b="0" kern="0" dirty="0" smtClean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– </a:t>
            </a:r>
            <a:r>
              <a:rPr lang="en-GB" sz="1600" kern="0" baseline="30000" dirty="0" smtClean="0">
                <a:solidFill>
                  <a:srgbClr val="009A46"/>
                </a:solidFill>
                <a:latin typeface="Comic Sans MS" panose="030F0702030302020204" pitchFamily="66" charset="0"/>
                <a:cs typeface="Times New Roman" pitchFamily="18" charset="0"/>
              </a:rPr>
              <a:t>47</a:t>
            </a:r>
            <a:r>
              <a:rPr lang="en-GB" sz="1600" kern="0" dirty="0" smtClean="0">
                <a:solidFill>
                  <a:srgbClr val="009A46"/>
                </a:solidFill>
                <a:latin typeface="Comic Sans MS" panose="030F0702030302020204" pitchFamily="66" charset="0"/>
                <a:cs typeface="Times New Roman" pitchFamily="18" charset="0"/>
              </a:rPr>
              <a:t>Sc,</a:t>
            </a:r>
            <a:r>
              <a:rPr lang="en-GB" sz="1600" b="0" kern="0" dirty="0" smtClean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GB" sz="1600" kern="0" baseline="300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67</a:t>
            </a:r>
            <a:r>
              <a:rPr lang="en-GB" sz="1600" kern="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Cu, </a:t>
            </a:r>
            <a:r>
              <a:rPr lang="en-GB" sz="1600" kern="0" baseline="300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103</a:t>
            </a:r>
            <a:r>
              <a:rPr lang="en-GB" sz="1600" kern="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Pd/</a:t>
            </a:r>
            <a:r>
              <a:rPr lang="en-GB" sz="1600" kern="0" baseline="300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103m</a:t>
            </a:r>
            <a:r>
              <a:rPr lang="en-GB" sz="1600" kern="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Rh,</a:t>
            </a:r>
            <a:r>
              <a:rPr lang="en-GB" sz="1600" b="0" kern="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GB" sz="1600" kern="0" baseline="30000" dirty="0" smtClean="0">
                <a:solidFill>
                  <a:srgbClr val="009A46"/>
                </a:solidFill>
                <a:latin typeface="Comic Sans MS" panose="030F0702030302020204" pitchFamily="66" charset="0"/>
                <a:cs typeface="Times New Roman" pitchFamily="18" charset="0"/>
              </a:rPr>
              <a:t>131</a:t>
            </a:r>
            <a:r>
              <a:rPr lang="en-GB" sz="1600" kern="0" dirty="0" smtClean="0">
                <a:solidFill>
                  <a:srgbClr val="009A46"/>
                </a:solidFill>
                <a:latin typeface="Comic Sans MS" panose="030F0702030302020204" pitchFamily="66" charset="0"/>
                <a:cs typeface="Times New Roman" pitchFamily="18" charset="0"/>
              </a:rPr>
              <a:t>Cs,</a:t>
            </a:r>
            <a:r>
              <a:rPr lang="en-GB" sz="1600" b="0" kern="0" dirty="0" smtClean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GB" sz="1600" kern="0" baseline="3000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131</a:t>
            </a:r>
            <a:r>
              <a:rPr lang="en-GB" sz="1600" kern="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Ba</a:t>
            </a:r>
            <a:r>
              <a:rPr lang="en-GB" sz="1600" kern="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, </a:t>
            </a:r>
            <a:r>
              <a:rPr lang="en-GB" sz="1600" kern="0" baseline="300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161</a:t>
            </a:r>
            <a:r>
              <a:rPr lang="en-GB" sz="1600" kern="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Tb</a:t>
            </a:r>
            <a:r>
              <a:rPr lang="en-GB" sz="1600" kern="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, </a:t>
            </a:r>
            <a:r>
              <a:rPr lang="en-GB" sz="1600" kern="0" baseline="30000" dirty="0" smtClean="0">
                <a:solidFill>
                  <a:srgbClr val="009A46"/>
                </a:solidFill>
                <a:latin typeface="Comic Sans MS" panose="030F0702030302020204" pitchFamily="66" charset="0"/>
                <a:cs typeface="Times New Roman" pitchFamily="18" charset="0"/>
              </a:rPr>
              <a:t>166</a:t>
            </a:r>
            <a:r>
              <a:rPr lang="en-GB" sz="1600" kern="0" dirty="0" smtClean="0">
                <a:solidFill>
                  <a:srgbClr val="009A46"/>
                </a:solidFill>
                <a:latin typeface="Comic Sans MS" panose="030F0702030302020204" pitchFamily="66" charset="0"/>
                <a:cs typeface="Times New Roman" pitchFamily="18" charset="0"/>
              </a:rPr>
              <a:t>Ho,</a:t>
            </a:r>
            <a:r>
              <a:rPr lang="en-GB" sz="1600" kern="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GB" sz="1600" kern="0" baseline="300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169</a:t>
            </a:r>
            <a:r>
              <a:rPr lang="en-GB" sz="1600" kern="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Er, </a:t>
            </a:r>
            <a:r>
              <a:rPr lang="en-GB" sz="1600" kern="0" baseline="300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175</a:t>
            </a:r>
            <a:r>
              <a:rPr lang="en-GB" sz="1600" kern="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Yb, </a:t>
            </a:r>
            <a:r>
              <a:rPr lang="en-GB" sz="1600" kern="0" baseline="300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191</a:t>
            </a:r>
            <a:r>
              <a:rPr lang="en-GB" sz="1600" kern="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Pt (parent of </a:t>
            </a:r>
            <a:r>
              <a:rPr lang="en-GB" sz="1600" kern="0" baseline="300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191m</a:t>
            </a:r>
            <a:r>
              <a:rPr lang="en-GB" sz="1600" kern="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Ir)</a:t>
            </a:r>
            <a:endParaRPr lang="en-GB" sz="1600" b="0" kern="0" dirty="0">
              <a:solidFill>
                <a:srgbClr val="000000"/>
              </a:solidFill>
              <a:latin typeface="Comic Sans MS" panose="030F0702030302020204" pitchFamily="66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Clr>
                <a:srgbClr val="2DA2BF"/>
              </a:buClr>
              <a:defRPr/>
            </a:pPr>
            <a:r>
              <a:rPr lang="en-GB" sz="2000" kern="0" dirty="0" smtClean="0">
                <a:solidFill>
                  <a:srgbClr val="0000FF"/>
                </a:solidFill>
                <a:latin typeface="Comic Sans MS" panose="030F0702030302020204" pitchFamily="66" charset="0"/>
                <a:cs typeface="Times New Roman" pitchFamily="18" charset="0"/>
              </a:rPr>
              <a:t>Therapeutic </a:t>
            </a:r>
            <a:r>
              <a:rPr lang="en-GB" sz="2000" kern="0" dirty="0">
                <a:solidFill>
                  <a:srgbClr val="0000FF"/>
                </a:solidFill>
                <a:latin typeface="Comic Sans MS" panose="030F0702030302020204" pitchFamily="66" charset="0"/>
                <a:cs typeface="Times New Roman" pitchFamily="18" charset="0"/>
              </a:rPr>
              <a:t>Auger-electron emitters:</a:t>
            </a:r>
          </a:p>
          <a:p>
            <a:pPr marL="285700" indent="-285750">
              <a:spcBef>
                <a:spcPts val="0"/>
              </a:spcBef>
              <a:buClr>
                <a:srgbClr val="2DA2BF"/>
              </a:buClr>
              <a:buFont typeface="Wingdings" panose="05000000000000000000" pitchFamily="2" charset="2"/>
              <a:buChar char="ü"/>
              <a:defRPr/>
            </a:pPr>
            <a:r>
              <a:rPr lang="en-GB" sz="1600" kern="0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Cross sections</a:t>
            </a:r>
            <a:r>
              <a:rPr lang="en-GB" sz="1600" kern="0" dirty="0">
                <a:solidFill>
                  <a:srgbClr val="7030A0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GB" sz="1600" b="0" kern="0" dirty="0" smtClean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– </a:t>
            </a:r>
            <a:r>
              <a:rPr lang="en-GB" sz="1600" kern="0" baseline="30000" dirty="0" smtClean="0">
                <a:solidFill>
                  <a:srgbClr val="009A46"/>
                </a:solidFill>
                <a:latin typeface="Comic Sans MS" panose="030F0702030302020204" pitchFamily="66" charset="0"/>
                <a:cs typeface="Times New Roman" pitchFamily="18" charset="0"/>
              </a:rPr>
              <a:t>67</a:t>
            </a:r>
            <a:r>
              <a:rPr lang="en-GB" sz="1600" kern="0" dirty="0" smtClean="0">
                <a:solidFill>
                  <a:srgbClr val="009A46"/>
                </a:solidFill>
                <a:latin typeface="Comic Sans MS" panose="030F0702030302020204" pitchFamily="66" charset="0"/>
                <a:cs typeface="Times New Roman" pitchFamily="18" charset="0"/>
              </a:rPr>
              <a:t>Ga, </a:t>
            </a:r>
            <a:r>
              <a:rPr lang="en-GB" sz="1600" kern="0" baseline="300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71</a:t>
            </a:r>
            <a:r>
              <a:rPr lang="en-GB" sz="1600" kern="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Ge, </a:t>
            </a:r>
            <a:r>
              <a:rPr lang="en-GB" sz="1600" kern="0" baseline="300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77</a:t>
            </a:r>
            <a:r>
              <a:rPr lang="en-GB" sz="1600" kern="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Br,</a:t>
            </a:r>
            <a:r>
              <a:rPr lang="en-GB" sz="1600" kern="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GB" sz="1600" kern="0" baseline="300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99m</a:t>
            </a:r>
            <a:r>
              <a:rPr lang="en-GB" sz="1600" kern="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Tc</a:t>
            </a:r>
            <a:r>
              <a:rPr lang="en-GB" sz="1600" kern="0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, </a:t>
            </a:r>
            <a:r>
              <a:rPr lang="en-GB" sz="1600" kern="0" baseline="300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103</a:t>
            </a:r>
            <a:r>
              <a:rPr lang="en-GB" sz="1600" kern="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Pd</a:t>
            </a:r>
            <a:r>
              <a:rPr lang="en-GB" sz="1600" kern="0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,</a:t>
            </a:r>
            <a:r>
              <a:rPr lang="en-GB" sz="1600" kern="0" dirty="0" smtClean="0">
                <a:solidFill>
                  <a:srgbClr val="00B050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GB" sz="1600" kern="0" baseline="30000" dirty="0" smtClean="0">
                <a:solidFill>
                  <a:srgbClr val="00B050"/>
                </a:solidFill>
                <a:latin typeface="Comic Sans MS" panose="030F0702030302020204" pitchFamily="66" charset="0"/>
                <a:cs typeface="Times New Roman" pitchFamily="18" charset="0"/>
              </a:rPr>
              <a:t>111</a:t>
            </a:r>
            <a:r>
              <a:rPr lang="en-GB" sz="1600" kern="0" dirty="0" smtClean="0">
                <a:solidFill>
                  <a:srgbClr val="00B050"/>
                </a:solidFill>
                <a:latin typeface="Comic Sans MS" panose="030F0702030302020204" pitchFamily="66" charset="0"/>
                <a:cs typeface="Times New Roman" pitchFamily="18" charset="0"/>
              </a:rPr>
              <a:t>In, </a:t>
            </a:r>
            <a:r>
              <a:rPr lang="en-GB" sz="1600" kern="0" baseline="30000" dirty="0" smtClean="0">
                <a:solidFill>
                  <a:srgbClr val="00B050"/>
                </a:solidFill>
                <a:latin typeface="Comic Sans MS" panose="030F0702030302020204" pitchFamily="66" charset="0"/>
                <a:cs typeface="Times New Roman" pitchFamily="18" charset="0"/>
              </a:rPr>
              <a:t>123</a:t>
            </a:r>
            <a:r>
              <a:rPr lang="en-GB" sz="1600" kern="0" dirty="0" smtClean="0">
                <a:solidFill>
                  <a:srgbClr val="00B050"/>
                </a:solidFill>
                <a:latin typeface="Comic Sans MS" panose="030F0702030302020204" pitchFamily="66" charset="0"/>
                <a:cs typeface="Times New Roman" pitchFamily="18" charset="0"/>
              </a:rPr>
              <a:t>I, </a:t>
            </a:r>
            <a:r>
              <a:rPr lang="en-GB" sz="1600" kern="0" baseline="300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131</a:t>
            </a:r>
            <a:r>
              <a:rPr lang="en-GB" sz="1600" kern="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Cs, </a:t>
            </a:r>
            <a:r>
              <a:rPr lang="en-GB" sz="1600" kern="0" baseline="300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131</a:t>
            </a:r>
            <a:r>
              <a:rPr lang="en-GB" sz="1600" kern="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Ba/</a:t>
            </a:r>
            <a:r>
              <a:rPr lang="en-GB" sz="1600" kern="0" baseline="300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131</a:t>
            </a:r>
            <a:r>
              <a:rPr lang="en-GB" sz="1600" kern="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Cs,</a:t>
            </a:r>
            <a:r>
              <a:rPr lang="en-GB" sz="1600" kern="0" dirty="0">
                <a:solidFill>
                  <a:srgbClr val="00B050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GB" sz="1600" kern="0" baseline="300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140</a:t>
            </a:r>
            <a:r>
              <a:rPr lang="en-GB" sz="1600" kern="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Nd, </a:t>
            </a:r>
            <a:r>
              <a:rPr lang="en-GB" sz="1600" kern="0" baseline="300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178</a:t>
            </a:r>
            <a:r>
              <a:rPr lang="en-GB" sz="1600" kern="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Ta, </a:t>
            </a:r>
            <a:r>
              <a:rPr lang="en-GB" sz="1600" kern="0" baseline="30000" dirty="0">
                <a:solidFill>
                  <a:srgbClr val="030125"/>
                </a:solidFill>
                <a:latin typeface="Comic Sans MS" panose="030F0702030302020204" pitchFamily="66" charset="0"/>
                <a:cs typeface="Times New Roman" pitchFamily="18" charset="0"/>
              </a:rPr>
              <a:t>178</a:t>
            </a:r>
            <a:r>
              <a:rPr lang="en-GB" sz="1600" kern="0" dirty="0">
                <a:solidFill>
                  <a:srgbClr val="030125"/>
                </a:solidFill>
                <a:latin typeface="Comic Sans MS" panose="030F0702030302020204" pitchFamily="66" charset="0"/>
                <a:cs typeface="Times New Roman" pitchFamily="18" charset="0"/>
              </a:rPr>
              <a:t>W/</a:t>
            </a:r>
            <a:r>
              <a:rPr lang="en-GB" sz="1600" kern="0" baseline="30000" dirty="0">
                <a:solidFill>
                  <a:srgbClr val="030125"/>
                </a:solidFill>
                <a:latin typeface="Comic Sans MS" panose="030F0702030302020204" pitchFamily="66" charset="0"/>
                <a:cs typeface="Times New Roman" pitchFamily="18" charset="0"/>
              </a:rPr>
              <a:t>178</a:t>
            </a:r>
            <a:r>
              <a:rPr lang="en-GB" sz="1600" kern="0" dirty="0">
                <a:solidFill>
                  <a:srgbClr val="030125"/>
                </a:solidFill>
                <a:latin typeface="Comic Sans MS" panose="030F0702030302020204" pitchFamily="66" charset="0"/>
                <a:cs typeface="Times New Roman" pitchFamily="18" charset="0"/>
              </a:rPr>
              <a:t>Ta,</a:t>
            </a:r>
            <a:r>
              <a:rPr lang="en-GB" sz="1600" b="0" kern="0" dirty="0">
                <a:solidFill>
                  <a:srgbClr val="030125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GB" sz="1600" kern="0" baseline="300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193m,195m</a:t>
            </a:r>
            <a:r>
              <a:rPr lang="en-GB" sz="1600" kern="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Pt, </a:t>
            </a:r>
            <a:r>
              <a:rPr lang="en-GB" sz="1600" kern="0" baseline="300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197</a:t>
            </a:r>
            <a:r>
              <a:rPr lang="en-GB" sz="1600" kern="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Hg</a:t>
            </a:r>
            <a:endParaRPr lang="en-GB" sz="1600" b="0" kern="0" dirty="0">
              <a:solidFill>
                <a:srgbClr val="000000"/>
              </a:solidFill>
              <a:latin typeface="Comic Sans MS" panose="030F0702030302020204" pitchFamily="66" charset="0"/>
              <a:cs typeface="Times New Roman" pitchFamily="18" charset="0"/>
            </a:endParaRPr>
          </a:p>
          <a:p>
            <a:pPr marL="285700" indent="-285750">
              <a:spcBef>
                <a:spcPts val="0"/>
              </a:spcBef>
              <a:spcAft>
                <a:spcPts val="300"/>
              </a:spcAft>
              <a:buClr>
                <a:srgbClr val="2DA2BF"/>
              </a:buClr>
              <a:buFont typeface="Wingdings" panose="05000000000000000000" pitchFamily="2" charset="2"/>
              <a:buChar char="ü"/>
              <a:defRPr/>
            </a:pPr>
            <a:r>
              <a:rPr lang="en-GB" sz="1600" kern="0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Decay data</a:t>
            </a:r>
            <a:r>
              <a:rPr lang="en-GB" sz="1600" kern="0" dirty="0">
                <a:solidFill>
                  <a:srgbClr val="7030A0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GB" sz="1600" b="0" kern="0" dirty="0" smtClean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– </a:t>
            </a:r>
            <a:r>
              <a:rPr lang="en-GB" sz="1600" kern="0" baseline="300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67</a:t>
            </a:r>
            <a:r>
              <a:rPr lang="en-GB" sz="1600" kern="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Ga, </a:t>
            </a:r>
            <a:r>
              <a:rPr lang="en-GB" sz="1600" kern="0" baseline="300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71</a:t>
            </a:r>
            <a:r>
              <a:rPr lang="en-GB" sz="1600" kern="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Ge, </a:t>
            </a:r>
            <a:r>
              <a:rPr lang="en-GB" sz="1600" kern="0" baseline="300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77</a:t>
            </a:r>
            <a:r>
              <a:rPr lang="en-GB" sz="1600" kern="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Br,</a:t>
            </a:r>
            <a:r>
              <a:rPr lang="en-GB" sz="1600" kern="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GB" sz="1600" kern="0" baseline="300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99m</a:t>
            </a:r>
            <a:r>
              <a:rPr lang="en-GB" sz="1600" kern="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Tc, </a:t>
            </a:r>
            <a:r>
              <a:rPr lang="en-GB" sz="1600" kern="0" baseline="300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103</a:t>
            </a:r>
            <a:r>
              <a:rPr lang="en-GB" sz="1600" kern="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Pd/</a:t>
            </a:r>
            <a:r>
              <a:rPr lang="en-GB" sz="1600" kern="0" baseline="300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103m</a:t>
            </a:r>
            <a:r>
              <a:rPr lang="en-GB" sz="1600" kern="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Rh, </a:t>
            </a:r>
            <a:r>
              <a:rPr lang="en-GB" sz="1600" kern="0" baseline="300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111</a:t>
            </a:r>
            <a:r>
              <a:rPr lang="en-GB" sz="1600" kern="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In/</a:t>
            </a:r>
            <a:r>
              <a:rPr lang="en-GB" sz="1600" kern="0" baseline="300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111m</a:t>
            </a:r>
            <a:r>
              <a:rPr lang="en-GB" sz="1600" kern="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Cd, </a:t>
            </a:r>
            <a:r>
              <a:rPr lang="en-GB" sz="1600" kern="0" baseline="3000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123</a:t>
            </a:r>
            <a:r>
              <a:rPr lang="en-GB" sz="1600" kern="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I,</a:t>
            </a:r>
            <a:r>
              <a:rPr lang="en-GB" sz="1600" kern="0" baseline="3000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GB" sz="1600" kern="0" baseline="30000" dirty="0" smtClean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125</a:t>
            </a:r>
            <a:r>
              <a:rPr lang="en-GB" sz="1600" kern="0" dirty="0" smtClean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I</a:t>
            </a:r>
            <a:r>
              <a:rPr lang="en-GB" sz="1600" kern="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, </a:t>
            </a:r>
            <a:r>
              <a:rPr lang="en-GB" sz="1600" kern="0" baseline="300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131</a:t>
            </a:r>
            <a:r>
              <a:rPr lang="en-GB" sz="1600" kern="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Cs</a:t>
            </a:r>
            <a:r>
              <a:rPr lang="en-GB" sz="1600" kern="0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, </a:t>
            </a:r>
            <a:r>
              <a:rPr lang="en-GB" sz="1600" kern="0" baseline="300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140</a:t>
            </a:r>
            <a:r>
              <a:rPr lang="en-GB" sz="1600" kern="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Nd,</a:t>
            </a:r>
            <a:r>
              <a:rPr lang="en-GB" sz="1600" b="0" kern="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GB" sz="1600" kern="0" baseline="300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178</a:t>
            </a:r>
            <a:r>
              <a:rPr lang="en-GB" sz="1600" kern="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Ta,</a:t>
            </a:r>
            <a:r>
              <a:rPr lang="en-GB" sz="1600" b="0" kern="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GB" sz="1600" kern="0" baseline="300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193m,195m</a:t>
            </a:r>
            <a:r>
              <a:rPr lang="en-GB" sz="1600" kern="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Pt, </a:t>
            </a:r>
            <a:r>
              <a:rPr lang="en-GB" sz="1600" kern="0" baseline="300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197</a:t>
            </a:r>
            <a:r>
              <a:rPr lang="en-GB" sz="1600" kern="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Hg</a:t>
            </a:r>
          </a:p>
          <a:p>
            <a:pPr>
              <a:spcBef>
                <a:spcPts val="0"/>
              </a:spcBef>
              <a:buClr>
                <a:srgbClr val="2DA2BF"/>
              </a:buClr>
              <a:defRPr/>
            </a:pPr>
            <a:r>
              <a:rPr lang="en-GB" sz="2000" kern="0" dirty="0" smtClean="0">
                <a:solidFill>
                  <a:srgbClr val="0000FF"/>
                </a:solidFill>
                <a:latin typeface="Comic Sans MS" panose="030F0702030302020204" pitchFamily="66" charset="0"/>
                <a:cs typeface="Times New Roman" pitchFamily="18" charset="0"/>
              </a:rPr>
              <a:t>Therapeutic </a:t>
            </a:r>
            <a:r>
              <a:rPr lang="en-GB" sz="2000" kern="0" dirty="0">
                <a:solidFill>
                  <a:srgbClr val="0000FF"/>
                </a:solidFill>
                <a:latin typeface="Comic Sans MS" panose="030F0702030302020204" pitchFamily="66" charset="0"/>
                <a:cs typeface="Times New Roman" pitchFamily="18" charset="0"/>
              </a:rPr>
              <a:t>alpha emitters:</a:t>
            </a:r>
          </a:p>
          <a:p>
            <a:pPr marL="285700" indent="-285750">
              <a:spcBef>
                <a:spcPts val="0"/>
              </a:spcBef>
              <a:buClr>
                <a:srgbClr val="2DA2BF"/>
              </a:buClr>
              <a:buFont typeface="Wingdings" panose="05000000000000000000" pitchFamily="2" charset="2"/>
              <a:buChar char="ü"/>
              <a:defRPr/>
            </a:pPr>
            <a:r>
              <a:rPr lang="en-GB" sz="1600" kern="0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Cross sections</a:t>
            </a:r>
            <a:r>
              <a:rPr lang="en-GB" sz="1600" kern="0" dirty="0">
                <a:solidFill>
                  <a:srgbClr val="7030A0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GB" sz="1600" b="0" kern="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– </a:t>
            </a:r>
            <a:r>
              <a:rPr lang="en-GB" sz="1600" kern="0" baseline="300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149</a:t>
            </a:r>
            <a:r>
              <a:rPr lang="en-GB" sz="1600" kern="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Tb</a:t>
            </a:r>
            <a:r>
              <a:rPr lang="en-GB" sz="1600" kern="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, </a:t>
            </a:r>
            <a:r>
              <a:rPr lang="en-GB" sz="1600" kern="0" baseline="30000" dirty="0">
                <a:solidFill>
                  <a:srgbClr val="009A46"/>
                </a:solidFill>
                <a:latin typeface="Comic Sans MS" panose="030F0702030302020204" pitchFamily="66" charset="0"/>
                <a:cs typeface="Times New Roman" pitchFamily="18" charset="0"/>
              </a:rPr>
              <a:t>211</a:t>
            </a:r>
            <a:r>
              <a:rPr lang="en-GB" sz="1600" kern="0" dirty="0">
                <a:solidFill>
                  <a:srgbClr val="009A46"/>
                </a:solidFill>
                <a:latin typeface="Comic Sans MS" panose="030F0702030302020204" pitchFamily="66" charset="0"/>
                <a:cs typeface="Times New Roman" pitchFamily="18" charset="0"/>
              </a:rPr>
              <a:t>At/</a:t>
            </a:r>
            <a:r>
              <a:rPr lang="en-GB" sz="1600" kern="0" baseline="30000" dirty="0">
                <a:solidFill>
                  <a:srgbClr val="009A46"/>
                </a:solidFill>
                <a:latin typeface="Comic Sans MS" panose="030F0702030302020204" pitchFamily="66" charset="0"/>
                <a:cs typeface="Times New Roman" pitchFamily="18" charset="0"/>
              </a:rPr>
              <a:t>211</a:t>
            </a:r>
            <a:r>
              <a:rPr lang="en-GB" sz="1600" kern="0" dirty="0">
                <a:solidFill>
                  <a:srgbClr val="009A46"/>
                </a:solidFill>
                <a:latin typeface="Comic Sans MS" panose="030F0702030302020204" pitchFamily="66" charset="0"/>
                <a:cs typeface="Times New Roman" pitchFamily="18" charset="0"/>
              </a:rPr>
              <a:t>Po,</a:t>
            </a:r>
            <a:r>
              <a:rPr lang="en-GB" sz="1600" b="0" kern="0" dirty="0" smtClean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GB" sz="1600" kern="0" baseline="30000" dirty="0" smtClean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229</a:t>
            </a:r>
            <a:r>
              <a:rPr lang="en-GB" sz="1600" kern="0" dirty="0" smtClean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Th/</a:t>
            </a:r>
            <a:r>
              <a:rPr lang="en-GB" sz="1600" kern="0" baseline="30000" dirty="0" smtClean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225</a:t>
            </a:r>
            <a:r>
              <a:rPr lang="en-GB" sz="1600" kern="0" dirty="0" smtClean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Ac/</a:t>
            </a:r>
            <a:r>
              <a:rPr lang="en-GB" sz="1600" kern="0" baseline="30000" dirty="0" smtClean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213</a:t>
            </a:r>
            <a:r>
              <a:rPr lang="en-GB" sz="1600" kern="0" dirty="0" smtClean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Bi</a:t>
            </a:r>
            <a:r>
              <a:rPr lang="en-GB" sz="1600" kern="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, </a:t>
            </a:r>
            <a:r>
              <a:rPr lang="en-GB" sz="1600" kern="0" baseline="300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227</a:t>
            </a:r>
            <a:r>
              <a:rPr lang="en-GB" sz="1600" kern="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Ac/</a:t>
            </a:r>
            <a:r>
              <a:rPr lang="en-GB" sz="1600" kern="0" baseline="300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227</a:t>
            </a:r>
            <a:r>
              <a:rPr lang="en-GB" sz="1600" kern="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Th/</a:t>
            </a:r>
            <a:r>
              <a:rPr lang="en-GB" sz="1600" kern="0" baseline="300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223</a:t>
            </a:r>
            <a:r>
              <a:rPr lang="en-GB" sz="1600" kern="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Ra, </a:t>
            </a:r>
            <a:r>
              <a:rPr lang="en-GB" sz="1600" kern="0" baseline="300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230</a:t>
            </a:r>
            <a:r>
              <a:rPr lang="en-GB" sz="1600" kern="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U/</a:t>
            </a:r>
            <a:r>
              <a:rPr lang="en-GB" sz="1600" kern="0" baseline="300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226</a:t>
            </a:r>
            <a:r>
              <a:rPr lang="en-GB" sz="1600" kern="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Th</a:t>
            </a:r>
          </a:p>
          <a:p>
            <a:pPr marL="285700" indent="-285750">
              <a:spcBef>
                <a:spcPts val="0"/>
              </a:spcBef>
              <a:spcAft>
                <a:spcPts val="2400"/>
              </a:spcAft>
              <a:buClr>
                <a:srgbClr val="2DA2BF"/>
              </a:buClr>
              <a:buFont typeface="Wingdings" panose="05000000000000000000" pitchFamily="2" charset="2"/>
              <a:buChar char="ü"/>
              <a:defRPr/>
            </a:pPr>
            <a:r>
              <a:rPr lang="en-GB" sz="1600" kern="0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Decay data</a:t>
            </a:r>
            <a:r>
              <a:rPr lang="en-GB" sz="1600" kern="0" dirty="0">
                <a:solidFill>
                  <a:srgbClr val="7030A0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GB" sz="1600" b="0" kern="0" dirty="0" smtClean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– </a:t>
            </a:r>
            <a:r>
              <a:rPr lang="en-GB" sz="1600" kern="0" baseline="30000" dirty="0" smtClean="0">
                <a:solidFill>
                  <a:srgbClr val="009A46"/>
                </a:solidFill>
                <a:latin typeface="Comic Sans MS" panose="030F0702030302020204" pitchFamily="66" charset="0"/>
                <a:cs typeface="Times New Roman" pitchFamily="18" charset="0"/>
              </a:rPr>
              <a:t>149</a:t>
            </a:r>
            <a:r>
              <a:rPr lang="en-GB" sz="1600" kern="0" dirty="0" smtClean="0">
                <a:solidFill>
                  <a:srgbClr val="009A46"/>
                </a:solidFill>
                <a:latin typeface="Comic Sans MS" panose="030F0702030302020204" pitchFamily="66" charset="0"/>
                <a:cs typeface="Times New Roman" pitchFamily="18" charset="0"/>
              </a:rPr>
              <a:t>Tb</a:t>
            </a:r>
            <a:r>
              <a:rPr lang="en-GB" sz="1600" kern="0" dirty="0">
                <a:solidFill>
                  <a:srgbClr val="009A46"/>
                </a:solidFill>
                <a:latin typeface="Comic Sans MS" panose="030F0702030302020204" pitchFamily="66" charset="0"/>
                <a:cs typeface="Times New Roman" pitchFamily="18" charset="0"/>
              </a:rPr>
              <a:t>, </a:t>
            </a:r>
            <a:r>
              <a:rPr lang="en-GB" sz="1600" kern="0" baseline="30000" dirty="0">
                <a:solidFill>
                  <a:srgbClr val="009A46"/>
                </a:solidFill>
                <a:latin typeface="Comic Sans MS" panose="030F0702030302020204" pitchFamily="66" charset="0"/>
                <a:cs typeface="Times New Roman" pitchFamily="18" charset="0"/>
              </a:rPr>
              <a:t>211</a:t>
            </a:r>
            <a:r>
              <a:rPr lang="en-GB" sz="1600" kern="0" dirty="0">
                <a:solidFill>
                  <a:srgbClr val="009A46"/>
                </a:solidFill>
                <a:latin typeface="Comic Sans MS" panose="030F0702030302020204" pitchFamily="66" charset="0"/>
                <a:cs typeface="Times New Roman" pitchFamily="18" charset="0"/>
              </a:rPr>
              <a:t>Ac/</a:t>
            </a:r>
            <a:r>
              <a:rPr lang="en-GB" sz="1600" kern="0" baseline="30000" dirty="0">
                <a:solidFill>
                  <a:srgbClr val="009A46"/>
                </a:solidFill>
                <a:latin typeface="Comic Sans MS" panose="030F0702030302020204" pitchFamily="66" charset="0"/>
                <a:cs typeface="Times New Roman" pitchFamily="18" charset="0"/>
              </a:rPr>
              <a:t>211</a:t>
            </a:r>
            <a:r>
              <a:rPr lang="en-GB" sz="1600" kern="0" dirty="0">
                <a:solidFill>
                  <a:srgbClr val="009A46"/>
                </a:solidFill>
                <a:latin typeface="Comic Sans MS" panose="030F0702030302020204" pitchFamily="66" charset="0"/>
                <a:cs typeface="Times New Roman" pitchFamily="18" charset="0"/>
              </a:rPr>
              <a:t>Po, </a:t>
            </a:r>
            <a:r>
              <a:rPr lang="en-GB" sz="1600" kern="0" baseline="30000" dirty="0">
                <a:solidFill>
                  <a:srgbClr val="009A46"/>
                </a:solidFill>
                <a:latin typeface="Comic Sans MS" panose="030F0702030302020204" pitchFamily="66" charset="0"/>
                <a:cs typeface="Times New Roman" pitchFamily="18" charset="0"/>
              </a:rPr>
              <a:t>225</a:t>
            </a:r>
            <a:r>
              <a:rPr lang="en-GB" sz="1600" kern="0" dirty="0">
                <a:solidFill>
                  <a:srgbClr val="009A46"/>
                </a:solidFill>
                <a:latin typeface="Comic Sans MS" panose="030F0702030302020204" pitchFamily="66" charset="0"/>
                <a:cs typeface="Times New Roman" pitchFamily="18" charset="0"/>
              </a:rPr>
              <a:t>Ac/</a:t>
            </a:r>
            <a:r>
              <a:rPr lang="en-GB" sz="1600" kern="0" baseline="30000" dirty="0">
                <a:solidFill>
                  <a:srgbClr val="009A46"/>
                </a:solidFill>
                <a:latin typeface="Comic Sans MS" panose="030F0702030302020204" pitchFamily="66" charset="0"/>
                <a:cs typeface="Times New Roman" pitchFamily="18" charset="0"/>
              </a:rPr>
              <a:t>213</a:t>
            </a:r>
            <a:r>
              <a:rPr lang="en-GB" sz="1600" kern="0" dirty="0">
                <a:solidFill>
                  <a:srgbClr val="009A46"/>
                </a:solidFill>
                <a:latin typeface="Comic Sans MS" panose="030F0702030302020204" pitchFamily="66" charset="0"/>
                <a:cs typeface="Times New Roman" pitchFamily="18" charset="0"/>
              </a:rPr>
              <a:t>Bi, </a:t>
            </a:r>
            <a:r>
              <a:rPr lang="en-GB" sz="1600" kern="0" baseline="3000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227</a:t>
            </a:r>
            <a:r>
              <a:rPr lang="en-GB" sz="1600" kern="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Ac/</a:t>
            </a:r>
            <a:r>
              <a:rPr lang="en-GB" sz="1600" kern="0" baseline="3000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227</a:t>
            </a:r>
            <a:r>
              <a:rPr lang="en-GB" sz="1600" kern="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Th/</a:t>
            </a:r>
            <a:r>
              <a:rPr lang="en-GB" sz="1600" kern="0" baseline="3000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223</a:t>
            </a:r>
            <a:r>
              <a:rPr lang="en-GB" sz="1600" kern="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Ra</a:t>
            </a:r>
            <a:r>
              <a:rPr lang="en-GB" sz="1600" kern="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,</a:t>
            </a:r>
            <a:r>
              <a:rPr lang="en-GB" sz="1600" b="0" kern="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GB" sz="1600" kern="0" baseline="300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230</a:t>
            </a:r>
            <a:r>
              <a:rPr lang="en-GB" sz="1600" kern="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U decay chain</a:t>
            </a:r>
            <a:endParaRPr lang="en-GB" sz="1600" kern="0" dirty="0">
              <a:solidFill>
                <a:srgbClr val="FF0000"/>
              </a:solidFill>
              <a:latin typeface="Comic Sans MS" panose="030F0702030302020204" pitchFamily="66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Clr>
                <a:srgbClr val="2DA2BF"/>
              </a:buClr>
              <a:defRPr/>
            </a:pPr>
            <a:r>
              <a:rPr lang="en-GB" sz="2000" kern="0" dirty="0" smtClean="0">
                <a:solidFill>
                  <a:srgbClr val="0000FF"/>
                </a:solidFill>
                <a:latin typeface="Comic Sans MS" panose="030F0702030302020204" pitchFamily="66" charset="0"/>
                <a:cs typeface="Times New Roman" pitchFamily="18" charset="0"/>
              </a:rPr>
              <a:t>Monitor </a:t>
            </a:r>
            <a:r>
              <a:rPr lang="en-GB" sz="2000" kern="0" dirty="0">
                <a:solidFill>
                  <a:srgbClr val="0000FF"/>
                </a:solidFill>
                <a:latin typeface="Comic Sans MS" panose="030F0702030302020204" pitchFamily="66" charset="0"/>
                <a:cs typeface="Times New Roman" pitchFamily="18" charset="0"/>
              </a:rPr>
              <a:t>reactions:</a:t>
            </a:r>
          </a:p>
          <a:p>
            <a:pPr marL="285700" indent="-285750">
              <a:spcBef>
                <a:spcPts val="0"/>
              </a:spcBef>
              <a:buClr>
                <a:srgbClr val="2DA2BF"/>
              </a:buClr>
              <a:buFont typeface="Wingdings" panose="05000000000000000000" pitchFamily="2" charset="2"/>
              <a:buChar char="ü"/>
              <a:defRPr/>
            </a:pPr>
            <a:r>
              <a:rPr lang="en-GB" sz="1600" kern="0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Cross sections </a:t>
            </a:r>
            <a:r>
              <a:rPr lang="en-GB" sz="1600" b="0" kern="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– </a:t>
            </a:r>
            <a:r>
              <a:rPr lang="en-GB" sz="1600" kern="0" baseline="300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22,24</a:t>
            </a:r>
            <a:r>
              <a:rPr lang="en-GB" sz="1600" kern="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Na,</a:t>
            </a:r>
            <a:r>
              <a:rPr lang="en-GB" sz="1600" b="0" kern="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GB" sz="1600" kern="0" baseline="300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46</a:t>
            </a:r>
            <a:r>
              <a:rPr lang="en-GB" sz="1600" kern="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Sc, </a:t>
            </a:r>
            <a:r>
              <a:rPr lang="en-GB" sz="1600" kern="0" baseline="300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48</a:t>
            </a:r>
            <a:r>
              <a:rPr lang="en-GB" sz="1600" kern="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V, </a:t>
            </a:r>
            <a:r>
              <a:rPr lang="en-GB" sz="1600" kern="0" baseline="300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56,58</a:t>
            </a:r>
            <a:r>
              <a:rPr lang="en-GB" sz="1600" kern="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Co, </a:t>
            </a:r>
            <a:r>
              <a:rPr lang="en-GB" sz="1600" kern="0" baseline="300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62,63,65</a:t>
            </a:r>
            <a:r>
              <a:rPr lang="en-GB" sz="1600" kern="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Zn, </a:t>
            </a:r>
            <a:r>
              <a:rPr lang="en-GB" sz="1600" kern="0" baseline="300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66,67</a:t>
            </a:r>
            <a:r>
              <a:rPr lang="en-GB" sz="1600" kern="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Ga, </a:t>
            </a:r>
            <a:r>
              <a:rPr lang="en-GB" sz="1600" kern="0" baseline="30000" dirty="0" smtClean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96,96m</a:t>
            </a:r>
            <a:r>
              <a:rPr lang="en-GB" sz="1600" kern="0" dirty="0" smtClean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Tc (reconsider </a:t>
            </a:r>
            <a:r>
              <a:rPr lang="en-GB" sz="1600" kern="0" baseline="30000" dirty="0" smtClean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51</a:t>
            </a:r>
            <a:r>
              <a:rPr lang="en-GB" sz="1600" kern="0" dirty="0" smtClean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Cr, </a:t>
            </a:r>
            <a:r>
              <a:rPr lang="en-GB" sz="1600" kern="0" baseline="30000" dirty="0" smtClean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57</a:t>
            </a:r>
            <a:r>
              <a:rPr lang="en-GB" sz="1600" kern="0" dirty="0" smtClean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Ni, </a:t>
            </a:r>
            <a:r>
              <a:rPr lang="en-GB" sz="1600" kern="0" baseline="30000" dirty="0" smtClean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61</a:t>
            </a:r>
            <a:r>
              <a:rPr lang="en-GB" sz="1600" kern="0" dirty="0" smtClean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Cu)</a:t>
            </a:r>
            <a:endParaRPr lang="en-GB" sz="1600" kern="0" dirty="0">
              <a:solidFill>
                <a:srgbClr val="000000"/>
              </a:solidFill>
              <a:latin typeface="Comic Sans MS" panose="030F0702030302020204" pitchFamily="66" charset="0"/>
              <a:cs typeface="Times New Roman" pitchFamily="18" charset="0"/>
            </a:endParaRPr>
          </a:p>
          <a:p>
            <a:pPr marL="285700" indent="-285750">
              <a:spcBef>
                <a:spcPts val="0"/>
              </a:spcBef>
              <a:buClr>
                <a:srgbClr val="2DA2BF"/>
              </a:buClr>
              <a:buFont typeface="Wingdings" panose="05000000000000000000" pitchFamily="2" charset="2"/>
              <a:buChar char="ü"/>
              <a:defRPr/>
            </a:pPr>
            <a:r>
              <a:rPr lang="en-GB" sz="1600" kern="0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Decay data </a:t>
            </a:r>
            <a:r>
              <a:rPr lang="en-GB" sz="1600" b="0" kern="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– </a:t>
            </a:r>
            <a:r>
              <a:rPr lang="en-GB" sz="1600" kern="0" baseline="300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61</a:t>
            </a:r>
            <a:r>
              <a:rPr lang="en-GB" sz="1600" kern="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Cu,</a:t>
            </a:r>
            <a:r>
              <a:rPr lang="en-GB" sz="1600" kern="0" dirty="0">
                <a:solidFill>
                  <a:srgbClr val="030125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GB" sz="1600" kern="0" baseline="3000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62</a:t>
            </a:r>
            <a:r>
              <a:rPr lang="en-GB" sz="1600" kern="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Zn,</a:t>
            </a:r>
            <a:r>
              <a:rPr lang="en-GB" sz="1600" kern="0" baseline="3000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GB" sz="1600" kern="0" baseline="30000" dirty="0" smtClean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63</a:t>
            </a:r>
            <a:r>
              <a:rPr lang="en-GB" sz="1600" kern="0" dirty="0" smtClean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Zn</a:t>
            </a:r>
            <a:endParaRPr lang="en-GB" sz="1600" kern="0" dirty="0">
              <a:solidFill>
                <a:srgbClr val="000000"/>
              </a:solidFill>
              <a:latin typeface="Comic Sans MS" panose="030F0702030302020204" pitchFamily="66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Clr>
                <a:srgbClr val="2DA2BF"/>
              </a:buClr>
              <a:defRPr/>
            </a:pPr>
            <a:endParaRPr lang="en-GB" sz="2000" kern="0" dirty="0">
              <a:solidFill>
                <a:srgbClr val="FF0000"/>
              </a:solidFill>
              <a:latin typeface="Times New Roman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19597" y="6453336"/>
            <a:ext cx="2016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c/o: Alan Nichols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53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8" y="44624"/>
            <a:ext cx="8820472" cy="1512168"/>
          </a:xfrm>
        </p:spPr>
        <p:txBody>
          <a:bodyPr>
            <a:normAutofit fontScale="90000"/>
          </a:bodyPr>
          <a:lstStyle/>
          <a:p>
            <a:r>
              <a:rPr lang="en-GB" b="0" dirty="0" smtClean="0">
                <a:latin typeface="Comic Sans MS" panose="030F0702030302020204" pitchFamily="66" charset="0"/>
              </a:rPr>
              <a:t>Where can we find these data?</a:t>
            </a:r>
            <a:br>
              <a:rPr lang="en-GB" b="0" dirty="0" smtClean="0">
                <a:latin typeface="Comic Sans MS" panose="030F0702030302020204" pitchFamily="66" charset="0"/>
              </a:rPr>
            </a:br>
            <a:r>
              <a:rPr lang="en-GB" b="0" dirty="0" smtClean="0">
                <a:latin typeface="Comic Sans MS" panose="030F0702030302020204" pitchFamily="66" charset="0"/>
              </a:rPr>
              <a:t>Medical Portal: www-nds.iaea.org/</a:t>
            </a:r>
            <a:r>
              <a:rPr lang="en-GB" b="0" dirty="0" err="1" smtClean="0">
                <a:latin typeface="Comic Sans MS" panose="030F0702030302020204" pitchFamily="66" charset="0"/>
              </a:rPr>
              <a:t>medportal</a:t>
            </a:r>
            <a:r>
              <a:rPr lang="en-GB" b="0" dirty="0" smtClean="0">
                <a:latin typeface="Comic Sans MS" panose="030F0702030302020204" pitchFamily="66" charset="0"/>
              </a:rPr>
              <a:t>/</a:t>
            </a:r>
            <a:endParaRPr lang="en-GB" b="0" dirty="0">
              <a:latin typeface="Comic Sans MS" panose="030F0702030302020204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8146" y="6525343"/>
            <a:ext cx="2880318" cy="251069"/>
          </a:xfrm>
        </p:spPr>
        <p:txBody>
          <a:bodyPr/>
          <a:lstStyle/>
          <a:p>
            <a:r>
              <a:rPr lang="en-GB" smtClean="0"/>
              <a:t>P. Dimitriou, USNDP2016, 16.11.2016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97" r="20625" b="18437"/>
          <a:stretch/>
        </p:blipFill>
        <p:spPr>
          <a:xfrm>
            <a:off x="72008" y="1556792"/>
            <a:ext cx="9036496" cy="456568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291659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8288" y="0"/>
            <a:ext cx="8604250" cy="908720"/>
          </a:xfrm>
        </p:spPr>
        <p:txBody>
          <a:bodyPr/>
          <a:lstStyle/>
          <a:p>
            <a:r>
              <a:rPr lang="en-GB" sz="2800" b="0" dirty="0" smtClean="0">
                <a:effectLst/>
                <a:latin typeface="Comic Sans MS" panose="030F0702030302020204" pitchFamily="66" charset="0"/>
              </a:rPr>
              <a:t>Medical Portal</a:t>
            </a:r>
            <a:r>
              <a:rPr lang="en-GB" sz="2800" b="0" dirty="0">
                <a:effectLst/>
                <a:latin typeface="Comic Sans MS" panose="030F0702030302020204" pitchFamily="66" charset="0"/>
              </a:rPr>
              <a:t/>
            </a:r>
            <a:br>
              <a:rPr lang="en-GB" sz="2800" b="0" dirty="0">
                <a:effectLst/>
                <a:latin typeface="Comic Sans MS" panose="030F0702030302020204" pitchFamily="66" charset="0"/>
              </a:rPr>
            </a:br>
            <a:r>
              <a:rPr lang="en-GB" sz="1800" b="0" dirty="0" smtClean="0">
                <a:effectLst/>
                <a:latin typeface="Comic Sans MS" panose="030F0702030302020204" pitchFamily="66" charset="0"/>
              </a:rPr>
              <a:t>https://</a:t>
            </a:r>
            <a:r>
              <a:rPr lang="en-GB" sz="1800" b="0" dirty="0">
                <a:effectLst/>
                <a:latin typeface="Comic Sans MS" panose="030F0702030302020204" pitchFamily="66" charset="0"/>
              </a:rPr>
              <a:t>www-nds.iaea.org/relnsd/vcharthtml/MEDVChart.html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27984" y="6237312"/>
            <a:ext cx="4607619" cy="457200"/>
          </a:xfrm>
        </p:spPr>
        <p:txBody>
          <a:bodyPr/>
          <a:lstStyle/>
          <a:p>
            <a:r>
              <a:rPr lang="pt-BR" smtClean="0">
                <a:solidFill>
                  <a:srgbClr val="000066"/>
                </a:solidFill>
              </a:rPr>
              <a:t>P. Dimitriou, USNDP2016, 16.11.2016</a:t>
            </a:r>
            <a:endParaRPr lang="en-GB" dirty="0">
              <a:solidFill>
                <a:srgbClr val="000066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9375"/>
            <a:ext cx="9144000" cy="42838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89" t="15719" r="26622" b="49600"/>
          <a:stretch/>
        </p:blipFill>
        <p:spPr>
          <a:xfrm>
            <a:off x="6281374" y="908720"/>
            <a:ext cx="2883832" cy="209440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 bwMode="auto">
          <a:xfrm>
            <a:off x="7487816" y="1124744"/>
            <a:ext cx="1332656" cy="158417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66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99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" y="44624"/>
            <a:ext cx="9144000" cy="3769595"/>
          </a:xfrm>
          <a:prstGeom prst="rect">
            <a:avLst/>
          </a:prstGeom>
          <a:ln w="38100" cap="sq">
            <a:solidFill>
              <a:schemeClr val="tx1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1331640" y="1340768"/>
            <a:ext cx="6552728" cy="20882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u="sng" dirty="0" smtClean="0">
                <a:latin typeface="Comic Sans MS" panose="030F0702030302020204" pitchFamily="66" charset="0"/>
              </a:rPr>
              <a:t>Objective</a:t>
            </a:r>
            <a:r>
              <a:rPr lang="en-US" sz="1800" dirty="0" smtClean="0">
                <a:latin typeface="Comic Sans MS" panose="030F0702030302020204" pitchFamily="66" charset="0"/>
              </a:rPr>
              <a:t>: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 smtClean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 smtClean="0">
                <a:latin typeface="Comic Sans MS" panose="030F0702030302020204" pitchFamily="66" charset="0"/>
              </a:rPr>
              <a:t>Create</a:t>
            </a:r>
            <a:r>
              <a:rPr lang="en-GB" sz="1800" dirty="0" smtClean="0">
                <a:latin typeface="Comic Sans MS" panose="030F0702030302020204" pitchFamily="66" charset="0"/>
              </a:rPr>
              <a:t> a Reference Database for Beta-Delayed Neutron Emission that contains both a compilation of existing data as well as recommended data for individual precursors and aggregate quantities (nu-bars, group constants)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2504369" y="908720"/>
            <a:ext cx="5379999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http://www-nds.iaea.org/beta-delayed-neutron/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" t="6782"/>
          <a:stretch/>
        </p:blipFill>
        <p:spPr>
          <a:xfrm>
            <a:off x="0" y="3444293"/>
            <a:ext cx="9180512" cy="4305187"/>
          </a:xfrm>
          <a:prstGeom prst="rect">
            <a:avLst/>
          </a:prstGeom>
          <a:ln w="38100" cap="sq">
            <a:solidFill>
              <a:schemeClr val="tx1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277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defRPr/>
            </a:pPr>
            <a:r>
              <a:rPr lang="en-US" sz="3200" kern="0" dirty="0" smtClean="0">
                <a:latin typeface="Comic Sans MS" panose="030F0702030302020204" pitchFamily="66" charset="0"/>
                <a:cs typeface="Arial" pitchFamily="34" charset="0"/>
              </a:rPr>
              <a:t>Work done: </a:t>
            </a:r>
            <a:r>
              <a:rPr lang="en-US" sz="3200" b="0" kern="0" dirty="0" smtClean="0">
                <a:latin typeface="Comic Sans MS" panose="030F0702030302020204" pitchFamily="66" charset="0"/>
                <a:cs typeface="Arial" pitchFamily="34" charset="0"/>
              </a:rPr>
              <a:t>2</a:t>
            </a:r>
            <a:r>
              <a:rPr lang="en-US" sz="3200" b="0" kern="0" baseline="30000" dirty="0" smtClean="0">
                <a:latin typeface="Comic Sans MS" panose="030F0702030302020204" pitchFamily="66" charset="0"/>
                <a:cs typeface="Arial" pitchFamily="34" charset="0"/>
              </a:rPr>
              <a:t>nd</a:t>
            </a:r>
            <a:r>
              <a:rPr lang="en-US" sz="3200" b="0" kern="0" dirty="0" smtClean="0">
                <a:latin typeface="Comic Sans MS" panose="030F0702030302020204" pitchFamily="66" charset="0"/>
                <a:cs typeface="Arial" pitchFamily="34" charset="0"/>
              </a:rPr>
              <a:t> RCM 23-27 March 2015:</a:t>
            </a:r>
          </a:p>
          <a:p>
            <a:pPr lvl="0">
              <a:spcBef>
                <a:spcPts val="0"/>
              </a:spcBef>
              <a:defRPr/>
            </a:pPr>
            <a:r>
              <a:rPr lang="en-US" sz="3200" b="0" kern="0" dirty="0" smtClean="0"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en-US" b="0" kern="0" dirty="0" smtClean="0">
                <a:latin typeface="Comic Sans MS" panose="030F0702030302020204" pitchFamily="66" charset="0"/>
                <a:cs typeface="Arial" pitchFamily="34" charset="0"/>
              </a:rPr>
              <a:t>INDC(NDS</a:t>
            </a:r>
            <a:r>
              <a:rPr lang="en-US" b="0" kern="0" dirty="0">
                <a:latin typeface="Comic Sans MS" panose="030F0702030302020204" pitchFamily="66" charset="0"/>
                <a:cs typeface="Arial" pitchFamily="34" charset="0"/>
              </a:rPr>
              <a:t>)-</a:t>
            </a:r>
            <a:r>
              <a:rPr lang="en-US" b="0" kern="0" dirty="0" smtClean="0">
                <a:latin typeface="Comic Sans MS" panose="030F0702030302020204" pitchFamily="66" charset="0"/>
                <a:cs typeface="Arial" pitchFamily="34" charset="0"/>
              </a:rPr>
              <a:t>0683, July 2015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gray">
          <a:xfrm>
            <a:off x="38100" y="980728"/>
            <a:ext cx="9070404" cy="554461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537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2000" kern="0" dirty="0" smtClean="0">
                <a:latin typeface="Comic Sans MS" panose="030F0702030302020204" pitchFamily="66" charset="0"/>
                <a:ea typeface="+mj-ea"/>
                <a:cs typeface="Times New Roman"/>
              </a:rPr>
              <a:t> </a:t>
            </a:r>
            <a:r>
              <a:rPr lang="en-US" sz="2000" kern="0" dirty="0" smtClean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Times New Roman"/>
              </a:rPr>
              <a:t>Compilation and evaluation microscopic data for Z = 2-28</a:t>
            </a:r>
          </a:p>
          <a:p>
            <a:pPr marL="468000" lvl="0" indent="-457200">
              <a:buFont typeface="Wingdings" panose="05000000000000000000" pitchFamily="2" charset="2"/>
              <a:buChar char="q"/>
              <a:defRPr/>
            </a:pPr>
            <a:r>
              <a:rPr lang="en-GB" sz="1600" dirty="0">
                <a:latin typeface="Comic Sans MS" panose="030F0702030302020204" pitchFamily="66" charset="0"/>
                <a:ea typeface="Calibri"/>
                <a:cs typeface="Times New Roman"/>
              </a:rPr>
              <a:t>M. Birch, </a:t>
            </a:r>
            <a:r>
              <a:rPr lang="en-GB" sz="1600" i="1" dirty="0">
                <a:latin typeface="Comic Sans MS" panose="030F0702030302020204" pitchFamily="66" charset="0"/>
                <a:ea typeface="Calibri"/>
                <a:cs typeface="Times New Roman"/>
              </a:rPr>
              <a:t>et al</a:t>
            </a:r>
            <a:r>
              <a:rPr lang="en-GB" sz="1600" dirty="0">
                <a:latin typeface="Comic Sans MS" panose="030F0702030302020204" pitchFamily="66" charset="0"/>
                <a:ea typeface="Calibri"/>
                <a:cs typeface="Times New Roman"/>
              </a:rPr>
              <a:t>., </a:t>
            </a:r>
            <a:r>
              <a:rPr lang="en-GB" sz="1600" dirty="0">
                <a:latin typeface="Comic Sans MS" panose="030F0702030302020204" pitchFamily="66" charset="0"/>
              </a:rPr>
              <a:t>First Compilation and Evaluation of Beta Delayed-neutron Emission Probabilities and Associated Half-lives for A ≤ 72 Nuclei, </a:t>
            </a:r>
            <a:r>
              <a:rPr lang="en-GB" sz="1600" dirty="0" err="1">
                <a:latin typeface="Comic Sans MS" panose="030F0702030302020204" pitchFamily="66" charset="0"/>
              </a:rPr>
              <a:t>Nucl</a:t>
            </a:r>
            <a:r>
              <a:rPr lang="en-GB" sz="1600" dirty="0">
                <a:latin typeface="Comic Sans MS" panose="030F0702030302020204" pitchFamily="66" charset="0"/>
              </a:rPr>
              <a:t>. Data Sheets 120 (2014) 66-69.</a:t>
            </a:r>
          </a:p>
          <a:p>
            <a:pPr marL="468000" indent="-457200"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en-GB" sz="1600" dirty="0">
                <a:latin typeface="Comic Sans MS" panose="030F0702030302020204" pitchFamily="66" charset="0"/>
                <a:ea typeface="Calibri"/>
                <a:cs typeface="Times New Roman"/>
              </a:rPr>
              <a:t>M. Birch, </a:t>
            </a:r>
            <a:r>
              <a:rPr lang="en-GB" sz="1600" i="1" dirty="0">
                <a:latin typeface="Comic Sans MS" panose="030F0702030302020204" pitchFamily="66" charset="0"/>
                <a:ea typeface="Calibri"/>
                <a:cs typeface="Times New Roman"/>
              </a:rPr>
              <a:t>et al</a:t>
            </a:r>
            <a:r>
              <a:rPr lang="en-GB" sz="1600" dirty="0">
                <a:latin typeface="Comic Sans MS" panose="030F0702030302020204" pitchFamily="66" charset="0"/>
                <a:ea typeface="Calibri"/>
                <a:cs typeface="Times New Roman"/>
              </a:rPr>
              <a:t>., </a:t>
            </a:r>
            <a:r>
              <a:rPr lang="en-GB" sz="1600" dirty="0">
                <a:latin typeface="Comic Sans MS" panose="030F0702030302020204" pitchFamily="66" charset="0"/>
              </a:rPr>
              <a:t>Evaluation of Beta Delayed-neutron Emission Probabilities and Half-lives for Z = 2-28, </a:t>
            </a:r>
            <a:r>
              <a:rPr lang="en-GB" sz="1600" dirty="0" err="1">
                <a:latin typeface="Comic Sans MS" panose="030F0702030302020204" pitchFamily="66" charset="0"/>
              </a:rPr>
              <a:t>Nucl</a:t>
            </a:r>
            <a:r>
              <a:rPr lang="en-GB" sz="1600" dirty="0">
                <a:latin typeface="Comic Sans MS" panose="030F0702030302020204" pitchFamily="66" charset="0"/>
              </a:rPr>
              <a:t>. Data Sheets 128 (2015) 131-184</a:t>
            </a:r>
            <a:r>
              <a:rPr lang="en-GB" sz="1600" dirty="0" smtClean="0">
                <a:latin typeface="Comic Sans MS" panose="030F0702030302020204" pitchFamily="66" charset="0"/>
              </a:rPr>
              <a:t>.</a:t>
            </a:r>
          </a:p>
          <a:p>
            <a:pPr marL="296550" indent="-28575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DN spectra: analysis by J-L. </a:t>
            </a:r>
            <a:r>
              <a:rPr lang="en-GB" sz="20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Tain</a:t>
            </a:r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, INDC(NDS)-0683;</a:t>
            </a:r>
          </a:p>
          <a:p>
            <a:pPr marL="10800">
              <a:spcAft>
                <a:spcPts val="600"/>
              </a:spcAft>
              <a:defRPr/>
            </a:pPr>
            <a:r>
              <a:rPr lang="en-GB" sz="1600" dirty="0">
                <a:latin typeface="Comic Sans MS" panose="030F0702030302020204" pitchFamily="66" charset="0"/>
              </a:rPr>
              <a:t> </a:t>
            </a:r>
            <a:r>
              <a:rPr lang="en-GB" sz="1600" dirty="0" smtClean="0">
                <a:latin typeface="Comic Sans MS" panose="030F0702030302020204" pitchFamily="66" charset="0"/>
              </a:rPr>
              <a:t>       </a:t>
            </a:r>
            <a:r>
              <a:rPr lang="en-GB" sz="1600" u="wavyHeavy" dirty="0" smtClean="0">
                <a:uFill>
                  <a:solidFill>
                    <a:srgbClr val="FF0000"/>
                  </a:solidFill>
                </a:uFill>
                <a:latin typeface="Comic Sans MS" panose="030F0702030302020204" pitchFamily="66" charset="0"/>
              </a:rPr>
              <a:t>Digitization by VECC (Banerjee/Mukherjee); NDS-IAEA</a:t>
            </a:r>
          </a:p>
          <a:p>
            <a:pPr marL="468000" indent="-457200">
              <a:buFont typeface="Wingdings" panose="05000000000000000000" pitchFamily="2" charset="2"/>
              <a:buChar char="Ø"/>
              <a:defRPr/>
            </a:pPr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/>
              </a:rPr>
              <a:t>Systematics</a:t>
            </a:r>
            <a:endParaRPr lang="en-GB" sz="2000" dirty="0">
              <a:solidFill>
                <a:srgbClr val="FF0000"/>
              </a:solidFill>
              <a:latin typeface="Comic Sans MS" panose="030F0702030302020204" pitchFamily="66" charset="0"/>
              <a:cs typeface="Times New Roman"/>
            </a:endParaRPr>
          </a:p>
          <a:p>
            <a:pPr marL="296550" indent="-285750" fontAlgn="base"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1600" kern="0" dirty="0">
                <a:latin typeface="Comic Sans MS" panose="030F0702030302020204" pitchFamily="66" charset="0"/>
                <a:cs typeface="Arial" pitchFamily="34" charset="0"/>
              </a:rPr>
              <a:t>E.A. </a:t>
            </a:r>
            <a:r>
              <a:rPr lang="en-US" sz="1600" kern="0" dirty="0" err="1">
                <a:latin typeface="Comic Sans MS" panose="030F0702030302020204" pitchFamily="66" charset="0"/>
                <a:cs typeface="Arial" pitchFamily="34" charset="0"/>
              </a:rPr>
              <a:t>McCutchan</a:t>
            </a:r>
            <a:r>
              <a:rPr lang="en-US" sz="1600" kern="0" dirty="0">
                <a:latin typeface="Comic Sans MS" panose="030F0702030302020204" pitchFamily="66" charset="0"/>
                <a:cs typeface="Arial" pitchFamily="34" charset="0"/>
              </a:rPr>
              <a:t>, </a:t>
            </a:r>
            <a:r>
              <a:rPr lang="en-US" sz="1600" i="1" kern="0" dirty="0">
                <a:latin typeface="Comic Sans MS" panose="030F0702030302020204" pitchFamily="66" charset="0"/>
                <a:cs typeface="Arial" pitchFamily="34" charset="0"/>
              </a:rPr>
              <a:t>et al</a:t>
            </a:r>
            <a:r>
              <a:rPr lang="en-US" sz="1600" kern="0" dirty="0">
                <a:latin typeface="Comic Sans MS" panose="030F0702030302020204" pitchFamily="66" charset="0"/>
                <a:cs typeface="Arial" pitchFamily="34" charset="0"/>
              </a:rPr>
              <a:t>., </a:t>
            </a:r>
            <a:r>
              <a:rPr lang="en-GB" sz="1600" dirty="0">
                <a:latin typeface="Comic Sans MS" panose="030F0702030302020204" pitchFamily="66" charset="0"/>
                <a:cs typeface="Times New Roman"/>
              </a:rPr>
              <a:t>Improving Systematic Predications of </a:t>
            </a:r>
            <a:r>
              <a:rPr lang="el-GR" sz="1600" dirty="0">
                <a:latin typeface="Comic Sans MS" panose="030F0702030302020204" pitchFamily="66" charset="0"/>
                <a:cs typeface="Times New Roman"/>
              </a:rPr>
              <a:t>β</a:t>
            </a:r>
            <a:r>
              <a:rPr lang="en-GB" sz="1600" baseline="30000" dirty="0">
                <a:latin typeface="Comic Sans MS" panose="030F0702030302020204" pitchFamily="66" charset="0"/>
                <a:cs typeface="Times New Roman"/>
              </a:rPr>
              <a:t>-</a:t>
            </a:r>
            <a:r>
              <a:rPr lang="en-GB" sz="1600" dirty="0">
                <a:latin typeface="Comic Sans MS" panose="030F0702030302020204" pitchFamily="66" charset="0"/>
                <a:cs typeface="Times New Roman"/>
              </a:rPr>
              <a:t> Delayed-neutron Emission Probabilities</a:t>
            </a:r>
            <a:r>
              <a:rPr lang="en-GB" sz="1600" dirty="0">
                <a:latin typeface="Comic Sans MS" panose="030F0702030302020204" pitchFamily="66" charset="0"/>
                <a:ea typeface="Calibri"/>
                <a:cs typeface="Times New Roman"/>
              </a:rPr>
              <a:t>, Phys. Rev. C86 (2012) 041305. </a:t>
            </a:r>
          </a:p>
          <a:p>
            <a:pPr marL="296550" indent="-285750" fontAlgn="base"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en-GB" sz="1600" dirty="0">
                <a:latin typeface="Comic Sans MS" panose="030F0702030302020204" pitchFamily="66" charset="0"/>
                <a:ea typeface="Calibri"/>
                <a:cs typeface="Times New Roman"/>
              </a:rPr>
              <a:t>E.A. </a:t>
            </a:r>
            <a:r>
              <a:rPr lang="en-GB" sz="1600" dirty="0" err="1">
                <a:latin typeface="Comic Sans MS" panose="030F0702030302020204" pitchFamily="66" charset="0"/>
                <a:ea typeface="Calibri"/>
                <a:cs typeface="Times New Roman"/>
              </a:rPr>
              <a:t>McCutchan</a:t>
            </a:r>
            <a:r>
              <a:rPr lang="en-GB" sz="1600" dirty="0">
                <a:latin typeface="Comic Sans MS" panose="030F0702030302020204" pitchFamily="66" charset="0"/>
                <a:ea typeface="Calibri"/>
                <a:cs typeface="Times New Roman"/>
              </a:rPr>
              <a:t>, </a:t>
            </a:r>
            <a:r>
              <a:rPr lang="en-GB" sz="1600" i="1" dirty="0">
                <a:latin typeface="Comic Sans MS" panose="030F0702030302020204" pitchFamily="66" charset="0"/>
                <a:ea typeface="Calibri"/>
                <a:cs typeface="Times New Roman"/>
              </a:rPr>
              <a:t>et al</a:t>
            </a:r>
            <a:r>
              <a:rPr lang="en-GB" sz="1600" dirty="0">
                <a:latin typeface="Comic Sans MS" panose="030F0702030302020204" pitchFamily="66" charset="0"/>
                <a:ea typeface="Calibri"/>
                <a:cs typeface="Times New Roman"/>
              </a:rPr>
              <a:t>., </a:t>
            </a:r>
            <a:r>
              <a:rPr lang="en-GB" sz="1600" dirty="0">
                <a:latin typeface="Comic Sans MS" panose="030F0702030302020204" pitchFamily="66" charset="0"/>
              </a:rPr>
              <a:t>A New Approach to Estimating the Probability for β</a:t>
            </a:r>
            <a:r>
              <a:rPr lang="en-GB" sz="1600" baseline="30000" dirty="0">
                <a:latin typeface="Comic Sans MS" panose="030F0702030302020204" pitchFamily="66" charset="0"/>
              </a:rPr>
              <a:t>-</a:t>
            </a:r>
            <a:r>
              <a:rPr lang="en-GB" sz="1600" dirty="0">
                <a:latin typeface="Comic Sans MS" panose="030F0702030302020204" pitchFamily="66" charset="0"/>
              </a:rPr>
              <a:t> Delayed-neutron Emission, </a:t>
            </a:r>
            <a:r>
              <a:rPr lang="en-GB" sz="1600" dirty="0" err="1">
                <a:latin typeface="Comic Sans MS" panose="030F0702030302020204" pitchFamily="66" charset="0"/>
              </a:rPr>
              <a:t>Nucl</a:t>
            </a:r>
            <a:r>
              <a:rPr lang="en-GB" sz="1600" dirty="0">
                <a:latin typeface="Comic Sans MS" panose="030F0702030302020204" pitchFamily="66" charset="0"/>
              </a:rPr>
              <a:t>. Data Sheets 120 (2014) 62-65</a:t>
            </a:r>
            <a:r>
              <a:rPr lang="en-GB" sz="16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.</a:t>
            </a:r>
            <a:endParaRPr lang="en-US" sz="1600" kern="0" dirty="0" smtClean="0">
              <a:solidFill>
                <a:schemeClr val="tx1"/>
              </a:solidFill>
              <a:latin typeface="Comic Sans MS" panose="030F0702030302020204" pitchFamily="66" charset="0"/>
              <a:ea typeface="+mj-ea"/>
              <a:cs typeface="Times New Roman"/>
            </a:endParaRPr>
          </a:p>
          <a:p>
            <a:pPr marL="468000" marR="0" lvl="0" indent="-4572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2000" kern="0" dirty="0" smtClean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Times New Roman"/>
              </a:rPr>
              <a:t>Theoretical calculations</a:t>
            </a:r>
          </a:p>
          <a:p>
            <a:pPr marL="468000" lvl="0" indent="-457200" fontAlgn="base"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en-US" sz="1600" kern="0" dirty="0" err="1" smtClean="0">
                <a:latin typeface="Comic Sans MS" panose="030F0702030302020204" pitchFamily="66" charset="0"/>
                <a:ea typeface="+mj-ea"/>
                <a:cs typeface="Times New Roman"/>
              </a:rPr>
              <a:t>Marketin</a:t>
            </a:r>
            <a:r>
              <a:rPr lang="en-US" sz="1600" kern="0" dirty="0" smtClean="0">
                <a:latin typeface="Comic Sans MS" panose="030F0702030302020204" pitchFamily="66" charset="0"/>
                <a:ea typeface="+mj-ea"/>
                <a:cs typeface="Times New Roman"/>
              </a:rPr>
              <a:t> et al, PRC 93 (2016) 025805; </a:t>
            </a:r>
          </a:p>
          <a:p>
            <a:pPr marL="468000" lvl="0" indent="-457200" fontAlgn="base"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en-US" sz="1600" kern="0" dirty="0" smtClean="0">
                <a:latin typeface="Comic Sans MS" panose="030F0702030302020204" pitchFamily="66" charset="0"/>
                <a:ea typeface="+mj-ea"/>
                <a:cs typeface="Times New Roman"/>
              </a:rPr>
              <a:t>Minato, </a:t>
            </a:r>
            <a:r>
              <a:rPr lang="en-GB" sz="1600" dirty="0">
                <a:latin typeface="Comic Sans MS" panose="030F0702030302020204" pitchFamily="66" charset="0"/>
              </a:rPr>
              <a:t>JPS Conference Proceeding Vol.6 030053 (2015)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2965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2000" kern="0" dirty="0" smtClean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Times New Roman"/>
              </a:rPr>
              <a:t>Sensitivity studies of macroscopic quantities: nu-bars, DN spectra </a:t>
            </a:r>
          </a:p>
          <a:p>
            <a:pPr marL="10800" algn="l">
              <a:spcBef>
                <a:spcPts val="0"/>
              </a:spcBef>
              <a:defRPr/>
            </a:pPr>
            <a:r>
              <a:rPr lang="en-GB" sz="1600" dirty="0">
                <a:latin typeface="Comic Sans MS" panose="030F0702030302020204" pitchFamily="66" charset="0"/>
                <a:ea typeface="Calibri"/>
              </a:rPr>
              <a:t> </a:t>
            </a:r>
            <a:r>
              <a:rPr lang="en-GB" sz="1600" dirty="0" smtClean="0">
                <a:latin typeface="Comic Sans MS" panose="030F0702030302020204" pitchFamily="66" charset="0"/>
                <a:ea typeface="Calibri"/>
              </a:rPr>
              <a:t>      V.M</a:t>
            </a:r>
            <a:r>
              <a:rPr lang="en-GB" sz="1600" dirty="0">
                <a:latin typeface="Comic Sans MS" panose="030F0702030302020204" pitchFamily="66" charset="0"/>
                <a:ea typeface="Calibri"/>
              </a:rPr>
              <a:t>. </a:t>
            </a:r>
            <a:r>
              <a:rPr lang="en-GB" sz="1600" dirty="0" err="1">
                <a:latin typeface="Comic Sans MS" panose="030F0702030302020204" pitchFamily="66" charset="0"/>
                <a:ea typeface="Calibri"/>
              </a:rPr>
              <a:t>Piksaikin</a:t>
            </a:r>
            <a:r>
              <a:rPr lang="en-GB" sz="1600" dirty="0">
                <a:latin typeface="Comic Sans MS" panose="030F0702030302020204" pitchFamily="66" charset="0"/>
                <a:ea typeface="Calibri"/>
              </a:rPr>
              <a:t>, </a:t>
            </a:r>
            <a:r>
              <a:rPr lang="en-GB" sz="1600" i="1" dirty="0">
                <a:latin typeface="Comic Sans MS" panose="030F0702030302020204" pitchFamily="66" charset="0"/>
                <a:ea typeface="Calibri"/>
              </a:rPr>
              <a:t>et al</a:t>
            </a:r>
            <a:r>
              <a:rPr lang="en-GB" sz="1600" dirty="0">
                <a:latin typeface="Comic Sans MS" panose="030F0702030302020204" pitchFamily="66" charset="0"/>
                <a:ea typeface="Calibri"/>
              </a:rPr>
              <a:t>., </a:t>
            </a:r>
            <a:r>
              <a:rPr lang="en-GB" sz="1600" dirty="0" smtClean="0">
                <a:latin typeface="Comic Sans MS" panose="030F0702030302020204" pitchFamily="66" charset="0"/>
                <a:ea typeface="Calibri"/>
                <a:cs typeface="Times New Roman"/>
              </a:rPr>
              <a:t>IAEA </a:t>
            </a:r>
            <a:r>
              <a:rPr lang="en-GB" sz="1600" dirty="0">
                <a:latin typeface="Comic Sans MS" panose="030F0702030302020204" pitchFamily="66" charset="0"/>
                <a:ea typeface="Calibri"/>
                <a:cs typeface="Times New Roman"/>
              </a:rPr>
              <a:t>report INDC</a:t>
            </a:r>
            <a:r>
              <a:rPr lang="en-GB" sz="1600" dirty="0">
                <a:latin typeface="Comic Sans MS" panose="030F0702030302020204" pitchFamily="66" charset="0"/>
                <a:ea typeface="Calibri"/>
              </a:rPr>
              <a:t>(NDS)-0646, October </a:t>
            </a:r>
            <a:r>
              <a:rPr lang="en-GB" sz="1600" dirty="0" smtClean="0">
                <a:latin typeface="Comic Sans MS" panose="030F0702030302020204" pitchFamily="66" charset="0"/>
                <a:ea typeface="Calibri"/>
              </a:rPr>
              <a:t>2013; INDC(NDS)-0689,	 June 2015.</a:t>
            </a:r>
          </a:p>
        </p:txBody>
      </p:sp>
    </p:spTree>
    <p:extLst>
      <p:ext uri="{BB962C8B-B14F-4D97-AF65-F5344CB8AC3E}">
        <p14:creationId xmlns:p14="http://schemas.microsoft.com/office/powerpoint/2010/main" val="216139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gray">
          <a:xfrm>
            <a:off x="35496" y="4653136"/>
            <a:ext cx="9036496" cy="223224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2965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1600" kern="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Measurements:</a:t>
            </a:r>
          </a:p>
          <a:p>
            <a:pPr marL="10800" marR="0" lvl="0" algn="l" defTabSz="7200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kern="0" dirty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 </a:t>
            </a:r>
            <a:r>
              <a:rPr lang="en-US" kern="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      </a:t>
            </a:r>
            <a:r>
              <a:rPr lang="en-US" sz="1600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Arial" pitchFamily="34" charset="0"/>
              </a:rPr>
              <a:t>RIKEN (</a:t>
            </a:r>
            <a:r>
              <a:rPr lang="en-US" sz="1400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Arial" pitchFamily="34" charset="0"/>
              </a:rPr>
              <a:t>2016-2017)</a:t>
            </a:r>
          </a:p>
          <a:p>
            <a:pPr marL="468000" lvl="1" algn="l" defTabSz="720000">
              <a:spcBef>
                <a:spcPts val="0"/>
              </a:spcBef>
              <a:defRPr/>
            </a:pPr>
            <a:r>
              <a:rPr lang="en-US" sz="1400" kern="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1.   first measurement of P</a:t>
            </a:r>
            <a:r>
              <a:rPr lang="en-US" sz="1400" kern="0" baseline="-2500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1n</a:t>
            </a:r>
            <a:r>
              <a:rPr lang="en-US" sz="1400" kern="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 </a:t>
            </a:r>
            <a:r>
              <a:rPr lang="en-US" sz="1400" kern="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Times New Roman"/>
              </a:rPr>
              <a:t>→</a:t>
            </a:r>
            <a:r>
              <a:rPr lang="en-US" sz="1400" kern="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 </a:t>
            </a:r>
            <a:r>
              <a:rPr lang="en-US" sz="1400" kern="0" baseline="3000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76</a:t>
            </a:r>
            <a:r>
              <a:rPr lang="en-US" sz="1400" kern="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Co, </a:t>
            </a:r>
            <a:r>
              <a:rPr lang="en-US" sz="1400" kern="0" baseline="3000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78,79</a:t>
            </a:r>
            <a:r>
              <a:rPr lang="en-US" sz="1400" kern="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Ni, </a:t>
            </a:r>
            <a:r>
              <a:rPr lang="en-US" sz="1400" kern="0" baseline="3000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80,81</a:t>
            </a:r>
            <a:r>
              <a:rPr lang="en-US" sz="1400" kern="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Cu, </a:t>
            </a:r>
            <a:r>
              <a:rPr lang="en-US" sz="1400" kern="0" baseline="3000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83,84,85</a:t>
            </a:r>
            <a:r>
              <a:rPr lang="en-US" sz="1400" kern="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Zn, </a:t>
            </a:r>
            <a:r>
              <a:rPr lang="en-US" sz="1400" kern="0" baseline="3000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85,87</a:t>
            </a:r>
            <a:r>
              <a:rPr lang="en-US" sz="1400" kern="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Ga, </a:t>
            </a:r>
            <a:r>
              <a:rPr lang="en-US" sz="1400" kern="0" baseline="3000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87-90</a:t>
            </a:r>
            <a:r>
              <a:rPr lang="en-US" sz="1400" kern="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Ge, </a:t>
            </a:r>
            <a:r>
              <a:rPr lang="en-US" sz="1400" kern="0" baseline="3000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88-91</a:t>
            </a:r>
            <a:r>
              <a:rPr lang="en-US" sz="1400" kern="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As, </a:t>
            </a:r>
            <a:r>
              <a:rPr lang="en-US" sz="1400" kern="0" baseline="3000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90,92</a:t>
            </a:r>
            <a:r>
              <a:rPr lang="en-US" sz="1400" kern="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Se</a:t>
            </a:r>
          </a:p>
          <a:p>
            <a:pPr marL="468000" lvl="1" algn="l" defTabSz="720000">
              <a:spcBef>
                <a:spcPts val="0"/>
              </a:spcBef>
              <a:defRPr/>
            </a:pPr>
            <a:r>
              <a:rPr lang="en-US" sz="1400" kern="0" dirty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	</a:t>
            </a:r>
            <a:r>
              <a:rPr lang="en-US" sz="1400" kern="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 first measurement of P</a:t>
            </a:r>
            <a:r>
              <a:rPr lang="en-US" sz="1400" kern="0" baseline="-2500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2n</a:t>
            </a:r>
            <a:r>
              <a:rPr lang="en-US" sz="1400" kern="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 </a:t>
            </a:r>
            <a:r>
              <a:rPr lang="en-US" sz="1400" kern="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Times New Roman"/>
              </a:rPr>
              <a:t>→</a:t>
            </a:r>
            <a:r>
              <a:rPr lang="en-US" sz="1400" kern="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 </a:t>
            </a:r>
            <a:r>
              <a:rPr lang="en-US" sz="1400" kern="0" baseline="3000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80,81,82</a:t>
            </a:r>
            <a:r>
              <a:rPr lang="en-US" sz="1400" kern="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Cu, </a:t>
            </a:r>
            <a:r>
              <a:rPr lang="en-US" sz="1400" kern="0" baseline="3000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83,84</a:t>
            </a:r>
            <a:r>
              <a:rPr lang="en-US" sz="1400" kern="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Zn, </a:t>
            </a:r>
            <a:r>
              <a:rPr lang="en-US" sz="1400" kern="0" baseline="3000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84,85,87</a:t>
            </a:r>
            <a:r>
              <a:rPr lang="en-US" sz="1400" kern="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Ga, </a:t>
            </a:r>
            <a:r>
              <a:rPr lang="en-US" sz="1400" kern="0" baseline="3000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87,88</a:t>
            </a:r>
            <a:r>
              <a:rPr lang="en-US" sz="1400" kern="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Ge, </a:t>
            </a:r>
            <a:r>
              <a:rPr lang="en-US" sz="1400" kern="0" baseline="3000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88-91</a:t>
            </a:r>
            <a:r>
              <a:rPr lang="en-US" sz="1400" kern="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As,</a:t>
            </a:r>
          </a:p>
          <a:p>
            <a:pPr marL="468000" lvl="1" algn="l" defTabSz="720000">
              <a:spcBef>
                <a:spcPts val="0"/>
              </a:spcBef>
              <a:defRPr/>
            </a:pPr>
            <a:r>
              <a:rPr lang="en-US" sz="1400" kern="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2.	 first measurement of P</a:t>
            </a:r>
            <a:r>
              <a:rPr lang="en-US" sz="1400" kern="0" baseline="-2500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1n</a:t>
            </a:r>
            <a:r>
              <a:rPr lang="en-US" sz="1400" kern="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, P</a:t>
            </a:r>
            <a:r>
              <a:rPr lang="en-US" sz="1400" kern="0" baseline="-2500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2n</a:t>
            </a:r>
            <a:r>
              <a:rPr lang="en-US" sz="1400" kern="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, P</a:t>
            </a:r>
            <a:r>
              <a:rPr lang="en-US" sz="1400" kern="0" baseline="-2500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3n</a:t>
            </a:r>
            <a:r>
              <a:rPr lang="en-US" sz="1400" kern="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 </a:t>
            </a:r>
            <a:r>
              <a:rPr lang="en-US" sz="1400" kern="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Times New Roman"/>
              </a:rPr>
              <a:t>→</a:t>
            </a:r>
            <a:r>
              <a:rPr lang="en-US" sz="1400" kern="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 </a:t>
            </a:r>
            <a:r>
              <a:rPr lang="en-US" sz="1400" kern="0" baseline="3000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121-127</a:t>
            </a:r>
            <a:r>
              <a:rPr lang="en-US" sz="1400" kern="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Rh, </a:t>
            </a:r>
            <a:r>
              <a:rPr lang="en-US" sz="1400" kern="0" baseline="3000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128,129</a:t>
            </a:r>
            <a:r>
              <a:rPr lang="en-US" sz="1400" kern="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Pd, </a:t>
            </a:r>
            <a:r>
              <a:rPr lang="en-US" sz="1400" kern="0" baseline="3000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130,131</a:t>
            </a:r>
            <a:r>
              <a:rPr lang="en-US" sz="1400" kern="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Ag, </a:t>
            </a:r>
            <a:r>
              <a:rPr lang="en-US" sz="1400" kern="0" baseline="3000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133,134</a:t>
            </a:r>
            <a:r>
              <a:rPr lang="en-US" sz="1400" kern="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Cd, </a:t>
            </a:r>
            <a:r>
              <a:rPr lang="en-US" sz="1400" kern="0" baseline="3000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135,136</a:t>
            </a:r>
            <a:r>
              <a:rPr lang="en-US" sz="1400" kern="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In, </a:t>
            </a:r>
            <a:r>
              <a:rPr lang="en-US" sz="1400" kern="0" baseline="3000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138,139, 140</a:t>
            </a:r>
            <a:r>
              <a:rPr lang="en-US" sz="1400" kern="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Sn, 	</a:t>
            </a:r>
            <a:r>
              <a:rPr lang="en-US" sz="1400" kern="0" baseline="3000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140,141</a:t>
            </a:r>
            <a:r>
              <a:rPr lang="en-US" sz="1400" kern="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Sb, </a:t>
            </a:r>
            <a:r>
              <a:rPr lang="en-US" sz="1400" kern="0" baseline="3000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142,143</a:t>
            </a:r>
            <a:r>
              <a:rPr lang="en-US" sz="1400" kern="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Te, </a:t>
            </a:r>
            <a:r>
              <a:rPr lang="en-US" sz="1400" kern="0" baseline="3000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144,145,146</a:t>
            </a:r>
            <a:r>
              <a:rPr lang="en-US" sz="1400" kern="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I, </a:t>
            </a:r>
            <a:r>
              <a:rPr lang="en-US" sz="1400" kern="0" baseline="3000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147,148</a:t>
            </a:r>
            <a:r>
              <a:rPr lang="en-US" sz="1400" kern="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Xe, </a:t>
            </a:r>
            <a:r>
              <a:rPr lang="en-US" sz="1400" kern="0" baseline="3000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149,150,151</a:t>
            </a:r>
            <a:r>
              <a:rPr lang="en-US" sz="1400" kern="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Cs, </a:t>
            </a:r>
            <a:r>
              <a:rPr lang="en-US" sz="1400" kern="0" baseline="3000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150,151,152</a:t>
            </a:r>
            <a:r>
              <a:rPr lang="en-US" sz="1400" kern="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Ba</a:t>
            </a:r>
            <a:endParaRPr lang="en-US" sz="1400" kern="0" dirty="0">
              <a:solidFill>
                <a:schemeClr val="tx1"/>
              </a:solidFill>
              <a:latin typeface="Comic Sans MS" panose="030F0702030302020204" pitchFamily="66" charset="0"/>
              <a:ea typeface="+mj-ea"/>
              <a:cs typeface="Arial" pitchFamily="34" charset="0"/>
            </a:endParaRPr>
          </a:p>
          <a:p>
            <a:pPr marL="10800" marR="0" lvl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1400" kern="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         </a:t>
            </a:r>
            <a:r>
              <a:rPr lang="en-US" sz="1400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Arial" pitchFamily="34" charset="0"/>
              </a:rPr>
              <a:t>ISOLDE (July/Oct 2015): </a:t>
            </a:r>
            <a:r>
              <a:rPr lang="en-US" sz="1400" kern="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 </a:t>
            </a:r>
            <a:r>
              <a:rPr lang="en-US" sz="1400" kern="0" baseline="3000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40-53</a:t>
            </a:r>
            <a:r>
              <a:rPr lang="en-US" sz="1400" kern="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K, </a:t>
            </a:r>
            <a:r>
              <a:rPr lang="en-US" sz="1400" kern="0" baseline="3000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130,131,132</a:t>
            </a:r>
            <a:r>
              <a:rPr lang="en-US" sz="1400" kern="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Cd</a:t>
            </a:r>
          </a:p>
          <a:p>
            <a:pPr marL="10800" marR="0" lvl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1400" kern="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         </a:t>
            </a:r>
            <a:r>
              <a:rPr lang="en-US" sz="1400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Arial" pitchFamily="34" charset="0"/>
              </a:rPr>
              <a:t>CARIBU (2015-2018): </a:t>
            </a:r>
            <a:r>
              <a:rPr lang="en-US" sz="1400" kern="0" baseline="3000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109,110</a:t>
            </a:r>
            <a:r>
              <a:rPr lang="en-US" sz="1400" kern="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Mo, A=136,137, </a:t>
            </a:r>
            <a:r>
              <a:rPr lang="en-US" sz="1400" kern="0" baseline="3000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98m,99-103</a:t>
            </a:r>
            <a:r>
              <a:rPr lang="en-US" sz="1400" kern="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Y, </a:t>
            </a:r>
            <a:r>
              <a:rPr lang="en-US" sz="1400" kern="0" baseline="30000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itchFamily="34" charset="0"/>
              </a:rPr>
              <a:t>134,135,136</a:t>
            </a:r>
            <a:r>
              <a:rPr lang="en-US" sz="1400" kern="0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itchFamily="34" charset="0"/>
              </a:rPr>
              <a:t>Sn</a:t>
            </a:r>
            <a:endParaRPr lang="en-US" sz="1400" kern="0" dirty="0" smtClean="0">
              <a:solidFill>
                <a:schemeClr val="tx1"/>
              </a:solidFill>
              <a:latin typeface="Comic Sans MS" panose="030F0702030302020204" pitchFamily="66" charset="0"/>
              <a:ea typeface="+mj-ea"/>
              <a:cs typeface="Arial" pitchFamily="34" charset="0"/>
            </a:endParaRPr>
          </a:p>
          <a:p>
            <a:pPr marL="10800" marR="0" lvl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1400" kern="0" dirty="0">
                <a:solidFill>
                  <a:srgbClr val="7030A0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 </a:t>
            </a:r>
            <a:r>
              <a:rPr lang="en-US" sz="1400" kern="0" dirty="0" smtClean="0">
                <a:solidFill>
                  <a:srgbClr val="7030A0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        </a:t>
            </a:r>
            <a:r>
              <a:rPr lang="en-US" sz="1400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Arial" pitchFamily="34" charset="0"/>
              </a:rPr>
              <a:t>TRIUMF (2015-2016): </a:t>
            </a:r>
            <a:r>
              <a:rPr lang="en-US" sz="1400" kern="0" dirty="0" smtClean="0">
                <a:solidFill>
                  <a:srgbClr val="7030A0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 </a:t>
            </a:r>
            <a:r>
              <a:rPr lang="en-US" sz="1400" kern="0" baseline="3000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9</a:t>
            </a:r>
            <a:r>
              <a:rPr lang="en-US" sz="1400" kern="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Li, </a:t>
            </a:r>
            <a:r>
              <a:rPr lang="en-US" sz="1400" kern="0" baseline="3000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49</a:t>
            </a:r>
            <a:r>
              <a:rPr lang="en-US" sz="1400" kern="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K, </a:t>
            </a:r>
            <a:r>
              <a:rPr lang="en-US" sz="1400" kern="0" baseline="3000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130,131,132</a:t>
            </a:r>
            <a:r>
              <a:rPr lang="en-US" sz="1400" kern="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Cd, </a:t>
            </a:r>
            <a:r>
              <a:rPr lang="en-US" sz="1400" kern="0" baseline="3000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133,134</a:t>
            </a:r>
            <a:r>
              <a:rPr lang="en-US" sz="1400" kern="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In, </a:t>
            </a:r>
            <a:r>
              <a:rPr lang="en-US" sz="1400" kern="0" baseline="3000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145,146</a:t>
            </a:r>
            <a:r>
              <a:rPr lang="en-US" sz="1400" kern="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Cs</a:t>
            </a:r>
          </a:p>
          <a:p>
            <a:pPr marL="10800" marR="0" lvl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1400" kern="0" dirty="0">
                <a:solidFill>
                  <a:srgbClr val="7030A0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 </a:t>
            </a:r>
            <a:r>
              <a:rPr lang="en-US" sz="1400" kern="0" dirty="0" smtClean="0">
                <a:solidFill>
                  <a:srgbClr val="7030A0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        </a:t>
            </a:r>
            <a:r>
              <a:rPr lang="en-US" sz="1400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Arial" pitchFamily="34" charset="0"/>
              </a:rPr>
              <a:t>ALTO (2015-2016): </a:t>
            </a:r>
            <a:r>
              <a:rPr lang="en-US" sz="1400" kern="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 </a:t>
            </a:r>
            <a:r>
              <a:rPr lang="en-US" sz="1400" kern="0" baseline="3000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130-134</a:t>
            </a:r>
            <a:r>
              <a:rPr lang="en-US" sz="1400" kern="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In, </a:t>
            </a:r>
            <a:r>
              <a:rPr lang="en-US" sz="1400" kern="0" baseline="3000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133,134,136</a:t>
            </a:r>
            <a:r>
              <a:rPr lang="en-US" sz="1400" kern="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Sn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7504" y="44624"/>
            <a:ext cx="87238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Work in progress (3</a:t>
            </a:r>
            <a:r>
              <a:rPr lang="en-GB" sz="3200" baseline="30000" dirty="0" smtClean="0">
                <a:latin typeface="Comic Sans MS" panose="030F0702030302020204" pitchFamily="66" charset="0"/>
              </a:rPr>
              <a:t>rd</a:t>
            </a:r>
            <a:r>
              <a:rPr lang="en-GB" sz="3200" dirty="0" smtClean="0">
                <a:latin typeface="Comic Sans MS" panose="030F0702030302020204" pitchFamily="66" charset="0"/>
              </a:rPr>
              <a:t> RCM 12-16 June 2017)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72008" y="629399"/>
            <a:ext cx="9036496" cy="40237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296550" lvl="0" indent="-285750" fontAlgn="base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kern="0" dirty="0" smtClean="0">
                <a:latin typeface="Comic Sans MS" panose="030F0702030302020204" pitchFamily="66" charset="0"/>
                <a:cs typeface="Times New Roman"/>
              </a:rPr>
              <a:t>Compilation </a:t>
            </a:r>
            <a:r>
              <a:rPr lang="en-US" sz="2000" kern="0" dirty="0">
                <a:latin typeface="Comic Sans MS" panose="030F0702030302020204" pitchFamily="66" charset="0"/>
                <a:cs typeface="Times New Roman"/>
              </a:rPr>
              <a:t>and </a:t>
            </a:r>
            <a:r>
              <a:rPr lang="en-US" sz="2000" kern="0" dirty="0" smtClean="0">
                <a:latin typeface="Comic Sans MS" panose="030F0702030302020204" pitchFamily="66" charset="0"/>
                <a:cs typeface="Times New Roman"/>
              </a:rPr>
              <a:t>evaluation </a:t>
            </a:r>
            <a:r>
              <a:rPr lang="en-US" sz="2000" kern="0" dirty="0">
                <a:latin typeface="Comic Sans MS" panose="030F0702030302020204" pitchFamily="66" charset="0"/>
                <a:cs typeface="Times New Roman"/>
              </a:rPr>
              <a:t>of microscopic data </a:t>
            </a:r>
            <a:r>
              <a:rPr lang="en-US" sz="2000" kern="0" dirty="0" smtClean="0">
                <a:latin typeface="Comic Sans MS" panose="030F0702030302020204" pitchFamily="66" charset="0"/>
                <a:cs typeface="Times New Roman"/>
              </a:rPr>
              <a:t>for </a:t>
            </a:r>
            <a:r>
              <a:rPr lang="en-US" sz="2000" kern="0" dirty="0">
                <a:latin typeface="Comic Sans MS" panose="030F0702030302020204" pitchFamily="66" charset="0"/>
                <a:cs typeface="Times New Roman"/>
              </a:rPr>
              <a:t>→ Z = </a:t>
            </a:r>
            <a:r>
              <a:rPr lang="en-US" sz="2000" kern="0" dirty="0" smtClean="0">
                <a:latin typeface="Comic Sans MS" panose="030F0702030302020204" pitchFamily="66" charset="0"/>
                <a:cs typeface="Times New Roman"/>
              </a:rPr>
              <a:t>29-57        and </a:t>
            </a:r>
            <a:r>
              <a:rPr lang="en-US" sz="2000" kern="0" dirty="0">
                <a:latin typeface="Comic Sans MS" panose="030F0702030302020204" pitchFamily="66" charset="0"/>
                <a:cs typeface="Times New Roman"/>
              </a:rPr>
              <a:t>Z &gt; </a:t>
            </a:r>
            <a:r>
              <a:rPr lang="en-US" sz="2000" kern="0" dirty="0" smtClean="0">
                <a:latin typeface="Comic Sans MS" panose="030F0702030302020204" pitchFamily="66" charset="0"/>
                <a:cs typeface="Times New Roman"/>
              </a:rPr>
              <a:t>57 (about 200 nuclides) (Singh, Birch, Huang, Banerjee, </a:t>
            </a:r>
            <a:r>
              <a:rPr lang="en-US" sz="2000" kern="0" dirty="0" err="1" smtClean="0">
                <a:latin typeface="Comic Sans MS" panose="030F0702030302020204" pitchFamily="66" charset="0"/>
                <a:cs typeface="Times New Roman"/>
              </a:rPr>
              <a:t>Dillmann</a:t>
            </a:r>
            <a:r>
              <a:rPr lang="en-US" sz="2000" kern="0" dirty="0" smtClean="0">
                <a:latin typeface="Comic Sans MS" panose="030F0702030302020204" pitchFamily="66" charset="0"/>
                <a:cs typeface="Times New Roman"/>
              </a:rPr>
              <a:t>, </a:t>
            </a:r>
            <a:r>
              <a:rPr lang="en-US" sz="2000" kern="0" dirty="0" err="1" smtClean="0">
                <a:latin typeface="Comic Sans MS" panose="030F0702030302020204" pitchFamily="66" charset="0"/>
                <a:cs typeface="Times New Roman"/>
              </a:rPr>
              <a:t>Algora</a:t>
            </a:r>
            <a:r>
              <a:rPr lang="en-US" sz="2000" kern="0" dirty="0" smtClean="0">
                <a:latin typeface="Comic Sans MS" panose="030F0702030302020204" pitchFamily="66" charset="0"/>
                <a:cs typeface="Times New Roman"/>
              </a:rPr>
              <a:t>, </a:t>
            </a:r>
            <a:r>
              <a:rPr lang="en-US" sz="2000" kern="0" dirty="0" err="1" smtClean="0">
                <a:latin typeface="Comic Sans MS" panose="030F0702030302020204" pitchFamily="66" charset="0"/>
                <a:cs typeface="Times New Roman"/>
              </a:rPr>
              <a:t>Abriola</a:t>
            </a:r>
            <a:r>
              <a:rPr lang="en-US" sz="2000" kern="0" dirty="0" smtClean="0">
                <a:latin typeface="Comic Sans MS" panose="030F0702030302020204" pitchFamily="66" charset="0"/>
                <a:cs typeface="Times New Roman"/>
              </a:rPr>
              <a:t>)</a:t>
            </a:r>
            <a:endParaRPr lang="en-US" sz="2000" kern="0" dirty="0" smtClean="0">
              <a:latin typeface="Comic Sans MS" panose="030F0702030302020204" pitchFamily="66" charset="0"/>
              <a:cs typeface="Times New Roman"/>
            </a:endParaRPr>
          </a:p>
          <a:p>
            <a:pPr marL="296550" lvl="0" indent="-285750" fontAlgn="base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kern="0" dirty="0" err="1" smtClean="0">
                <a:latin typeface="Comic Sans MS" panose="030F0702030302020204" pitchFamily="66" charset="0"/>
                <a:cs typeface="Times New Roman"/>
              </a:rPr>
              <a:t>Pn</a:t>
            </a:r>
            <a:r>
              <a:rPr lang="en-US" sz="2000" kern="0" dirty="0" smtClean="0">
                <a:latin typeface="Comic Sans MS" panose="030F0702030302020204" pitchFamily="66" charset="0"/>
                <a:cs typeface="Times New Roman"/>
              </a:rPr>
              <a:t> standards and reference spectra (digitization of all available spectra</a:t>
            </a:r>
            <a:r>
              <a:rPr lang="en-US" sz="2000" kern="0" dirty="0" smtClean="0">
                <a:latin typeface="Comic Sans MS" panose="030F0702030302020204" pitchFamily="66" charset="0"/>
                <a:cs typeface="Times New Roman"/>
              </a:rPr>
              <a:t>) (</a:t>
            </a:r>
            <a:r>
              <a:rPr lang="en-US" sz="2000" kern="0" dirty="0" err="1" smtClean="0">
                <a:latin typeface="Comic Sans MS" panose="030F0702030302020204" pitchFamily="66" charset="0"/>
                <a:cs typeface="Times New Roman"/>
              </a:rPr>
              <a:t>Tain</a:t>
            </a:r>
            <a:r>
              <a:rPr lang="en-US" sz="2000" kern="0" dirty="0" smtClean="0">
                <a:latin typeface="Comic Sans MS" panose="030F0702030302020204" pitchFamily="66" charset="0"/>
                <a:cs typeface="Times New Roman"/>
              </a:rPr>
              <a:t>, Banerjee, Singh, IAEA)</a:t>
            </a:r>
            <a:endParaRPr lang="en-US" sz="2000" kern="0" dirty="0">
              <a:latin typeface="Times New Roman"/>
              <a:cs typeface="Times New Roman"/>
            </a:endParaRPr>
          </a:p>
          <a:p>
            <a:pPr marL="296550" lvl="0" indent="-28575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kern="0" dirty="0" smtClean="0">
                <a:latin typeface="Comic Sans MS" panose="030F0702030302020204" pitchFamily="66" charset="0"/>
                <a:cs typeface="Times New Roman"/>
              </a:rPr>
              <a:t>New  </a:t>
            </a:r>
            <a:r>
              <a:rPr lang="en-US" sz="2000" kern="0" dirty="0" smtClean="0">
                <a:latin typeface="Comic Sans MS" panose="030F0702030302020204" pitchFamily="66" charset="0"/>
                <a:cs typeface="Times New Roman"/>
              </a:rPr>
              <a:t>Systematics on evaluated data (</a:t>
            </a:r>
            <a:r>
              <a:rPr lang="en-US" sz="2000" kern="0" dirty="0" err="1" smtClean="0">
                <a:latin typeface="Comic Sans MS" panose="030F0702030302020204" pitchFamily="66" charset="0"/>
                <a:cs typeface="Times New Roman"/>
              </a:rPr>
              <a:t>McCutchan</a:t>
            </a:r>
            <a:r>
              <a:rPr lang="en-US" sz="2000" kern="0" dirty="0" smtClean="0">
                <a:latin typeface="Comic Sans MS" panose="030F0702030302020204" pitchFamily="66" charset="0"/>
                <a:cs typeface="Times New Roman"/>
              </a:rPr>
              <a:t>, </a:t>
            </a:r>
            <a:r>
              <a:rPr lang="en-US" sz="2000" kern="0" dirty="0" err="1" smtClean="0">
                <a:latin typeface="Comic Sans MS" panose="030F0702030302020204" pitchFamily="66" charset="0"/>
                <a:cs typeface="Times New Roman"/>
              </a:rPr>
              <a:t>Sonzogni</a:t>
            </a:r>
            <a:r>
              <a:rPr lang="en-US" sz="2000" kern="0" dirty="0" smtClean="0">
                <a:latin typeface="Comic Sans MS" panose="030F0702030302020204" pitchFamily="66" charset="0"/>
                <a:cs typeface="Times New Roman"/>
              </a:rPr>
              <a:t>, </a:t>
            </a:r>
            <a:r>
              <a:rPr lang="en-US" sz="2000" kern="0" dirty="0" err="1" smtClean="0">
                <a:latin typeface="Comic Sans MS" panose="030F0702030302020204" pitchFamily="66" charset="0"/>
                <a:cs typeface="Times New Roman"/>
              </a:rPr>
              <a:t>Miernik</a:t>
            </a:r>
            <a:r>
              <a:rPr lang="en-US" sz="2000" kern="0" dirty="0" smtClean="0">
                <a:latin typeface="Comic Sans MS" panose="030F0702030302020204" pitchFamily="66" charset="0"/>
                <a:cs typeface="Times New Roman"/>
              </a:rPr>
              <a:t>)</a:t>
            </a:r>
            <a:endParaRPr lang="en-US" sz="2000" kern="0" dirty="0" smtClean="0">
              <a:latin typeface="Comic Sans MS" panose="030F0702030302020204" pitchFamily="66" charset="0"/>
              <a:cs typeface="Times New Roman"/>
            </a:endParaRPr>
          </a:p>
          <a:p>
            <a:pPr marL="296550" lvl="0" indent="-28575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kern="0" dirty="0">
                <a:latin typeface="Comic Sans MS" panose="030F0702030302020204" pitchFamily="66" charset="0"/>
                <a:cs typeface="Times New Roman"/>
              </a:rPr>
              <a:t>T</a:t>
            </a:r>
            <a:r>
              <a:rPr lang="en-US" sz="2000" kern="0" dirty="0" smtClean="0">
                <a:latin typeface="Comic Sans MS" panose="030F0702030302020204" pitchFamily="66" charset="0"/>
                <a:cs typeface="Times New Roman"/>
              </a:rPr>
              <a:t>heory </a:t>
            </a:r>
            <a:r>
              <a:rPr lang="en-US" sz="2000" kern="0" dirty="0">
                <a:latin typeface="Comic Sans MS" panose="030F0702030302020204" pitchFamily="66" charset="0"/>
                <a:cs typeface="Times New Roman"/>
              </a:rPr>
              <a:t>→ </a:t>
            </a:r>
            <a:r>
              <a:rPr lang="en-US" sz="2000" kern="0" dirty="0" smtClean="0">
                <a:latin typeface="Comic Sans MS" panose="030F0702030302020204" pitchFamily="66" charset="0"/>
                <a:cs typeface="Times New Roman"/>
              </a:rPr>
              <a:t>Density Functional Theory (</a:t>
            </a:r>
            <a:r>
              <a:rPr lang="en-US" sz="2000" kern="0" dirty="0" err="1" smtClean="0">
                <a:latin typeface="Comic Sans MS" panose="030F0702030302020204" pitchFamily="66" charset="0"/>
                <a:cs typeface="Times New Roman"/>
              </a:rPr>
              <a:t>Marketin</a:t>
            </a:r>
            <a:r>
              <a:rPr lang="en-US" sz="2000" kern="0" dirty="0" smtClean="0">
                <a:latin typeface="Comic Sans MS" panose="030F0702030302020204" pitchFamily="66" charset="0"/>
                <a:cs typeface="Times New Roman"/>
              </a:rPr>
              <a:t>), HFBCS (Minato), </a:t>
            </a:r>
            <a:r>
              <a:rPr lang="en-US" sz="2000" kern="0" dirty="0" err="1" smtClean="0">
                <a:latin typeface="Comic Sans MS" panose="030F0702030302020204" pitchFamily="66" charset="0"/>
                <a:cs typeface="Times New Roman"/>
              </a:rPr>
              <a:t>cQRPA</a:t>
            </a:r>
            <a:r>
              <a:rPr lang="en-US" sz="2000" kern="0" dirty="0" smtClean="0">
                <a:latin typeface="Comic Sans MS" panose="030F0702030302020204" pitchFamily="66" charset="0"/>
                <a:cs typeface="Times New Roman"/>
              </a:rPr>
              <a:t> (</a:t>
            </a:r>
            <a:r>
              <a:rPr lang="en-US" sz="2000" kern="0" dirty="0" err="1" smtClean="0">
                <a:latin typeface="Comic Sans MS" panose="030F0702030302020204" pitchFamily="66" charset="0"/>
                <a:cs typeface="Times New Roman"/>
              </a:rPr>
              <a:t>Borzov</a:t>
            </a:r>
            <a:r>
              <a:rPr lang="en-US" sz="2000" kern="0" dirty="0" smtClean="0">
                <a:latin typeface="Comic Sans MS" panose="030F0702030302020204" pitchFamily="66" charset="0"/>
                <a:cs typeface="Times New Roman"/>
              </a:rPr>
              <a:t>)</a:t>
            </a:r>
          </a:p>
          <a:p>
            <a:pPr marL="296550" lvl="0" indent="-28575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kern="0" dirty="0" smtClean="0">
                <a:latin typeface="Comic Sans MS" panose="030F0702030302020204" pitchFamily="66" charset="0"/>
                <a:cs typeface="Times New Roman"/>
              </a:rPr>
              <a:t>Benchmarking of </a:t>
            </a:r>
            <a:r>
              <a:rPr lang="en-US" sz="2000" kern="0" dirty="0" err="1" smtClean="0">
                <a:latin typeface="Comic Sans MS" panose="030F0702030302020204" pitchFamily="66" charset="0"/>
                <a:cs typeface="Times New Roman"/>
              </a:rPr>
              <a:t>Pn</a:t>
            </a:r>
            <a:r>
              <a:rPr lang="en-US" sz="2000" kern="0" dirty="0" smtClean="0">
                <a:latin typeface="Comic Sans MS" panose="030F0702030302020204" pitchFamily="66" charset="0"/>
                <a:cs typeface="Times New Roman"/>
              </a:rPr>
              <a:t> </a:t>
            </a:r>
            <a:r>
              <a:rPr lang="en-US" sz="2000" kern="0" dirty="0" err="1" smtClean="0">
                <a:latin typeface="Comic Sans MS" panose="030F0702030302020204" pitchFamily="66" charset="0"/>
                <a:cs typeface="Times New Roman"/>
              </a:rPr>
              <a:t>wrt</a:t>
            </a:r>
            <a:r>
              <a:rPr lang="en-US" sz="2000" kern="0" dirty="0" smtClean="0">
                <a:latin typeface="Comic Sans MS" panose="030F0702030302020204" pitchFamily="66" charset="0"/>
                <a:cs typeface="Times New Roman"/>
              </a:rPr>
              <a:t> macroscopic DN properties: nu-bars, DN spectra </a:t>
            </a:r>
            <a:r>
              <a:rPr lang="en-US" sz="2000" kern="0" dirty="0" smtClean="0">
                <a:latin typeface="Comic Sans MS" panose="030F0702030302020204" pitchFamily="66" charset="0"/>
                <a:cs typeface="Times New Roman"/>
              </a:rPr>
              <a:t>(Mills, </a:t>
            </a:r>
            <a:r>
              <a:rPr lang="en-US" sz="2000" kern="0" dirty="0" err="1" smtClean="0">
                <a:latin typeface="Comic Sans MS" panose="030F0702030302020204" pitchFamily="66" charset="0"/>
                <a:cs typeface="Times New Roman"/>
              </a:rPr>
              <a:t>Piksaikin</a:t>
            </a:r>
            <a:r>
              <a:rPr lang="en-US" sz="2000" kern="0" dirty="0" smtClean="0">
                <a:latin typeface="Comic Sans MS" panose="030F0702030302020204" pitchFamily="66" charset="0"/>
                <a:cs typeface="Times New Roman"/>
              </a:rPr>
              <a:t>, </a:t>
            </a:r>
            <a:r>
              <a:rPr lang="en-US" sz="2000" kern="0" dirty="0" err="1" smtClean="0">
                <a:latin typeface="Comic Sans MS" panose="030F0702030302020204" pitchFamily="66" charset="0"/>
                <a:cs typeface="Times New Roman"/>
              </a:rPr>
              <a:t>Sonzogni</a:t>
            </a:r>
            <a:r>
              <a:rPr lang="en-US" sz="2000" kern="0" dirty="0" smtClean="0">
                <a:latin typeface="Comic Sans MS" panose="030F0702030302020204" pitchFamily="66" charset="0"/>
                <a:cs typeface="Times New Roman"/>
              </a:rPr>
              <a:t>, Cano-</a:t>
            </a:r>
            <a:r>
              <a:rPr lang="en-US" sz="2000" kern="0" dirty="0" err="1" smtClean="0">
                <a:latin typeface="Comic Sans MS" panose="030F0702030302020204" pitchFamily="66" charset="0"/>
                <a:cs typeface="Times New Roman"/>
              </a:rPr>
              <a:t>Ott</a:t>
            </a:r>
            <a:r>
              <a:rPr lang="en-US" sz="2000" kern="0" dirty="0" smtClean="0">
                <a:latin typeface="Comic Sans MS" panose="030F0702030302020204" pitchFamily="66" charset="0"/>
                <a:cs typeface="Times New Roman"/>
              </a:rPr>
              <a:t>, Chiba)</a:t>
            </a:r>
            <a:endParaRPr lang="en-US" sz="2000" kern="0" dirty="0" smtClean="0">
              <a:latin typeface="Comic Sans MS" panose="030F0702030302020204" pitchFamily="66" charset="0"/>
              <a:cs typeface="Times New Roman"/>
            </a:endParaRPr>
          </a:p>
          <a:p>
            <a:pPr marL="296550" lvl="0" indent="-28575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kern="0" dirty="0" smtClean="0">
                <a:latin typeface="Comic Sans MS" panose="030F0702030302020204" pitchFamily="66" charset="0"/>
                <a:cs typeface="Times New Roman"/>
              </a:rPr>
              <a:t>Re-evaluation of group constants for neutron yield decay </a:t>
            </a:r>
            <a:r>
              <a:rPr lang="en-US" sz="2000" kern="0" dirty="0" smtClean="0">
                <a:latin typeface="Comic Sans MS" panose="030F0702030302020204" pitchFamily="66" charset="0"/>
                <a:cs typeface="Times New Roman"/>
              </a:rPr>
              <a:t>curves (</a:t>
            </a:r>
            <a:r>
              <a:rPr lang="en-US" sz="2000" kern="0" dirty="0" err="1" smtClean="0">
                <a:latin typeface="Comic Sans MS" panose="030F0702030302020204" pitchFamily="66" charset="0"/>
                <a:cs typeface="Times New Roman"/>
              </a:rPr>
              <a:t>Piksaikin</a:t>
            </a:r>
            <a:r>
              <a:rPr lang="en-US" sz="2000" kern="0" dirty="0" smtClean="0">
                <a:latin typeface="Comic Sans MS" panose="030F0702030302020204" pitchFamily="66" charset="0"/>
                <a:cs typeface="Times New Roman"/>
              </a:rPr>
              <a:t>, Mills) </a:t>
            </a:r>
            <a:endParaRPr lang="en-US" sz="2000" kern="0" dirty="0">
              <a:latin typeface="Comic Sans MS" panose="030F0702030302020204" pitchFamily="66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1987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gray">
          <a:xfrm>
            <a:off x="35496" y="4653136"/>
            <a:ext cx="9036496" cy="223224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2965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1600" kern="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Measurements:</a:t>
            </a:r>
          </a:p>
          <a:p>
            <a:pPr marL="10800" marR="0" lvl="0" algn="l" defTabSz="7200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kern="0" dirty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 </a:t>
            </a:r>
            <a:r>
              <a:rPr lang="en-US" kern="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      </a:t>
            </a:r>
            <a:r>
              <a:rPr lang="en-US" sz="1600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Arial" pitchFamily="34" charset="0"/>
              </a:rPr>
              <a:t>RIKEN (</a:t>
            </a:r>
            <a:r>
              <a:rPr lang="en-US" sz="1400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Arial" pitchFamily="34" charset="0"/>
              </a:rPr>
              <a:t>2016-2017)</a:t>
            </a:r>
          </a:p>
          <a:p>
            <a:pPr marL="468000" lvl="1" algn="l" defTabSz="720000">
              <a:spcBef>
                <a:spcPts val="0"/>
              </a:spcBef>
              <a:defRPr/>
            </a:pPr>
            <a:r>
              <a:rPr lang="en-US" sz="1400" kern="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1.   first measurement of P</a:t>
            </a:r>
            <a:r>
              <a:rPr lang="en-US" sz="1400" kern="0" baseline="-2500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1n</a:t>
            </a:r>
            <a:r>
              <a:rPr lang="en-US" sz="1400" kern="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 </a:t>
            </a:r>
            <a:r>
              <a:rPr lang="en-US" sz="1400" kern="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Times New Roman"/>
              </a:rPr>
              <a:t>→</a:t>
            </a:r>
            <a:r>
              <a:rPr lang="en-US" sz="1400" kern="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 </a:t>
            </a:r>
            <a:r>
              <a:rPr lang="en-US" sz="1400" kern="0" baseline="3000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76</a:t>
            </a:r>
            <a:r>
              <a:rPr lang="en-US" sz="1400" kern="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Co, </a:t>
            </a:r>
            <a:r>
              <a:rPr lang="en-US" sz="1400" kern="0" baseline="3000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78,79</a:t>
            </a:r>
            <a:r>
              <a:rPr lang="en-US" sz="1400" kern="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Ni, </a:t>
            </a:r>
            <a:r>
              <a:rPr lang="en-US" sz="1400" kern="0" baseline="3000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80,81</a:t>
            </a:r>
            <a:r>
              <a:rPr lang="en-US" sz="1400" kern="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Cu, </a:t>
            </a:r>
            <a:r>
              <a:rPr lang="en-US" sz="1400" kern="0" baseline="3000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83,84,85</a:t>
            </a:r>
            <a:r>
              <a:rPr lang="en-US" sz="1400" kern="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Zn, </a:t>
            </a:r>
            <a:r>
              <a:rPr lang="en-US" sz="1400" kern="0" baseline="3000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85,87</a:t>
            </a:r>
            <a:r>
              <a:rPr lang="en-US" sz="1400" kern="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Ga, </a:t>
            </a:r>
            <a:r>
              <a:rPr lang="en-US" sz="1400" kern="0" baseline="3000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87-90</a:t>
            </a:r>
            <a:r>
              <a:rPr lang="en-US" sz="1400" kern="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Ge, </a:t>
            </a:r>
            <a:r>
              <a:rPr lang="en-US" sz="1400" kern="0" baseline="3000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88-91</a:t>
            </a:r>
            <a:r>
              <a:rPr lang="en-US" sz="1400" kern="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As, </a:t>
            </a:r>
            <a:r>
              <a:rPr lang="en-US" sz="1400" kern="0" baseline="3000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90,92</a:t>
            </a:r>
            <a:r>
              <a:rPr lang="en-US" sz="1400" kern="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Se</a:t>
            </a:r>
          </a:p>
          <a:p>
            <a:pPr marL="468000" lvl="1" algn="l" defTabSz="720000">
              <a:spcBef>
                <a:spcPts val="0"/>
              </a:spcBef>
              <a:defRPr/>
            </a:pPr>
            <a:r>
              <a:rPr lang="en-US" sz="1400" kern="0" dirty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	</a:t>
            </a:r>
            <a:r>
              <a:rPr lang="en-US" sz="1400" kern="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 first measurement of P</a:t>
            </a:r>
            <a:r>
              <a:rPr lang="en-US" sz="1400" kern="0" baseline="-2500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2n</a:t>
            </a:r>
            <a:r>
              <a:rPr lang="en-US" sz="1400" kern="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 </a:t>
            </a:r>
            <a:r>
              <a:rPr lang="en-US" sz="1400" kern="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Times New Roman"/>
              </a:rPr>
              <a:t>→</a:t>
            </a:r>
            <a:r>
              <a:rPr lang="en-US" sz="1400" kern="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 </a:t>
            </a:r>
            <a:r>
              <a:rPr lang="en-US" sz="1400" kern="0" baseline="3000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80,81,82</a:t>
            </a:r>
            <a:r>
              <a:rPr lang="en-US" sz="1400" kern="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Cu, </a:t>
            </a:r>
            <a:r>
              <a:rPr lang="en-US" sz="1400" kern="0" baseline="3000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83,84</a:t>
            </a:r>
            <a:r>
              <a:rPr lang="en-US" sz="1400" kern="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Zn, </a:t>
            </a:r>
            <a:r>
              <a:rPr lang="en-US" sz="1400" kern="0" baseline="3000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84,85,87</a:t>
            </a:r>
            <a:r>
              <a:rPr lang="en-US" sz="1400" kern="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Ga, </a:t>
            </a:r>
            <a:r>
              <a:rPr lang="en-US" sz="1400" kern="0" baseline="3000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87,88</a:t>
            </a:r>
            <a:r>
              <a:rPr lang="en-US" sz="1400" kern="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Ge, </a:t>
            </a:r>
            <a:r>
              <a:rPr lang="en-US" sz="1400" kern="0" baseline="3000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88-91</a:t>
            </a:r>
            <a:r>
              <a:rPr lang="en-US" sz="1400" kern="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As,</a:t>
            </a:r>
          </a:p>
          <a:p>
            <a:pPr marL="468000" lvl="1" algn="l" defTabSz="720000">
              <a:spcBef>
                <a:spcPts val="0"/>
              </a:spcBef>
              <a:defRPr/>
            </a:pPr>
            <a:r>
              <a:rPr lang="en-US" sz="1400" kern="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2.	 first measurement of P</a:t>
            </a:r>
            <a:r>
              <a:rPr lang="en-US" sz="1400" kern="0" baseline="-2500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1n</a:t>
            </a:r>
            <a:r>
              <a:rPr lang="en-US" sz="1400" kern="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, P</a:t>
            </a:r>
            <a:r>
              <a:rPr lang="en-US" sz="1400" kern="0" baseline="-2500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2n</a:t>
            </a:r>
            <a:r>
              <a:rPr lang="en-US" sz="1400" kern="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, P</a:t>
            </a:r>
            <a:r>
              <a:rPr lang="en-US" sz="1400" kern="0" baseline="-2500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3n</a:t>
            </a:r>
            <a:r>
              <a:rPr lang="en-US" sz="1400" kern="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 </a:t>
            </a:r>
            <a:r>
              <a:rPr lang="en-US" sz="1400" kern="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Times New Roman"/>
              </a:rPr>
              <a:t>→</a:t>
            </a:r>
            <a:r>
              <a:rPr lang="en-US" sz="1400" kern="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 </a:t>
            </a:r>
            <a:r>
              <a:rPr lang="en-US" sz="1400" kern="0" baseline="3000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121-127</a:t>
            </a:r>
            <a:r>
              <a:rPr lang="en-US" sz="1400" kern="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Rh, </a:t>
            </a:r>
            <a:r>
              <a:rPr lang="en-US" sz="1400" kern="0" baseline="3000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128,129</a:t>
            </a:r>
            <a:r>
              <a:rPr lang="en-US" sz="1400" kern="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Pd, </a:t>
            </a:r>
            <a:r>
              <a:rPr lang="en-US" sz="1400" kern="0" baseline="3000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130,131</a:t>
            </a:r>
            <a:r>
              <a:rPr lang="en-US" sz="1400" kern="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Ag, </a:t>
            </a:r>
            <a:r>
              <a:rPr lang="en-US" sz="1400" kern="0" baseline="3000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133,134</a:t>
            </a:r>
            <a:r>
              <a:rPr lang="en-US" sz="1400" kern="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Cd, </a:t>
            </a:r>
            <a:r>
              <a:rPr lang="en-US" sz="1400" kern="0" baseline="3000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135,136</a:t>
            </a:r>
            <a:r>
              <a:rPr lang="en-US" sz="1400" kern="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In, </a:t>
            </a:r>
            <a:r>
              <a:rPr lang="en-US" sz="1400" kern="0" baseline="3000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138,139, 140</a:t>
            </a:r>
            <a:r>
              <a:rPr lang="en-US" sz="1400" kern="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Sn, 	</a:t>
            </a:r>
            <a:r>
              <a:rPr lang="en-US" sz="1400" kern="0" baseline="3000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140,141</a:t>
            </a:r>
            <a:r>
              <a:rPr lang="en-US" sz="1400" kern="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Sb, </a:t>
            </a:r>
            <a:r>
              <a:rPr lang="en-US" sz="1400" kern="0" baseline="3000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142,143</a:t>
            </a:r>
            <a:r>
              <a:rPr lang="en-US" sz="1400" kern="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Te, </a:t>
            </a:r>
            <a:r>
              <a:rPr lang="en-US" sz="1400" kern="0" baseline="3000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144,145,146</a:t>
            </a:r>
            <a:r>
              <a:rPr lang="en-US" sz="1400" kern="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I, </a:t>
            </a:r>
            <a:r>
              <a:rPr lang="en-US" sz="1400" kern="0" baseline="3000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147,148</a:t>
            </a:r>
            <a:r>
              <a:rPr lang="en-US" sz="1400" kern="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Xe, </a:t>
            </a:r>
            <a:r>
              <a:rPr lang="en-US" sz="1400" kern="0" baseline="3000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149,150,151</a:t>
            </a:r>
            <a:r>
              <a:rPr lang="en-US" sz="1400" kern="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Cs, </a:t>
            </a:r>
            <a:r>
              <a:rPr lang="en-US" sz="1400" kern="0" baseline="3000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150,151,152</a:t>
            </a:r>
            <a:r>
              <a:rPr lang="en-US" sz="1400" kern="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Ba</a:t>
            </a:r>
            <a:endParaRPr lang="en-US" sz="1400" kern="0" dirty="0">
              <a:solidFill>
                <a:schemeClr val="tx1"/>
              </a:solidFill>
              <a:latin typeface="Comic Sans MS" panose="030F0702030302020204" pitchFamily="66" charset="0"/>
              <a:ea typeface="+mj-ea"/>
              <a:cs typeface="Arial" pitchFamily="34" charset="0"/>
            </a:endParaRPr>
          </a:p>
          <a:p>
            <a:pPr marL="10800" marR="0" lvl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1400" kern="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         </a:t>
            </a:r>
            <a:r>
              <a:rPr lang="en-US" sz="1400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Arial" pitchFamily="34" charset="0"/>
              </a:rPr>
              <a:t>ISOLDE (July/Oct 2015): </a:t>
            </a:r>
            <a:r>
              <a:rPr lang="en-US" sz="1400" kern="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 </a:t>
            </a:r>
            <a:r>
              <a:rPr lang="en-US" sz="1400" kern="0" baseline="3000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40-53</a:t>
            </a:r>
            <a:r>
              <a:rPr lang="en-US" sz="1400" kern="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K, </a:t>
            </a:r>
            <a:r>
              <a:rPr lang="en-US" sz="1400" kern="0" baseline="3000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130,131,132</a:t>
            </a:r>
            <a:r>
              <a:rPr lang="en-US" sz="1400" kern="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Cd</a:t>
            </a:r>
          </a:p>
          <a:p>
            <a:pPr marL="10800" marR="0" lvl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1400" kern="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         </a:t>
            </a:r>
            <a:r>
              <a:rPr lang="en-US" sz="1400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Arial" pitchFamily="34" charset="0"/>
              </a:rPr>
              <a:t>CARIBU (2015-2018): </a:t>
            </a:r>
            <a:r>
              <a:rPr lang="en-US" sz="1400" kern="0" baseline="3000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109,110</a:t>
            </a:r>
            <a:r>
              <a:rPr lang="en-US" sz="1400" kern="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Mo, A=136,137, </a:t>
            </a:r>
            <a:r>
              <a:rPr lang="en-US" sz="1400" kern="0" baseline="3000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98m,99-103</a:t>
            </a:r>
            <a:r>
              <a:rPr lang="en-US" sz="1400" kern="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Y, </a:t>
            </a:r>
            <a:r>
              <a:rPr lang="en-US" sz="1400" kern="0" baseline="30000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itchFamily="34" charset="0"/>
              </a:rPr>
              <a:t>134,135,136</a:t>
            </a:r>
            <a:r>
              <a:rPr lang="en-US" sz="1400" kern="0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itchFamily="34" charset="0"/>
              </a:rPr>
              <a:t>Sn</a:t>
            </a:r>
            <a:endParaRPr lang="en-US" sz="1400" kern="0" dirty="0" smtClean="0">
              <a:solidFill>
                <a:schemeClr val="tx1"/>
              </a:solidFill>
              <a:latin typeface="Comic Sans MS" panose="030F0702030302020204" pitchFamily="66" charset="0"/>
              <a:ea typeface="+mj-ea"/>
              <a:cs typeface="Arial" pitchFamily="34" charset="0"/>
            </a:endParaRPr>
          </a:p>
          <a:p>
            <a:pPr marL="10800" marR="0" lvl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1400" kern="0" dirty="0">
                <a:solidFill>
                  <a:srgbClr val="7030A0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 </a:t>
            </a:r>
            <a:r>
              <a:rPr lang="en-US" sz="1400" kern="0" dirty="0" smtClean="0">
                <a:solidFill>
                  <a:srgbClr val="7030A0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        </a:t>
            </a:r>
            <a:r>
              <a:rPr lang="en-US" sz="1400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Arial" pitchFamily="34" charset="0"/>
              </a:rPr>
              <a:t>TRIUMF (2015-2016): </a:t>
            </a:r>
            <a:r>
              <a:rPr lang="en-US" sz="1400" kern="0" dirty="0" smtClean="0">
                <a:solidFill>
                  <a:srgbClr val="7030A0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 </a:t>
            </a:r>
            <a:r>
              <a:rPr lang="en-US" sz="1400" kern="0" baseline="3000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9</a:t>
            </a:r>
            <a:r>
              <a:rPr lang="en-US" sz="1400" kern="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Li, </a:t>
            </a:r>
            <a:r>
              <a:rPr lang="en-US" sz="1400" kern="0" baseline="3000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49</a:t>
            </a:r>
            <a:r>
              <a:rPr lang="en-US" sz="1400" kern="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K, </a:t>
            </a:r>
            <a:r>
              <a:rPr lang="en-US" sz="1400" kern="0" baseline="3000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130,131,132</a:t>
            </a:r>
            <a:r>
              <a:rPr lang="en-US" sz="1400" kern="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Cd, </a:t>
            </a:r>
            <a:r>
              <a:rPr lang="en-US" sz="1400" kern="0" baseline="3000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133,134</a:t>
            </a:r>
            <a:r>
              <a:rPr lang="en-US" sz="1400" kern="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In, </a:t>
            </a:r>
            <a:r>
              <a:rPr lang="en-US" sz="1400" kern="0" baseline="3000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145,146</a:t>
            </a:r>
            <a:r>
              <a:rPr lang="en-US" sz="1400" kern="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Cs</a:t>
            </a:r>
          </a:p>
          <a:p>
            <a:pPr marL="10800" marR="0" lvl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1400" kern="0" dirty="0">
                <a:solidFill>
                  <a:srgbClr val="7030A0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 </a:t>
            </a:r>
            <a:r>
              <a:rPr lang="en-US" sz="1400" kern="0" dirty="0" smtClean="0">
                <a:solidFill>
                  <a:srgbClr val="7030A0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        </a:t>
            </a:r>
            <a:r>
              <a:rPr lang="en-US" sz="1400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Arial" pitchFamily="34" charset="0"/>
              </a:rPr>
              <a:t>ALTO (2015-2016): </a:t>
            </a:r>
            <a:r>
              <a:rPr lang="en-US" sz="1400" kern="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 </a:t>
            </a:r>
            <a:r>
              <a:rPr lang="en-US" sz="1400" kern="0" baseline="3000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130-134</a:t>
            </a:r>
            <a:r>
              <a:rPr lang="en-US" sz="1400" kern="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In, </a:t>
            </a:r>
            <a:r>
              <a:rPr lang="en-US" sz="1400" kern="0" baseline="3000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133,134,136</a:t>
            </a:r>
            <a:r>
              <a:rPr lang="en-US" sz="1400" kern="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itchFamily="34" charset="0"/>
              </a:rPr>
              <a:t>Sn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7504" y="44624"/>
            <a:ext cx="87238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Work in progress (3</a:t>
            </a:r>
            <a:r>
              <a:rPr lang="en-GB" sz="3200" baseline="30000" dirty="0" smtClean="0">
                <a:latin typeface="Comic Sans MS" panose="030F0702030302020204" pitchFamily="66" charset="0"/>
              </a:rPr>
              <a:t>rd</a:t>
            </a:r>
            <a:r>
              <a:rPr lang="en-GB" sz="3200" dirty="0" smtClean="0">
                <a:latin typeface="Comic Sans MS" panose="030F0702030302020204" pitchFamily="66" charset="0"/>
              </a:rPr>
              <a:t> RCM 12-16 June 2017)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72008" y="629399"/>
            <a:ext cx="9036496" cy="40237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296550" lvl="0" indent="-285750" fontAlgn="base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kern="0" dirty="0" smtClean="0">
                <a:latin typeface="Comic Sans MS" panose="030F0702030302020204" pitchFamily="66" charset="0"/>
                <a:cs typeface="Times New Roman"/>
              </a:rPr>
              <a:t>Compilation </a:t>
            </a:r>
            <a:r>
              <a:rPr lang="en-US" sz="2000" kern="0" dirty="0">
                <a:latin typeface="Comic Sans MS" panose="030F0702030302020204" pitchFamily="66" charset="0"/>
                <a:cs typeface="Times New Roman"/>
              </a:rPr>
              <a:t>and </a:t>
            </a:r>
            <a:r>
              <a:rPr lang="en-US" sz="2000" kern="0" dirty="0" smtClean="0">
                <a:latin typeface="Comic Sans MS" panose="030F0702030302020204" pitchFamily="66" charset="0"/>
                <a:cs typeface="Times New Roman"/>
              </a:rPr>
              <a:t>evaluation </a:t>
            </a:r>
            <a:r>
              <a:rPr lang="en-US" sz="2000" kern="0" dirty="0">
                <a:latin typeface="Comic Sans MS" panose="030F0702030302020204" pitchFamily="66" charset="0"/>
                <a:cs typeface="Times New Roman"/>
              </a:rPr>
              <a:t>of microscopic data </a:t>
            </a:r>
            <a:r>
              <a:rPr lang="en-US" sz="2000" kern="0" dirty="0" smtClean="0">
                <a:latin typeface="Comic Sans MS" panose="030F0702030302020204" pitchFamily="66" charset="0"/>
                <a:cs typeface="Times New Roman"/>
              </a:rPr>
              <a:t>for </a:t>
            </a:r>
            <a:r>
              <a:rPr lang="en-US" sz="2000" kern="0" dirty="0">
                <a:latin typeface="Comic Sans MS" panose="030F0702030302020204" pitchFamily="66" charset="0"/>
                <a:cs typeface="Times New Roman"/>
              </a:rPr>
              <a:t>→ Z = </a:t>
            </a:r>
            <a:r>
              <a:rPr lang="en-US" sz="2000" kern="0" dirty="0" smtClean="0">
                <a:latin typeface="Comic Sans MS" panose="030F0702030302020204" pitchFamily="66" charset="0"/>
                <a:cs typeface="Times New Roman"/>
              </a:rPr>
              <a:t>29-57        and </a:t>
            </a:r>
            <a:r>
              <a:rPr lang="en-US" sz="2000" kern="0" dirty="0">
                <a:latin typeface="Comic Sans MS" panose="030F0702030302020204" pitchFamily="66" charset="0"/>
                <a:cs typeface="Times New Roman"/>
              </a:rPr>
              <a:t>Z &gt; </a:t>
            </a:r>
            <a:r>
              <a:rPr lang="en-US" sz="2000" kern="0" dirty="0" smtClean="0">
                <a:latin typeface="Comic Sans MS" panose="030F0702030302020204" pitchFamily="66" charset="0"/>
                <a:cs typeface="Times New Roman"/>
              </a:rPr>
              <a:t>57 (about 200 nuclides) (Singh, Birch, Huang, Banerjee, </a:t>
            </a:r>
            <a:r>
              <a:rPr lang="en-US" sz="2000" kern="0" dirty="0" err="1" smtClean="0">
                <a:latin typeface="Comic Sans MS" panose="030F0702030302020204" pitchFamily="66" charset="0"/>
                <a:cs typeface="Times New Roman"/>
              </a:rPr>
              <a:t>Dillmann</a:t>
            </a:r>
            <a:r>
              <a:rPr lang="en-US" sz="2000" kern="0" dirty="0" smtClean="0">
                <a:latin typeface="Comic Sans MS" panose="030F0702030302020204" pitchFamily="66" charset="0"/>
                <a:cs typeface="Times New Roman"/>
              </a:rPr>
              <a:t>, </a:t>
            </a:r>
            <a:r>
              <a:rPr lang="en-US" sz="2000" kern="0" dirty="0" err="1" smtClean="0">
                <a:latin typeface="Comic Sans MS" panose="030F0702030302020204" pitchFamily="66" charset="0"/>
                <a:cs typeface="Times New Roman"/>
              </a:rPr>
              <a:t>Algora</a:t>
            </a:r>
            <a:r>
              <a:rPr lang="en-US" sz="2000" kern="0" dirty="0" smtClean="0">
                <a:latin typeface="Comic Sans MS" panose="030F0702030302020204" pitchFamily="66" charset="0"/>
                <a:cs typeface="Times New Roman"/>
              </a:rPr>
              <a:t>, </a:t>
            </a:r>
            <a:r>
              <a:rPr lang="en-US" sz="2000" kern="0" dirty="0" err="1" smtClean="0">
                <a:latin typeface="Comic Sans MS" panose="030F0702030302020204" pitchFamily="66" charset="0"/>
                <a:cs typeface="Times New Roman"/>
              </a:rPr>
              <a:t>Abriola</a:t>
            </a:r>
            <a:r>
              <a:rPr lang="en-US" sz="2000" kern="0" dirty="0" smtClean="0">
                <a:latin typeface="Comic Sans MS" panose="030F0702030302020204" pitchFamily="66" charset="0"/>
                <a:cs typeface="Times New Roman"/>
              </a:rPr>
              <a:t>)</a:t>
            </a:r>
            <a:endParaRPr lang="en-US" sz="2000" kern="0" dirty="0" smtClean="0">
              <a:latin typeface="Comic Sans MS" panose="030F0702030302020204" pitchFamily="66" charset="0"/>
              <a:cs typeface="Times New Roman"/>
            </a:endParaRPr>
          </a:p>
          <a:p>
            <a:pPr marL="296550" lvl="0" indent="-285750" fontAlgn="base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kern="0" dirty="0" err="1" smtClean="0">
                <a:latin typeface="Comic Sans MS" panose="030F0702030302020204" pitchFamily="66" charset="0"/>
                <a:cs typeface="Times New Roman"/>
              </a:rPr>
              <a:t>Pn</a:t>
            </a:r>
            <a:r>
              <a:rPr lang="en-US" sz="2000" kern="0" dirty="0" smtClean="0">
                <a:latin typeface="Comic Sans MS" panose="030F0702030302020204" pitchFamily="66" charset="0"/>
                <a:cs typeface="Times New Roman"/>
              </a:rPr>
              <a:t> standards and reference spectra (digitization of all available spectra</a:t>
            </a:r>
            <a:r>
              <a:rPr lang="en-US" sz="2000" kern="0" dirty="0" smtClean="0">
                <a:latin typeface="Comic Sans MS" panose="030F0702030302020204" pitchFamily="66" charset="0"/>
                <a:cs typeface="Times New Roman"/>
              </a:rPr>
              <a:t>) (</a:t>
            </a:r>
            <a:r>
              <a:rPr lang="en-US" sz="2000" kern="0" dirty="0" err="1" smtClean="0">
                <a:latin typeface="Comic Sans MS" panose="030F0702030302020204" pitchFamily="66" charset="0"/>
                <a:cs typeface="Times New Roman"/>
              </a:rPr>
              <a:t>Tain</a:t>
            </a:r>
            <a:r>
              <a:rPr lang="en-US" sz="2000" kern="0" dirty="0" smtClean="0">
                <a:latin typeface="Comic Sans MS" panose="030F0702030302020204" pitchFamily="66" charset="0"/>
                <a:cs typeface="Times New Roman"/>
              </a:rPr>
              <a:t>, Banerjee, Singh, IAEA)</a:t>
            </a:r>
            <a:endParaRPr lang="en-US" sz="2000" kern="0" dirty="0">
              <a:latin typeface="Times New Roman"/>
              <a:cs typeface="Times New Roman"/>
            </a:endParaRPr>
          </a:p>
          <a:p>
            <a:pPr marL="296550" lvl="0" indent="-28575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kern="0" dirty="0" smtClean="0">
                <a:latin typeface="Comic Sans MS" panose="030F0702030302020204" pitchFamily="66" charset="0"/>
                <a:cs typeface="Times New Roman"/>
              </a:rPr>
              <a:t>New  </a:t>
            </a:r>
            <a:r>
              <a:rPr lang="en-US" sz="2000" kern="0" dirty="0" smtClean="0">
                <a:latin typeface="Comic Sans MS" panose="030F0702030302020204" pitchFamily="66" charset="0"/>
                <a:cs typeface="Times New Roman"/>
              </a:rPr>
              <a:t>Systematics on evaluated data (</a:t>
            </a:r>
            <a:r>
              <a:rPr lang="en-US" sz="2000" kern="0" dirty="0" err="1" smtClean="0">
                <a:latin typeface="Comic Sans MS" panose="030F0702030302020204" pitchFamily="66" charset="0"/>
                <a:cs typeface="Times New Roman"/>
              </a:rPr>
              <a:t>McCutchan</a:t>
            </a:r>
            <a:r>
              <a:rPr lang="en-US" sz="2000" kern="0" dirty="0" smtClean="0">
                <a:latin typeface="Comic Sans MS" panose="030F0702030302020204" pitchFamily="66" charset="0"/>
                <a:cs typeface="Times New Roman"/>
              </a:rPr>
              <a:t>, </a:t>
            </a:r>
            <a:r>
              <a:rPr lang="en-US" sz="2000" kern="0" dirty="0" err="1" smtClean="0">
                <a:latin typeface="Comic Sans MS" panose="030F0702030302020204" pitchFamily="66" charset="0"/>
                <a:cs typeface="Times New Roman"/>
              </a:rPr>
              <a:t>Sonzogni</a:t>
            </a:r>
            <a:r>
              <a:rPr lang="en-US" sz="2000" kern="0" dirty="0" smtClean="0">
                <a:latin typeface="Comic Sans MS" panose="030F0702030302020204" pitchFamily="66" charset="0"/>
                <a:cs typeface="Times New Roman"/>
              </a:rPr>
              <a:t>, </a:t>
            </a:r>
            <a:r>
              <a:rPr lang="en-US" sz="2000" kern="0" dirty="0" err="1" smtClean="0">
                <a:latin typeface="Comic Sans MS" panose="030F0702030302020204" pitchFamily="66" charset="0"/>
                <a:cs typeface="Times New Roman"/>
              </a:rPr>
              <a:t>Miernik</a:t>
            </a:r>
            <a:r>
              <a:rPr lang="en-US" sz="2000" kern="0" dirty="0" smtClean="0">
                <a:latin typeface="Comic Sans MS" panose="030F0702030302020204" pitchFamily="66" charset="0"/>
                <a:cs typeface="Times New Roman"/>
              </a:rPr>
              <a:t>)</a:t>
            </a:r>
            <a:endParaRPr lang="en-US" sz="2000" kern="0" dirty="0" smtClean="0">
              <a:latin typeface="Comic Sans MS" panose="030F0702030302020204" pitchFamily="66" charset="0"/>
              <a:cs typeface="Times New Roman"/>
            </a:endParaRPr>
          </a:p>
          <a:p>
            <a:pPr marL="296550" lvl="0" indent="-28575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kern="0" dirty="0">
                <a:latin typeface="Comic Sans MS" panose="030F0702030302020204" pitchFamily="66" charset="0"/>
                <a:cs typeface="Times New Roman"/>
              </a:rPr>
              <a:t>T</a:t>
            </a:r>
            <a:r>
              <a:rPr lang="en-US" sz="2000" kern="0" dirty="0" smtClean="0">
                <a:latin typeface="Comic Sans MS" panose="030F0702030302020204" pitchFamily="66" charset="0"/>
                <a:cs typeface="Times New Roman"/>
              </a:rPr>
              <a:t>heory </a:t>
            </a:r>
            <a:r>
              <a:rPr lang="en-US" sz="2000" kern="0" dirty="0">
                <a:latin typeface="Comic Sans MS" panose="030F0702030302020204" pitchFamily="66" charset="0"/>
                <a:cs typeface="Times New Roman"/>
              </a:rPr>
              <a:t>→ </a:t>
            </a:r>
            <a:r>
              <a:rPr lang="en-US" sz="2000" kern="0" dirty="0" smtClean="0">
                <a:latin typeface="Comic Sans MS" panose="030F0702030302020204" pitchFamily="66" charset="0"/>
                <a:cs typeface="Times New Roman"/>
              </a:rPr>
              <a:t>Density Functional Theory (</a:t>
            </a:r>
            <a:r>
              <a:rPr lang="en-US" sz="2000" kern="0" dirty="0" err="1" smtClean="0">
                <a:latin typeface="Comic Sans MS" panose="030F0702030302020204" pitchFamily="66" charset="0"/>
                <a:cs typeface="Times New Roman"/>
              </a:rPr>
              <a:t>Marketin</a:t>
            </a:r>
            <a:r>
              <a:rPr lang="en-US" sz="2000" kern="0" dirty="0" smtClean="0">
                <a:latin typeface="Comic Sans MS" panose="030F0702030302020204" pitchFamily="66" charset="0"/>
                <a:cs typeface="Times New Roman"/>
              </a:rPr>
              <a:t>), HFBCS (Minato), </a:t>
            </a:r>
            <a:r>
              <a:rPr lang="en-US" sz="2000" kern="0" dirty="0" err="1" smtClean="0">
                <a:latin typeface="Comic Sans MS" panose="030F0702030302020204" pitchFamily="66" charset="0"/>
                <a:cs typeface="Times New Roman"/>
              </a:rPr>
              <a:t>cQRPA</a:t>
            </a:r>
            <a:r>
              <a:rPr lang="en-US" sz="2000" kern="0" dirty="0" smtClean="0">
                <a:latin typeface="Comic Sans MS" panose="030F0702030302020204" pitchFamily="66" charset="0"/>
                <a:cs typeface="Times New Roman"/>
              </a:rPr>
              <a:t> (</a:t>
            </a:r>
            <a:r>
              <a:rPr lang="en-US" sz="2000" kern="0" dirty="0" err="1" smtClean="0">
                <a:latin typeface="Comic Sans MS" panose="030F0702030302020204" pitchFamily="66" charset="0"/>
                <a:cs typeface="Times New Roman"/>
              </a:rPr>
              <a:t>Borzov</a:t>
            </a:r>
            <a:r>
              <a:rPr lang="en-US" sz="2000" kern="0" dirty="0" smtClean="0">
                <a:latin typeface="Comic Sans MS" panose="030F0702030302020204" pitchFamily="66" charset="0"/>
                <a:cs typeface="Times New Roman"/>
              </a:rPr>
              <a:t>)</a:t>
            </a:r>
          </a:p>
          <a:p>
            <a:pPr marL="296550" lvl="0" indent="-28575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kern="0" dirty="0" smtClean="0">
                <a:latin typeface="Comic Sans MS" panose="030F0702030302020204" pitchFamily="66" charset="0"/>
                <a:cs typeface="Times New Roman"/>
              </a:rPr>
              <a:t>Benchmarking of </a:t>
            </a:r>
            <a:r>
              <a:rPr lang="en-US" sz="2000" kern="0" dirty="0" err="1" smtClean="0">
                <a:latin typeface="Comic Sans MS" panose="030F0702030302020204" pitchFamily="66" charset="0"/>
                <a:cs typeface="Times New Roman"/>
              </a:rPr>
              <a:t>Pn</a:t>
            </a:r>
            <a:r>
              <a:rPr lang="en-US" sz="2000" kern="0" dirty="0" smtClean="0">
                <a:latin typeface="Comic Sans MS" panose="030F0702030302020204" pitchFamily="66" charset="0"/>
                <a:cs typeface="Times New Roman"/>
              </a:rPr>
              <a:t> </a:t>
            </a:r>
            <a:r>
              <a:rPr lang="en-US" sz="2000" kern="0" dirty="0" err="1" smtClean="0">
                <a:latin typeface="Comic Sans MS" panose="030F0702030302020204" pitchFamily="66" charset="0"/>
                <a:cs typeface="Times New Roman"/>
              </a:rPr>
              <a:t>wrt</a:t>
            </a:r>
            <a:r>
              <a:rPr lang="en-US" sz="2000" kern="0" dirty="0" smtClean="0">
                <a:latin typeface="Comic Sans MS" panose="030F0702030302020204" pitchFamily="66" charset="0"/>
                <a:cs typeface="Times New Roman"/>
              </a:rPr>
              <a:t> macroscopic DN properties: nu-bars, DN spectra </a:t>
            </a:r>
            <a:r>
              <a:rPr lang="en-US" sz="2000" kern="0" dirty="0" smtClean="0">
                <a:latin typeface="Comic Sans MS" panose="030F0702030302020204" pitchFamily="66" charset="0"/>
                <a:cs typeface="Times New Roman"/>
              </a:rPr>
              <a:t>(Mills, </a:t>
            </a:r>
            <a:r>
              <a:rPr lang="en-US" sz="2000" kern="0" dirty="0" err="1" smtClean="0">
                <a:latin typeface="Comic Sans MS" panose="030F0702030302020204" pitchFamily="66" charset="0"/>
                <a:cs typeface="Times New Roman"/>
              </a:rPr>
              <a:t>Piksaikin</a:t>
            </a:r>
            <a:r>
              <a:rPr lang="en-US" sz="2000" kern="0" dirty="0" smtClean="0">
                <a:latin typeface="Comic Sans MS" panose="030F0702030302020204" pitchFamily="66" charset="0"/>
                <a:cs typeface="Times New Roman"/>
              </a:rPr>
              <a:t>, </a:t>
            </a:r>
            <a:r>
              <a:rPr lang="en-US" sz="2000" kern="0" dirty="0" err="1" smtClean="0">
                <a:latin typeface="Comic Sans MS" panose="030F0702030302020204" pitchFamily="66" charset="0"/>
                <a:cs typeface="Times New Roman"/>
              </a:rPr>
              <a:t>Sonzogni</a:t>
            </a:r>
            <a:r>
              <a:rPr lang="en-US" sz="2000" kern="0" dirty="0" smtClean="0">
                <a:latin typeface="Comic Sans MS" panose="030F0702030302020204" pitchFamily="66" charset="0"/>
                <a:cs typeface="Times New Roman"/>
              </a:rPr>
              <a:t>, Cano-</a:t>
            </a:r>
            <a:r>
              <a:rPr lang="en-US" sz="2000" kern="0" dirty="0" err="1" smtClean="0">
                <a:latin typeface="Comic Sans MS" panose="030F0702030302020204" pitchFamily="66" charset="0"/>
                <a:cs typeface="Times New Roman"/>
              </a:rPr>
              <a:t>Ott</a:t>
            </a:r>
            <a:r>
              <a:rPr lang="en-US" sz="2000" kern="0" dirty="0" smtClean="0">
                <a:latin typeface="Comic Sans MS" panose="030F0702030302020204" pitchFamily="66" charset="0"/>
                <a:cs typeface="Times New Roman"/>
              </a:rPr>
              <a:t>, Chiba)</a:t>
            </a:r>
            <a:endParaRPr lang="en-US" sz="2000" kern="0" dirty="0" smtClean="0">
              <a:latin typeface="Comic Sans MS" panose="030F0702030302020204" pitchFamily="66" charset="0"/>
              <a:cs typeface="Times New Roman"/>
            </a:endParaRPr>
          </a:p>
          <a:p>
            <a:pPr marL="296550" lvl="0" indent="-28575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kern="0" dirty="0" smtClean="0">
                <a:latin typeface="Comic Sans MS" panose="030F0702030302020204" pitchFamily="66" charset="0"/>
                <a:cs typeface="Times New Roman"/>
              </a:rPr>
              <a:t>Re-evaluation of group constants for neutron yield decay </a:t>
            </a:r>
            <a:r>
              <a:rPr lang="en-US" sz="2000" kern="0" dirty="0" smtClean="0">
                <a:latin typeface="Comic Sans MS" panose="030F0702030302020204" pitchFamily="66" charset="0"/>
                <a:cs typeface="Times New Roman"/>
              </a:rPr>
              <a:t>curves (</a:t>
            </a:r>
            <a:r>
              <a:rPr lang="en-US" sz="2000" kern="0" dirty="0" err="1" smtClean="0">
                <a:latin typeface="Comic Sans MS" panose="030F0702030302020204" pitchFamily="66" charset="0"/>
                <a:cs typeface="Times New Roman"/>
              </a:rPr>
              <a:t>Piksaikin</a:t>
            </a:r>
            <a:r>
              <a:rPr lang="en-US" sz="2000" kern="0" dirty="0" smtClean="0">
                <a:latin typeface="Comic Sans MS" panose="030F0702030302020204" pitchFamily="66" charset="0"/>
                <a:cs typeface="Times New Roman"/>
              </a:rPr>
              <a:t>, Mills) </a:t>
            </a:r>
            <a:endParaRPr lang="en-US" sz="2000" kern="0" dirty="0">
              <a:latin typeface="Comic Sans MS" panose="030F0702030302020204" pitchFamily="66" charset="0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2349" y="2150854"/>
            <a:ext cx="8440131" cy="286232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3600" dirty="0" smtClean="0">
                <a:latin typeface="Comic Sans MS" panose="030F0702030302020204" pitchFamily="66" charset="0"/>
              </a:rPr>
              <a:t>These data will be available from an </a:t>
            </a:r>
          </a:p>
          <a:p>
            <a:r>
              <a:rPr lang="en-GB" sz="3600" dirty="0" smtClean="0">
                <a:latin typeface="Comic Sans MS" panose="030F0702030302020204" pitchFamily="66" charset="0"/>
              </a:rPr>
              <a:t>online IAEA database</a:t>
            </a:r>
          </a:p>
          <a:p>
            <a:endParaRPr lang="en-GB" sz="3600" dirty="0">
              <a:latin typeface="Comic Sans MS" panose="030F0702030302020204" pitchFamily="66" charset="0"/>
            </a:endParaRPr>
          </a:p>
          <a:p>
            <a:r>
              <a:rPr lang="en-GB" sz="3600" dirty="0" smtClean="0">
                <a:latin typeface="Comic Sans MS" panose="030F0702030302020204" pitchFamily="66" charset="0"/>
              </a:rPr>
              <a:t>Question: will they be incorporated in </a:t>
            </a:r>
          </a:p>
          <a:p>
            <a:r>
              <a:rPr lang="en-GB" sz="3600" dirty="0" smtClean="0">
                <a:latin typeface="Comic Sans MS" panose="030F0702030302020204" pitchFamily="66" charset="0"/>
              </a:rPr>
              <a:t>ENSDF?</a:t>
            </a:r>
            <a:endParaRPr lang="en-GB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67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04250" cy="908720"/>
          </a:xfrm>
        </p:spPr>
        <p:txBody>
          <a:bodyPr>
            <a:normAutofit/>
          </a:bodyPr>
          <a:lstStyle/>
          <a:p>
            <a:r>
              <a:rPr lang="en-GB" b="0" dirty="0" smtClean="0">
                <a:effectLst/>
                <a:latin typeface="Comic Sans MS" panose="030F0702030302020204" pitchFamily="66" charset="0"/>
              </a:rPr>
              <a:t>European NSDD Effort 2015-2016</a:t>
            </a:r>
            <a:endParaRPr lang="en-GB" b="0" dirty="0">
              <a:effectLst/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28733"/>
            <a:ext cx="8604250" cy="1320147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sz="3100" b="0" dirty="0" smtClean="0">
                <a:latin typeface="Comic Sans MS" panose="030F0702030302020204" pitchFamily="66" charset="0"/>
              </a:rPr>
              <a:t>Recommendation of 21</a:t>
            </a:r>
            <a:r>
              <a:rPr lang="en-GB" sz="3100" b="0" baseline="30000" dirty="0" smtClean="0">
                <a:latin typeface="Comic Sans MS" panose="030F0702030302020204" pitchFamily="66" charset="0"/>
              </a:rPr>
              <a:t>st</a:t>
            </a:r>
            <a:r>
              <a:rPr lang="en-GB" sz="3100" b="0" dirty="0" smtClean="0">
                <a:latin typeface="Comic Sans MS" panose="030F0702030302020204" pitchFamily="66" charset="0"/>
              </a:rPr>
              <a:t> NSDD Meeting 2015: European NSDD members and advisors should hold a special meeting to discuss</a:t>
            </a:r>
            <a:r>
              <a:rPr lang="en-GB" sz="3100" dirty="0" smtClean="0">
                <a:latin typeface="Comic Sans MS" panose="030F0702030302020204" pitchFamily="66" charset="0"/>
              </a:rPr>
              <a:t> European NSDD shortfall</a:t>
            </a:r>
            <a:r>
              <a:rPr lang="en-GB" sz="3100" b="0" dirty="0" smtClean="0">
                <a:latin typeface="Comic Sans MS" panose="030F0702030302020204" pitchFamily="66" charset="0"/>
              </a:rPr>
              <a:t> </a:t>
            </a:r>
            <a:r>
              <a:rPr lang="en-GB" sz="1800" b="0" dirty="0" smtClean="0">
                <a:latin typeface="Comic Sans MS" panose="030F0702030302020204" pitchFamily="66" charset="0"/>
              </a:rPr>
              <a:t>                                   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2" y="2468861"/>
            <a:ext cx="4861609" cy="13921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646" y="2464644"/>
            <a:ext cx="5657850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31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496" y="116632"/>
            <a:ext cx="7992888" cy="1080120"/>
          </a:xfrm>
        </p:spPr>
        <p:txBody>
          <a:bodyPr>
            <a:normAutofit fontScale="90000"/>
          </a:bodyPr>
          <a:lstStyle/>
          <a:p>
            <a:r>
              <a:rPr lang="en-GB" b="0" dirty="0" smtClean="0">
                <a:latin typeface="Comic Sans MS" panose="030F0702030302020204" pitchFamily="66" charset="0"/>
              </a:rPr>
              <a:t>CRP on Photonuclear Data and Photon Strength Functions 2016-2020</a:t>
            </a:r>
            <a:endParaRPr lang="en-GB" b="0" dirty="0">
              <a:latin typeface="Comic Sans MS" panose="030F0702030302020204" pitchFamily="66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868146" y="6453336"/>
            <a:ext cx="3096342" cy="32307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P. </a:t>
            </a:r>
            <a:r>
              <a:rPr lang="en-US" dirty="0" err="1" smtClean="0"/>
              <a:t>Dimitriou</a:t>
            </a:r>
            <a:r>
              <a:rPr lang="en-US" dirty="0" smtClean="0"/>
              <a:t>, USNDP2016, 16.11.2016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341514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8960"/>
            <a:ext cx="9108504" cy="3554408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7" name="Rounded Rectangle 6"/>
          <p:cNvSpPr/>
          <p:nvPr/>
        </p:nvSpPr>
        <p:spPr>
          <a:xfrm>
            <a:off x="4860032" y="1700808"/>
            <a:ext cx="1224136" cy="3600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7504" y="3429000"/>
            <a:ext cx="3816424" cy="504056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5496" y="4221088"/>
            <a:ext cx="8928992" cy="1368152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51011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dirty="0" smtClean="0">
                <a:latin typeface="Comic Sans MS" panose="030F0702030302020204" pitchFamily="66" charset="0"/>
              </a:rPr>
              <a:t>Photonuclear</a:t>
            </a:r>
            <a:endParaRPr lang="en-GB" b="0" dirty="0">
              <a:latin typeface="Comic Sans MS" panose="030F0702030302020204" pitchFamily="66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Re-evaluation of all 164 isotopes of 1999 Photonuclear Data Library using new method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Include 37 new isotopes for which data exist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New measurements of (</a:t>
            </a:r>
            <a:r>
              <a:rPr lang="el-GR" dirty="0" smtClean="0">
                <a:latin typeface="Times New Roman"/>
                <a:cs typeface="Times New Roman"/>
              </a:rPr>
              <a:t>γ</a:t>
            </a:r>
            <a:r>
              <a:rPr lang="en-GB" dirty="0" smtClean="0">
                <a:latin typeface="Times New Roman"/>
                <a:cs typeface="Times New Roman"/>
              </a:rPr>
              <a:t>,</a:t>
            </a:r>
            <a:r>
              <a:rPr lang="en-GB" dirty="0" err="1" smtClean="0">
                <a:latin typeface="Times New Roman"/>
                <a:cs typeface="Times New Roman"/>
              </a:rPr>
              <a:t>xn</a:t>
            </a:r>
            <a:r>
              <a:rPr lang="en-GB" dirty="0" smtClean="0">
                <a:latin typeface="Times New Roman"/>
                <a:cs typeface="Times New Roman"/>
              </a:rPr>
              <a:t>) </a:t>
            </a:r>
            <a:r>
              <a:rPr lang="en-GB" dirty="0" smtClean="0">
                <a:latin typeface="Comic Sans MS" panose="030F0702030302020204" pitchFamily="66" charset="0"/>
                <a:cs typeface="Times New Roman"/>
              </a:rPr>
              <a:t>cross sections to clarify relative contributions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GB" b="0" dirty="0" smtClean="0">
                <a:latin typeface="Comic Sans MS" panose="030F0702030302020204" pitchFamily="66" charset="0"/>
              </a:rPr>
              <a:t>Photon Strength Functions</a:t>
            </a:r>
            <a:endParaRPr lang="en-GB" b="0" dirty="0">
              <a:latin typeface="Comic Sans MS" panose="030F0702030302020204" pitchFamily="66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4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Compilation and assessment of existing data and methods (Oslo method, NRF, n-capture </a:t>
            </a:r>
            <a:r>
              <a:rPr lang="en-GB" dirty="0" err="1" smtClean="0">
                <a:latin typeface="Comic Sans MS" panose="030F0702030302020204" pitchFamily="66" charset="0"/>
              </a:rPr>
              <a:t>etc</a:t>
            </a:r>
            <a:r>
              <a:rPr lang="en-GB" dirty="0" smtClean="0">
                <a:latin typeface="Comic Sans MS" panose="030F0702030302020204" pitchFamily="66" charset="0"/>
              </a:rPr>
              <a:t>)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Global models (SM, HFB-QRPA, and empirical parameterization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Recommendation of best values</a:t>
            </a: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8146" y="6453336"/>
            <a:ext cx="3024334" cy="323077"/>
          </a:xfrm>
        </p:spPr>
        <p:txBody>
          <a:bodyPr/>
          <a:lstStyle/>
          <a:p>
            <a:r>
              <a:rPr lang="en-GB" dirty="0" smtClean="0"/>
              <a:t>P. </a:t>
            </a:r>
            <a:r>
              <a:rPr lang="en-GB" dirty="0" err="1" smtClean="0"/>
              <a:t>Dimitriou</a:t>
            </a:r>
            <a:r>
              <a:rPr lang="en-GB" dirty="0" smtClean="0"/>
              <a:t>, USNDP2016, 16.11.2016</a:t>
            </a:r>
            <a:endParaRPr lang="en-US" dirty="0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0" y="44624"/>
            <a:ext cx="7992888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 "/>
                <a:ea typeface="+mj-ea"/>
                <a:cs typeface="+mj-cs"/>
              </a:defRPr>
            </a:lvl1pPr>
          </a:lstStyle>
          <a:p>
            <a:r>
              <a:rPr lang="en-GB" b="0" dirty="0" smtClean="0">
                <a:latin typeface="Comic Sans MS" panose="030F0702030302020204" pitchFamily="66" charset="0"/>
              </a:rPr>
              <a:t>CRP on Photonuclear Data and Photon Strength Functions 2016-2020</a:t>
            </a:r>
            <a:endParaRPr lang="en-GB" b="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94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0" dirty="0" smtClean="0">
                <a:latin typeface="Comic Sans MS" panose="030F0702030302020204" pitchFamily="66" charset="0"/>
              </a:rPr>
              <a:t>Future: charged-particle reactions </a:t>
            </a:r>
            <a:endParaRPr lang="en-GB" b="0" dirty="0">
              <a:latin typeface="Comic Sans MS" panose="030F0702030302020204" pitchFamily="66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68146" y="6466628"/>
            <a:ext cx="3096342" cy="309785"/>
          </a:xfrm>
        </p:spPr>
        <p:txBody>
          <a:bodyPr/>
          <a:lstStyle/>
          <a:p>
            <a:r>
              <a:rPr lang="en-GB" dirty="0" smtClean="0"/>
              <a:t>P. </a:t>
            </a:r>
            <a:r>
              <a:rPr lang="en-GB" dirty="0" err="1" smtClean="0"/>
              <a:t>Dimitriou</a:t>
            </a:r>
            <a:r>
              <a:rPr lang="en-GB" dirty="0" smtClean="0"/>
              <a:t>, USNDP2016, 16.11.2016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1002338"/>
            <a:ext cx="8746305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2</a:t>
            </a:r>
            <a:r>
              <a:rPr lang="en-GB" sz="2400" baseline="30000" dirty="0" smtClean="0">
                <a:latin typeface="Comic Sans MS" panose="030F0702030302020204" pitchFamily="66" charset="0"/>
              </a:rPr>
              <a:t>nd</a:t>
            </a:r>
            <a:r>
              <a:rPr lang="en-GB" sz="2400" dirty="0" smtClean="0">
                <a:latin typeface="Comic Sans MS" panose="030F0702030302020204" pitchFamily="66" charset="0"/>
              </a:rPr>
              <a:t> CM on R-matrix codes for charged-particle reactions in 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the resolved-resonance-region, 5-7 December 2016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2060848"/>
            <a:ext cx="8969122" cy="16312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omic Sans MS" panose="030F0702030302020204" pitchFamily="66" charset="0"/>
              </a:rPr>
              <a:t>Compare R-matrix codes (AZURE, SAMMY, FRESCO, EDA, AMUR </a:t>
            </a:r>
            <a:r>
              <a:rPr lang="en-GB" sz="2000" dirty="0" err="1" smtClean="0">
                <a:latin typeface="Comic Sans MS" panose="030F0702030302020204" pitchFamily="66" charset="0"/>
              </a:rPr>
              <a:t>etc</a:t>
            </a:r>
            <a:r>
              <a:rPr lang="en-GB" sz="2000" dirty="0" smtClean="0">
                <a:latin typeface="Comic Sans MS" panose="030F0702030302020204" pitchFamily="66" charset="0"/>
              </a:rPr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omic Sans MS" panose="030F0702030302020204" pitchFamily="66" charset="0"/>
              </a:rPr>
              <a:t>Establish translatability of input parameters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omic Sans MS" panose="030F0702030302020204" pitchFamily="66" charset="0"/>
              </a:rPr>
              <a:t>Discuss </a:t>
            </a:r>
            <a:r>
              <a:rPr lang="en-GB" sz="2000" dirty="0" smtClean="0">
                <a:latin typeface="Comic Sans MS" panose="030F0702030302020204" pitchFamily="66" charset="0"/>
              </a:rPr>
              <a:t>statistical </a:t>
            </a:r>
            <a:r>
              <a:rPr lang="en-GB" sz="2000" dirty="0" smtClean="0">
                <a:latin typeface="Comic Sans MS" panose="030F0702030302020204" pitchFamily="66" charset="0"/>
              </a:rPr>
              <a:t>analysis and uncertainty treatment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omic Sans MS" panose="030F0702030302020204" pitchFamily="66" charset="0"/>
              </a:rPr>
              <a:t>Agree on an evaluation methodology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omic Sans MS" panose="030F0702030302020204" pitchFamily="66" charset="0"/>
              </a:rPr>
              <a:t>Produce evaluated data files for dissemination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0425" y="3861048"/>
            <a:ext cx="8783174" cy="163121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Users, beneficiaries: Ion Beam Analysis, Nuclear waste Management, </a:t>
            </a:r>
            <a:endParaRPr lang="en-GB" sz="2000" dirty="0" smtClean="0"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Nuclear Astrophysics</a:t>
            </a:r>
            <a:r>
              <a:rPr lang="en-GB" sz="2000" dirty="0" smtClean="0">
                <a:latin typeface="Comic Sans MS" panose="030F0702030302020204" pitchFamily="66" charset="0"/>
              </a:rPr>
              <a:t>, …</a:t>
            </a:r>
            <a:endParaRPr lang="en-GB" sz="2000" dirty="0">
              <a:latin typeface="Comic Sans MS" panose="030F0702030302020204" pitchFamily="66" charset="0"/>
            </a:endParaRP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 panose="030F0702030302020204" pitchFamily="66" charset="0"/>
              </a:rPr>
              <a:t>The evaluated data will be disseminated in ENDF-6 format through the </a:t>
            </a:r>
            <a:endParaRPr lang="en-GB" sz="2000" dirty="0" smtClean="0"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ENDF library and </a:t>
            </a:r>
            <a:r>
              <a:rPr lang="en-GB" sz="2000" dirty="0">
                <a:latin typeface="Comic Sans MS" panose="030F0702030302020204" pitchFamily="66" charset="0"/>
              </a:rPr>
              <a:t>also through the IAEA IBANDL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03748" y="5662989"/>
            <a:ext cx="7600157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Participants: Thompson (LLNL), Paris (LANL), </a:t>
            </a:r>
            <a:r>
              <a:rPr lang="en-GB" dirty="0" err="1" smtClean="0">
                <a:latin typeface="Comic Sans MS" panose="030F0702030302020204" pitchFamily="66" charset="0"/>
              </a:rPr>
              <a:t>deBoer</a:t>
            </a:r>
            <a:r>
              <a:rPr lang="en-GB" dirty="0" smtClean="0">
                <a:latin typeface="Comic Sans MS" panose="030F0702030302020204" pitchFamily="66" charset="0"/>
              </a:rPr>
              <a:t> (Notre-Dame), </a:t>
            </a:r>
          </a:p>
          <a:p>
            <a:r>
              <a:rPr lang="en-GB" dirty="0" err="1" smtClean="0">
                <a:latin typeface="Comic Sans MS" panose="030F0702030302020204" pitchFamily="66" charset="0"/>
              </a:rPr>
              <a:t>Arbanas</a:t>
            </a:r>
            <a:r>
              <a:rPr lang="en-GB" dirty="0" smtClean="0">
                <a:latin typeface="Comic Sans MS" panose="030F0702030302020204" pitchFamily="66" charset="0"/>
              </a:rPr>
              <a:t> (ORNL), </a:t>
            </a:r>
            <a:r>
              <a:rPr lang="en-GB" dirty="0" err="1" smtClean="0">
                <a:latin typeface="Comic Sans MS" panose="030F0702030302020204" pitchFamily="66" charset="0"/>
              </a:rPr>
              <a:t>Kunieda</a:t>
            </a:r>
            <a:r>
              <a:rPr lang="en-GB" dirty="0" smtClean="0">
                <a:latin typeface="Comic Sans MS" panose="030F0702030302020204" pitchFamily="66" charset="0"/>
              </a:rPr>
              <a:t> (JAEA), </a:t>
            </a:r>
            <a:r>
              <a:rPr lang="en-GB" dirty="0" err="1" smtClean="0">
                <a:latin typeface="Comic Sans MS" panose="030F0702030302020204" pitchFamily="66" charset="0"/>
              </a:rPr>
              <a:t>Leeb</a:t>
            </a:r>
            <a:r>
              <a:rPr lang="en-GB" dirty="0" smtClean="0">
                <a:latin typeface="Comic Sans MS" panose="030F0702030302020204" pitchFamily="66" charset="0"/>
              </a:rPr>
              <a:t> (TUW), Chen </a:t>
            </a:r>
            <a:r>
              <a:rPr lang="en-GB" dirty="0" smtClean="0">
                <a:latin typeface="Comic Sans MS" panose="030F0702030302020204" pitchFamily="66" charset="0"/>
              </a:rPr>
              <a:t>(</a:t>
            </a:r>
            <a:r>
              <a:rPr lang="en-GB" dirty="0" smtClean="0">
                <a:latin typeface="Comic Sans MS" panose="030F0702030302020204" pitchFamily="66" charset="0"/>
              </a:rPr>
              <a:t>China</a:t>
            </a:r>
            <a:r>
              <a:rPr lang="en-GB" dirty="0" smtClean="0">
                <a:latin typeface="Comic Sans MS" panose="030F0702030302020204" pitchFamily="66" charset="0"/>
              </a:rPr>
              <a:t>)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86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0" dirty="0" smtClean="0">
                <a:latin typeface="Comic Sans MS" panose="030F0702030302020204" pitchFamily="66" charset="0"/>
              </a:rPr>
              <a:t>Future: charged-particle reactions </a:t>
            </a:r>
            <a:endParaRPr lang="en-GB" b="0" dirty="0">
              <a:latin typeface="Comic Sans MS" panose="030F0702030302020204" pitchFamily="66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68146" y="6466628"/>
            <a:ext cx="3096342" cy="309785"/>
          </a:xfrm>
        </p:spPr>
        <p:txBody>
          <a:bodyPr/>
          <a:lstStyle/>
          <a:p>
            <a:r>
              <a:rPr lang="en-GB" dirty="0" smtClean="0"/>
              <a:t>P. </a:t>
            </a:r>
            <a:r>
              <a:rPr lang="en-GB" dirty="0" err="1" smtClean="0"/>
              <a:t>Dimitriou</a:t>
            </a:r>
            <a:r>
              <a:rPr lang="en-GB" dirty="0" smtClean="0"/>
              <a:t>, USNDP2016, 16.11.2016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1002338"/>
            <a:ext cx="8746305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2</a:t>
            </a:r>
            <a:r>
              <a:rPr lang="en-GB" sz="2400" baseline="30000" dirty="0" smtClean="0">
                <a:latin typeface="Comic Sans MS" panose="030F0702030302020204" pitchFamily="66" charset="0"/>
              </a:rPr>
              <a:t>nd</a:t>
            </a:r>
            <a:r>
              <a:rPr lang="en-GB" sz="2400" dirty="0" smtClean="0">
                <a:latin typeface="Comic Sans MS" panose="030F0702030302020204" pitchFamily="66" charset="0"/>
              </a:rPr>
              <a:t> CM on R-matrix codes for charged-particle reactions in 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the resolved-resonance-region, 5-7 December 2016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2060848"/>
            <a:ext cx="8969122" cy="16312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omic Sans MS" panose="030F0702030302020204" pitchFamily="66" charset="0"/>
              </a:rPr>
              <a:t>Compare R-matrix codes (AZURE, SAMMY, FRESCO, EDA, AMUR </a:t>
            </a:r>
            <a:r>
              <a:rPr lang="en-GB" sz="2000" dirty="0" err="1" smtClean="0">
                <a:latin typeface="Comic Sans MS" panose="030F0702030302020204" pitchFamily="66" charset="0"/>
              </a:rPr>
              <a:t>etc</a:t>
            </a:r>
            <a:r>
              <a:rPr lang="en-GB" sz="2000" dirty="0" smtClean="0">
                <a:latin typeface="Comic Sans MS" panose="030F0702030302020204" pitchFamily="66" charset="0"/>
              </a:rPr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omic Sans MS" panose="030F0702030302020204" pitchFamily="66" charset="0"/>
              </a:rPr>
              <a:t>Establish translatability of input parameters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omic Sans MS" panose="030F0702030302020204" pitchFamily="66" charset="0"/>
              </a:rPr>
              <a:t>Discuss </a:t>
            </a:r>
            <a:r>
              <a:rPr lang="en-GB" sz="2000" dirty="0" smtClean="0">
                <a:latin typeface="Comic Sans MS" panose="030F0702030302020204" pitchFamily="66" charset="0"/>
              </a:rPr>
              <a:t>statistical </a:t>
            </a:r>
            <a:r>
              <a:rPr lang="en-GB" sz="2000" dirty="0" smtClean="0">
                <a:latin typeface="Comic Sans MS" panose="030F0702030302020204" pitchFamily="66" charset="0"/>
              </a:rPr>
              <a:t>analysis and uncertainty treatment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omic Sans MS" panose="030F0702030302020204" pitchFamily="66" charset="0"/>
              </a:rPr>
              <a:t>Agree on an evaluation methodology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omic Sans MS" panose="030F0702030302020204" pitchFamily="66" charset="0"/>
              </a:rPr>
              <a:t>Produce evaluated data files for dissemination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0425" y="3861048"/>
            <a:ext cx="8783174" cy="163121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Users, beneficiaries: Ion Beam Analysis, Nuclear waste Management, </a:t>
            </a:r>
            <a:endParaRPr lang="en-GB" sz="2000" dirty="0" smtClean="0"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Nuclear Astrophysics</a:t>
            </a:r>
            <a:r>
              <a:rPr lang="en-GB" sz="2000" dirty="0" smtClean="0">
                <a:latin typeface="Comic Sans MS" panose="030F0702030302020204" pitchFamily="66" charset="0"/>
              </a:rPr>
              <a:t>, …</a:t>
            </a:r>
            <a:endParaRPr lang="en-GB" sz="2000" dirty="0">
              <a:latin typeface="Comic Sans MS" panose="030F0702030302020204" pitchFamily="66" charset="0"/>
            </a:endParaRP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 panose="030F0702030302020204" pitchFamily="66" charset="0"/>
              </a:rPr>
              <a:t>The evaluated data will be disseminated in ENDF-6 format through the </a:t>
            </a:r>
            <a:endParaRPr lang="en-GB" sz="2000" dirty="0" smtClean="0"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ENDF library and </a:t>
            </a:r>
            <a:r>
              <a:rPr lang="en-GB" sz="2000" dirty="0">
                <a:latin typeface="Comic Sans MS" panose="030F0702030302020204" pitchFamily="66" charset="0"/>
              </a:rPr>
              <a:t>also through the IAEA IBANDL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03748" y="5662989"/>
            <a:ext cx="7600157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Participants: Thompson (LLNL), Paris (LANL), </a:t>
            </a:r>
            <a:r>
              <a:rPr lang="en-GB" dirty="0" err="1" smtClean="0">
                <a:latin typeface="Comic Sans MS" panose="030F0702030302020204" pitchFamily="66" charset="0"/>
              </a:rPr>
              <a:t>deBoer</a:t>
            </a:r>
            <a:r>
              <a:rPr lang="en-GB" dirty="0" smtClean="0">
                <a:latin typeface="Comic Sans MS" panose="030F0702030302020204" pitchFamily="66" charset="0"/>
              </a:rPr>
              <a:t> (Notre-Dame), </a:t>
            </a:r>
          </a:p>
          <a:p>
            <a:r>
              <a:rPr lang="en-GB" dirty="0" err="1" smtClean="0">
                <a:latin typeface="Comic Sans MS" panose="030F0702030302020204" pitchFamily="66" charset="0"/>
              </a:rPr>
              <a:t>Arbanas</a:t>
            </a:r>
            <a:r>
              <a:rPr lang="en-GB" dirty="0" smtClean="0">
                <a:latin typeface="Comic Sans MS" panose="030F0702030302020204" pitchFamily="66" charset="0"/>
              </a:rPr>
              <a:t> (ORNL), </a:t>
            </a:r>
            <a:r>
              <a:rPr lang="en-GB" dirty="0" err="1" smtClean="0">
                <a:latin typeface="Comic Sans MS" panose="030F0702030302020204" pitchFamily="66" charset="0"/>
              </a:rPr>
              <a:t>Kunieda</a:t>
            </a:r>
            <a:r>
              <a:rPr lang="en-GB" dirty="0" smtClean="0">
                <a:latin typeface="Comic Sans MS" panose="030F0702030302020204" pitchFamily="66" charset="0"/>
              </a:rPr>
              <a:t> (JAEA), </a:t>
            </a:r>
            <a:r>
              <a:rPr lang="en-GB" dirty="0" err="1" smtClean="0">
                <a:latin typeface="Comic Sans MS" panose="030F0702030302020204" pitchFamily="66" charset="0"/>
              </a:rPr>
              <a:t>Leeb</a:t>
            </a:r>
            <a:r>
              <a:rPr lang="en-GB" dirty="0" smtClean="0">
                <a:latin typeface="Comic Sans MS" panose="030F0702030302020204" pitchFamily="66" charset="0"/>
              </a:rPr>
              <a:t> (TUW), Chen </a:t>
            </a:r>
            <a:r>
              <a:rPr lang="en-GB" dirty="0" smtClean="0">
                <a:latin typeface="Comic Sans MS" panose="030F0702030302020204" pitchFamily="66" charset="0"/>
              </a:rPr>
              <a:t>(</a:t>
            </a:r>
            <a:r>
              <a:rPr lang="en-GB" dirty="0" smtClean="0">
                <a:latin typeface="Comic Sans MS" panose="030F0702030302020204" pitchFamily="66" charset="0"/>
              </a:rPr>
              <a:t>China</a:t>
            </a:r>
            <a:r>
              <a:rPr lang="en-GB" dirty="0" smtClean="0">
                <a:latin typeface="Comic Sans MS" panose="030F0702030302020204" pitchFamily="66" charset="0"/>
              </a:rPr>
              <a:t>)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2060848"/>
            <a:ext cx="7928774" cy="304698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Need resonance energies and widths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 smtClean="0">
                <a:latin typeface="Comic Sans MS" panose="030F0702030302020204" pitchFamily="66" charset="0"/>
              </a:rPr>
              <a:t>What and how is it evaluated in ENSDF?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 smtClean="0">
                <a:latin typeface="Comic Sans MS" panose="030F0702030302020204" pitchFamily="66" charset="0"/>
              </a:rPr>
              <a:t>Need up-to-date data in ENSDF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26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 smtClean="0">
                <a:latin typeface="Comic Sans MS" panose="030F0702030302020204" pitchFamily="66" charset="0"/>
              </a:rPr>
              <a:t>Future: Nuclear Moments</a:t>
            </a:r>
            <a:endParaRPr lang="en-GB" b="0" dirty="0">
              <a:latin typeface="Comic Sans MS" panose="030F0702030302020204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929863" y="6462915"/>
            <a:ext cx="3140391" cy="395085"/>
          </a:xfrm>
        </p:spPr>
        <p:txBody>
          <a:bodyPr/>
          <a:lstStyle/>
          <a:p>
            <a:r>
              <a:rPr lang="en-GB" dirty="0" smtClean="0"/>
              <a:t>P. </a:t>
            </a:r>
            <a:r>
              <a:rPr lang="en-GB" dirty="0" err="1" smtClean="0"/>
              <a:t>Dimitriou</a:t>
            </a:r>
            <a:r>
              <a:rPr lang="en-GB" dirty="0" smtClean="0"/>
              <a:t>, USNDP2016, 16.11.2016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023119"/>
            <a:ext cx="8468985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CM on Evaluation of Nuclear Moments, 27-30 March 2017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5127" y="1628800"/>
            <a:ext cx="8669361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Purpose: produce  a table of recommended magnetic dipole 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	 </a:t>
            </a:r>
            <a:r>
              <a:rPr lang="en-GB" sz="2400" dirty="0" smtClean="0">
                <a:latin typeface="Comic Sans MS" panose="030F0702030302020204" pitchFamily="66" charset="0"/>
              </a:rPr>
              <a:t>   moments based on all available experimental data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496" y="5157192"/>
            <a:ext cx="9061147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Goal: seek uniform </a:t>
            </a:r>
            <a:r>
              <a:rPr lang="en-US" dirty="0">
                <a:latin typeface="Comic Sans MS" panose="030F0702030302020204" pitchFamily="66" charset="0"/>
              </a:rPr>
              <a:t>treatment of certain errors, corrections and calibrations which have </a:t>
            </a:r>
            <a:r>
              <a:rPr lang="en-US" dirty="0" smtClean="0">
                <a:latin typeface="Comic Sans MS" panose="030F0702030302020204" pitchFamily="66" charset="0"/>
              </a:rPr>
              <a:t>been applied </a:t>
            </a:r>
            <a:r>
              <a:rPr lang="en-US" dirty="0">
                <a:latin typeface="Comic Sans MS" panose="030F0702030302020204" pitchFamily="66" charset="0"/>
              </a:rPr>
              <a:t>in different ways by individual experimenters in their analyses </a:t>
            </a:r>
            <a:r>
              <a:rPr lang="en-US" dirty="0" smtClean="0">
                <a:latin typeface="Comic Sans MS" panose="030F0702030302020204" pitchFamily="66" charset="0"/>
              </a:rPr>
              <a:t>to </a:t>
            </a:r>
            <a:r>
              <a:rPr lang="en-US" dirty="0">
                <a:latin typeface="Comic Sans MS" panose="030F0702030302020204" pitchFamily="66" charset="0"/>
              </a:rPr>
              <a:t>obtain </a:t>
            </a:r>
            <a:r>
              <a:rPr lang="en-US" dirty="0" smtClean="0">
                <a:latin typeface="Comic Sans MS" panose="030F0702030302020204" pitchFamily="66" charset="0"/>
              </a:rPr>
              <a:t>a </a:t>
            </a:r>
            <a:r>
              <a:rPr lang="en-US" dirty="0">
                <a:latin typeface="Comic Sans MS" panose="030F0702030302020204" pitchFamily="66" charset="0"/>
              </a:rPr>
              <a:t>consistency of treatment where possible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397" y="2636912"/>
            <a:ext cx="4644220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For </a:t>
            </a:r>
            <a:r>
              <a:rPr lang="en-US" dirty="0">
                <a:latin typeface="Comic Sans MS" panose="030F0702030302020204" pitchFamily="66" charset="0"/>
              </a:rPr>
              <a:t>longer lived : </a:t>
            </a:r>
            <a:endParaRPr lang="en-GB" dirty="0">
              <a:latin typeface="Comic Sans MS" panose="030F0702030302020204" pitchFamily="66" charset="0"/>
            </a:endParaRPr>
          </a:p>
          <a:p>
            <a:r>
              <a:rPr lang="en-US" dirty="0">
                <a:latin typeface="Comic Sans MS" panose="030F0702030302020204" pitchFamily="66" charset="0"/>
              </a:rPr>
              <a:t>Laser Resonant spectroscopy (547)  </a:t>
            </a:r>
            <a:endParaRPr lang="en-GB" dirty="0">
              <a:latin typeface="Comic Sans MS" panose="030F0702030302020204" pitchFamily="66" charset="0"/>
            </a:endParaRPr>
          </a:p>
          <a:p>
            <a:r>
              <a:rPr lang="en-US" dirty="0">
                <a:latin typeface="Comic Sans MS" panose="030F0702030302020204" pitchFamily="66" charset="0"/>
              </a:rPr>
              <a:t>NMR on </a:t>
            </a:r>
            <a:r>
              <a:rPr lang="en-US" dirty="0" err="1">
                <a:latin typeface="Comic Sans MS" panose="030F0702030302020204" pitchFamily="66" charset="0"/>
              </a:rPr>
              <a:t>polarised</a:t>
            </a:r>
            <a:r>
              <a:rPr lang="en-US" dirty="0">
                <a:latin typeface="Comic Sans MS" panose="030F0702030302020204" pitchFamily="66" charset="0"/>
              </a:rPr>
              <a:t> samples  (162) </a:t>
            </a:r>
            <a:endParaRPr lang="en-GB" dirty="0">
              <a:latin typeface="Comic Sans MS" panose="030F0702030302020204" pitchFamily="66" charset="0"/>
            </a:endParaRPr>
          </a:p>
          <a:p>
            <a:r>
              <a:rPr lang="en-US" dirty="0">
                <a:latin typeface="Comic Sans MS" panose="030F0702030302020204" pitchFamily="66" charset="0"/>
              </a:rPr>
              <a:t>Atomic beam resonance (126) </a:t>
            </a:r>
            <a:endParaRPr lang="en-GB" dirty="0">
              <a:latin typeface="Comic Sans MS" panose="030F0702030302020204" pitchFamily="66" charset="0"/>
            </a:endParaRPr>
          </a:p>
          <a:p>
            <a:r>
              <a:rPr lang="en-US" dirty="0">
                <a:latin typeface="Comic Sans MS" panose="030F0702030302020204" pitchFamily="66" charset="0"/>
              </a:rPr>
              <a:t>Conventional NMR (stable isotopes) (110) </a:t>
            </a:r>
          </a:p>
          <a:p>
            <a:r>
              <a:rPr lang="en-US" dirty="0">
                <a:latin typeface="Comic Sans MS" panose="030F0702030302020204" pitchFamily="66" charset="0"/>
              </a:rPr>
              <a:t>Mossbauer Effect (54);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06432" y="2636912"/>
            <a:ext cx="4302072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For shorter </a:t>
            </a:r>
            <a:r>
              <a:rPr lang="en-US" dirty="0">
                <a:latin typeface="Comic Sans MS" panose="030F0702030302020204" pitchFamily="66" charset="0"/>
              </a:rPr>
              <a:t>lived:  </a:t>
            </a:r>
            <a:endParaRPr lang="en-GB" dirty="0">
              <a:latin typeface="Comic Sans MS" panose="030F0702030302020204" pitchFamily="66" charset="0"/>
            </a:endParaRPr>
          </a:p>
          <a:p>
            <a:r>
              <a:rPr lang="en-US" dirty="0">
                <a:latin typeface="Comic Sans MS" panose="030F0702030302020204" pitchFamily="66" charset="0"/>
              </a:rPr>
              <a:t>Time dependent angular correlation (TDPAC) </a:t>
            </a: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and time </a:t>
            </a:r>
            <a:r>
              <a:rPr lang="en-US" dirty="0">
                <a:latin typeface="Comic Sans MS" panose="030F0702030302020204" pitchFamily="66" charset="0"/>
              </a:rPr>
              <a:t>dependent angular distribution (TDPAD) (386</a:t>
            </a:r>
            <a:r>
              <a:rPr lang="en-US" dirty="0" smtClean="0">
                <a:latin typeface="Comic Sans MS" panose="030F0702030302020204" pitchFamily="66" charset="0"/>
              </a:rPr>
              <a:t>)</a:t>
            </a: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396" y="4437112"/>
            <a:ext cx="814401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Usually less accurate methods: </a:t>
            </a:r>
            <a:endParaRPr lang="en-GB" dirty="0">
              <a:latin typeface="Comic Sans MS" panose="030F0702030302020204" pitchFamily="66" charset="0"/>
            </a:endParaRPr>
          </a:p>
          <a:p>
            <a:r>
              <a:rPr lang="en-US" dirty="0">
                <a:latin typeface="Comic Sans MS" panose="030F0702030302020204" pitchFamily="66" charset="0"/>
              </a:rPr>
              <a:t>short-lived: Transient field (TF) (401) and </a:t>
            </a:r>
            <a:r>
              <a:rPr lang="en-US" dirty="0" smtClean="0">
                <a:latin typeface="Comic Sans MS" panose="030F0702030302020204" pitchFamily="66" charset="0"/>
              </a:rPr>
              <a:t> Recoil </a:t>
            </a:r>
            <a:r>
              <a:rPr lang="en-US" dirty="0">
                <a:latin typeface="Comic Sans MS" panose="030F0702030302020204" pitchFamily="66" charset="0"/>
              </a:rPr>
              <a:t>– in - Vacuum (RIV) (37</a:t>
            </a:r>
            <a:r>
              <a:rPr lang="en-US" dirty="0" smtClean="0">
                <a:latin typeface="Comic Sans MS" panose="030F0702030302020204" pitchFamily="66" charset="0"/>
              </a:rPr>
              <a:t>)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98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0" dirty="0" smtClean="0">
                <a:latin typeface="Comic Sans MS" panose="030F0702030302020204" pitchFamily="66" charset="0"/>
              </a:rPr>
              <a:t>Future: Fission Product Yields</a:t>
            </a:r>
            <a:endParaRPr lang="en-GB" b="0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4898900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758753" y="6097296"/>
            <a:ext cx="5272597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Summary Report INDC(NDS)-0713  is available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68146" y="6466628"/>
            <a:ext cx="3096342" cy="309785"/>
          </a:xfrm>
        </p:spPr>
        <p:txBody>
          <a:bodyPr/>
          <a:lstStyle/>
          <a:p>
            <a:r>
              <a:rPr lang="en-GB" dirty="0" smtClean="0"/>
              <a:t>P. </a:t>
            </a:r>
            <a:r>
              <a:rPr lang="en-GB" dirty="0" err="1" smtClean="0"/>
              <a:t>Dimitriou</a:t>
            </a:r>
            <a:r>
              <a:rPr lang="en-GB" dirty="0" smtClean="0"/>
              <a:t>, USNDP2016, 16.11.2016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20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 smtClean="0">
                <a:latin typeface="Comic Sans MS" panose="030F0702030302020204" pitchFamily="66" charset="0"/>
              </a:rPr>
              <a:t>Recommendation for CRP</a:t>
            </a:r>
            <a:endParaRPr lang="en-GB" b="0" dirty="0">
              <a:latin typeface="Comic Sans MS" panose="030F0702030302020204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9512" y="980728"/>
            <a:ext cx="8712968" cy="424847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Objective: improve existing evaluated Fission Product Yields (FPY)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Scope (for 235,238U, 239Pu and 252Cf): </a:t>
            </a:r>
            <a:endParaRPr lang="en-GB" sz="20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Compilation of all new FFY and FPY experimental data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Improve </a:t>
            </a:r>
            <a:r>
              <a:rPr lang="en-GB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systematics and models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Incorporate new knowledge in FPY evaluations: correct errors and inconsistencies, update </a:t>
            </a:r>
            <a:r>
              <a:rPr lang="en-GB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evaluations (decay </a:t>
            </a:r>
            <a:r>
              <a:rPr lang="en-GB" sz="20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data+isomeric</a:t>
            </a:r>
            <a:r>
              <a:rPr lang="en-GB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yields)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provide reliable estimate of uncertainties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Agree on treatment of </a:t>
            </a:r>
            <a:r>
              <a:rPr lang="en-GB" sz="20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covariances</a:t>
            </a:r>
            <a:r>
              <a:rPr lang="en-GB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, provide FPY covariance data and propose suitable format for inclusion in ENDF-6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Validation of new evaluations</a:t>
            </a: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endParaRPr lang="en-GB" sz="20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68146" y="6453336"/>
            <a:ext cx="2808310" cy="323077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P. </a:t>
            </a:r>
            <a:r>
              <a:rPr lang="en-GB" dirty="0" err="1" smtClean="0">
                <a:solidFill>
                  <a:schemeClr val="tx1"/>
                </a:solidFill>
              </a:rPr>
              <a:t>Dimitriou</a:t>
            </a:r>
            <a:r>
              <a:rPr lang="en-GB" dirty="0" smtClean="0">
                <a:solidFill>
                  <a:schemeClr val="tx1"/>
                </a:solidFill>
              </a:rPr>
              <a:t>, USNDP2016, 16.11.2016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5529426"/>
            <a:ext cx="8610049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Participant countries: Belgium, China, Finland, France, Germany, India, </a:t>
            </a:r>
            <a:endParaRPr lang="en-GB" sz="2000" dirty="0" smtClean="0"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 panose="030F0702030302020204" pitchFamily="66" charset="0"/>
              </a:rPr>
              <a:t>	</a:t>
            </a:r>
            <a:r>
              <a:rPr lang="en-GB" sz="2000" dirty="0" smtClean="0">
                <a:latin typeface="Comic Sans MS" panose="030F0702030302020204" pitchFamily="66" charset="0"/>
              </a:rPr>
              <a:t>		Japan</a:t>
            </a:r>
            <a:r>
              <a:rPr lang="en-GB" sz="2000" dirty="0">
                <a:latin typeface="Comic Sans MS" panose="030F0702030302020204" pitchFamily="66" charset="0"/>
              </a:rPr>
              <a:t>, </a:t>
            </a:r>
            <a:r>
              <a:rPr lang="en-GB" sz="2000" dirty="0" smtClean="0">
                <a:latin typeface="Comic Sans MS" panose="030F0702030302020204" pitchFamily="66" charset="0"/>
              </a:rPr>
              <a:t>Russia</a:t>
            </a:r>
            <a:r>
              <a:rPr lang="en-GB" sz="2000" dirty="0">
                <a:latin typeface="Comic Sans MS" panose="030F0702030302020204" pitchFamily="66" charset="0"/>
              </a:rPr>
              <a:t>, Sweden, UK, USA </a:t>
            </a:r>
          </a:p>
        </p:txBody>
      </p:sp>
    </p:spTree>
    <p:extLst>
      <p:ext uri="{BB962C8B-B14F-4D97-AF65-F5344CB8AC3E}">
        <p14:creationId xmlns:p14="http://schemas.microsoft.com/office/powerpoint/2010/main" val="352524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 smtClean="0">
                <a:latin typeface="Comic Sans MS" panose="030F0702030302020204" pitchFamily="66" charset="0"/>
              </a:rPr>
              <a:t>Recommendation for CRP</a:t>
            </a:r>
            <a:endParaRPr lang="en-GB" b="0" dirty="0">
              <a:latin typeface="Comic Sans MS" panose="030F0702030302020204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9512" y="980728"/>
            <a:ext cx="8712968" cy="424847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Objective: improve existing evaluated Fission Product Yields (FPY)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Scope (for 235,238U, 239Pu and 252Cf): </a:t>
            </a:r>
            <a:endParaRPr lang="en-GB" sz="20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Compilation of all new FFY and FPY experimental data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Improve </a:t>
            </a:r>
            <a:r>
              <a:rPr lang="en-GB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systematics and models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Incorporate new knowledge in FPY evaluations: correct errors and inconsistencies, update </a:t>
            </a:r>
            <a:r>
              <a:rPr lang="en-GB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evaluations (decay </a:t>
            </a:r>
            <a:r>
              <a:rPr lang="en-GB" sz="20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data+isomeric</a:t>
            </a:r>
            <a:r>
              <a:rPr lang="en-GB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yields)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provide reliable estimate of uncertainties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Agree on treatment of </a:t>
            </a:r>
            <a:r>
              <a:rPr lang="en-GB" sz="20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covariances</a:t>
            </a:r>
            <a:r>
              <a:rPr lang="en-GB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, provide FPY covariance data and propose suitable format for inclusion in ENDF-6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Validation of new evaluations</a:t>
            </a: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endParaRPr lang="en-GB" sz="20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68146" y="6453336"/>
            <a:ext cx="2808310" cy="323077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P. </a:t>
            </a:r>
            <a:r>
              <a:rPr lang="en-GB" dirty="0" err="1" smtClean="0">
                <a:solidFill>
                  <a:schemeClr val="tx1"/>
                </a:solidFill>
              </a:rPr>
              <a:t>Dimitriou</a:t>
            </a:r>
            <a:r>
              <a:rPr lang="en-GB" dirty="0" smtClean="0">
                <a:solidFill>
                  <a:schemeClr val="tx1"/>
                </a:solidFill>
              </a:rPr>
              <a:t>, USNDP2016, 16.11.2016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5529426"/>
            <a:ext cx="8610049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Participant countries: Belgium, China, Finland, France, Germany, India, </a:t>
            </a:r>
            <a:endParaRPr lang="en-GB" sz="2000" dirty="0" smtClean="0"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 panose="030F0702030302020204" pitchFamily="66" charset="0"/>
              </a:rPr>
              <a:t>	</a:t>
            </a:r>
            <a:r>
              <a:rPr lang="en-GB" sz="2000" dirty="0" smtClean="0">
                <a:latin typeface="Comic Sans MS" panose="030F0702030302020204" pitchFamily="66" charset="0"/>
              </a:rPr>
              <a:t>		Japan</a:t>
            </a:r>
            <a:r>
              <a:rPr lang="en-GB" sz="2000" dirty="0">
                <a:latin typeface="Comic Sans MS" panose="030F0702030302020204" pitchFamily="66" charset="0"/>
              </a:rPr>
              <a:t>, </a:t>
            </a:r>
            <a:r>
              <a:rPr lang="en-GB" sz="2000" dirty="0" smtClean="0">
                <a:latin typeface="Comic Sans MS" panose="030F0702030302020204" pitchFamily="66" charset="0"/>
              </a:rPr>
              <a:t>Russia</a:t>
            </a:r>
            <a:r>
              <a:rPr lang="en-GB" sz="2000" dirty="0">
                <a:latin typeface="Comic Sans MS" panose="030F0702030302020204" pitchFamily="66" charset="0"/>
              </a:rPr>
              <a:t>, Sweden, UK, USA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494250"/>
            <a:ext cx="9522159" cy="95410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International Nuclear Data Committee (Advisory body) 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endorsed this proposal at INDC meeting in June 2016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21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7344816" cy="1800200"/>
          </a:xfrm>
        </p:spPr>
        <p:txBody>
          <a:bodyPr>
            <a:normAutofit fontScale="90000"/>
          </a:bodyPr>
          <a:lstStyle/>
          <a:p>
            <a:r>
              <a:rPr lang="en-GB" b="0" dirty="0" smtClean="0">
                <a:latin typeface="Comic Sans MS" panose="030F0702030302020204" pitchFamily="66" charset="0"/>
              </a:rPr>
              <a:t>22</a:t>
            </a:r>
            <a:r>
              <a:rPr lang="en-GB" b="0" baseline="30000" dirty="0" smtClean="0">
                <a:latin typeface="Comic Sans MS" panose="030F0702030302020204" pitchFamily="66" charset="0"/>
              </a:rPr>
              <a:t>nd</a:t>
            </a:r>
            <a:r>
              <a:rPr lang="en-GB" b="0" dirty="0" smtClean="0">
                <a:latin typeface="Comic Sans MS" panose="030F0702030302020204" pitchFamily="66" charset="0"/>
              </a:rPr>
              <a:t> Technical Meeting of the international network of  Nuclear Structure and Decay Data evaluators</a:t>
            </a:r>
            <a:endParaRPr lang="en-GB" b="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060848"/>
            <a:ext cx="8712968" cy="4497363"/>
          </a:xfrm>
        </p:spPr>
        <p:txBody>
          <a:bodyPr>
            <a:normAutofit fontScale="92500"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Where? Lawrence Berkeley National Laboratory, CA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When? 22-26 May 2017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Who? All Data Centres and active NSDD evaluators, </a:t>
            </a:r>
            <a:r>
              <a:rPr lang="en-GB" sz="2800" dirty="0" err="1" smtClean="0">
                <a:latin typeface="Comic Sans MS" panose="030F0702030302020204" pitchFamily="66" charset="0"/>
              </a:rPr>
              <a:t>responsibles</a:t>
            </a:r>
            <a:r>
              <a:rPr lang="en-GB" sz="2800" dirty="0" smtClean="0">
                <a:latin typeface="Comic Sans MS" panose="030F0702030302020204" pitchFamily="66" charset="0"/>
              </a:rPr>
              <a:t> for horizontal evaluations/compilations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Information</a:t>
            </a:r>
            <a:r>
              <a:rPr lang="en-GB" sz="2800" dirty="0">
                <a:latin typeface="Comic Sans MS" panose="030F0702030302020204" pitchFamily="66" charset="0"/>
              </a:rPr>
              <a:t>: 	</a:t>
            </a:r>
            <a:r>
              <a:rPr lang="en-GB" sz="2800" dirty="0" smtClean="0">
                <a:latin typeface="Comic Sans MS" panose="030F0702030302020204" pitchFamily="66" charset="0"/>
              </a:rPr>
              <a:t>																	</a:t>
            </a:r>
            <a:r>
              <a:rPr lang="en-GB" sz="2800" dirty="0" smtClean="0">
                <a:latin typeface="Comic Sans MS" panose="030F0702030302020204" pitchFamily="66" charset="0"/>
                <a:hlinkClick r:id="rId2"/>
              </a:rPr>
              <a:t>https</a:t>
            </a:r>
            <a:r>
              <a:rPr lang="en-GB" sz="2800" dirty="0">
                <a:latin typeface="Comic Sans MS" panose="030F0702030302020204" pitchFamily="66" charset="0"/>
                <a:hlinkClick r:id="rId2"/>
              </a:rPr>
              <a:t>://www-nds.iaea.org/nsdd</a:t>
            </a:r>
            <a:r>
              <a:rPr lang="en-GB" sz="2800" dirty="0" smtClean="0">
                <a:latin typeface="Comic Sans MS" panose="030F0702030302020204" pitchFamily="66" charset="0"/>
                <a:hlinkClick r:id="rId2"/>
              </a:rPr>
              <a:t>/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</a:p>
          <a:p>
            <a:pPr marL="0" indent="0" algn="ctr">
              <a:buNone/>
            </a:pPr>
            <a:r>
              <a:rPr lang="en-GB" sz="2800" dirty="0">
                <a:latin typeface="Comic Sans MS" panose="030F0702030302020204" pitchFamily="66" charset="0"/>
              </a:rPr>
              <a:t>		       </a:t>
            </a:r>
            <a:r>
              <a:rPr lang="en-GB" sz="2800" dirty="0">
                <a:latin typeface="Comic Sans MS" panose="030F0702030302020204" pitchFamily="66" charset="0"/>
                <a:hlinkClick r:id="rId3"/>
              </a:rPr>
              <a:t>http://nssc.berkeley.edu/events/22nd-technical-meeting-of-the-nsdd</a:t>
            </a:r>
            <a:r>
              <a:rPr lang="en-GB" sz="2800" dirty="0" smtClean="0">
                <a:latin typeface="Comic Sans MS" panose="030F0702030302020204" pitchFamily="66" charset="0"/>
                <a:hlinkClick r:id="rId3"/>
              </a:rPr>
              <a:t>/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36098" y="6462915"/>
            <a:ext cx="3275854" cy="395085"/>
          </a:xfrm>
        </p:spPr>
        <p:txBody>
          <a:bodyPr/>
          <a:lstStyle/>
          <a:p>
            <a:r>
              <a:rPr lang="en-GB" dirty="0" smtClean="0"/>
              <a:t>P. </a:t>
            </a:r>
            <a:r>
              <a:rPr lang="en-GB" dirty="0" err="1" smtClean="0"/>
              <a:t>Dimitriou</a:t>
            </a:r>
            <a:r>
              <a:rPr lang="en-GB" dirty="0" smtClean="0"/>
              <a:t>, USNDP2016, 16.11.2016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1" y="836712"/>
            <a:ext cx="1153667" cy="100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56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7344816" cy="1800200"/>
          </a:xfrm>
        </p:spPr>
        <p:txBody>
          <a:bodyPr>
            <a:normAutofit fontScale="90000"/>
          </a:bodyPr>
          <a:lstStyle/>
          <a:p>
            <a:r>
              <a:rPr lang="en-GB" b="0" dirty="0" smtClean="0">
                <a:latin typeface="Comic Sans MS" panose="030F0702030302020204" pitchFamily="66" charset="0"/>
              </a:rPr>
              <a:t>22</a:t>
            </a:r>
            <a:r>
              <a:rPr lang="en-GB" b="0" baseline="30000" dirty="0" smtClean="0">
                <a:latin typeface="Comic Sans MS" panose="030F0702030302020204" pitchFamily="66" charset="0"/>
              </a:rPr>
              <a:t>nd</a:t>
            </a:r>
            <a:r>
              <a:rPr lang="en-GB" b="0" dirty="0" smtClean="0">
                <a:latin typeface="Comic Sans MS" panose="030F0702030302020204" pitchFamily="66" charset="0"/>
              </a:rPr>
              <a:t> Technical Meeting of the international network of  Nuclear Structure and Decay Data evaluators</a:t>
            </a:r>
            <a:endParaRPr lang="en-GB" b="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60848"/>
            <a:ext cx="9144000" cy="449736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GB" sz="2800" dirty="0" smtClean="0">
                <a:latin typeface="Comic Sans MS" panose="030F0702030302020204" pitchFamily="66" charset="0"/>
              </a:rPr>
              <a:t>Proposal for meeting structure:</a:t>
            </a:r>
          </a:p>
          <a:p>
            <a:pPr marL="1085850" lvl="2" indent="-285750">
              <a:spcAft>
                <a:spcPts val="1200"/>
              </a:spcAft>
            </a:pPr>
            <a:r>
              <a:rPr lang="en-GB" dirty="0" smtClean="0">
                <a:latin typeface="Comic Sans MS" panose="030F0702030302020204" pitchFamily="66" charset="0"/>
              </a:rPr>
              <a:t>Mon-Tue:	reporting (DCs, horizontal compilations/evaluations, organizational review)</a:t>
            </a:r>
          </a:p>
          <a:p>
            <a:pPr marL="1085850" lvl="2" indent="-285750"/>
            <a:r>
              <a:rPr lang="en-GB" dirty="0" smtClean="0">
                <a:latin typeface="Comic Sans MS" panose="030F0702030302020204" pitchFamily="66" charset="0"/>
              </a:rPr>
              <a:t>Wed: Actions Lists (careful review of previous, thorough discussion of newly proposed)</a:t>
            </a:r>
          </a:p>
          <a:p>
            <a:pPr marL="1085850" lvl="2" indent="-285750"/>
            <a:endParaRPr lang="en-GB" dirty="0">
              <a:latin typeface="Comic Sans MS" panose="030F0702030302020204" pitchFamily="66" charset="0"/>
            </a:endParaRPr>
          </a:p>
          <a:p>
            <a:pPr marL="1085850" lvl="2" indent="-285750"/>
            <a:r>
              <a:rPr lang="en-GB" dirty="0" smtClean="0">
                <a:latin typeface="Comic Sans MS" panose="030F0702030302020204" pitchFamily="66" charset="0"/>
              </a:rPr>
              <a:t>Thu: Analysis/checking codes (new codes, 						demonstration, exercises)</a:t>
            </a:r>
          </a:p>
          <a:p>
            <a:pPr marL="1085850" lvl="2" indent="-285750"/>
            <a:r>
              <a:rPr lang="en-GB" dirty="0" smtClean="0">
                <a:latin typeface="Comic Sans MS" panose="030F0702030302020204" pitchFamily="66" charset="0"/>
              </a:rPr>
              <a:t>Fri: Evaluators workshop (technical issues, questions on policies, implementation of policies)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36098" y="6462915"/>
            <a:ext cx="3275854" cy="395085"/>
          </a:xfrm>
        </p:spPr>
        <p:txBody>
          <a:bodyPr/>
          <a:lstStyle/>
          <a:p>
            <a:r>
              <a:rPr lang="en-GB" dirty="0" smtClean="0"/>
              <a:t>P. </a:t>
            </a:r>
            <a:r>
              <a:rPr lang="en-GB" dirty="0" err="1" smtClean="0"/>
              <a:t>Dimitriou</a:t>
            </a:r>
            <a:r>
              <a:rPr lang="en-GB" dirty="0" smtClean="0"/>
              <a:t>, USNDP2016, 16.11.2016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1" y="836712"/>
            <a:ext cx="1153667" cy="100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35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6984776" cy="864096"/>
          </a:xfrm>
        </p:spPr>
        <p:txBody>
          <a:bodyPr>
            <a:normAutofit/>
          </a:bodyPr>
          <a:lstStyle/>
          <a:p>
            <a:r>
              <a:rPr lang="en-GB" b="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History</a:t>
            </a:r>
            <a:endParaRPr lang="en-GB" b="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990582"/>
              </p:ext>
            </p:extLst>
          </p:nvPr>
        </p:nvGraphicFramePr>
        <p:xfrm>
          <a:off x="323528" y="1412776"/>
          <a:ext cx="8604449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9260"/>
                <a:gridCol w="1173334"/>
                <a:gridCol w="1173334"/>
                <a:gridCol w="1173334"/>
                <a:gridCol w="1101418"/>
                <a:gridCol w="1152128"/>
                <a:gridCol w="1331641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Data </a:t>
                      </a:r>
                      <a:r>
                        <a:rPr lang="en-GB" dirty="0" err="1" smtClean="0">
                          <a:latin typeface="Comic Sans MS" panose="030F0702030302020204" pitchFamily="66" charset="0"/>
                        </a:rPr>
                        <a:t>Centers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Year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1981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1986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1996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2008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2015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2015:FTE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North America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6</a:t>
                      </a:r>
                    </a:p>
                    <a:p>
                      <a:endParaRPr lang="en-GB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6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6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6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7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6.9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Europe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6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5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4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1-&gt;0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0.9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Russia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0.2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Japan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0.2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China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-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-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0.4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Rest of the world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3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0.8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Total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9.4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8146" y="6453336"/>
            <a:ext cx="3168350" cy="323077"/>
          </a:xfrm>
        </p:spPr>
        <p:txBody>
          <a:bodyPr/>
          <a:lstStyle/>
          <a:p>
            <a:r>
              <a:rPr lang="en-GB" smtClean="0"/>
              <a:t>P. Dimitriou, USNDP2016, 16.11.2016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79512" y="2996952"/>
            <a:ext cx="7272808" cy="4320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68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7344816" cy="1800200"/>
          </a:xfrm>
        </p:spPr>
        <p:txBody>
          <a:bodyPr>
            <a:normAutofit fontScale="90000"/>
          </a:bodyPr>
          <a:lstStyle/>
          <a:p>
            <a:r>
              <a:rPr lang="en-GB" b="0" dirty="0" smtClean="0">
                <a:latin typeface="Comic Sans MS" panose="030F0702030302020204" pitchFamily="66" charset="0"/>
              </a:rPr>
              <a:t>22</a:t>
            </a:r>
            <a:r>
              <a:rPr lang="en-GB" b="0" baseline="30000" dirty="0" smtClean="0">
                <a:latin typeface="Comic Sans MS" panose="030F0702030302020204" pitchFamily="66" charset="0"/>
              </a:rPr>
              <a:t>nd</a:t>
            </a:r>
            <a:r>
              <a:rPr lang="en-GB" b="0" dirty="0" smtClean="0">
                <a:latin typeface="Comic Sans MS" panose="030F0702030302020204" pitchFamily="66" charset="0"/>
              </a:rPr>
              <a:t> Technical Meeting of the international network of  Nuclear Structure and Decay Data evaluators</a:t>
            </a:r>
            <a:endParaRPr lang="en-GB" b="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60848"/>
            <a:ext cx="9144000" cy="449736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GB" sz="2800" dirty="0" smtClean="0">
                <a:latin typeface="Comic Sans MS" panose="030F0702030302020204" pitchFamily="66" charset="0"/>
              </a:rPr>
              <a:t>Proposal for </a:t>
            </a:r>
            <a:r>
              <a:rPr lang="en-GB" sz="2800" dirty="0" smtClean="0">
                <a:latin typeface="Comic Sans MS" panose="030F0702030302020204" pitchFamily="66" charset="0"/>
              </a:rPr>
              <a:t>contributions</a:t>
            </a:r>
            <a:r>
              <a:rPr lang="en-GB" sz="2800" dirty="0" smtClean="0">
                <a:latin typeface="Comic Sans MS" panose="030F0702030302020204" pitchFamily="66" charset="0"/>
              </a:rPr>
              <a:t>:</a:t>
            </a:r>
            <a:endParaRPr lang="en-GB" sz="2800" dirty="0" smtClean="0">
              <a:latin typeface="Comic Sans MS" panose="030F0702030302020204" pitchFamily="66" charset="0"/>
            </a:endParaRPr>
          </a:p>
          <a:p>
            <a:pPr marL="1085850" lvl="2" indent="-285750"/>
            <a:r>
              <a:rPr lang="en-GB" dirty="0" smtClean="0">
                <a:latin typeface="Comic Sans MS" panose="030F0702030302020204" pitchFamily="66" charset="0"/>
              </a:rPr>
              <a:t>Reports will be submitted and uploaded on meeting web site at least 2 weeks before the meeting</a:t>
            </a:r>
          </a:p>
          <a:p>
            <a:pPr marL="1085850" lvl="2" indent="-285750"/>
            <a:endParaRPr lang="en-GB" dirty="0">
              <a:latin typeface="Comic Sans MS" panose="030F0702030302020204" pitchFamily="66" charset="0"/>
            </a:endParaRPr>
          </a:p>
          <a:p>
            <a:pPr marL="1085850" lvl="2" indent="-285750"/>
            <a:r>
              <a:rPr lang="en-GB" dirty="0" smtClean="0">
                <a:latin typeface="Comic Sans MS" panose="030F0702030302020204" pitchFamily="66" charset="0"/>
              </a:rPr>
              <a:t>Proposals for discussion will be submitted and uploaded on </a:t>
            </a:r>
            <a:r>
              <a:rPr lang="en-GB" dirty="0" smtClean="0">
                <a:latin typeface="Comic Sans MS" panose="030F0702030302020204" pitchFamily="66" charset="0"/>
              </a:rPr>
              <a:t>at least 1 week before the meeting:</a:t>
            </a:r>
          </a:p>
          <a:p>
            <a:pPr marL="1543050" lvl="3" indent="-285750"/>
            <a:r>
              <a:rPr lang="en-GB" dirty="0" smtClean="0">
                <a:latin typeface="Comic Sans MS" panose="030F0702030302020204" pitchFamily="66" charset="0"/>
              </a:rPr>
              <a:t>Proposal title</a:t>
            </a:r>
          </a:p>
          <a:p>
            <a:pPr marL="1543050" lvl="3" indent="-285750"/>
            <a:r>
              <a:rPr lang="en-GB" dirty="0" smtClean="0">
                <a:latin typeface="Comic Sans MS" panose="030F0702030302020204" pitchFamily="66" charset="0"/>
              </a:rPr>
              <a:t>Reason</a:t>
            </a:r>
          </a:p>
          <a:p>
            <a:pPr marL="1543050" lvl="3" indent="-285750"/>
            <a:r>
              <a:rPr lang="en-GB" dirty="0" smtClean="0">
                <a:latin typeface="Comic Sans MS" panose="030F0702030302020204" pitchFamily="66" charset="0"/>
              </a:rPr>
              <a:t>Proposed </a:t>
            </a:r>
            <a:r>
              <a:rPr lang="en-GB" dirty="0" err="1" smtClean="0">
                <a:latin typeface="Comic Sans MS" panose="030F0702030302020204" pitchFamily="66" charset="0"/>
              </a:rPr>
              <a:t>solution+example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36098" y="6462915"/>
            <a:ext cx="3275854" cy="395085"/>
          </a:xfrm>
        </p:spPr>
        <p:txBody>
          <a:bodyPr/>
          <a:lstStyle/>
          <a:p>
            <a:r>
              <a:rPr lang="en-GB" dirty="0" smtClean="0"/>
              <a:t>P. </a:t>
            </a:r>
            <a:r>
              <a:rPr lang="en-GB" dirty="0" err="1" smtClean="0"/>
              <a:t>Dimitriou</a:t>
            </a:r>
            <a:r>
              <a:rPr lang="en-GB" dirty="0" smtClean="0"/>
              <a:t>, USNDP2016, 16.11.2016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1" y="836712"/>
            <a:ext cx="1153667" cy="100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74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727703"/>
            <a:ext cx="3611594" cy="6061671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44625"/>
            <a:ext cx="74831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IAEA Isotope Browser – for mobile devices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04" y="5596792"/>
            <a:ext cx="1880988" cy="734189"/>
          </a:xfrm>
          <a:prstGeom prst="rect">
            <a:avLst/>
          </a:prstGeom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28" y="836713"/>
            <a:ext cx="3688984" cy="3617353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490" y="3351383"/>
            <a:ext cx="2906023" cy="3360812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67" y="980728"/>
            <a:ext cx="2171983" cy="2111344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4581129"/>
            <a:ext cx="34291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omic Sans MS" panose="030F0702030302020204" pitchFamily="66" charset="0"/>
              </a:rPr>
              <a:t>ENSDF + other NS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omic Sans MS" panose="030F0702030302020204" pitchFamily="66" charset="0"/>
              </a:rPr>
              <a:t>Query tool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omic Sans MS" panose="030F0702030302020204" pitchFamily="66" charset="0"/>
              </a:rPr>
              <a:t>Chart with decay path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0805" y="6480749"/>
            <a:ext cx="2351991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c/o: M. </a:t>
            </a:r>
            <a:r>
              <a:rPr lang="en-GB" dirty="0" err="1" smtClean="0"/>
              <a:t>Verpelli</a:t>
            </a:r>
            <a:r>
              <a:rPr lang="en-GB" dirty="0" smtClean="0"/>
              <a:t>, IAEA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P. Dimitriou, USNDP2016, 16.11.2016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6829" y="2106780"/>
            <a:ext cx="8537659" cy="206210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Ongoing: translation to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 Chinese, French, Russian, Spanish, Arabic,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and </a:t>
            </a:r>
          </a:p>
          <a:p>
            <a:r>
              <a:rPr lang="en-GB" sz="3200" i="1" dirty="0" smtClean="0">
                <a:latin typeface="Comic Sans MS" panose="030F0702030302020204" pitchFamily="66" charset="0"/>
              </a:rPr>
              <a:t>Italian, Slovenian, Dutch, Greek</a:t>
            </a:r>
            <a:endParaRPr lang="en-GB" sz="3200" i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09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23527" y="4365104"/>
            <a:ext cx="8568953" cy="1080120"/>
          </a:xfrm>
        </p:spPr>
        <p:txBody>
          <a:bodyPr>
            <a:normAutofit/>
          </a:bodyPr>
          <a:lstStyle/>
          <a:p>
            <a:r>
              <a:rPr lang="en-GB" sz="4400" b="0" i="1" dirty="0" smtClean="0">
                <a:latin typeface="Comic Sans MS" panose="030F0702030302020204" pitchFamily="66" charset="0"/>
              </a:rPr>
              <a:t>Thank you!</a:t>
            </a:r>
            <a:endParaRPr lang="en-GB" sz="4400" b="0" i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67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8288" y="0"/>
            <a:ext cx="8604250" cy="1052736"/>
          </a:xfrm>
        </p:spPr>
        <p:txBody>
          <a:bodyPr>
            <a:normAutofit/>
          </a:bodyPr>
          <a:lstStyle/>
          <a:p>
            <a:r>
              <a:rPr lang="en-GB" sz="3200" b="0" dirty="0" smtClean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Web site: http://www-nds.iaea.org/</a:t>
            </a:r>
            <a:endParaRPr lang="en-GB" sz="3200" b="0" dirty="0"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8"/>
          <a:stretch/>
        </p:blipFill>
        <p:spPr>
          <a:xfrm>
            <a:off x="0" y="1031387"/>
            <a:ext cx="9144000" cy="5189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ounded Rectangle 1"/>
          <p:cNvSpPr/>
          <p:nvPr/>
        </p:nvSpPr>
        <p:spPr bwMode="auto">
          <a:xfrm>
            <a:off x="1115616" y="2204864"/>
            <a:ext cx="6912768" cy="1008112"/>
          </a:xfrm>
          <a:prstGeom prst="roundRect">
            <a:avLst/>
          </a:prstGeom>
          <a:solidFill>
            <a:srgbClr val="D9E9F8">
              <a:alpha val="3922"/>
            </a:srgbClr>
          </a:solidFill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1187624" y="3356992"/>
            <a:ext cx="6912768" cy="1008112"/>
          </a:xfrm>
          <a:prstGeom prst="roundRect">
            <a:avLst/>
          </a:prstGeom>
          <a:solidFill>
            <a:srgbClr val="D9E9F8">
              <a:alpha val="3922"/>
            </a:srgbClr>
          </a:solidFill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68146" y="6453336"/>
            <a:ext cx="3024334" cy="323077"/>
          </a:xfrm>
        </p:spPr>
        <p:txBody>
          <a:bodyPr/>
          <a:lstStyle/>
          <a:p>
            <a:r>
              <a:rPr lang="en-GB" smtClean="0"/>
              <a:t>P. Dimitriou, USNDP2016, 16.11.2016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03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04250" cy="908720"/>
          </a:xfrm>
        </p:spPr>
        <p:txBody>
          <a:bodyPr>
            <a:normAutofit/>
          </a:bodyPr>
          <a:lstStyle/>
          <a:p>
            <a:r>
              <a:rPr lang="en-GB" b="0" dirty="0" smtClean="0">
                <a:latin typeface="Comic Sans MS" panose="030F0702030302020204" pitchFamily="66" charset="0"/>
              </a:rPr>
              <a:t>Meeting recommendations</a:t>
            </a:r>
            <a:endParaRPr lang="en-GB" b="0" dirty="0">
              <a:effectLst/>
              <a:latin typeface="Comic Sans MS" panose="030F0702030302020204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3528" y="980728"/>
            <a:ext cx="8604250" cy="5184576"/>
          </a:xfrm>
        </p:spPr>
        <p:txBody>
          <a:bodyPr/>
          <a:lstStyle/>
          <a:p>
            <a:pPr>
              <a:spcAft>
                <a:spcPts val="7200"/>
              </a:spcAft>
            </a:pPr>
            <a:r>
              <a:rPr lang="en-GB" sz="2400" b="0" dirty="0" smtClean="0">
                <a:latin typeface="Comic Sans MS" panose="030F0702030302020204" pitchFamily="66" charset="0"/>
              </a:rPr>
              <a:t>Liaise with ESF Nuclear Physics European Collaboration Committee (</a:t>
            </a:r>
            <a:r>
              <a:rPr lang="en-GB" sz="2400" b="0" dirty="0" err="1" smtClean="0">
                <a:latin typeface="Comic Sans MS" panose="030F0702030302020204" pitchFamily="66" charset="0"/>
              </a:rPr>
              <a:t>NuPECC</a:t>
            </a:r>
            <a:r>
              <a:rPr lang="en-GB" sz="2400" b="0" dirty="0" smtClean="0">
                <a:latin typeface="Comic Sans MS" panose="030F0702030302020204" pitchFamily="66" charset="0"/>
              </a:rPr>
              <a:t>) </a:t>
            </a:r>
            <a:r>
              <a:rPr lang="en-GB" sz="2400" dirty="0" smtClean="0">
                <a:latin typeface="Comic Sans MS" panose="030F0702030302020204" pitchFamily="66" charset="0"/>
              </a:rPr>
              <a:t>to promote NSDD evaluation in Europe</a:t>
            </a:r>
            <a:endParaRPr lang="en-GB" sz="2000" b="0" dirty="0" smtClean="0">
              <a:latin typeface="Comic Sans MS" panose="030F0702030302020204" pitchFamily="66" charset="0"/>
            </a:endParaRPr>
          </a:p>
          <a:p>
            <a:pPr>
              <a:spcBef>
                <a:spcPts val="2400"/>
              </a:spcBef>
              <a:spcAft>
                <a:spcPts val="7200"/>
              </a:spcAft>
            </a:pPr>
            <a:r>
              <a:rPr lang="en-GB" sz="2400" dirty="0" smtClean="0">
                <a:latin typeface="Comic Sans MS" panose="030F0702030302020204" pitchFamily="66" charset="0"/>
              </a:rPr>
              <a:t>Promotion of European NSDD at conferences</a:t>
            </a:r>
          </a:p>
          <a:p>
            <a:pPr>
              <a:spcAft>
                <a:spcPts val="7200"/>
              </a:spcAft>
            </a:pPr>
            <a:r>
              <a:rPr lang="en-GB" sz="2400" dirty="0" smtClean="0">
                <a:latin typeface="Comic Sans MS" panose="030F0702030302020204" pitchFamily="66" charset="0"/>
              </a:rPr>
              <a:t>Expand European NSDD Consortium</a:t>
            </a:r>
          </a:p>
          <a:p>
            <a:pPr marL="0" indent="0">
              <a:spcAft>
                <a:spcPts val="7200"/>
              </a:spcAft>
              <a:buNone/>
            </a:pPr>
            <a:endParaRPr lang="en-GB" sz="2400" dirty="0" smtClean="0">
              <a:latin typeface="Comic Sans MS" panose="030F0702030302020204" pitchFamily="66" charset="0"/>
            </a:endParaRPr>
          </a:p>
          <a:p>
            <a:pPr>
              <a:spcAft>
                <a:spcPts val="6000"/>
              </a:spcAft>
            </a:pPr>
            <a:endParaRPr lang="en-GB" sz="2400" dirty="0" smtClean="0">
              <a:latin typeface="Comic Sans MS" panose="030F0702030302020204" pitchFamily="66" charset="0"/>
            </a:endParaRPr>
          </a:p>
          <a:p>
            <a:pPr marL="0" indent="0">
              <a:spcAft>
                <a:spcPts val="6000"/>
              </a:spcAft>
              <a:buNone/>
            </a:pPr>
            <a:endParaRPr lang="en-GB" sz="2000" b="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spcAft>
                <a:spcPts val="6000"/>
              </a:spcAft>
              <a:buNone/>
            </a:pPr>
            <a:endParaRPr lang="en-GB" sz="2000" b="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2197313"/>
            <a:ext cx="64876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Document sent to all </a:t>
            </a:r>
            <a:r>
              <a:rPr lang="en-GB" sz="20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NuPECC</a:t>
            </a:r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members (IAEA)</a:t>
            </a:r>
          </a:p>
          <a:p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NSDD presentation at </a:t>
            </a:r>
            <a:r>
              <a:rPr lang="en-GB" sz="20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NuPECC</a:t>
            </a:r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meeting (Oct.2016)</a:t>
            </a:r>
          </a:p>
          <a:p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Contribution to </a:t>
            </a:r>
            <a:r>
              <a:rPr lang="en-GB" sz="20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NuPECC</a:t>
            </a:r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Long Range Plan ACCEPTED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560" y="3930212"/>
            <a:ext cx="6244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European NSDD effort presented at ND2016 (Negret), </a:t>
            </a:r>
            <a:endParaRPr lang="en-GB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INPC2016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(</a:t>
            </a:r>
            <a:r>
              <a:rPr lang="en-GB" dirty="0" err="1">
                <a:solidFill>
                  <a:srgbClr val="FF0000"/>
                </a:solidFill>
                <a:latin typeface="Comic Sans MS" panose="030F0702030302020204" pitchFamily="66" charset="0"/>
              </a:rPr>
              <a:t>Dimitriou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),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UK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CARM2016 (</a:t>
            </a:r>
            <a:r>
              <a:rPr lang="en-GB" dirty="0" err="1">
                <a:solidFill>
                  <a:srgbClr val="FF0000"/>
                </a:solidFill>
                <a:latin typeface="Comic Sans MS" panose="030F0702030302020204" pitchFamily="66" charset="0"/>
              </a:rPr>
              <a:t>Dimitriou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)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32239" y="5302949"/>
            <a:ext cx="7324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Aim to create an inclusive European NSDD Consortium to enhance </a:t>
            </a:r>
          </a:p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support across Europe – MoU is being sent out 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65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 smtClean="0">
                <a:latin typeface="Comic Sans MS" panose="030F0702030302020204" pitchFamily="66" charset="0"/>
              </a:rPr>
              <a:t>More actions…</a:t>
            </a:r>
            <a:endParaRPr lang="en-GB" b="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712968" cy="4857403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AIM: make nuclear data more visible in Europe by engaging with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European Nuclear Structure </a:t>
            </a:r>
            <a:r>
              <a:rPr lang="en-GB" dirty="0" smtClean="0">
                <a:latin typeface="Comic Sans MS" panose="030F0702030302020204" pitchFamily="66" charset="0"/>
              </a:rPr>
              <a:t>community on many levels:</a:t>
            </a: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lvl="1"/>
            <a:r>
              <a:rPr lang="en-GB" dirty="0" smtClean="0">
                <a:latin typeface="Comic Sans MS" panose="030F0702030302020204" pitchFamily="66" charset="0"/>
              </a:rPr>
              <a:t>UK Nuclear Data Network (funded by UK)</a:t>
            </a:r>
          </a:p>
          <a:p>
            <a:pPr marL="457200" lvl="1" indent="0">
              <a:buNone/>
            </a:pP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  official launch at CARM2016</a:t>
            </a:r>
          </a:p>
          <a:p>
            <a:pPr marL="457200" lvl="1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lvl="1"/>
            <a:r>
              <a:rPr lang="en-GB" dirty="0" smtClean="0">
                <a:latin typeface="Comic Sans MS" panose="030F0702030302020204" pitchFamily="66" charset="0"/>
              </a:rPr>
              <a:t>European CERN-</a:t>
            </a:r>
            <a:r>
              <a:rPr lang="en-GB" dirty="0" err="1" smtClean="0">
                <a:latin typeface="Comic Sans MS" panose="030F0702030302020204" pitchFamily="66" charset="0"/>
              </a:rPr>
              <a:t>Medicis</a:t>
            </a:r>
            <a:r>
              <a:rPr lang="en-GB" dirty="0" smtClean="0">
                <a:latin typeface="Comic Sans MS" panose="030F0702030302020204" pitchFamily="66" charset="0"/>
              </a:rPr>
              <a:t> facility/program on medical isotope production</a:t>
            </a:r>
          </a:p>
          <a:p>
            <a:pPr lvl="1"/>
            <a:endParaRPr lang="en-GB" dirty="0">
              <a:latin typeface="Comic Sans MS" panose="030F0702030302020204" pitchFamily="66" charset="0"/>
            </a:endParaRPr>
          </a:p>
          <a:p>
            <a:pPr lvl="1"/>
            <a:r>
              <a:rPr lang="en-GB" dirty="0" smtClean="0">
                <a:latin typeface="Comic Sans MS" panose="030F0702030302020204" pitchFamily="66" charset="0"/>
              </a:rPr>
              <a:t>Engage European nuclear structure community in IAEA nuclear data projects (ICTP workshops, CRPs, meetings)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8146" y="6525343"/>
            <a:ext cx="2880318" cy="251069"/>
          </a:xfrm>
        </p:spPr>
        <p:txBody>
          <a:bodyPr/>
          <a:lstStyle/>
          <a:p>
            <a:r>
              <a:rPr lang="en-GB" dirty="0" smtClean="0"/>
              <a:t>P. </a:t>
            </a:r>
            <a:r>
              <a:rPr lang="en-GB" dirty="0" err="1" smtClean="0"/>
              <a:t>Dimitriou</a:t>
            </a:r>
            <a:r>
              <a:rPr lang="en-GB" dirty="0" smtClean="0"/>
              <a:t>, USNDP2016, 16.11.2016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67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Training activities</a:t>
            </a:r>
            <a:endParaRPr lang="en-GB" b="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68146" y="6482724"/>
            <a:ext cx="2808310" cy="375275"/>
          </a:xfrm>
        </p:spPr>
        <p:txBody>
          <a:bodyPr/>
          <a:lstStyle/>
          <a:p>
            <a:r>
              <a:rPr lang="en-GB" smtClean="0"/>
              <a:t>P. Dimitriou, USNDP2016, 16.11.2016</a:t>
            </a:r>
            <a:endParaRPr lang="en-US" dirty="0"/>
          </a:p>
        </p:txBody>
      </p:sp>
      <p:pic>
        <p:nvPicPr>
          <p:cNvPr id="4" name="Picture 2" descr="C:\Users\DIMITRIOUP\AppData\Local\Microsoft\Windows\Temporary Internet Files\Content.IE5\E7MYOHR0\Training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018" y="1052736"/>
            <a:ext cx="2203078" cy="1440160"/>
          </a:xfrm>
          <a:prstGeom prst="rect">
            <a:avLst/>
          </a:prstGeom>
          <a:ln w="3175" cap="sq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51520" y="3356992"/>
            <a:ext cx="3700052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BRNS Workshop on 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Evaluation of NSDD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24536" y="3409836"/>
            <a:ext cx="4385629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ICTP-IAEA Workshop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5701"/>
          <a:stretch/>
        </p:blipFill>
        <p:spPr>
          <a:xfrm>
            <a:off x="4355976" y="4077072"/>
            <a:ext cx="4635623" cy="2160240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/>
        </p:spPr>
      </p:pic>
      <p:sp>
        <p:nvSpPr>
          <p:cNvPr id="5" name="Bent Arrow 4"/>
          <p:cNvSpPr/>
          <p:nvPr/>
        </p:nvSpPr>
        <p:spPr>
          <a:xfrm rot="16200000" flipH="1">
            <a:off x="1617452" y="1775036"/>
            <a:ext cx="1368152" cy="165174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Bent Arrow 14"/>
          <p:cNvSpPr/>
          <p:nvPr/>
        </p:nvSpPr>
        <p:spPr>
          <a:xfrm rot="16200000" flipH="1" flipV="1">
            <a:off x="5760132" y="1736812"/>
            <a:ext cx="1368152" cy="172819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4437112"/>
            <a:ext cx="4013007" cy="20313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err="1" smtClean="0">
                <a:latin typeface="Comic Sans MS" panose="030F0702030302020204" pitchFamily="66" charset="0"/>
              </a:rPr>
              <a:t>Homi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Bhabha</a:t>
            </a:r>
            <a:r>
              <a:rPr lang="en-GB" dirty="0" smtClean="0">
                <a:latin typeface="Comic Sans MS" panose="030F0702030302020204" pitchFamily="66" charset="0"/>
              </a:rPr>
              <a:t> Centre for 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Science Education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Tata Institute for Fundamental Research, 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Mumbai, India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29.2 – 4.3 2016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35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68146" y="6525343"/>
            <a:ext cx="3024334" cy="251069"/>
          </a:xfrm>
        </p:spPr>
        <p:txBody>
          <a:bodyPr/>
          <a:lstStyle/>
          <a:p>
            <a:r>
              <a:rPr lang="en-GB" dirty="0" smtClean="0"/>
              <a:t>P. </a:t>
            </a:r>
            <a:r>
              <a:rPr lang="en-GB" dirty="0" err="1" smtClean="0"/>
              <a:t>Dimitriou</a:t>
            </a:r>
            <a:r>
              <a:rPr lang="en-GB" dirty="0" smtClean="0"/>
              <a:t>, USNDP2016, 16.11.2016</a:t>
            </a:r>
            <a:endParaRPr lang="en-US" dirty="0"/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107504" y="260648"/>
            <a:ext cx="6904454" cy="523220"/>
          </a:xfrm>
          <a:prstGeom prst="rect">
            <a:avLst/>
          </a:prstGeom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2800" b="0" dirty="0" smtClean="0">
                <a:ln>
                  <a:solidFill>
                    <a:schemeClr val="accent6"/>
                  </a:solidFill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BNRS Workshop on Evaluation of NSDD</a:t>
            </a:r>
            <a:endParaRPr lang="en-GB" sz="2800" b="0" dirty="0">
              <a:ln>
                <a:solidFill>
                  <a:schemeClr val="accent6"/>
                </a:solidFill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836712"/>
            <a:ext cx="8496944" cy="3693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err="1" smtClean="0">
                <a:latin typeface="Comic Sans MS" panose="030F0702030302020204" pitchFamily="66" charset="0"/>
              </a:rPr>
              <a:t>Homi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Bhabha</a:t>
            </a:r>
            <a:r>
              <a:rPr lang="en-GB" dirty="0" smtClean="0">
                <a:latin typeface="Comic Sans MS" panose="030F0702030302020204" pitchFamily="66" charset="0"/>
              </a:rPr>
              <a:t> Centre for Science Education, Mumbai: 29. Feb.-4 March 2016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548075"/>
            <a:ext cx="90364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omic Sans MS" panose="030F0702030302020204" pitchFamily="66" charset="0"/>
              </a:rPr>
              <a:t> </a:t>
            </a:r>
            <a:r>
              <a:rPr lang="en-GB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35 students (PhD students, post-docs, junior researchers)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Lecturers: J. </a:t>
            </a:r>
            <a:r>
              <a:rPr lang="en-GB" sz="24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Tuli</a:t>
            </a:r>
            <a:r>
              <a:rPr lang="en-GB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, A.K. Jain, G. Mukherjee, S. Kumar, </a:t>
            </a:r>
          </a:p>
          <a:p>
            <a:r>
              <a:rPr lang="en-GB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	</a:t>
            </a:r>
            <a:r>
              <a:rPr lang="en-GB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S. </a:t>
            </a:r>
            <a:r>
              <a:rPr lang="en-GB" sz="24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Ganesan</a:t>
            </a:r>
            <a:r>
              <a:rPr lang="en-GB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, S.S. </a:t>
            </a:r>
            <a:r>
              <a:rPr lang="en-GB" sz="24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Dhindsa</a:t>
            </a:r>
            <a:r>
              <a:rPr lang="en-GB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, R. Plait, P. Joshi, P. </a:t>
            </a:r>
            <a:r>
              <a:rPr lang="en-GB" sz="24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Dimitriou</a:t>
            </a:r>
            <a:endParaRPr lang="en-GB" sz="24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endParaRPr lang="en-GB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Lectures on nuclear structure theory, experimental </a:t>
            </a:r>
          </a:p>
          <a:p>
            <a:pPr>
              <a:spcAft>
                <a:spcPts val="1200"/>
              </a:spcAft>
            </a:pPr>
            <a:r>
              <a:rPr lang="en-GB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	</a:t>
            </a:r>
            <a:r>
              <a:rPr lang="en-GB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techniques, ENSDF methodology, spin-parity 	assignment, averaging methods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Practical courses: evaluation of mass chain A=223 (India DC responsibility)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82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68146" y="6525343"/>
            <a:ext cx="3024334" cy="251069"/>
          </a:xfrm>
        </p:spPr>
        <p:txBody>
          <a:bodyPr/>
          <a:lstStyle/>
          <a:p>
            <a:r>
              <a:rPr lang="en-GB" dirty="0" smtClean="0"/>
              <a:t>P. </a:t>
            </a:r>
            <a:r>
              <a:rPr lang="en-GB" dirty="0" err="1" smtClean="0"/>
              <a:t>Dimitriou</a:t>
            </a:r>
            <a:r>
              <a:rPr lang="en-GB" dirty="0" smtClean="0"/>
              <a:t>, USNDP2016, 16.11.2016</a:t>
            </a:r>
            <a:endParaRPr lang="en-US" dirty="0"/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107504" y="260648"/>
            <a:ext cx="6904454" cy="523220"/>
          </a:xfrm>
          <a:prstGeom prst="rect">
            <a:avLst/>
          </a:prstGeom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2800" b="0" dirty="0" smtClean="0">
                <a:ln>
                  <a:solidFill>
                    <a:schemeClr val="accent6"/>
                  </a:solidFill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BNRS Workshop on Evaluation of NSDD</a:t>
            </a:r>
            <a:endParaRPr lang="en-GB" sz="2800" b="0" dirty="0">
              <a:ln>
                <a:solidFill>
                  <a:schemeClr val="accent6"/>
                </a:solidFill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836712"/>
            <a:ext cx="8496944" cy="3693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err="1" smtClean="0">
                <a:latin typeface="Comic Sans MS" panose="030F0702030302020204" pitchFamily="66" charset="0"/>
              </a:rPr>
              <a:t>Homi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Bhabha</a:t>
            </a:r>
            <a:r>
              <a:rPr lang="en-GB" dirty="0" smtClean="0">
                <a:latin typeface="Comic Sans MS" panose="030F0702030302020204" pitchFamily="66" charset="0"/>
              </a:rPr>
              <a:t> Centre for Science Education, Mumbai: 29. Feb.-4 March 2016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548075"/>
            <a:ext cx="90364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omic Sans MS" panose="030F0702030302020204" pitchFamily="66" charset="0"/>
              </a:rPr>
              <a:t> </a:t>
            </a:r>
            <a:r>
              <a:rPr lang="en-GB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35 students (PhD students, post-docs, junior researchers)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Lecturers: J. </a:t>
            </a:r>
            <a:r>
              <a:rPr lang="en-GB" sz="24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Tuli</a:t>
            </a:r>
            <a:r>
              <a:rPr lang="en-GB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, A.K. Jain, G. Mukherjee, S. Kumar, </a:t>
            </a:r>
          </a:p>
          <a:p>
            <a:r>
              <a:rPr lang="en-GB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	</a:t>
            </a:r>
            <a:r>
              <a:rPr lang="en-GB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S. </a:t>
            </a:r>
            <a:r>
              <a:rPr lang="en-GB" sz="24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Ganesan</a:t>
            </a:r>
            <a:r>
              <a:rPr lang="en-GB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, S.S. </a:t>
            </a:r>
            <a:r>
              <a:rPr lang="en-GB" sz="24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Dhindsa</a:t>
            </a:r>
            <a:r>
              <a:rPr lang="en-GB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, R. Plait, P. Joshi, P. </a:t>
            </a:r>
            <a:r>
              <a:rPr lang="en-GB" sz="24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Dimitriou</a:t>
            </a:r>
            <a:endParaRPr lang="en-GB" sz="24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endParaRPr lang="en-GB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Lectures on nuclear structure theory, experimental </a:t>
            </a:r>
          </a:p>
          <a:p>
            <a:pPr>
              <a:spcAft>
                <a:spcPts val="1200"/>
              </a:spcAft>
            </a:pPr>
            <a:r>
              <a:rPr lang="en-GB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	</a:t>
            </a:r>
            <a:r>
              <a:rPr lang="en-GB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techniques, ENSDF methodology, spin-parity 	assignment, averaging methods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Practical courses: evaluation of mass chain A=223 (India DC responsibility)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2420888"/>
            <a:ext cx="8750572" cy="23083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 smtClean="0">
                <a:latin typeface="Comic Sans MS" panose="030F0702030302020204" pitchFamily="66" charset="0"/>
              </a:rPr>
              <a:t>Workshop funded by India National Data Centre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 smtClean="0">
                <a:latin typeface="Comic Sans MS" panose="030F0702030302020204" pitchFamily="66" charset="0"/>
              </a:rPr>
              <a:t>Potential for locally funded XUNDL workshops </a:t>
            </a:r>
            <a:endParaRPr lang="en-GB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98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0Years_Template">
  <a:themeElements>
    <a:clrScheme name="Custom 2">
      <a:dk1>
        <a:srgbClr val="003399"/>
      </a:dk1>
      <a:lt1>
        <a:sysClr val="window" lastClr="FFFFFF"/>
      </a:lt1>
      <a:dk2>
        <a:srgbClr val="3366CC"/>
      </a:dk2>
      <a:lt2>
        <a:srgbClr val="DBDBDD"/>
      </a:lt2>
      <a:accent1>
        <a:srgbClr val="6699CC"/>
      </a:accent1>
      <a:accent2>
        <a:srgbClr val="FF9900"/>
      </a:accent2>
      <a:accent3>
        <a:srgbClr val="99CC00"/>
      </a:accent3>
      <a:accent4>
        <a:srgbClr val="8681B8"/>
      </a:accent4>
      <a:accent5>
        <a:srgbClr val="32A14C"/>
      </a:accent5>
      <a:accent6>
        <a:srgbClr val="99CCFF"/>
      </a:accent6>
      <a:hlink>
        <a:srgbClr val="6699CC"/>
      </a:hlink>
      <a:folHlink>
        <a:srgbClr val="8681B8"/>
      </a:folHlink>
    </a:clrScheme>
    <a:fontScheme name="procurem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60Years_Template</Template>
  <TotalTime>9581</TotalTime>
  <Words>3276</Words>
  <Application>Microsoft Office PowerPoint</Application>
  <PresentationFormat>On-screen Show (4:3)</PresentationFormat>
  <Paragraphs>453</Paragraphs>
  <Slides>43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60Years_Template</vt:lpstr>
      <vt:lpstr>Nuclear Data Activities at the IAEA  2015-2016</vt:lpstr>
      <vt:lpstr>What have we done in  2015-2016 and what next? </vt:lpstr>
      <vt:lpstr>European NSDD Effort 2015-2016</vt:lpstr>
      <vt:lpstr>History</vt:lpstr>
      <vt:lpstr>Meeting recommendations</vt:lpstr>
      <vt:lpstr>More actions…</vt:lpstr>
      <vt:lpstr>Training activities</vt:lpstr>
      <vt:lpstr>BNRS Workshop on Evaluation of NSDD</vt:lpstr>
      <vt:lpstr>BNRS Workshop on Evaluation of NSDD</vt:lpstr>
      <vt:lpstr>Joint ICTP-IAEA Workshop on Nuclear Structure and Decay Data: Experiment, Theory and Evaluation, 22 Aug.-2 Sept. 2016, Trieste</vt:lpstr>
      <vt:lpstr>Joint ICTP-IAEA Workshop on Nuclear Structure and Decay Data: Experiment, Theory and Evaluation, 22 Aug.-2 Sept. 2016, Trieste</vt:lpstr>
      <vt:lpstr>Joint ICTP-IAEA Workshop on Nuclear Structure and Decay Data: Experiment, Theory and Evaluation, 22 Aug.-2 Sept. 2016, Trieste</vt:lpstr>
      <vt:lpstr>Joint ICTP-IAEA Workshop on Nuclear Structure and Decay Data: Experiment, Theory and Evaluation, 22 Aug.-2 Sept. 2016, Trieste</vt:lpstr>
      <vt:lpstr>Coordinated Project on Improvement of Analysis Codes for NSDD Evaluation </vt:lpstr>
      <vt:lpstr>New ENSDF editor</vt:lpstr>
      <vt:lpstr>New ENSDF editor</vt:lpstr>
      <vt:lpstr>ENSDF editor interpreted: ensdf+</vt:lpstr>
      <vt:lpstr>ENSDF-iTree editor</vt:lpstr>
      <vt:lpstr>Consultancy Visits 2015-2016</vt:lpstr>
      <vt:lpstr>PowerPoint Presentation</vt:lpstr>
      <vt:lpstr>PowerPoint Presentation</vt:lpstr>
      <vt:lpstr>PowerPoint Presentation</vt:lpstr>
      <vt:lpstr>PowerPoint Presentation</vt:lpstr>
      <vt:lpstr>Where can we find these data? Medical Portal: www-nds.iaea.org/medportal/</vt:lpstr>
      <vt:lpstr>Medical Portal https://www-nds.iaea.org/relnsd/vcharthtml/MEDVChart.html</vt:lpstr>
      <vt:lpstr>PowerPoint Presentation</vt:lpstr>
      <vt:lpstr>PowerPoint Presentation</vt:lpstr>
      <vt:lpstr>PowerPoint Presentation</vt:lpstr>
      <vt:lpstr>PowerPoint Presentation</vt:lpstr>
      <vt:lpstr>CRP on Photonuclear Data and Photon Strength Functions 2016-2020</vt:lpstr>
      <vt:lpstr>PowerPoint Presentation</vt:lpstr>
      <vt:lpstr>Future: charged-particle reactions </vt:lpstr>
      <vt:lpstr>Future: charged-particle reactions </vt:lpstr>
      <vt:lpstr>Future: Nuclear Moments</vt:lpstr>
      <vt:lpstr>Future: Fission Product Yields</vt:lpstr>
      <vt:lpstr>Recommendation for CRP</vt:lpstr>
      <vt:lpstr>Recommendation for CRP</vt:lpstr>
      <vt:lpstr>22nd Technical Meeting of the international network of  Nuclear Structure and Decay Data evaluators</vt:lpstr>
      <vt:lpstr>22nd Technical Meeting of the international network of  Nuclear Structure and Decay Data evaluators</vt:lpstr>
      <vt:lpstr>22nd Technical Meeting of the international network of  Nuclear Structure and Decay Data evaluators</vt:lpstr>
      <vt:lpstr>PowerPoint Presentation</vt:lpstr>
      <vt:lpstr>Thank you!</vt:lpstr>
      <vt:lpstr>Web site: http://www-nds.iaea.org/</vt:lpstr>
    </vt:vector>
  </TitlesOfParts>
  <Company>IAEA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Nuclear Structure and Decay Data Activities at the IAEA &amp; Web Services</dc:title>
  <dc:creator>DIMITRIOU, Paraskevi</dc:creator>
  <cp:lastModifiedBy>DIMITRIOU, Paraskevi</cp:lastModifiedBy>
  <cp:revision>194</cp:revision>
  <cp:lastPrinted>2015-12-18T15:27:41Z</cp:lastPrinted>
  <dcterms:created xsi:type="dcterms:W3CDTF">2016-08-19T16:23:05Z</dcterms:created>
  <dcterms:modified xsi:type="dcterms:W3CDTF">2016-11-16T12:16:29Z</dcterms:modified>
</cp:coreProperties>
</file>