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5" r:id="rId3"/>
    <p:sldId id="290" r:id="rId4"/>
    <p:sldId id="283" r:id="rId5"/>
    <p:sldId id="288" r:id="rId6"/>
    <p:sldId id="291" r:id="rId7"/>
    <p:sldId id="289" r:id="rId8"/>
    <p:sldId id="285" r:id="rId9"/>
    <p:sldId id="27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3FA"/>
    <a:srgbClr val="99CCFF"/>
    <a:srgbClr val="022B45"/>
    <a:srgbClr val="032B44"/>
    <a:srgbClr val="062A44"/>
    <a:srgbClr val="062E44"/>
    <a:srgbClr val="003366"/>
    <a:srgbClr val="336699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0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F54C679-D001-46C3-B17A-F3DE1480EFBF}" type="datetime1">
              <a:rPr lang="en-US" altLang="en-US"/>
              <a:pPr/>
              <a:t>11/14/2016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8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7F08F395-D801-4000-A288-EB094810D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6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91D5E8-1B76-45A5-9594-AA6F012C1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5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26352" r="66402" b="1721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pitchFamily="-109" charset="0"/>
            </a:endParaRPr>
          </a:p>
        </p:txBody>
      </p:sp>
      <p:sp>
        <p:nvSpPr>
          <p:cNvPr id="6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-109" charset="0"/>
            </a:endParaRPr>
          </a:p>
        </p:txBody>
      </p:sp>
      <p:pic>
        <p:nvPicPr>
          <p:cNvPr id="7" name="Picture 7" descr="LBNL_Banner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E7533-C4E9-4307-849B-C754CA33B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68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90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7E7EC-4AE4-4969-AC61-3908D258B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E827D-2F02-4E74-A060-8548953E1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992EDD-AE79-4F41-BC3E-DD8B96541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4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5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46B3E-46AE-4455-86D9-620E99F53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9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CB664-A71C-4A93-B9DF-96C386B92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7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260350"/>
            <a:ext cx="7781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43613"/>
            <a:ext cx="9144000" cy="1587"/>
          </a:xfrm>
          <a:prstGeom prst="line">
            <a:avLst/>
          </a:prstGeom>
          <a:ln w="6350" cap="flat" cmpd="sng" algn="ctr">
            <a:solidFill>
              <a:schemeClr val="tx2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 descr="LBNL_small_logo.psd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6242050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solidFill>
                  <a:srgbClr val="898989"/>
                </a:solidFill>
              </a:defRPr>
            </a:lvl1pPr>
          </a:lstStyle>
          <a:p>
            <a:fld id="{5DECE226-F093-40FE-A998-FEC5E7ECDE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9" r:id="rId2"/>
    <p:sldLayoutId id="2147483706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182883" y="1879904"/>
            <a:ext cx="7070725" cy="1470025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chemeClr val="accent3"/>
                </a:solidFill>
                <a:sym typeface="Symbol"/>
              </a:rPr>
              <a:t>Uncertainty of %I:                 ENSDF vs. Dissemination</a:t>
            </a: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 bwMode="auto">
          <a:xfrm>
            <a:off x="1092395" y="4437346"/>
            <a:ext cx="7083425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Shamsuzzoha</a:t>
            </a:r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Basunia</a:t>
            </a:r>
            <a:endParaRPr lang="en-US" i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LBNL, Berkeley, CA</a:t>
            </a:r>
          </a:p>
          <a:p>
            <a:pPr algn="ctr"/>
            <a:r>
              <a:rPr lang="en-US" sz="18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USNDP meeting, Nov 16-18, 2016, BNL, NY</a:t>
            </a:r>
            <a:endParaRPr lang="en-US" sz="18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014608" y="4192378"/>
            <a:ext cx="7239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80361" y="6268668"/>
            <a:ext cx="4346532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600" i="1" dirty="0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503129" y="355600"/>
            <a:ext cx="8229600" cy="635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Known Problem</a:t>
            </a:r>
            <a:endParaRPr lang="en-US" sz="2800" b="1" dirty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1029222"/>
            <a:ext cx="7660918" cy="8997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%I related issues in decay data sets</a:t>
            </a:r>
            <a:endParaRPr lang="en-US" sz="2000" b="1" dirty="0" smtClean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98" y="3920648"/>
            <a:ext cx="5421564" cy="192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14" y="1929008"/>
            <a:ext cx="6725563" cy="155140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2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 bwMode="auto">
          <a:xfrm>
            <a:off x="2016690" y="1929008"/>
            <a:ext cx="6388274" cy="155140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" y="3920647"/>
            <a:ext cx="5767192" cy="1922191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503129" y="330200"/>
            <a:ext cx="8229600" cy="660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2008To06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case</a:t>
            </a:r>
            <a:endParaRPr lang="en-US" sz="2800" b="1" dirty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00150"/>
            <a:ext cx="83820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3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605413" y="6306246"/>
            <a:ext cx="4258849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600" i="1" dirty="0">
                <a:solidFill>
                  <a:srgbClr val="1833FA"/>
                </a:solidFill>
              </a:rPr>
              <a:t>USNDP meeting, BNL, Nov 16-18, 2016</a:t>
            </a:r>
          </a:p>
        </p:txBody>
      </p:sp>
      <p:sp>
        <p:nvSpPr>
          <p:cNvPr id="2" name="AutoShape 2" descr="Displaying A=27_JAVA-NDS,p13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isplaying A=27_JAVA-NDS,p13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isplaying A=27_JAVA-NDS,p134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isplaying A=27_JAVA-NDS,p134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Displaying A=27_JAVA-NDS,p134.jp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FF0000"/>
                </a:solidFill>
              </a:rPr>
              <a:t>2008To06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case </a:t>
            </a:r>
            <a:r>
              <a:rPr lang="en-US" sz="2800" b="1" dirty="0" err="1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b="1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" y="1216788"/>
            <a:ext cx="9066887" cy="3087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8194318" y="3369501"/>
            <a:ext cx="911125" cy="4509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487" y="4500693"/>
            <a:ext cx="6253071" cy="142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1475487" y="4500694"/>
            <a:ext cx="6253071" cy="1425909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248405" y="4784942"/>
            <a:ext cx="2480153" cy="2505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590805" y="5073041"/>
            <a:ext cx="6137753" cy="375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590805" y="5373666"/>
            <a:ext cx="59999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590805" y="5661764"/>
            <a:ext cx="6137753" cy="1252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412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992EDD-AE79-4F41-BC3E-DD8B96541EDC}" type="slidenum">
              <a:rPr lang="en-US" altLang="en-US" smtClean="0"/>
              <a:pPr/>
              <a:t>5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Dissemination: </a:t>
            </a:r>
            <a:r>
              <a:rPr lang="en-US" sz="280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</a:t>
            </a:r>
            <a:r>
              <a:rPr lang="en-US" sz="280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2605413" y="6306246"/>
            <a:ext cx="425884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438411" y="1302707"/>
            <a:ext cx="8154444" cy="42212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ts val="900"/>
              </a:spcBef>
              <a:spcAft>
                <a:spcPct val="0"/>
              </a:spcAft>
              <a:defRPr sz="24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288925" indent="-227013" algn="l" rtl="0" eaLnBrk="1" fontAlgn="base" hangingPunct="1">
              <a:spcBef>
                <a:spcPts val="500"/>
              </a:spcBef>
              <a:spcAft>
                <a:spcPct val="0"/>
              </a:spcAft>
              <a:buSzPct val="8500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2pPr>
            <a:lvl3pPr marL="573088" indent="-117475" algn="l" rtl="0" eaLnBrk="1" fontAlgn="base" hangingPunct="1">
              <a:spcBef>
                <a:spcPts val="4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3pPr>
            <a:lvl4pPr marL="909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4pPr>
            <a:lvl5pPr marL="1146175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33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833FA"/>
                </a:solidFill>
                <a:sym typeface="Symbol"/>
              </a:rPr>
              <a:t>%I </a:t>
            </a:r>
            <a:r>
              <a:rPr lang="en-US" altLang="en-US" dirty="0" smtClean="0">
                <a:solidFill>
                  <a:srgbClr val="1833FA"/>
                </a:solidFill>
                <a:sym typeface="Symbol"/>
              </a:rPr>
              <a:t>f</a:t>
            </a:r>
            <a:r>
              <a:rPr lang="en-US" kern="0" dirty="0" smtClean="0">
                <a:solidFill>
                  <a:srgbClr val="1833FA"/>
                </a:solidFill>
                <a:sym typeface="Symbol"/>
              </a:rPr>
              <a:t>or 987.7 </a:t>
            </a:r>
            <a:r>
              <a:rPr lang="en-US" kern="0" dirty="0" smtClean="0">
                <a:solidFill>
                  <a:srgbClr val="022B45"/>
                </a:solidFill>
                <a:sym typeface="Symbol"/>
              </a:rPr>
              <a:t>(</a:t>
            </a:r>
            <a:r>
              <a:rPr lang="en-US" kern="0" dirty="0">
                <a:solidFill>
                  <a:srgbClr val="022B45"/>
                </a:solidFill>
                <a:sym typeface="Symbol"/>
              </a:rPr>
              <a:t>From </a:t>
            </a:r>
            <a:r>
              <a:rPr lang="en-US" kern="0" baseline="30000" dirty="0" smtClean="0">
                <a:solidFill>
                  <a:srgbClr val="022B45"/>
                </a:solidFill>
                <a:sym typeface="Symbol"/>
              </a:rPr>
              <a:t>240</a:t>
            </a:r>
            <a:r>
              <a:rPr lang="en-US" kern="0" dirty="0" smtClean="0">
                <a:solidFill>
                  <a:srgbClr val="022B45"/>
                </a:solidFill>
                <a:sym typeface="Symbol"/>
              </a:rPr>
              <a:t>Am EC </a:t>
            </a:r>
            <a:r>
              <a:rPr lang="en-US" kern="0" dirty="0">
                <a:solidFill>
                  <a:srgbClr val="022B45"/>
                </a:solidFill>
                <a:sym typeface="Symbol"/>
              </a:rPr>
              <a:t>decay to </a:t>
            </a:r>
            <a:r>
              <a:rPr lang="en-US" kern="0" baseline="30000" dirty="0" smtClean="0">
                <a:solidFill>
                  <a:srgbClr val="022B45"/>
                </a:solidFill>
                <a:sym typeface="Symbol"/>
              </a:rPr>
              <a:t>240</a:t>
            </a:r>
            <a:r>
              <a:rPr lang="en-US" kern="0" dirty="0" smtClean="0">
                <a:solidFill>
                  <a:srgbClr val="022B45"/>
                </a:solidFill>
                <a:sym typeface="Symbol"/>
              </a:rPr>
              <a:t>Pu)</a:t>
            </a:r>
          </a:p>
          <a:p>
            <a:pPr marL="455613" lvl="2" indent="0">
              <a:buNone/>
            </a:pPr>
            <a:endParaRPr lang="en-US" sz="2000" b="1" kern="0" dirty="0" smtClean="0">
              <a:solidFill>
                <a:schemeClr val="tx1"/>
              </a:solidFill>
              <a:sym typeface="Symbol"/>
            </a:endParaRPr>
          </a:p>
          <a:p>
            <a:pPr marL="455613" lvl="2" indent="0">
              <a:buNone/>
            </a:pPr>
            <a:r>
              <a:rPr lang="en-US" sz="2000" kern="0" dirty="0" smtClean="0">
                <a:solidFill>
                  <a:schemeClr val="tx1"/>
                </a:solidFill>
                <a:sym typeface="Symbol"/>
              </a:rPr>
              <a:t>ENSDF/NDS: 	72.2 (4)%</a:t>
            </a:r>
          </a:p>
          <a:p>
            <a:pPr marL="455613" lvl="2" indent="0">
              <a:buNone/>
            </a:pPr>
            <a:endParaRPr lang="en-US" sz="2000" kern="0" dirty="0" smtClean="0">
              <a:solidFill>
                <a:schemeClr val="tx1"/>
              </a:solidFill>
              <a:sym typeface="Symbol"/>
            </a:endParaRPr>
          </a:p>
          <a:p>
            <a:pPr marL="455613" lvl="2" indent="0">
              <a:buNone/>
            </a:pPr>
            <a:r>
              <a:rPr lang="en-US" sz="2000" kern="0" dirty="0" err="1" smtClean="0">
                <a:solidFill>
                  <a:schemeClr val="tx1"/>
                </a:solidFill>
                <a:sym typeface="Symbol"/>
              </a:rPr>
              <a:t>NuDat</a:t>
            </a:r>
            <a:r>
              <a:rPr lang="en-US" sz="2000" kern="0" dirty="0" smtClean="0">
                <a:solidFill>
                  <a:schemeClr val="tx1"/>
                </a:solidFill>
                <a:sym typeface="Symbol"/>
              </a:rPr>
              <a:t>:   		72.2 (4)%</a:t>
            </a:r>
          </a:p>
          <a:p>
            <a:pPr marL="455613" lvl="2" indent="0">
              <a:buNone/>
            </a:pPr>
            <a:endParaRPr lang="en-US" sz="2000" kern="0" dirty="0" smtClean="0">
              <a:solidFill>
                <a:schemeClr val="tx1"/>
              </a:solidFill>
              <a:sym typeface="Symbol"/>
            </a:endParaRPr>
          </a:p>
          <a:p>
            <a:pPr marL="455613" lvl="2" indent="0">
              <a:buNone/>
            </a:pPr>
            <a:r>
              <a:rPr lang="en-US" sz="2000" kern="0" dirty="0" smtClean="0">
                <a:solidFill>
                  <a:schemeClr val="tx1"/>
                </a:solidFill>
                <a:sym typeface="Symbol"/>
              </a:rPr>
              <a:t>Live Chart: 		72.2 (</a:t>
            </a:r>
            <a:r>
              <a:rPr lang="en-US" sz="2000" kern="0" dirty="0" smtClean="0">
                <a:solidFill>
                  <a:srgbClr val="FF0000"/>
                </a:solidFill>
                <a:sym typeface="Symbol"/>
              </a:rPr>
              <a:t>13</a:t>
            </a:r>
            <a:r>
              <a:rPr lang="en-US" sz="2000" kern="0" dirty="0" smtClean="0">
                <a:solidFill>
                  <a:schemeClr val="tx1"/>
                </a:solidFill>
                <a:sym typeface="Symbol"/>
              </a:rPr>
              <a:t>)%      </a:t>
            </a:r>
            <a:r>
              <a:rPr lang="en-US" sz="2000" kern="0" dirty="0" smtClean="0">
                <a:solidFill>
                  <a:srgbClr val="FF0000"/>
                </a:solidFill>
                <a:sym typeface="Symbol"/>
              </a:rPr>
              <a:t>??</a:t>
            </a:r>
            <a:endParaRPr lang="en-US" sz="2000" kern="0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200400" y="3505200"/>
            <a:ext cx="1315233" cy="393700"/>
          </a:xfrm>
          <a:prstGeom prst="rect">
            <a:avLst/>
          </a:prstGeom>
          <a:noFill/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88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/>
          </p:cNvSpPr>
          <p:nvPr/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fld id="{DC992EDD-AE79-4F41-BC3E-DD8B96541EDC}" type="slidenum">
              <a:rPr lang="en-US" altLang="en-US" smtClean="0"/>
              <a:pPr/>
              <a:t>6</a:t>
            </a:fld>
            <a:endParaRPr lang="en-US" alt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kern="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115</a:t>
            </a:r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 </a:t>
            </a:r>
            <a:r>
              <a:rPr lang="en-US" sz="28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IT Decay (4.486 H):</a:t>
            </a:r>
            <a:r>
              <a:rPr lang="en-US" sz="2800" kern="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2</a:t>
            </a:r>
            <a:r>
              <a:rPr lang="en-US" sz="2800" kern="0" baseline="3000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nd</a:t>
            </a:r>
            <a:r>
              <a:rPr lang="en-US" sz="2800" kern="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case</a:t>
            </a:r>
            <a:endParaRPr lang="en-US" sz="2800" kern="0" dirty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605413" y="6306246"/>
            <a:ext cx="425884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438411" y="914400"/>
            <a:ext cx="8154444" cy="9779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ts val="900"/>
              </a:spcBef>
              <a:spcAft>
                <a:spcPct val="0"/>
              </a:spcAft>
              <a:defRPr sz="24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288925" indent="-227013" algn="l" rtl="0" eaLnBrk="1" fontAlgn="base" hangingPunct="1">
              <a:spcBef>
                <a:spcPts val="500"/>
              </a:spcBef>
              <a:spcAft>
                <a:spcPct val="0"/>
              </a:spcAft>
              <a:buSzPct val="8500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2pPr>
            <a:lvl3pPr marL="573088" indent="-117475" algn="l" rtl="0" eaLnBrk="1" fontAlgn="base" hangingPunct="1">
              <a:spcBef>
                <a:spcPts val="4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3pPr>
            <a:lvl4pPr marL="909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Lucida Grande" pitchFamily="-109" charset="0"/>
              <a:buChar char="–"/>
              <a:defRPr sz="2400">
                <a:solidFill>
                  <a:srgbClr val="003366"/>
                </a:solidFill>
                <a:latin typeface="+mn-lt"/>
                <a:ea typeface="+mn-ea"/>
              </a:defRPr>
            </a:lvl4pPr>
            <a:lvl5pPr marL="1146175" indent="-23653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rgbClr val="003366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C5993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  <a:sym typeface="Symbol"/>
              </a:rPr>
              <a:t>Cross section measurements using DD neutron generator at UCB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 smtClean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5" y="3202294"/>
            <a:ext cx="4739715" cy="64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7" y="4049233"/>
            <a:ext cx="473971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49248" y="4721180"/>
            <a:ext cx="3388637" cy="1200329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%I </a:t>
            </a:r>
            <a:r>
              <a:rPr lang="en-US" b="1" dirty="0" smtClean="0">
                <a:solidFill>
                  <a:srgbClr val="022B45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- </a:t>
            </a:r>
            <a:r>
              <a:rPr lang="en-US" dirty="0" smtClean="0"/>
              <a:t>45.9 </a:t>
            </a:r>
            <a:r>
              <a:rPr lang="en-US" dirty="0" smtClean="0">
                <a:sym typeface="Symbol"/>
              </a:rPr>
              <a:t> 2.2</a:t>
            </a:r>
          </a:p>
          <a:p>
            <a:r>
              <a:rPr lang="en-US" dirty="0" smtClean="0">
                <a:sym typeface="Symbol"/>
              </a:rPr>
              <a:t>Uncertainty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4.8%</a:t>
            </a:r>
          </a:p>
          <a:p>
            <a:r>
              <a:rPr lang="en-US" dirty="0"/>
              <a:t>NDS 113, 2391 (2012)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438400" y="3522545"/>
            <a:ext cx="723900" cy="32025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51370" y="4067365"/>
            <a:ext cx="723900" cy="32025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54" y="1676400"/>
            <a:ext cx="7421406" cy="95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87" y="2589195"/>
            <a:ext cx="3774502" cy="335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908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kern="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115</a:t>
            </a:r>
            <a:r>
              <a:rPr lang="en-US" sz="2800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In IT Decay (4.486 H):</a:t>
            </a:r>
            <a:r>
              <a:rPr lang="en-US" sz="28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2</a:t>
            </a:r>
            <a:r>
              <a:rPr lang="en-US" sz="2800" kern="0" baseline="3000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nd</a:t>
            </a:r>
            <a:r>
              <a:rPr lang="en-US" sz="28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case (</a:t>
            </a:r>
            <a:r>
              <a:rPr lang="en-US" sz="2800" kern="0" dirty="0" err="1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Cont</a:t>
            </a:r>
            <a:r>
              <a:rPr lang="en-US" sz="2800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’)</a:t>
            </a:r>
            <a:endParaRPr lang="en-US" sz="2800" kern="0" dirty="0">
              <a:solidFill>
                <a:srgbClr val="1833F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1" y="1028701"/>
            <a:ext cx="8661400" cy="13461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Measured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value (1974He39):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45.9 </a:t>
            </a:r>
            <a:r>
              <a:rPr lang="en-US" sz="1800" dirty="0" smtClean="0">
                <a:sym typeface="Symbol"/>
              </a:rPr>
              <a:t>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 %uncertainty –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80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0.2% </a:t>
            </a:r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NDS, ENSDF,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NuDat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Live Chart –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45.8 </a:t>
            </a:r>
            <a:r>
              <a:rPr lang="en-US" sz="1800" dirty="0" smtClean="0">
                <a:sym typeface="Symbol"/>
              </a:rPr>
              <a:t>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2.2: 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Uncertainty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4.8%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(Since 1980)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buFont typeface="Wingdings" panose="05000000000000000000" pitchFamily="2" charset="2"/>
              <a:buChar char="ü"/>
              <a:defRPr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NuDat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45.8 </a:t>
            </a:r>
            <a:r>
              <a:rPr lang="en-US" sz="1800" dirty="0" smtClean="0">
                <a:sym typeface="Symbol"/>
              </a:rPr>
              <a:t>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%uncertainty –   </a:t>
            </a:r>
            <a:r>
              <a:rPr lang="en-US" sz="180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0.9%  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after fixing the N,PN records!!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13500" y="1041404"/>
            <a:ext cx="754692" cy="33019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6" y="2552700"/>
            <a:ext cx="7505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72" y="3667125"/>
            <a:ext cx="70389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 bwMode="auto">
          <a:xfrm>
            <a:off x="1538922" y="4178300"/>
            <a:ext cx="6308725" cy="25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819150" y="4479924"/>
            <a:ext cx="2914650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4315938" y="1930402"/>
            <a:ext cx="754692" cy="33019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13077" y="2463800"/>
            <a:ext cx="7810500" cy="2730500"/>
          </a:xfrm>
          <a:prstGeom prst="rect">
            <a:avLst/>
          </a:prstGeom>
          <a:noFill/>
          <a:ln w="19050" cap="flat" cmpd="sng" algn="ctr">
            <a:solidFill>
              <a:srgbClr val="1833F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241" y="5295901"/>
            <a:ext cx="7920172" cy="707886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/>
              <a:t>115IN  G 336.241   25 </a:t>
            </a:r>
            <a:r>
              <a:rPr lang="de-DE" sz="2000" dirty="0">
                <a:solidFill>
                  <a:srgbClr val="FF0000"/>
                </a:solidFill>
              </a:rPr>
              <a:t>45.9   1</a:t>
            </a:r>
            <a:r>
              <a:rPr lang="de-DE" sz="2000" dirty="0"/>
              <a:t> M4                      1.073  14                </a:t>
            </a:r>
          </a:p>
          <a:p>
            <a:r>
              <a:rPr lang="de-DE" sz="2000" dirty="0">
                <a:solidFill>
                  <a:srgbClr val="FF0000"/>
                </a:solidFill>
              </a:rPr>
              <a:t>115IN2 G %IG=45.9 1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E7533-C4E9-4307-849B-C754CA33B715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15866"/>
            <a:ext cx="8763000" cy="798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914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4798" y="268266"/>
            <a:ext cx="7980402" cy="646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Conclusions: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39140" y="1066800"/>
            <a:ext cx="7589520" cy="36195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is important to report %I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 as an </a:t>
            </a:r>
            <a:r>
              <a:rPr lang="en-US" sz="2000" u="sng" dirty="0">
                <a:solidFill>
                  <a:srgbClr val="1833FA"/>
                </a:solidFill>
                <a:sym typeface="Symbol"/>
              </a:rPr>
              <a:t>independent quantity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, i.e. without multiplication factor of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RI*NR*BR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sym typeface="Symbol"/>
              </a:rPr>
              <a:t>Currently </a:t>
            </a:r>
            <a:r>
              <a:rPr lang="en-US" sz="2000" dirty="0" err="1">
                <a:solidFill>
                  <a:schemeClr val="tx1"/>
                </a:solidFill>
                <a:sym typeface="Symbol"/>
              </a:rPr>
              <a:t>NuDat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 retrieves %I, if given in a ‘2 G’ record. However, </a:t>
            </a:r>
            <a:r>
              <a:rPr lang="en-US" sz="2000" dirty="0" err="1">
                <a:solidFill>
                  <a:schemeClr val="tx1"/>
                </a:solidFill>
                <a:sym typeface="Symbol"/>
              </a:rPr>
              <a:t>LiveChart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 (IAEA)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will be set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up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to do the same.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1833FA"/>
                </a:solidFill>
                <a:sym typeface="Symbol"/>
              </a:rPr>
              <a:t>GABS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 is expected to list of %I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 </a:t>
            </a:r>
            <a:r>
              <a:rPr lang="en-US" sz="2000" dirty="0" smtClean="0">
                <a:solidFill>
                  <a:schemeClr val="tx1"/>
                </a:solidFill>
                <a:sym typeface="Symbol"/>
              </a:rPr>
              <a:t>data in a ‘2 G’ record, when used. Current version is not doing 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Main problem</a:t>
            </a:r>
            <a:r>
              <a:rPr lang="en-US" sz="2000" dirty="0" smtClean="0">
                <a:solidFill>
                  <a:srgbClr val="1833FA"/>
                </a:solidFill>
              </a:rPr>
              <a:t>: </a:t>
            </a:r>
            <a:r>
              <a:rPr lang="en-US" sz="2000" dirty="0" smtClean="0">
                <a:solidFill>
                  <a:schemeClr val="tx1"/>
                </a:solidFill>
              </a:rPr>
              <a:t>Listing of authors measured </a:t>
            </a:r>
            <a:r>
              <a:rPr lang="en-US" sz="2000" dirty="0">
                <a:solidFill>
                  <a:schemeClr val="tx1"/>
                </a:solidFill>
                <a:sym typeface="Symbol"/>
              </a:rPr>
              <a:t>%I </a:t>
            </a:r>
            <a:r>
              <a:rPr lang="en-US" sz="2000" dirty="0" smtClean="0">
                <a:solidFill>
                  <a:schemeClr val="tx1"/>
                </a:solidFill>
              </a:rPr>
              <a:t>values, i.e. both in ‘RI’ field and in ‘2 G’ record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Then the same value will appear in </a:t>
            </a:r>
            <a:r>
              <a:rPr lang="en-US" sz="1800" dirty="0">
                <a:solidFill>
                  <a:schemeClr val="tx1"/>
                </a:solidFill>
                <a:sym typeface="Symbol"/>
              </a:rPr>
              <a:t>I </a:t>
            </a:r>
            <a:r>
              <a:rPr lang="en-US" sz="1800" dirty="0" smtClean="0">
                <a:solidFill>
                  <a:schemeClr val="tx1"/>
                </a:solidFill>
                <a:sym typeface="Symbol"/>
              </a:rPr>
              <a:t>column and in comments - </a:t>
            </a:r>
            <a:r>
              <a:rPr lang="en-US" sz="1800" dirty="0" smtClean="0">
                <a:solidFill>
                  <a:srgbClr val="FF0000"/>
                </a:solidFill>
                <a:sym typeface="Symbol"/>
              </a:rPr>
              <a:t>Confusing!!!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6319" y="5183115"/>
            <a:ext cx="6817360" cy="46166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dirty="0" smtClean="0"/>
              <a:t>New policy is urgently needed for %</a:t>
            </a:r>
            <a:r>
              <a:rPr lang="en-US" dirty="0" smtClean="0">
                <a:sym typeface="Symbol"/>
              </a:rPr>
              <a:t>I</a:t>
            </a:r>
            <a:r>
              <a:rPr lang="en-US" dirty="0">
                <a:sym typeface="Symbol"/>
              </a:rPr>
              <a:t></a:t>
            </a:r>
            <a:r>
              <a:rPr lang="en-US" dirty="0" smtClean="0"/>
              <a:t> data entry</a:t>
            </a:r>
            <a:endParaRPr lang="en-US" dirty="0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46808" y="1031309"/>
            <a:ext cx="8239991" cy="51054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b="1" dirty="0">
              <a:solidFill>
                <a:srgbClr val="1621FC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rgbClr val="1621FC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1621FC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1621FC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1621FC"/>
                </a:solidFill>
              </a:rPr>
              <a:t>                                 </a:t>
            </a:r>
            <a:r>
              <a:rPr lang="en-US" sz="3600" b="1" dirty="0" smtClean="0">
                <a:solidFill>
                  <a:srgbClr val="1621FC"/>
                </a:solidFill>
              </a:rPr>
              <a:t>Thank You</a:t>
            </a:r>
            <a:endParaRPr lang="en-US" sz="36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80361" y="6268668"/>
            <a:ext cx="4346532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r>
              <a:rPr lang="en-US" altLang="en-US" sz="1600" i="1" dirty="0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7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L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LBNL_Template</Template>
  <TotalTime>2830</TotalTime>
  <Words>399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LBNL_Template</vt:lpstr>
      <vt:lpstr>Uncertainty of %I:                 ENSDF vs. Dissemination</vt:lpstr>
      <vt:lpstr>PowerPoint Presentation</vt:lpstr>
      <vt:lpstr>PowerPoint Presentation</vt:lpstr>
      <vt:lpstr>PowerPoint Presentation</vt:lpstr>
      <vt:lpstr>Dissemination: 1st case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Structure and Decay Data of USNDP</dc:title>
  <dc:creator>Basunia</dc:creator>
  <cp:lastModifiedBy>Basunia</cp:lastModifiedBy>
  <cp:revision>155</cp:revision>
  <dcterms:created xsi:type="dcterms:W3CDTF">2016-01-31T07:51:06Z</dcterms:created>
  <dcterms:modified xsi:type="dcterms:W3CDTF">2016-11-14T18:14:18Z</dcterms:modified>
</cp:coreProperties>
</file>