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61" r:id="rId3"/>
    <p:sldId id="266" r:id="rId4"/>
    <p:sldId id="267" r:id="rId5"/>
    <p:sldId id="262" r:id="rId6"/>
    <p:sldId id="264" r:id="rId7"/>
    <p:sldId id="268" r:id="rId8"/>
    <p:sldId id="263" r:id="rId9"/>
    <p:sldId id="269" r:id="rId10"/>
    <p:sldId id="265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ACDA"/>
    <a:srgbClr val="042B7F"/>
    <a:srgbClr val="594E7F"/>
    <a:srgbClr val="D2C4F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128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11F04EF-6DC6-45AA-B4E8-8FDC8F840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76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603AA42-2632-4BD8-B32A-E9CCE7E2EF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817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1C8E11-206A-46BD-8256-13D77D9CEAF6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03AA42-2632-4BD8-B32A-E9CCE7E2EFB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40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NLppt_BG_Title_NewDOElogo_OffSc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6172200" cy="1600200"/>
          </a:xfrm>
        </p:spPr>
        <p:txBody>
          <a:bodyPr anchor="b"/>
          <a:lstStyle>
            <a:lvl1pPr algn="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86000"/>
            <a:ext cx="6172200" cy="990600"/>
          </a:xfrm>
        </p:spPr>
        <p:txBody>
          <a:bodyPr/>
          <a:lstStyle>
            <a:lvl1pPr marL="0" indent="0" algn="r">
              <a:buFont typeface="Wingdings" pitchFamily="-112" charset="2"/>
              <a:buNone/>
              <a:defRPr sz="1900" i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14CE3-09C8-4A5C-9893-BC09F802E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955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1341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A4E05-63A6-41A2-9976-E3338BE33E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11A50-C087-4FB0-8A43-CDFE0695BB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F8A50-CB7B-49E5-9BE9-844153DDA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828800"/>
            <a:ext cx="3733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733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AB472-3A09-4E28-A222-70DF09119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E3F4A-CAAB-44E1-AB7C-ACCCCF4A1C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1EEA8-6615-41E0-B144-AA663DE9B4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CDFEF-3015-4758-88E6-00E501DCCE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4A680-26EF-40C0-B7EB-F7C83F353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4DDDD-0FED-48FB-A6B5-4331790C0D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828800"/>
            <a:ext cx="7620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81200" y="62230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5150" y="6235700"/>
            <a:ext cx="3009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8400" y="62357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42B7F"/>
                </a:solidFill>
              </a:defRPr>
            </a:lvl1pPr>
          </a:lstStyle>
          <a:p>
            <a:pPr>
              <a:defRPr/>
            </a:pPr>
            <a:fld id="{A484066D-602A-4D8F-B8E9-F7A093944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382000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42B7F"/>
        </a:buClr>
        <a:buSzPct val="11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42B7F"/>
        </a:buClr>
        <a:buSzPct val="90000"/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10858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3pPr>
      <a:lvl4pPr marL="14287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4pPr>
      <a:lvl5pPr marL="17716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5pPr>
      <a:lvl6pPr marL="22288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6pPr>
      <a:lvl7pPr marL="26860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7pPr>
      <a:lvl8pPr marL="31432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8pPr>
      <a:lvl9pPr marL="36004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Relationship Id="rId3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C000"/>
                </a:solidFill>
              </a:rPr>
              <a:t>Revisiting </a:t>
            </a:r>
            <a:r>
              <a:rPr lang="en-US" sz="3200" dirty="0" err="1" smtClean="0">
                <a:solidFill>
                  <a:srgbClr val="FFC000"/>
                </a:solidFill>
              </a:rPr>
              <a:t>Grodzins</a:t>
            </a:r>
            <a:r>
              <a:rPr lang="en-US" sz="3200" dirty="0" smtClean="0">
                <a:solidFill>
                  <a:srgbClr val="FFC000"/>
                </a:solidFill>
              </a:rPr>
              <a:t> Systematics of B(E2</a:t>
            </a:r>
            <a:r>
              <a:rPr lang="en-US" sz="3200" smtClean="0">
                <a:solidFill>
                  <a:srgbClr val="FFC000"/>
                </a:solidFill>
              </a:rPr>
              <a:t>) values</a:t>
            </a:r>
            <a:endParaRPr lang="en-US" sz="3200" dirty="0" smtClean="0">
              <a:solidFill>
                <a:srgbClr val="FFC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C000"/>
                </a:solidFill>
              </a:rPr>
              <a:t>Boris Pritychenko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C000"/>
                </a:solidFill>
              </a:rPr>
              <a:t>National Nuclear Data Center, BNL, Upton, NY 11973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C000"/>
                </a:solidFill>
              </a:rPr>
              <a:t>Michael Birch, </a:t>
            </a:r>
            <a:r>
              <a:rPr lang="en-US" dirty="0" err="1" smtClean="0">
                <a:solidFill>
                  <a:srgbClr val="FFC000"/>
                </a:solidFill>
              </a:rPr>
              <a:t>Balraj</a:t>
            </a:r>
            <a:r>
              <a:rPr lang="en-US" dirty="0" smtClean="0">
                <a:solidFill>
                  <a:srgbClr val="FFC000"/>
                </a:solidFill>
              </a:rPr>
              <a:t> Singh</a:t>
            </a:r>
          </a:p>
          <a:p>
            <a:pPr eaLnBrk="1" hangingPunct="1"/>
            <a:r>
              <a:rPr lang="en-US" dirty="0" smtClean="0">
                <a:solidFill>
                  <a:srgbClr val="FFC000"/>
                </a:solidFill>
              </a:rPr>
              <a:t>Department </a:t>
            </a:r>
            <a:r>
              <a:rPr lang="en-US" dirty="0">
                <a:solidFill>
                  <a:srgbClr val="FFC000"/>
                </a:solidFill>
              </a:rPr>
              <a:t>of Physics &amp; Astronomy, McMaster University, Hamilton, Ontario L8S 4M1, </a:t>
            </a:r>
            <a:r>
              <a:rPr lang="en-US" dirty="0" smtClean="0">
                <a:solidFill>
                  <a:srgbClr val="FFC000"/>
                </a:solidFill>
              </a:rPr>
              <a:t>Canada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 smtClean="0"/>
              <a:t>Conclusions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B(E2</a:t>
            </a:r>
            <a:r>
              <a:rPr lang="en-US" sz="1800" dirty="0" smtClean="0"/>
              <a:t>)↑ values for all even-even nuclei have been analyzed in a systematic way and a table of Raman’s and </a:t>
            </a:r>
            <a:r>
              <a:rPr lang="en-US" sz="1800" dirty="0" err="1" smtClean="0"/>
              <a:t>Habs</a:t>
            </a:r>
            <a:r>
              <a:rPr lang="en-US" sz="1800" dirty="0" smtClean="0"/>
              <a:t>’ fits for 646 nuclei has been produced.</a:t>
            </a:r>
          </a:p>
          <a:p>
            <a:r>
              <a:rPr lang="en-US" sz="1800" dirty="0" smtClean="0"/>
              <a:t>The results of elemental fits indicate good agreement between calculated and evaluated rotational and vibrational nuclei while results for shell ordering nuclei are rather poor.</a:t>
            </a:r>
            <a:endParaRPr lang="en-US" sz="1800" dirty="0"/>
          </a:p>
          <a:p>
            <a:r>
              <a:rPr lang="en-US" sz="1800" dirty="0" smtClean="0"/>
              <a:t>B(E2)</a:t>
            </a:r>
            <a:r>
              <a:rPr lang="en-US" sz="1800" dirty="0"/>
              <a:t> ↑ </a:t>
            </a:r>
            <a:r>
              <a:rPr lang="en-US" sz="1800" dirty="0" smtClean="0"/>
              <a:t>fitted values helped to find a problem with </a:t>
            </a:r>
            <a:r>
              <a:rPr lang="en-US" sz="1800" baseline="30000" dirty="0" smtClean="0"/>
              <a:t>128</a:t>
            </a:r>
            <a:r>
              <a:rPr lang="en-US" sz="1800" dirty="0" smtClean="0"/>
              <a:t>Ba evaluation and the potential experimental deficiencies</a:t>
            </a:r>
            <a:r>
              <a:rPr lang="en-US" sz="1800" dirty="0"/>
              <a:t> </a:t>
            </a:r>
            <a:r>
              <a:rPr lang="en-US" sz="1800" dirty="0" smtClean="0"/>
              <a:t>for </a:t>
            </a:r>
            <a:r>
              <a:rPr lang="en-US" sz="1800" baseline="30000" dirty="0" smtClean="0"/>
              <a:t>90,92,94</a:t>
            </a:r>
            <a:r>
              <a:rPr lang="en-US" sz="1800" dirty="0" smtClean="0"/>
              <a:t>Sr, </a:t>
            </a:r>
            <a:r>
              <a:rPr lang="en-US" sz="1800" baseline="30000" dirty="0" smtClean="0"/>
              <a:t>126</a:t>
            </a:r>
            <a:r>
              <a:rPr lang="en-US" sz="1800" dirty="0" smtClean="0"/>
              <a:t>Ce, </a:t>
            </a:r>
            <a:r>
              <a:rPr lang="en-US" sz="1800" baseline="30000" dirty="0" smtClean="0"/>
              <a:t>146</a:t>
            </a:r>
            <a:r>
              <a:rPr lang="en-US" sz="1800" dirty="0" smtClean="0"/>
              <a:t>Sm, </a:t>
            </a:r>
            <a:r>
              <a:rPr lang="en-US" sz="1800" baseline="30000" dirty="0" smtClean="0"/>
              <a:t>202</a:t>
            </a:r>
            <a:r>
              <a:rPr lang="en-US" sz="1800" dirty="0" smtClean="0"/>
              <a:t>Po, </a:t>
            </a:r>
            <a:r>
              <a:rPr lang="en-US" sz="1800" baseline="30000" dirty="0" smtClean="0"/>
              <a:t>222</a:t>
            </a:r>
            <a:r>
              <a:rPr lang="en-US" sz="1800" dirty="0" smtClean="0"/>
              <a:t>Ra. The last seven nuclei have been measured just once.</a:t>
            </a:r>
          </a:p>
          <a:p>
            <a:r>
              <a:rPr lang="en-US" sz="1800" dirty="0" smtClean="0"/>
              <a:t>Further analysis of elemental fits shows limitations of </a:t>
            </a:r>
            <a:r>
              <a:rPr lang="en-US" sz="1800" dirty="0" err="1" smtClean="0"/>
              <a:t>Habs</a:t>
            </a:r>
            <a:r>
              <a:rPr lang="en-US" sz="1800" dirty="0" smtClean="0"/>
              <a:t>’ fit and provide preference for a robust Raman’s fit. </a:t>
            </a:r>
          </a:p>
          <a:p>
            <a:r>
              <a:rPr lang="en-US" sz="1800" dirty="0" smtClean="0"/>
              <a:t>These findings provide foundation for the understanding of limitations of the </a:t>
            </a:r>
            <a:r>
              <a:rPr lang="en-US" sz="1800" dirty="0" err="1" smtClean="0"/>
              <a:t>Grodzins</a:t>
            </a:r>
            <a:r>
              <a:rPr lang="en-US" sz="1800" dirty="0" smtClean="0"/>
              <a:t>’ systematics of atomic nuclei, highlight potentially deficient experiments and provide complementary data points for nuclear structure calculations.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68854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 smtClean="0"/>
              <a:t>Introduction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4038600" cy="3886200"/>
          </a:xfrm>
        </p:spPr>
        <p:txBody>
          <a:bodyPr/>
          <a:lstStyle/>
          <a:p>
            <a:r>
              <a:rPr lang="en-US" sz="1800" dirty="0" smtClean="0"/>
              <a:t>B(E2;0</a:t>
            </a:r>
            <a:r>
              <a:rPr lang="en-US" sz="1800" baseline="30000" dirty="0" smtClean="0"/>
              <a:t>+</a:t>
            </a:r>
            <a:r>
              <a:rPr lang="en-US" sz="1800" dirty="0" smtClean="0"/>
              <a:t>→2</a:t>
            </a:r>
            <a:r>
              <a:rPr lang="en-US" sz="1800" baseline="30000" dirty="0" smtClean="0"/>
              <a:t>+</a:t>
            </a:r>
            <a:r>
              <a:rPr lang="en-US" sz="1800" dirty="0" smtClean="0"/>
              <a:t>) values serve an important benchmark in nuclear structure physics.</a:t>
            </a:r>
          </a:p>
          <a:p>
            <a:r>
              <a:rPr lang="en-US" sz="1800" dirty="0" smtClean="0"/>
              <a:t>Recently the compilation and evaluation of B(E2)↑ values and investigation of experimental methods of all even-even nuclei have been published in ADNDT and NPA journals, respectively.</a:t>
            </a:r>
          </a:p>
          <a:p>
            <a:r>
              <a:rPr lang="en-US" sz="1800" dirty="0" smtClean="0"/>
              <a:t>These findings and associated database laid the ground for the further work on nuclear systematics.</a:t>
            </a:r>
          </a:p>
        </p:txBody>
      </p:sp>
      <p:pic>
        <p:nvPicPr>
          <p:cNvPr id="2050" name="Picture 2" descr="C:\DNP\DNP2016\adnd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05000"/>
            <a:ext cx="3185652" cy="27432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NP\DNP2016\np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605" y="3429000"/>
            <a:ext cx="2917195" cy="27432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 smtClean="0"/>
              <a:t>Variety of Atomic Nuclei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5070161" cy="3886200"/>
          </a:xfrm>
        </p:spPr>
        <p:txBody>
          <a:bodyPr/>
          <a:lstStyle/>
          <a:p>
            <a:r>
              <a:rPr lang="en-US" sz="1800" dirty="0" smtClean="0"/>
              <a:t>The </a:t>
            </a:r>
            <a:r>
              <a:rPr lang="en-US" sz="1800" dirty="0"/>
              <a:t>B(E2</a:t>
            </a:r>
            <a:r>
              <a:rPr lang="en-US" sz="1800" dirty="0" smtClean="0"/>
              <a:t>)↑ </a:t>
            </a:r>
            <a:r>
              <a:rPr lang="en-US" sz="1800" dirty="0"/>
              <a:t>database includes compilation and </a:t>
            </a:r>
            <a:r>
              <a:rPr lang="en-US" sz="1800" dirty="0" smtClean="0"/>
              <a:t>evaluation of </a:t>
            </a:r>
            <a:r>
              <a:rPr lang="en-US" sz="1800" dirty="0"/>
              <a:t>reduced transition probabilities and transition energies </a:t>
            </a:r>
            <a:r>
              <a:rPr lang="en-US" sz="1800" dirty="0" smtClean="0"/>
              <a:t> for 447 and 646 even-even nuclei, respectively.</a:t>
            </a:r>
          </a:p>
          <a:p>
            <a:r>
              <a:rPr lang="en-US" sz="1800" dirty="0" smtClean="0"/>
              <a:t>These nuclei can be sorted using the energy ratio R</a:t>
            </a:r>
            <a:r>
              <a:rPr lang="en-US" baseline="-25000" dirty="0" smtClean="0"/>
              <a:t>4/2</a:t>
            </a:r>
            <a:r>
              <a:rPr lang="en-US" sz="1800" dirty="0" smtClean="0"/>
              <a:t>=E</a:t>
            </a:r>
            <a:r>
              <a:rPr lang="en-US" baseline="-25000" dirty="0" smtClean="0"/>
              <a:t>4+</a:t>
            </a:r>
            <a:r>
              <a:rPr lang="en-US" sz="1800" dirty="0" smtClean="0"/>
              <a:t>/E</a:t>
            </a:r>
            <a:r>
              <a:rPr lang="en-US" baseline="-25000" dirty="0" smtClean="0"/>
              <a:t>2+</a:t>
            </a:r>
            <a:r>
              <a:rPr lang="en-US" sz="1800" dirty="0" smtClean="0"/>
              <a:t>.</a:t>
            </a:r>
          </a:p>
          <a:p>
            <a:r>
              <a:rPr lang="en-US" sz="1800" dirty="0" err="1"/>
              <a:t>Casten's</a:t>
            </a:r>
            <a:r>
              <a:rPr lang="en-US" sz="1800" dirty="0"/>
              <a:t> formalism is helpful for understanding of nuclear structure effects in atomic nuclei:</a:t>
            </a:r>
          </a:p>
          <a:p>
            <a:pPr lvl="1"/>
            <a:r>
              <a:rPr lang="en-US" sz="1400" dirty="0"/>
              <a:t>Shell configurations: R</a:t>
            </a:r>
            <a:r>
              <a:rPr lang="en-US" sz="1400" baseline="-25000" dirty="0"/>
              <a:t>4/2</a:t>
            </a:r>
            <a:r>
              <a:rPr lang="en-US" sz="1400" dirty="0"/>
              <a:t>&lt;2</a:t>
            </a:r>
          </a:p>
          <a:p>
            <a:pPr lvl="1"/>
            <a:r>
              <a:rPr lang="en-US" sz="1400" dirty="0"/>
              <a:t>Vibrational: R</a:t>
            </a:r>
            <a:r>
              <a:rPr lang="en-US" sz="1400" baseline="-25000" dirty="0"/>
              <a:t>4/2</a:t>
            </a:r>
            <a:r>
              <a:rPr lang="en-US" sz="1400" dirty="0"/>
              <a:t>~2.0-2.2</a:t>
            </a:r>
          </a:p>
          <a:p>
            <a:pPr lvl="1"/>
            <a:r>
              <a:rPr lang="en-US" sz="1400" dirty="0"/>
              <a:t>Transitional: R</a:t>
            </a:r>
            <a:r>
              <a:rPr lang="en-US" sz="1400" baseline="-25000" dirty="0"/>
              <a:t>4/2</a:t>
            </a:r>
            <a:r>
              <a:rPr lang="en-US" sz="1400" dirty="0"/>
              <a:t>~2.7</a:t>
            </a:r>
          </a:p>
          <a:p>
            <a:pPr lvl="1"/>
            <a:r>
              <a:rPr lang="en-US" sz="1400" dirty="0"/>
              <a:t>Rotational: </a:t>
            </a:r>
            <a:r>
              <a:rPr lang="en-US" sz="1400" dirty="0" smtClean="0"/>
              <a:t>R</a:t>
            </a:r>
            <a:r>
              <a:rPr lang="en-US" sz="1400" baseline="-25000" dirty="0" smtClean="0"/>
              <a:t>4/2</a:t>
            </a:r>
            <a:r>
              <a:rPr lang="en-US" sz="1400" dirty="0" smtClean="0"/>
              <a:t>~3.33</a:t>
            </a:r>
            <a:endParaRPr lang="en-US" sz="1800" dirty="0" smtClean="0"/>
          </a:p>
          <a:p>
            <a:r>
              <a:rPr lang="en-US" sz="1800" dirty="0" smtClean="0"/>
              <a:t>It is naïve to assume that all these nuclei could be described by a single </a:t>
            </a:r>
            <a:r>
              <a:rPr lang="en-US" sz="1800" dirty="0"/>
              <a:t>g</a:t>
            </a:r>
            <a:r>
              <a:rPr lang="en-US" sz="1800" dirty="0" smtClean="0"/>
              <a:t>lobal fit and local fits could be more reliable.</a:t>
            </a:r>
          </a:p>
        </p:txBody>
      </p:sp>
      <p:pic>
        <p:nvPicPr>
          <p:cNvPr id="1026" name="Picture 2" descr="C:\DNP\DNP2016\R4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162" y="2362200"/>
            <a:ext cx="3311838" cy="256032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55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 smtClean="0"/>
              <a:t>B(E2) Semi-empirical Formulae</a:t>
            </a:r>
            <a:endParaRPr lang="en-US" b="0" dirty="0"/>
          </a:p>
        </p:txBody>
      </p:sp>
      <p:pic>
        <p:nvPicPr>
          <p:cNvPr id="3074" name="Picture 2" descr="C:\DNP\DNP2016\Systematic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0"/>
            <a:ext cx="644121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449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 smtClean="0"/>
              <a:t>Elemental Fit using Raman’s Formula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3657600" cy="3886200"/>
          </a:xfrm>
        </p:spPr>
        <p:txBody>
          <a:bodyPr/>
          <a:lstStyle/>
          <a:p>
            <a:r>
              <a:rPr lang="en-US" sz="1800" dirty="0"/>
              <a:t>The </a:t>
            </a:r>
            <a:r>
              <a:rPr lang="en-US" sz="1800" dirty="0" smtClean="0"/>
              <a:t>elemental (grouped by Z) Raman’s formula B(E2</a:t>
            </a:r>
            <a:r>
              <a:rPr lang="en-US" sz="1800" dirty="0"/>
              <a:t>)</a:t>
            </a:r>
            <a:r>
              <a:rPr lang="en-US" sz="1800" dirty="0" smtClean="0"/>
              <a:t>↑fits show the impact of nuclear structure effects.</a:t>
            </a:r>
          </a:p>
          <a:p>
            <a:r>
              <a:rPr lang="en-US" sz="1800" dirty="0" smtClean="0"/>
              <a:t>These results show limitations of the 2001 Raman’s global fit value that fails to reproduce a large number of nuclei.</a:t>
            </a:r>
          </a:p>
          <a:p>
            <a:r>
              <a:rPr lang="en-US" sz="1800" dirty="0" smtClean="0"/>
              <a:t>The</a:t>
            </a:r>
          </a:p>
          <a:p>
            <a:endParaRPr lang="en-US" sz="1800" dirty="0" smtClean="0"/>
          </a:p>
        </p:txBody>
      </p:sp>
      <p:pic>
        <p:nvPicPr>
          <p:cNvPr id="4098" name="Picture 2" descr="C:\DNP\DNP2016\RamanGrodzi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42" y="1981200"/>
            <a:ext cx="3587758" cy="27432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NP\DNP2016\Hab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595" y="4191000"/>
            <a:ext cx="4007005" cy="201168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983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 smtClean="0"/>
              <a:t>Elemental (Grouped by Z) Fits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3581400" cy="3886200"/>
          </a:xfrm>
        </p:spPr>
        <p:txBody>
          <a:bodyPr/>
          <a:lstStyle/>
          <a:p>
            <a:r>
              <a:rPr lang="en-US" sz="1800" dirty="0" smtClean="0"/>
              <a:t>To overcome limitations of a low predictive power global fits we fitted smaller sets of B(E2)↑  values.</a:t>
            </a:r>
          </a:p>
          <a:p>
            <a:r>
              <a:rPr lang="en-US" sz="1800" dirty="0" smtClean="0"/>
              <a:t>In this case we do  not have to exclude closed shell nuclei because O fit results do not affect </a:t>
            </a:r>
            <a:r>
              <a:rPr lang="en-US" sz="1800" dirty="0" err="1" smtClean="0"/>
              <a:t>Ar</a:t>
            </a:r>
            <a:r>
              <a:rPr lang="en-US" sz="1800" dirty="0" smtClean="0"/>
              <a:t> or Fe.</a:t>
            </a:r>
          </a:p>
          <a:p>
            <a:r>
              <a:rPr lang="en-US" sz="1800" dirty="0" smtClean="0"/>
              <a:t>Certain elemental fits (</a:t>
            </a:r>
            <a:r>
              <a:rPr lang="en-US" sz="1800" dirty="0" err="1" smtClean="0"/>
              <a:t>Sm,Yb</a:t>
            </a:r>
            <a:r>
              <a:rPr lang="en-US" sz="1800" dirty="0" smtClean="0"/>
              <a:t>, Th..) are excellent, others …. </a:t>
            </a:r>
          </a:p>
          <a:p>
            <a:r>
              <a:rPr lang="en-US" sz="1800" dirty="0" smtClean="0"/>
              <a:t>An observed deviation of </a:t>
            </a:r>
            <a:r>
              <a:rPr lang="en-US" sz="1800" baseline="30000" dirty="0" smtClean="0"/>
              <a:t>128</a:t>
            </a:r>
            <a:r>
              <a:rPr lang="en-US" sz="1800" dirty="0" smtClean="0"/>
              <a:t>Ba B(E2)↑  value helped to find a typo in the original evaluation and produce an erratum. This fact brings credibility to the method.</a:t>
            </a:r>
          </a:p>
          <a:p>
            <a:pPr marL="0" indent="0">
              <a:buNone/>
            </a:pPr>
            <a:r>
              <a:rPr lang="en-US" sz="1800" dirty="0" smtClean="0"/>
              <a:t>  </a:t>
            </a:r>
          </a:p>
        </p:txBody>
      </p:sp>
      <p:pic>
        <p:nvPicPr>
          <p:cNvPr id="6147" name="Picture 3" descr="C:\DNP\DNP2016\OF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583" y="1451113"/>
            <a:ext cx="3587758" cy="27432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DNP\DNP2016\ArFi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828800"/>
            <a:ext cx="3587758" cy="27432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DNP\DNP2016\FeFi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09800"/>
            <a:ext cx="3587758" cy="27432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DNP\DNP2016\SnFi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90800"/>
            <a:ext cx="3587758" cy="27432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DNP\DNP2016\BaFi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971800"/>
            <a:ext cx="3587758" cy="27432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DNP\DNP2016\SmFit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352800"/>
            <a:ext cx="3587758" cy="27432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DNP\DNP2016\YbFit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733800"/>
            <a:ext cx="3587758" cy="27432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DNP\DNP2016\ThFit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14800"/>
            <a:ext cx="3587758" cy="27432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785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/>
              <a:t>H</a:t>
            </a:r>
            <a:r>
              <a:rPr lang="en-US" b="0" dirty="0" smtClean="0"/>
              <a:t>ydrodynamic </a:t>
            </a:r>
            <a:r>
              <a:rPr lang="en-US" b="0" dirty="0"/>
              <a:t>estimates of B(E2</a:t>
            </a:r>
            <a:r>
              <a:rPr lang="en-US" b="0" dirty="0" smtClean="0"/>
              <a:t>)</a:t>
            </a:r>
            <a:r>
              <a:rPr lang="en-US" dirty="0" smtClean="0"/>
              <a:t>↑</a:t>
            </a:r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>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7467600" cy="3886200"/>
          </a:xfrm>
        </p:spPr>
        <p:txBody>
          <a:bodyPr/>
          <a:lstStyle/>
          <a:p>
            <a:r>
              <a:rPr lang="en-US" sz="1800" dirty="0" smtClean="0"/>
              <a:t>Raman’s formula has an inverse dependence between </a:t>
            </a:r>
            <a:r>
              <a:rPr lang="en-US" sz="1800" dirty="0"/>
              <a:t>B(E2)</a:t>
            </a:r>
            <a:r>
              <a:rPr lang="en-US" sz="1800" dirty="0" smtClean="0"/>
              <a:t>↑ and transition energy.</a:t>
            </a:r>
          </a:p>
          <a:p>
            <a:r>
              <a:rPr lang="en-US" sz="1800" dirty="0" smtClean="0"/>
              <a:t>The</a:t>
            </a:r>
            <a:endParaRPr lang="en-US" sz="1800" dirty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We can assume that it would describe well rotational and vibrational nuclei.</a:t>
            </a:r>
            <a:endParaRPr lang="en-US" sz="1800" dirty="0"/>
          </a:p>
        </p:txBody>
      </p:sp>
      <p:pic>
        <p:nvPicPr>
          <p:cNvPr id="7171" name="Picture 3" descr="C:\DNP\DNP2016\Hydr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14600"/>
            <a:ext cx="707707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586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 smtClean="0"/>
              <a:t>Elemental Fits for Shell and Rotational Nuclei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4724400" cy="3886200"/>
          </a:xfrm>
        </p:spPr>
        <p:txBody>
          <a:bodyPr/>
          <a:lstStyle/>
          <a:p>
            <a:r>
              <a:rPr lang="en-US" sz="1800" dirty="0"/>
              <a:t>Hydrodynamic estimates predict good fits for rotational and vibrational nuclei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Previously we have observed that fits for </a:t>
            </a:r>
            <a:r>
              <a:rPr lang="en-US" sz="1800" dirty="0" err="1" smtClean="0"/>
              <a:t>Yb</a:t>
            </a:r>
            <a:r>
              <a:rPr lang="en-US" sz="1800" dirty="0" smtClean="0"/>
              <a:t>, Sm, </a:t>
            </a:r>
            <a:r>
              <a:rPr lang="en-US" sz="1800" dirty="0" err="1" smtClean="0"/>
              <a:t>Th</a:t>
            </a:r>
            <a:r>
              <a:rPr lang="en-US" sz="1800" dirty="0" smtClean="0"/>
              <a:t>, … are very good while closed shell nuclei O, Sn, … are rather poor.</a:t>
            </a:r>
          </a:p>
          <a:p>
            <a:r>
              <a:rPr lang="en-US" sz="1800" dirty="0" smtClean="0"/>
              <a:t>The observed ratios </a:t>
            </a:r>
            <a:r>
              <a:rPr lang="en-US" sz="1800" dirty="0"/>
              <a:t>of Raman’s and </a:t>
            </a:r>
            <a:r>
              <a:rPr lang="en-US" sz="1800" dirty="0" err="1"/>
              <a:t>Habs</a:t>
            </a:r>
            <a:r>
              <a:rPr lang="en-US" sz="1800" dirty="0"/>
              <a:t>’ calculated </a:t>
            </a:r>
            <a:r>
              <a:rPr lang="en-US" sz="1800" dirty="0" smtClean="0"/>
              <a:t>to evaluated B(E2)↑ values are close to unity for rotational nuclei while results for shell ordering nuclei are discrepant.</a:t>
            </a:r>
          </a:p>
          <a:p>
            <a:r>
              <a:rPr lang="en-US" sz="1800" dirty="0" smtClean="0"/>
              <a:t>Results show limitations of </a:t>
            </a:r>
            <a:r>
              <a:rPr lang="en-US" sz="1800" dirty="0" err="1" smtClean="0"/>
              <a:t>Grodzins</a:t>
            </a:r>
            <a:r>
              <a:rPr lang="en-US" sz="1800" dirty="0" smtClean="0"/>
              <a:t> fits and provide preference for the local (grouped by Z) fits rather than global fits. </a:t>
            </a:r>
          </a:p>
        </p:txBody>
      </p:sp>
      <p:pic>
        <p:nvPicPr>
          <p:cNvPr id="5122" name="Picture 2" descr="C:\DNP\DNP2016\CalEvalRatio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983" y="1981200"/>
            <a:ext cx="2646817" cy="41148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778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 smtClean="0"/>
              <a:t>Table of Systematic </a:t>
            </a:r>
            <a:r>
              <a:rPr lang="en-US" b="0" dirty="0"/>
              <a:t>V</a:t>
            </a:r>
            <a:r>
              <a:rPr lang="en-US" b="0" dirty="0" smtClean="0"/>
              <a:t>alues for All Known Even-Even Nuclei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4114800" cy="3886200"/>
          </a:xfrm>
        </p:spPr>
        <p:txBody>
          <a:bodyPr/>
          <a:lstStyle/>
          <a:p>
            <a:r>
              <a:rPr lang="en-US" sz="1800" dirty="0" smtClean="0"/>
              <a:t>Table of 646 fitted values with uncertainties have been produced using the data on 447 evaluated nuclei.</a:t>
            </a:r>
          </a:p>
          <a:p>
            <a:r>
              <a:rPr lang="en-US" sz="1800" dirty="0" smtClean="0"/>
              <a:t>Raman’s fit is not always the most accurate, however it is robust.</a:t>
            </a:r>
          </a:p>
          <a:p>
            <a:r>
              <a:rPr lang="en-US" sz="1800" dirty="0" err="1"/>
              <a:t>Habs</a:t>
            </a:r>
            <a:r>
              <a:rPr lang="en-US" sz="1800" dirty="0"/>
              <a:t>’ fit </a:t>
            </a:r>
            <a:r>
              <a:rPr lang="en-US" sz="1800" dirty="0" smtClean="0"/>
              <a:t>is often more accurate  in a 50 ≤ Z </a:t>
            </a:r>
            <a:r>
              <a:rPr lang="en-US" sz="1800" dirty="0"/>
              <a:t>≤ 82 </a:t>
            </a:r>
            <a:r>
              <a:rPr lang="en-US" sz="1800" dirty="0" smtClean="0"/>
              <a:t>region; it may result in negative </a:t>
            </a:r>
            <a:r>
              <a:rPr lang="en-US" sz="1800" dirty="0"/>
              <a:t>B(E2)↑ values </a:t>
            </a:r>
            <a:r>
              <a:rPr lang="en-US" sz="1800" dirty="0" smtClean="0"/>
              <a:t>outside the region: </a:t>
            </a:r>
            <a:r>
              <a:rPr lang="en-US" sz="1800" baseline="30000" dirty="0" smtClean="0"/>
              <a:t>26</a:t>
            </a:r>
            <a:r>
              <a:rPr lang="en-US" sz="1800" dirty="0" smtClean="0"/>
              <a:t>O, </a:t>
            </a:r>
            <a:r>
              <a:rPr lang="en-US" sz="1800" baseline="30000" dirty="0" smtClean="0"/>
              <a:t>214,216,218</a:t>
            </a:r>
            <a:r>
              <a:rPr lang="en-US" sz="1800" dirty="0" smtClean="0"/>
              <a:t>Po. </a:t>
            </a:r>
          </a:p>
          <a:p>
            <a:r>
              <a:rPr lang="en-US" sz="1800" dirty="0" smtClean="0"/>
              <a:t>The calculated </a:t>
            </a:r>
            <a:r>
              <a:rPr lang="en-US" sz="1800" dirty="0"/>
              <a:t>B(E2)↑ values </a:t>
            </a:r>
            <a:r>
              <a:rPr lang="en-US" sz="1800" dirty="0" smtClean="0"/>
              <a:t>provide important benchmarks for theoretical and experimental studies.</a:t>
            </a:r>
            <a:endParaRPr lang="en-US" sz="1800" dirty="0"/>
          </a:p>
        </p:txBody>
      </p:sp>
      <p:pic>
        <p:nvPicPr>
          <p:cNvPr id="1026" name="Picture 2" descr="C:\DNP\DNP2016\Table64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76400"/>
            <a:ext cx="3848186" cy="4572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496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NL_rev0412">
  <a:themeElements>
    <a:clrScheme name="BNL Blue 2">
      <a:dk1>
        <a:srgbClr val="141313"/>
      </a:dk1>
      <a:lt1>
        <a:srgbClr val="FFFFFF"/>
      </a:lt1>
      <a:dk2>
        <a:srgbClr val="082957"/>
      </a:dk2>
      <a:lt2>
        <a:srgbClr val="8DABCC"/>
      </a:lt2>
      <a:accent1>
        <a:srgbClr val="C9DBE8"/>
      </a:accent1>
      <a:accent2>
        <a:srgbClr val="8DABCC"/>
      </a:accent2>
      <a:accent3>
        <a:srgbClr val="3A75AB"/>
      </a:accent3>
      <a:accent4>
        <a:srgbClr val="2D4D7B"/>
      </a:accent4>
      <a:accent5>
        <a:srgbClr val="082957"/>
      </a:accent5>
      <a:accent6>
        <a:srgbClr val="141313"/>
      </a:accent6>
      <a:hlink>
        <a:srgbClr val="3A75AB"/>
      </a:hlink>
      <a:folHlink>
        <a:srgbClr val="2D4D7B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322F31"/>
        </a:dk1>
        <a:lt1>
          <a:srgbClr val="FFFFFF"/>
        </a:lt1>
        <a:dk2>
          <a:srgbClr val="322F31"/>
        </a:dk2>
        <a:lt2>
          <a:srgbClr val="322F31"/>
        </a:lt2>
        <a:accent1>
          <a:srgbClr val="8071B4"/>
        </a:accent1>
        <a:accent2>
          <a:srgbClr val="8071B4"/>
        </a:accent2>
        <a:accent3>
          <a:srgbClr val="FFFFFF"/>
        </a:accent3>
        <a:accent4>
          <a:srgbClr val="292728"/>
        </a:accent4>
        <a:accent5>
          <a:srgbClr val="C0BBD6"/>
        </a:accent5>
        <a:accent6>
          <a:srgbClr val="7366A3"/>
        </a:accent6>
        <a:hlink>
          <a:srgbClr val="8071B4"/>
        </a:hlink>
        <a:folHlink>
          <a:srgbClr val="8071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988</TotalTime>
  <Words>790</Words>
  <Application>Microsoft Macintosh PowerPoint</Application>
  <PresentationFormat>On-screen Show (4:3)</PresentationFormat>
  <Paragraphs>60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BNL_rev0412</vt:lpstr>
      <vt:lpstr>Revisiting Grodzins Systematics of B(E2) values</vt:lpstr>
      <vt:lpstr>Introduction</vt:lpstr>
      <vt:lpstr>Variety of Atomic Nuclei</vt:lpstr>
      <vt:lpstr>B(E2) Semi-empirical Formulae</vt:lpstr>
      <vt:lpstr>Elemental Fit using Raman’s Formula</vt:lpstr>
      <vt:lpstr>Elemental (Grouped by Z) Fits</vt:lpstr>
      <vt:lpstr>Hydrodynamic estimates of B(E2)↑ values</vt:lpstr>
      <vt:lpstr>Elemental Fits for Shell and Rotational Nuclei</vt:lpstr>
      <vt:lpstr>Table of Systematic Values for All Known Even-Even Nuclei</vt:lpstr>
      <vt:lpstr>Conclusions</vt:lpstr>
    </vt:vector>
  </TitlesOfParts>
  <Company>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Gagnon</dc:creator>
  <cp:lastModifiedBy>Boris Pritychenko</cp:lastModifiedBy>
  <cp:revision>356</cp:revision>
  <cp:lastPrinted>2007-07-02T19:06:14Z</cp:lastPrinted>
  <dcterms:created xsi:type="dcterms:W3CDTF">2007-06-28T20:22:43Z</dcterms:created>
  <dcterms:modified xsi:type="dcterms:W3CDTF">2016-10-14T14:51:41Z</dcterms:modified>
</cp:coreProperties>
</file>