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7"/>
  </p:notesMasterIdLst>
  <p:sldIdLst>
    <p:sldId id="256" r:id="rId2"/>
    <p:sldId id="279" r:id="rId3"/>
    <p:sldId id="280" r:id="rId4"/>
    <p:sldId id="281" r:id="rId5"/>
    <p:sldId id="28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6D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10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3FB9DA-4EFE-4ABF-B0C4-3B04CE0B8D2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6F50D6E5-9E83-47E0-BAC4-F9ED60130944}">
      <dgm:prSet phldrT="[Text]"/>
      <dgm:spPr/>
      <dgm:t>
        <a:bodyPr/>
        <a:lstStyle/>
        <a:p>
          <a:r>
            <a:rPr lang="en-CA" dirty="0"/>
            <a:t>ENSDF Datasets (input)</a:t>
          </a:r>
        </a:p>
      </dgm:t>
    </dgm:pt>
    <dgm:pt modelId="{CF24A46F-6428-4624-9F4F-C5F8BE59ED05}" type="parTrans" cxnId="{5A5EDA52-D94A-4092-B7F8-C354988389DB}">
      <dgm:prSet/>
      <dgm:spPr/>
      <dgm:t>
        <a:bodyPr/>
        <a:lstStyle/>
        <a:p>
          <a:endParaRPr lang="en-CA"/>
        </a:p>
      </dgm:t>
    </dgm:pt>
    <dgm:pt modelId="{38508B8F-649C-4E36-BA52-4FB55D6A6A1F}" type="sibTrans" cxnId="{5A5EDA52-D94A-4092-B7F8-C354988389DB}">
      <dgm:prSet/>
      <dgm:spPr/>
      <dgm:t>
        <a:bodyPr/>
        <a:lstStyle/>
        <a:p>
          <a:endParaRPr lang="en-CA"/>
        </a:p>
      </dgm:t>
    </dgm:pt>
    <dgm:pt modelId="{F5943CCC-DAC4-4BB7-9497-6D8CCF54961D}">
      <dgm:prSet phldrT="[Text]"/>
      <dgm:spPr/>
      <dgm:t>
        <a:bodyPr/>
        <a:lstStyle/>
        <a:p>
          <a:r>
            <a:rPr lang="en-CA" dirty="0"/>
            <a:t>Intermediate File (user editable)</a:t>
          </a:r>
        </a:p>
      </dgm:t>
    </dgm:pt>
    <dgm:pt modelId="{A965C395-99F0-4928-9FC3-662A7AA0B15F}" type="parTrans" cxnId="{23A4AC1E-9B33-44EA-A4F9-A2DF036FAF64}">
      <dgm:prSet/>
      <dgm:spPr/>
      <dgm:t>
        <a:bodyPr/>
        <a:lstStyle/>
        <a:p>
          <a:endParaRPr lang="en-CA"/>
        </a:p>
      </dgm:t>
    </dgm:pt>
    <dgm:pt modelId="{FD43FE0F-09D0-4490-91D8-0C5FAD3F158F}" type="sibTrans" cxnId="{23A4AC1E-9B33-44EA-A4F9-A2DF036FAF64}">
      <dgm:prSet/>
      <dgm:spPr/>
      <dgm:t>
        <a:bodyPr/>
        <a:lstStyle/>
        <a:p>
          <a:endParaRPr lang="en-CA"/>
        </a:p>
      </dgm:t>
    </dgm:pt>
    <dgm:pt modelId="{1CD642DF-FA6C-4B2E-B787-8C3764919FD8}">
      <dgm:prSet phldrT="[Text]"/>
      <dgm:spPr/>
      <dgm:t>
        <a:bodyPr/>
        <a:lstStyle/>
        <a:p>
          <a:r>
            <a:rPr lang="en-CA" dirty="0"/>
            <a:t>Gamma-by-Gamma Averages</a:t>
          </a:r>
        </a:p>
      </dgm:t>
    </dgm:pt>
    <dgm:pt modelId="{83568FEB-2960-44D4-85B3-0BDB8C82B12B}" type="parTrans" cxnId="{9D87DDB1-C043-46CF-8045-E3A9F46FE874}">
      <dgm:prSet/>
      <dgm:spPr/>
      <dgm:t>
        <a:bodyPr/>
        <a:lstStyle/>
        <a:p>
          <a:endParaRPr lang="en-CA"/>
        </a:p>
      </dgm:t>
    </dgm:pt>
    <dgm:pt modelId="{1B419493-4376-44BD-9E08-CDBBD0DDADE9}" type="sibTrans" cxnId="{9D87DDB1-C043-46CF-8045-E3A9F46FE874}">
      <dgm:prSet/>
      <dgm:spPr/>
      <dgm:t>
        <a:bodyPr/>
        <a:lstStyle/>
        <a:p>
          <a:endParaRPr lang="en-CA"/>
        </a:p>
      </dgm:t>
    </dgm:pt>
    <dgm:pt modelId="{91248C13-F47A-48D9-BCE6-C82BA6B2B890}" type="pres">
      <dgm:prSet presAssocID="{783FB9DA-4EFE-4ABF-B0C4-3B04CE0B8D2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CB45BA-D850-4A1C-A48D-41BC14AC877A}" type="pres">
      <dgm:prSet presAssocID="{6F50D6E5-9E83-47E0-BAC4-F9ED6013094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B30DCA-F816-4EE9-9DAC-6721230B42F0}" type="pres">
      <dgm:prSet presAssocID="{38508B8F-649C-4E36-BA52-4FB55D6A6A1F}" presName="sibTrans" presStyleLbl="sibTrans2D1" presStyleIdx="0" presStyleCnt="2"/>
      <dgm:spPr/>
      <dgm:t>
        <a:bodyPr/>
        <a:lstStyle/>
        <a:p>
          <a:endParaRPr lang="en-US"/>
        </a:p>
      </dgm:t>
    </dgm:pt>
    <dgm:pt modelId="{913490DA-8702-47F9-BC3F-0D439D36E8D1}" type="pres">
      <dgm:prSet presAssocID="{38508B8F-649C-4E36-BA52-4FB55D6A6A1F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FD29D116-C509-4518-89E7-2CFB2DDA86A4}" type="pres">
      <dgm:prSet presAssocID="{F5943CCC-DAC4-4BB7-9497-6D8CCF54961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4B5359-8C70-49F0-8D43-1F42A9B8F631}" type="pres">
      <dgm:prSet presAssocID="{FD43FE0F-09D0-4490-91D8-0C5FAD3F158F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C7C00B4-B544-47F0-AA18-5E5841C58412}" type="pres">
      <dgm:prSet presAssocID="{FD43FE0F-09D0-4490-91D8-0C5FAD3F158F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031FA9EC-B824-4D4C-ADEB-3563191B0BAD}" type="pres">
      <dgm:prSet presAssocID="{1CD642DF-FA6C-4B2E-B787-8C3764919FD8}" presName="node" presStyleLbl="node1" presStyleIdx="2" presStyleCnt="3" custLinFactNeighborX="-15714" custLinFactNeighborY="-991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A4AC1E-9B33-44EA-A4F9-A2DF036FAF64}" srcId="{783FB9DA-4EFE-4ABF-B0C4-3B04CE0B8D23}" destId="{F5943CCC-DAC4-4BB7-9497-6D8CCF54961D}" srcOrd="1" destOrd="0" parTransId="{A965C395-99F0-4928-9FC3-662A7AA0B15F}" sibTransId="{FD43FE0F-09D0-4490-91D8-0C5FAD3F158F}"/>
    <dgm:cxn modelId="{3F172466-7246-487A-90AB-C3DE0331DA7D}" type="presOf" srcId="{38508B8F-649C-4E36-BA52-4FB55D6A6A1F}" destId="{73B30DCA-F816-4EE9-9DAC-6721230B42F0}" srcOrd="0" destOrd="0" presId="urn:microsoft.com/office/officeart/2005/8/layout/process1"/>
    <dgm:cxn modelId="{995823DB-45D9-4A3A-B85C-BAF890CD9FC9}" type="presOf" srcId="{F5943CCC-DAC4-4BB7-9497-6D8CCF54961D}" destId="{FD29D116-C509-4518-89E7-2CFB2DDA86A4}" srcOrd="0" destOrd="0" presId="urn:microsoft.com/office/officeart/2005/8/layout/process1"/>
    <dgm:cxn modelId="{916E005C-C40D-45E6-A0A7-842CA544F8A7}" type="presOf" srcId="{783FB9DA-4EFE-4ABF-B0C4-3B04CE0B8D23}" destId="{91248C13-F47A-48D9-BCE6-C82BA6B2B890}" srcOrd="0" destOrd="0" presId="urn:microsoft.com/office/officeart/2005/8/layout/process1"/>
    <dgm:cxn modelId="{FFA2C0AD-1BF5-43F7-9886-DC7C65C10445}" type="presOf" srcId="{FD43FE0F-09D0-4490-91D8-0C5FAD3F158F}" destId="{EC7C00B4-B544-47F0-AA18-5E5841C58412}" srcOrd="1" destOrd="0" presId="urn:microsoft.com/office/officeart/2005/8/layout/process1"/>
    <dgm:cxn modelId="{5A5EDA52-D94A-4092-B7F8-C354988389DB}" srcId="{783FB9DA-4EFE-4ABF-B0C4-3B04CE0B8D23}" destId="{6F50D6E5-9E83-47E0-BAC4-F9ED60130944}" srcOrd="0" destOrd="0" parTransId="{CF24A46F-6428-4624-9F4F-C5F8BE59ED05}" sibTransId="{38508B8F-649C-4E36-BA52-4FB55D6A6A1F}"/>
    <dgm:cxn modelId="{631510FB-7067-4C98-90B5-13A430A9CA61}" type="presOf" srcId="{1CD642DF-FA6C-4B2E-B787-8C3764919FD8}" destId="{031FA9EC-B824-4D4C-ADEB-3563191B0BAD}" srcOrd="0" destOrd="0" presId="urn:microsoft.com/office/officeart/2005/8/layout/process1"/>
    <dgm:cxn modelId="{AC45EEDB-3EA6-4523-A855-FAEFEE1909F7}" type="presOf" srcId="{38508B8F-649C-4E36-BA52-4FB55D6A6A1F}" destId="{913490DA-8702-47F9-BC3F-0D439D36E8D1}" srcOrd="1" destOrd="0" presId="urn:microsoft.com/office/officeart/2005/8/layout/process1"/>
    <dgm:cxn modelId="{67C920B4-E0A1-441D-9E12-6827599F8E4F}" type="presOf" srcId="{FD43FE0F-09D0-4490-91D8-0C5FAD3F158F}" destId="{5E4B5359-8C70-49F0-8D43-1F42A9B8F631}" srcOrd="0" destOrd="0" presId="urn:microsoft.com/office/officeart/2005/8/layout/process1"/>
    <dgm:cxn modelId="{5C72C351-1CC4-4006-8010-D70DA3902F72}" type="presOf" srcId="{6F50D6E5-9E83-47E0-BAC4-F9ED60130944}" destId="{7ACB45BA-D850-4A1C-A48D-41BC14AC877A}" srcOrd="0" destOrd="0" presId="urn:microsoft.com/office/officeart/2005/8/layout/process1"/>
    <dgm:cxn modelId="{9D87DDB1-C043-46CF-8045-E3A9F46FE874}" srcId="{783FB9DA-4EFE-4ABF-B0C4-3B04CE0B8D23}" destId="{1CD642DF-FA6C-4B2E-B787-8C3764919FD8}" srcOrd="2" destOrd="0" parTransId="{83568FEB-2960-44D4-85B3-0BDB8C82B12B}" sibTransId="{1B419493-4376-44BD-9E08-CDBBD0DDADE9}"/>
    <dgm:cxn modelId="{B59400A7-82D9-451C-817C-63C18BB334AE}" type="presParOf" srcId="{91248C13-F47A-48D9-BCE6-C82BA6B2B890}" destId="{7ACB45BA-D850-4A1C-A48D-41BC14AC877A}" srcOrd="0" destOrd="0" presId="urn:microsoft.com/office/officeart/2005/8/layout/process1"/>
    <dgm:cxn modelId="{0873AEAC-3B1B-4290-894C-C61A5CA7F408}" type="presParOf" srcId="{91248C13-F47A-48D9-BCE6-C82BA6B2B890}" destId="{73B30DCA-F816-4EE9-9DAC-6721230B42F0}" srcOrd="1" destOrd="0" presId="urn:microsoft.com/office/officeart/2005/8/layout/process1"/>
    <dgm:cxn modelId="{6D3A6760-6BAD-41AE-877A-A51300F8DBCF}" type="presParOf" srcId="{73B30DCA-F816-4EE9-9DAC-6721230B42F0}" destId="{913490DA-8702-47F9-BC3F-0D439D36E8D1}" srcOrd="0" destOrd="0" presId="urn:microsoft.com/office/officeart/2005/8/layout/process1"/>
    <dgm:cxn modelId="{19168191-A284-4B74-9BD5-E98916F47C7D}" type="presParOf" srcId="{91248C13-F47A-48D9-BCE6-C82BA6B2B890}" destId="{FD29D116-C509-4518-89E7-2CFB2DDA86A4}" srcOrd="2" destOrd="0" presId="urn:microsoft.com/office/officeart/2005/8/layout/process1"/>
    <dgm:cxn modelId="{1F4CB834-93F7-472C-B4C2-79A4C2EC12C7}" type="presParOf" srcId="{91248C13-F47A-48D9-BCE6-C82BA6B2B890}" destId="{5E4B5359-8C70-49F0-8D43-1F42A9B8F631}" srcOrd="3" destOrd="0" presId="urn:microsoft.com/office/officeart/2005/8/layout/process1"/>
    <dgm:cxn modelId="{5C7F1B0B-2DED-489E-A380-BEC8C866408F}" type="presParOf" srcId="{5E4B5359-8C70-49F0-8D43-1F42A9B8F631}" destId="{EC7C00B4-B544-47F0-AA18-5E5841C58412}" srcOrd="0" destOrd="0" presId="urn:microsoft.com/office/officeart/2005/8/layout/process1"/>
    <dgm:cxn modelId="{FA7E04DD-275F-4661-A5F5-62E06F01058F}" type="presParOf" srcId="{91248C13-F47A-48D9-BCE6-C82BA6B2B890}" destId="{031FA9EC-B824-4D4C-ADEB-3563191B0BA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CB45BA-D850-4A1C-A48D-41BC14AC877A}">
      <dsp:nvSpPr>
        <dsp:cNvPr id="0" name=""/>
        <dsp:cNvSpPr/>
      </dsp:nvSpPr>
      <dsp:spPr>
        <a:xfrm>
          <a:off x="8255" y="1446750"/>
          <a:ext cx="2467433" cy="14804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900" kern="1200" dirty="0"/>
            <a:t>ENSDF Datasets (input)</a:t>
          </a:r>
        </a:p>
      </dsp:txBody>
      <dsp:txXfrm>
        <a:off x="8255" y="1446750"/>
        <a:ext cx="2467433" cy="1480460"/>
      </dsp:txXfrm>
    </dsp:sp>
    <dsp:sp modelId="{73B30DCA-F816-4EE9-9DAC-6721230B42F0}">
      <dsp:nvSpPr>
        <dsp:cNvPr id="0" name=""/>
        <dsp:cNvSpPr/>
      </dsp:nvSpPr>
      <dsp:spPr>
        <a:xfrm>
          <a:off x="2722432" y="1881018"/>
          <a:ext cx="523095" cy="6119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2300" kern="1200"/>
        </a:p>
      </dsp:txBody>
      <dsp:txXfrm>
        <a:off x="2722432" y="1881018"/>
        <a:ext cx="523095" cy="611923"/>
      </dsp:txXfrm>
    </dsp:sp>
    <dsp:sp modelId="{FD29D116-C509-4518-89E7-2CFB2DDA86A4}">
      <dsp:nvSpPr>
        <dsp:cNvPr id="0" name=""/>
        <dsp:cNvSpPr/>
      </dsp:nvSpPr>
      <dsp:spPr>
        <a:xfrm>
          <a:off x="3462662" y="1446750"/>
          <a:ext cx="2467433" cy="14804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900" kern="1200" dirty="0"/>
            <a:t>Intermediate File (user editable)</a:t>
          </a:r>
        </a:p>
      </dsp:txBody>
      <dsp:txXfrm>
        <a:off x="3462662" y="1446750"/>
        <a:ext cx="2467433" cy="1480460"/>
      </dsp:txXfrm>
    </dsp:sp>
    <dsp:sp modelId="{5E4B5359-8C70-49F0-8D43-1F42A9B8F631}">
      <dsp:nvSpPr>
        <dsp:cNvPr id="0" name=""/>
        <dsp:cNvSpPr/>
      </dsp:nvSpPr>
      <dsp:spPr>
        <a:xfrm rot="20179352">
          <a:off x="6117802" y="1152171"/>
          <a:ext cx="481422" cy="6119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2300" kern="1200"/>
        </a:p>
      </dsp:txBody>
      <dsp:txXfrm rot="20179352">
        <a:off x="6117802" y="1152171"/>
        <a:ext cx="481422" cy="611923"/>
      </dsp:txXfrm>
    </dsp:sp>
    <dsp:sp modelId="{031FA9EC-B824-4D4C-ADEB-3563191B0BAD}">
      <dsp:nvSpPr>
        <dsp:cNvPr id="0" name=""/>
        <dsp:cNvSpPr/>
      </dsp:nvSpPr>
      <dsp:spPr>
        <a:xfrm>
          <a:off x="6761976" y="0"/>
          <a:ext cx="2467433" cy="14804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900" kern="1200" dirty="0"/>
            <a:t>Gamma-by-Gamma Averages</a:t>
          </a:r>
        </a:p>
      </dsp:txBody>
      <dsp:txXfrm>
        <a:off x="6761976" y="0"/>
        <a:ext cx="2467433" cy="14804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A6A40-EC88-49A4-8253-A32E8496F88B}" type="datetimeFigureOut">
              <a:rPr lang="en-US"/>
              <a:pPr/>
              <a:t>11/14/2016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CF678E-B020-4C93-9E12-A1A2D9823C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2557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tx1"/>
            </a:gs>
            <a:gs pos="37000">
              <a:schemeClr val="tx1"/>
            </a:gs>
            <a:gs pos="100000">
              <a:schemeClr val="accent2"/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FFE2-2DA9-4BD7-94C3-60240839C237}" type="datetimeFigureOut">
              <a:rPr lang="en-CA" smtClean="0"/>
              <a:pPr/>
              <a:t>14/11/2016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67CDF45-A723-44FC-861C-F8B6EE8DEC8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117723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FFE2-2DA9-4BD7-94C3-60240839C237}" type="datetimeFigureOut">
              <a:rPr lang="en-CA" smtClean="0"/>
              <a:pPr/>
              <a:t>14/11/2016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67CDF45-A723-44FC-861C-F8B6EE8DEC8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901478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FFE2-2DA9-4BD7-94C3-60240839C237}" type="datetimeFigureOut">
              <a:rPr lang="en-CA" smtClean="0"/>
              <a:pPr/>
              <a:t>14/11/2016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67CDF45-A723-44FC-861C-F8B6EE8DEC8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408296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FFE2-2DA9-4BD7-94C3-60240839C237}" type="datetimeFigureOut">
              <a:rPr lang="en-CA" smtClean="0"/>
              <a:pPr/>
              <a:t>14/11/2016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67CDF45-A723-44FC-861C-F8B6EE8DEC8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bg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bg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486015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FFE2-2DA9-4BD7-94C3-60240839C237}" type="datetimeFigureOut">
              <a:rPr lang="en-CA" smtClean="0"/>
              <a:pPr/>
              <a:t>14/11/2016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67CDF45-A723-44FC-861C-F8B6EE8DEC8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408275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FFE2-2DA9-4BD7-94C3-60240839C237}" type="datetimeFigureOut">
              <a:rPr lang="en-CA" smtClean="0"/>
              <a:pPr/>
              <a:t>14/11/2016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DF45-A723-44FC-861C-F8B6EE8DEC8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145961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FFE2-2DA9-4BD7-94C3-60240839C237}" type="datetimeFigureOut">
              <a:rPr lang="en-CA" smtClean="0"/>
              <a:pPr/>
              <a:t>14/11/2016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DF45-A723-44FC-861C-F8B6EE8DEC8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591822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FFE2-2DA9-4BD7-94C3-60240839C237}" type="datetimeFigureOut">
              <a:rPr lang="en-CA" smtClean="0"/>
              <a:pPr/>
              <a:t>14/11/2016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DF45-A723-44FC-861C-F8B6EE8DEC8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5121072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FFE2-2DA9-4BD7-94C3-60240839C237}" type="datetimeFigureOut">
              <a:rPr lang="en-CA" smtClean="0"/>
              <a:pPr/>
              <a:t>14/11/2016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67CDF45-A723-44FC-861C-F8B6EE8DEC8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049321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FFE2-2DA9-4BD7-94C3-60240839C237}" type="datetimeFigureOut">
              <a:rPr lang="en-CA" smtClean="0"/>
              <a:pPr/>
              <a:t>14/11/2016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DF45-A723-44FC-861C-F8B6EE8DEC8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908111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FFE2-2DA9-4BD7-94C3-60240839C237}" type="datetimeFigureOut">
              <a:rPr lang="en-CA" smtClean="0"/>
              <a:pPr/>
              <a:t>14/11/2016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67CDF45-A723-44FC-861C-F8B6EE8DEC8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10893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FFE2-2DA9-4BD7-94C3-60240839C237}" type="datetimeFigureOut">
              <a:rPr lang="en-CA" smtClean="0"/>
              <a:pPr/>
              <a:t>14/11/2016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DF45-A723-44FC-861C-F8B6EE8DEC8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101759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FFE2-2DA9-4BD7-94C3-60240839C237}" type="datetimeFigureOut">
              <a:rPr lang="en-CA" smtClean="0"/>
              <a:pPr/>
              <a:t>14/11/2016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DF45-A723-44FC-861C-F8B6EE8DEC8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191523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FFE2-2DA9-4BD7-94C3-60240839C237}" type="datetimeFigureOut">
              <a:rPr lang="en-CA" smtClean="0"/>
              <a:pPr/>
              <a:t>14/11/2016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DF45-A723-44FC-861C-F8B6EE8DEC8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438431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FFE2-2DA9-4BD7-94C3-60240839C237}" type="datetimeFigureOut">
              <a:rPr lang="en-CA" smtClean="0"/>
              <a:pPr/>
              <a:t>14/11/2016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DF45-A723-44FC-861C-F8B6EE8DEC8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985706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FFE2-2DA9-4BD7-94C3-60240839C237}" type="datetimeFigureOut">
              <a:rPr lang="en-CA" smtClean="0"/>
              <a:pPr/>
              <a:t>14/11/2016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DF45-A723-44FC-861C-F8B6EE8DEC8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002686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FFE2-2DA9-4BD7-94C3-60240839C237}" type="datetimeFigureOut">
              <a:rPr lang="en-CA" smtClean="0"/>
              <a:pPr/>
              <a:t>14/11/2016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DF45-A723-44FC-861C-F8B6EE8DEC8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211829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75000">
              <a:schemeClr val="tx1"/>
            </a:gs>
            <a:gs pos="100000">
              <a:schemeClr val="accent2"/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 cstate="print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F7D0FFE2-2DA9-4BD7-94C3-60240839C237}" type="datetimeFigureOut">
              <a:rPr lang="en-CA" smtClean="0"/>
              <a:pPr/>
              <a:t>14/11/2016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bg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CDF45-A723-44FC-861C-F8B6EE8DEC8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105902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New J-GAMUT code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282289"/>
            <a:ext cx="8144134" cy="1229437"/>
          </a:xfrm>
        </p:spPr>
        <p:txBody>
          <a:bodyPr>
            <a:normAutofit/>
          </a:bodyPr>
          <a:lstStyle/>
          <a:p>
            <a:r>
              <a:rPr lang="en-CA" dirty="0" smtClean="0"/>
              <a:t>Michael Birch and </a:t>
            </a:r>
            <a:r>
              <a:rPr lang="en-CA" dirty="0" err="1" smtClean="0"/>
              <a:t>Balraj</a:t>
            </a:r>
            <a:r>
              <a:rPr lang="en-CA" dirty="0" smtClean="0"/>
              <a:t> Singh </a:t>
            </a:r>
            <a:endParaRPr lang="en-CA" dirty="0" smtClean="0"/>
          </a:p>
          <a:p>
            <a:r>
              <a:rPr lang="en-CA" sz="1400" dirty="0" smtClean="0"/>
              <a:t>Department of Physics and Astronomy, </a:t>
            </a:r>
            <a:endParaRPr lang="en-CA" sz="1400" dirty="0"/>
          </a:p>
          <a:p>
            <a:r>
              <a:rPr lang="en-CA" sz="1400" dirty="0" smtClean="0"/>
              <a:t>McMaster University, Hamilton, Canada</a:t>
            </a:r>
          </a:p>
          <a:p>
            <a:endParaRPr lang="en-CA" sz="1400" dirty="0" smtClean="0"/>
          </a:p>
          <a:p>
            <a:endParaRPr lang="en-CA" sz="1400" dirty="0" smtClean="0"/>
          </a:p>
          <a:p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xmlns="" val="176359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JGAMUT: Adopted Levels and Gammas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1151461" cy="3599316"/>
          </a:xfrm>
        </p:spPr>
        <p:txBody>
          <a:bodyPr/>
          <a:lstStyle/>
          <a:p>
            <a:r>
              <a:rPr lang="en-CA" dirty="0" smtClean="0"/>
              <a:t>JGAMUT: designed </a:t>
            </a:r>
            <a:r>
              <a:rPr lang="en-CA" dirty="0"/>
              <a:t>to handle gamma-ray energies and intensities</a:t>
            </a:r>
          </a:p>
          <a:p>
            <a:r>
              <a:rPr lang="en-CA" dirty="0"/>
              <a:t>Available from </a:t>
            </a:r>
            <a:r>
              <a:rPr lang="en-CA" dirty="0">
                <a:solidFill>
                  <a:schemeClr val="accent1"/>
                </a:solidFill>
              </a:rPr>
              <a:t>http://www.physics.mcmaster.ca/~birchmd/codes/JGAMUT_release.zip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3019" y="4096089"/>
            <a:ext cx="4906958" cy="263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45800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JGAMUT: Adopted Levels and Gammas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Program flow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50834998"/>
              </p:ext>
            </p:extLst>
          </p:nvPr>
        </p:nvGraphicFramePr>
        <p:xfrm>
          <a:off x="820918" y="2380522"/>
          <a:ext cx="9392758" cy="4373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/>
          <p:cNvGrpSpPr/>
          <p:nvPr/>
        </p:nvGrpSpPr>
        <p:grpSpPr>
          <a:xfrm rot="2409376">
            <a:off x="7031985" y="5070179"/>
            <a:ext cx="493141" cy="625312"/>
            <a:chOff x="5006937" y="1319450"/>
            <a:chExt cx="395162" cy="501072"/>
          </a:xfrm>
        </p:grpSpPr>
        <p:sp>
          <p:nvSpPr>
            <p:cNvPr id="6" name="Right Arrow 11"/>
            <p:cNvSpPr/>
            <p:nvPr/>
          </p:nvSpPr>
          <p:spPr>
            <a:xfrm rot="20160611">
              <a:off x="5006937" y="1319450"/>
              <a:ext cx="395162" cy="501072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ight Arrow 4"/>
            <p:cNvSpPr/>
            <p:nvPr/>
          </p:nvSpPr>
          <p:spPr>
            <a:xfrm rot="20160611">
              <a:off x="5012057" y="1443763"/>
              <a:ext cx="276613" cy="3006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CA" sz="1900" kern="120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595686" y="4792025"/>
            <a:ext cx="2508766" cy="1505260"/>
            <a:chOff x="5534893" y="367262"/>
            <a:chExt cx="2020453" cy="1212272"/>
          </a:xfrm>
        </p:grpSpPr>
        <p:sp>
          <p:nvSpPr>
            <p:cNvPr id="9" name="Rounded Rectangle 9"/>
            <p:cNvSpPr/>
            <p:nvPr/>
          </p:nvSpPr>
          <p:spPr>
            <a:xfrm>
              <a:off x="5534893" y="367262"/>
              <a:ext cx="2020453" cy="121227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6"/>
            <p:cNvSpPr/>
            <p:nvPr/>
          </p:nvSpPr>
          <p:spPr>
            <a:xfrm>
              <a:off x="5570399" y="402768"/>
              <a:ext cx="1949441" cy="11412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900" dirty="0">
                  <a:solidFill>
                    <a:prstClr val="white"/>
                  </a:solidFill>
                  <a:latin typeface="Trebuchet MS" panose="020B0603020202020204"/>
                </a:rPr>
                <a:t>GAMUT Algorithm Results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515668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JGAMUT: Adopted Levels and Gammas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1970468"/>
            <a:ext cx="9613861" cy="3965721"/>
          </a:xfrm>
        </p:spPr>
        <p:txBody>
          <a:bodyPr/>
          <a:lstStyle/>
          <a:p>
            <a:r>
              <a:rPr lang="en-CA" dirty="0"/>
              <a:t>Intermediate file</a:t>
            </a:r>
          </a:p>
          <a:p>
            <a:pPr lvl="1"/>
            <a:r>
              <a:rPr lang="en-CA" dirty="0"/>
              <a:t>Grouping of gamma-ray data from all input datasets into a tabular format</a:t>
            </a:r>
          </a:p>
          <a:p>
            <a:pPr lvl="1"/>
            <a:r>
              <a:rPr lang="en-CA" dirty="0"/>
              <a:t>Warning: this grouping is not perfect and requires verification by evaluator</a:t>
            </a:r>
          </a:p>
          <a:p>
            <a:r>
              <a:rPr lang="en-CA" dirty="0"/>
              <a:t>Gamma-by-gamma averages</a:t>
            </a:r>
          </a:p>
          <a:p>
            <a:pPr lvl="1"/>
            <a:r>
              <a:rPr lang="en-CA" dirty="0"/>
              <a:t>Performs a weighted average (or NRM or unweighted average, depending on the discrepancy of the data) of the measurements for each gamma ray</a:t>
            </a:r>
          </a:p>
          <a:p>
            <a:r>
              <a:rPr lang="en-CA" dirty="0"/>
              <a:t>GAMUT </a:t>
            </a:r>
            <a:r>
              <a:rPr lang="en-CA" dirty="0" smtClean="0"/>
              <a:t>algorithms (</a:t>
            </a:r>
            <a:r>
              <a:rPr lang="en-CA" sz="2000" dirty="0" smtClean="0"/>
              <a:t>based on procedure </a:t>
            </a:r>
            <a:r>
              <a:rPr lang="en-CA" sz="2000" smtClean="0"/>
              <a:t>by R.B. </a:t>
            </a:r>
            <a:r>
              <a:rPr lang="en-CA" sz="2000" dirty="0" smtClean="0"/>
              <a:t>Firestone, LBL-Report 26024 (1991))</a:t>
            </a:r>
            <a:endParaRPr lang="en-CA" sz="2000" dirty="0"/>
          </a:p>
          <a:p>
            <a:pPr lvl="1"/>
            <a:r>
              <a:rPr lang="en-CA" dirty="0"/>
              <a:t>Energy algorithm performs a least-squares fit to level scheme (similar to GTOL)</a:t>
            </a:r>
          </a:p>
          <a:p>
            <a:pPr lvl="1"/>
            <a:r>
              <a:rPr lang="en-CA" dirty="0"/>
              <a:t>Intensity algorithm performs a chi-square minimization</a:t>
            </a:r>
          </a:p>
        </p:txBody>
      </p:sp>
    </p:spTree>
    <p:extLst>
      <p:ext uri="{BB962C8B-B14F-4D97-AF65-F5344CB8AC3E}">
        <p14:creationId xmlns:p14="http://schemas.microsoft.com/office/powerpoint/2010/main" xmlns="" val="4192844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JGAMUT: Additional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Preprocessing of the data</a:t>
            </a:r>
          </a:p>
          <a:p>
            <a:pPr lvl="1"/>
            <a:r>
              <a:rPr lang="en-CA" dirty="0"/>
              <a:t>Can correct calibration differences between datasets through linear systematic shifts of the measured energies</a:t>
            </a:r>
          </a:p>
          <a:p>
            <a:pPr lvl="1"/>
            <a:r>
              <a:rPr lang="en-CA" dirty="0"/>
              <a:t>Can remove all measurements from an entire dataset from the intermediate file (allows evaluator to exclude faulty measurements)</a:t>
            </a:r>
          </a:p>
          <a:p>
            <a:r>
              <a:rPr lang="en-CA" dirty="0"/>
              <a:t>Output can be in the format of an adopted levels and gammas dataset</a:t>
            </a:r>
          </a:p>
          <a:p>
            <a:pPr lvl="1"/>
            <a:r>
              <a:rPr lang="en-CA" dirty="0"/>
              <a:t>Warning: this output is not perfect and requires verification by the evaluator</a:t>
            </a:r>
          </a:p>
          <a:p>
            <a:r>
              <a:rPr lang="en-CA" dirty="0"/>
              <a:t>Mathematical detail of all features is given in the user manual</a:t>
            </a:r>
          </a:p>
        </p:txBody>
      </p:sp>
    </p:spTree>
    <p:extLst>
      <p:ext uri="{BB962C8B-B14F-4D97-AF65-F5344CB8AC3E}">
        <p14:creationId xmlns:p14="http://schemas.microsoft.com/office/powerpoint/2010/main" xmlns="" val="251407052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1316</TotalTime>
  <Words>241</Words>
  <Application>Microsoft Office PowerPoint</Application>
  <PresentationFormat>Custom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Berlin</vt:lpstr>
      <vt:lpstr>New J-GAMUT code</vt:lpstr>
      <vt:lpstr>JGAMUT: Adopted Levels and Gammas</vt:lpstr>
      <vt:lpstr>JGAMUT: Adopted Levels and Gammas</vt:lpstr>
      <vt:lpstr>JGAMUT: Adopted Levels and Gammas</vt:lpstr>
      <vt:lpstr>JGAMUT: Additional Features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Averaging Methods for Experimental Measurements</dc:title>
  <dc:creator>Michael Birch</dc:creator>
  <cp:lastModifiedBy>Owner</cp:lastModifiedBy>
  <cp:revision>172</cp:revision>
  <dcterms:created xsi:type="dcterms:W3CDTF">2016-08-03T17:13:53Z</dcterms:created>
  <dcterms:modified xsi:type="dcterms:W3CDTF">2016-11-14T08:45:37Z</dcterms:modified>
</cp:coreProperties>
</file>