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66" r:id="rId4"/>
    <p:sldId id="267" r:id="rId5"/>
    <p:sldId id="268" r:id="rId6"/>
    <p:sldId id="270" r:id="rId7"/>
    <p:sldId id="271" r:id="rId8"/>
    <p:sldId id="272" r:id="rId9"/>
    <p:sldId id="273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B7F"/>
    <a:srgbClr val="594E7F"/>
    <a:srgbClr val="D2C4F5"/>
    <a:srgbClr val="000000"/>
    <a:srgbClr val="ACAC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1F04EF-6DC6-45AA-B4E8-8FDC8F840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46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603AA42-2632-4BD8-B32A-E9CCE7E2E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14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1C8E11-206A-46BD-8256-13D77D9CEAF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3AA42-2632-4BD8-B32A-E9CCE7E2EFB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NLppt_BG_Title_NewDOElogo_OffSc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-112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14CE3-09C8-4A5C-9893-BC09F802E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A4E05-63A6-41A2-9976-E3338BE33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11A50-C087-4FB0-8A43-CDFE0695B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F8A50-CB7B-49E5-9BE9-844153DDA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AB472-3A09-4E28-A222-70DF09119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E3F4A-CAAB-44E1-AB7C-ACCCCF4A1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1EEA8-6615-41E0-B144-AA663DE9B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CDFEF-3015-4758-88E6-00E501DCC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4A680-26EF-40C0-B7EB-F7C83F353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DDDD-0FED-48FB-A6B5-4331790C0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812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51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42B7F"/>
                </a:solidFill>
              </a:defRPr>
            </a:lvl1pPr>
          </a:lstStyle>
          <a:p>
            <a:pPr>
              <a:defRPr/>
            </a:pPr>
            <a:fld id="{A484066D-602A-4D8F-B8E9-F7A093944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ndc.bnl.gov/ns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C000"/>
                </a:solidFill>
              </a:rPr>
              <a:t>Current status of the NSR project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FFC000"/>
                </a:solidFill>
              </a:rPr>
              <a:t>Boris Pritychenko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FFC000"/>
                </a:solidFill>
              </a:rPr>
              <a:t>National Nuclear Data Center, BNL, Upton, NY 11973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NSR project is in a good shape.</a:t>
            </a:r>
          </a:p>
          <a:p>
            <a:r>
              <a:rPr lang="en-US" sz="2000" dirty="0" smtClean="0"/>
              <a:t>We will continue to support nuclear structure evaluations and do our best to support nuclear reactions and theory.</a:t>
            </a:r>
          </a:p>
          <a:p>
            <a:r>
              <a:rPr lang="en-US" sz="2000" dirty="0" smtClean="0"/>
              <a:t>We will keep NSR website </a:t>
            </a:r>
            <a:r>
              <a:rPr lang="en-US" sz="2000" dirty="0" smtClean="0">
                <a:hlinkClick r:id="rId2"/>
              </a:rPr>
              <a:t>http://www.nndc.bnl.gov/nsr</a:t>
            </a:r>
            <a:r>
              <a:rPr lang="en-US" sz="2000" dirty="0" smtClean="0"/>
              <a:t> current and up-to-date.</a:t>
            </a:r>
          </a:p>
          <a:p>
            <a:r>
              <a:rPr lang="en-US" sz="2000" dirty="0" smtClean="0"/>
              <a:t>We will continue to improve NSR completeness and address research needs.</a:t>
            </a:r>
          </a:p>
          <a:p>
            <a:r>
              <a:rPr lang="en-US" sz="2000" dirty="0" smtClean="0"/>
              <a:t>We have started the import of missing references from EXFOR database.</a:t>
            </a:r>
          </a:p>
          <a:p>
            <a:r>
              <a:rPr lang="en-US" sz="2000" dirty="0" smtClean="0"/>
              <a:t>We have started to work on a joint E-library for EXFOR and NSR.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NSR Database Scope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compile all low- and intermediate-energy references for broad use, not just nuclear structure and decay as before 90ies. </a:t>
            </a:r>
          </a:p>
          <a:p>
            <a:r>
              <a:rPr lang="en-US" sz="2000" dirty="0" smtClean="0"/>
              <a:t>Nuclear Reactions papers</a:t>
            </a:r>
          </a:p>
          <a:p>
            <a:pPr lvl="1"/>
            <a:r>
              <a:rPr lang="en-US" sz="1800" dirty="0" smtClean="0"/>
              <a:t>CINDA</a:t>
            </a:r>
            <a:r>
              <a:rPr lang="en-US" sz="1800" b="1" dirty="0" smtClean="0"/>
              <a:t> </a:t>
            </a:r>
            <a:r>
              <a:rPr lang="en-US" sz="1800" dirty="0" smtClean="0"/>
              <a:t>database is no longer supported</a:t>
            </a:r>
          </a:p>
          <a:p>
            <a:pPr lvl="1"/>
            <a:r>
              <a:rPr lang="en-US" sz="1800" dirty="0" smtClean="0"/>
              <a:t>Consequently NSR is filling the gap for NRDC network</a:t>
            </a:r>
          </a:p>
          <a:p>
            <a:pPr lvl="1"/>
            <a:r>
              <a:rPr lang="en-US" sz="1800" dirty="0" smtClean="0"/>
              <a:t>Extended keywords allow to extract statistics using bibliography metadata</a:t>
            </a:r>
          </a:p>
          <a:p>
            <a:r>
              <a:rPr lang="en-US" sz="2000" dirty="0" smtClean="0"/>
              <a:t>Theoretical papers</a:t>
            </a:r>
          </a:p>
          <a:p>
            <a:pPr lvl="1"/>
            <a:r>
              <a:rPr lang="en-US" sz="1800" dirty="0" smtClean="0"/>
              <a:t>NSR is the only USNDP database where nuclear theory papers are systematically compiled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NSR Compilations in FY2016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3886200"/>
          </a:xfrm>
        </p:spPr>
        <p:txBody>
          <a:bodyPr/>
          <a:lstStyle/>
          <a:p>
            <a:r>
              <a:rPr lang="en-US" sz="1800" dirty="0" smtClean="0"/>
              <a:t>NSR team: 1.5 NNDC, 2 contractors and 1 IAEA collaborator.</a:t>
            </a:r>
          </a:p>
          <a:p>
            <a:r>
              <a:rPr lang="en-US" sz="1800" dirty="0" smtClean="0"/>
              <a:t>Our goal is provide the coverage for current publications; however, due to many historical and technical reasons a substantial number of articles was missed in the past and we are we are proactively recovering these references.</a:t>
            </a:r>
          </a:p>
          <a:p>
            <a:r>
              <a:rPr lang="en-US" sz="1800" dirty="0" smtClean="0"/>
              <a:t>Our major requirement is speed, prompt creation of entries for ENSDF.</a:t>
            </a:r>
          </a:p>
          <a:p>
            <a:r>
              <a:rPr lang="en-US" sz="1800" dirty="0" smtClean="0"/>
              <a:t>NSR Quality Assurance: </a:t>
            </a:r>
            <a:r>
              <a:rPr lang="en-US" sz="1800" dirty="0"/>
              <a:t>Manager + Users + Evaluators + Compilers i</a:t>
            </a:r>
            <a:r>
              <a:rPr lang="en-US" sz="1800" dirty="0" smtClean="0"/>
              <a:t>nputs. We do not have a bug database, we just fix bugs immediately.</a:t>
            </a:r>
          </a:p>
          <a:p>
            <a:r>
              <a:rPr lang="en-US" sz="1800" dirty="0" smtClean="0"/>
              <a:t>Direct communication with Phys. Rev. C</a:t>
            </a:r>
            <a:r>
              <a:rPr lang="en-US" sz="1800" dirty="0"/>
              <a:t>:</a:t>
            </a:r>
            <a:r>
              <a:rPr lang="en-US" sz="1800" dirty="0" smtClean="0"/>
              <a:t> ~15% of authors submit keywords to NSR.</a:t>
            </a:r>
          </a:p>
          <a:p>
            <a:r>
              <a:rPr lang="en-US" sz="1800" dirty="0"/>
              <a:t>NSR database is updated </a:t>
            </a:r>
            <a:r>
              <a:rPr lang="en-US" sz="1800" dirty="0" smtClean="0"/>
              <a:t>2-3 times a week (Most frequently-updated nuclear database).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984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FY 2016 NSR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NSR </a:t>
            </a:r>
            <a:r>
              <a:rPr lang="en-US" sz="1800" dirty="0" smtClean="0"/>
              <a:t>References:</a:t>
            </a:r>
            <a:endParaRPr lang="en-US" sz="1800" dirty="0"/>
          </a:p>
          <a:p>
            <a:pPr lvl="1"/>
            <a:r>
              <a:rPr lang="en-US" sz="1800" dirty="0"/>
              <a:t>3263 new </a:t>
            </a:r>
            <a:r>
              <a:rPr lang="en-US" sz="1800" dirty="0" smtClean="0"/>
              <a:t>article entries, total NSR: 222684 (10 times bigger than EXFOR) </a:t>
            </a:r>
            <a:endParaRPr lang="en-US" sz="1800" dirty="0"/>
          </a:p>
          <a:p>
            <a:pPr lvl="1"/>
            <a:r>
              <a:rPr lang="en-US" sz="1800" dirty="0"/>
              <a:t>859 modified </a:t>
            </a:r>
            <a:r>
              <a:rPr lang="en-US" sz="1800" dirty="0" smtClean="0"/>
              <a:t>(bug fixes) </a:t>
            </a:r>
            <a:r>
              <a:rPr lang="en-US" sz="1800" dirty="0"/>
              <a:t>article entries</a:t>
            </a:r>
          </a:p>
          <a:p>
            <a:pPr lvl="1"/>
            <a:r>
              <a:rPr lang="en-US" sz="1800" dirty="0"/>
              <a:t>1856 </a:t>
            </a:r>
            <a:r>
              <a:rPr lang="en-US" sz="1800" dirty="0" err="1"/>
              <a:t>keyworded</a:t>
            </a:r>
            <a:r>
              <a:rPr lang="en-US" sz="1800" dirty="0"/>
              <a:t> article </a:t>
            </a:r>
            <a:r>
              <a:rPr lang="en-US" sz="1800" dirty="0" smtClean="0"/>
              <a:t>abstracts</a:t>
            </a:r>
          </a:p>
          <a:p>
            <a:r>
              <a:rPr lang="en-US" sz="1800" dirty="0" smtClean="0"/>
              <a:t>NSR Dictionary updates:</a:t>
            </a:r>
          </a:p>
          <a:p>
            <a:pPr lvl="1"/>
            <a:r>
              <a:rPr lang="en-US" sz="1800" dirty="0" smtClean="0"/>
              <a:t>1750 new authors, total NSR: 96685</a:t>
            </a:r>
          </a:p>
          <a:p>
            <a:pPr lvl="1"/>
            <a:r>
              <a:rPr lang="en-US" sz="1800" dirty="0" smtClean="0"/>
              <a:t>7 new journals, total NSR: 516</a:t>
            </a:r>
          </a:p>
          <a:p>
            <a:pPr lvl="1"/>
            <a:r>
              <a:rPr lang="en-US" sz="1800" dirty="0" smtClean="0"/>
              <a:t>225 new reactions, total NSR: 7904</a:t>
            </a:r>
          </a:p>
          <a:p>
            <a:pPr lvl="1"/>
            <a:r>
              <a:rPr lang="en-US" sz="1800" dirty="0" smtClean="0"/>
              <a:t>408 new nuclides, total NSR: 6415</a:t>
            </a:r>
          </a:p>
          <a:p>
            <a:r>
              <a:rPr lang="en-US" sz="1800" dirty="0" smtClean="0"/>
              <a:t>NSR Database updates: 117 in FY 2016</a:t>
            </a:r>
          </a:p>
          <a:p>
            <a:r>
              <a:rPr lang="en-US" sz="1800" dirty="0" smtClean="0"/>
              <a:t>NSR Web retrievals: 442175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6437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Oak Ridge Library for NSR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848600" cy="4419600"/>
          </a:xfrm>
        </p:spPr>
        <p:txBody>
          <a:bodyPr/>
          <a:lstStyle/>
          <a:p>
            <a:r>
              <a:rPr lang="en-US" sz="1800" dirty="0" smtClean="0"/>
              <a:t>NSR like ENSDF has been started at Oak Ridge National laboratory and transferred to Brookhaven in 1980.</a:t>
            </a:r>
          </a:p>
          <a:p>
            <a:r>
              <a:rPr lang="en-US" sz="1800" dirty="0" smtClean="0"/>
              <a:t>Oak Ridge library had many unique and valuable publications that of importance for ENSDF evaluations.</a:t>
            </a:r>
          </a:p>
          <a:p>
            <a:r>
              <a:rPr lang="en-US" sz="1800" dirty="0" smtClean="0"/>
              <a:t>In May of 2016, NSR technical staff member Joann Totans travelled to Oak Ridge and recovered unique publications: 35 boxes of reports, private communications and theses that have been published prior to 1980. Oak Ridge employee C. </a:t>
            </a:r>
            <a:r>
              <a:rPr lang="en-US" sz="1800" dirty="0" err="1" smtClean="0"/>
              <a:t>Nasaraja</a:t>
            </a:r>
            <a:r>
              <a:rPr lang="en-US" sz="1800" dirty="0" smtClean="0"/>
              <a:t> has helped Joann.</a:t>
            </a:r>
          </a:p>
          <a:p>
            <a:r>
              <a:rPr lang="en-US" sz="1800" dirty="0" smtClean="0"/>
              <a:t>These publications have been shipped to NNDC, and J. Totans is presently processing them as time permits.</a:t>
            </a:r>
          </a:p>
          <a:p>
            <a:r>
              <a:rPr lang="en-US" sz="1800" dirty="0" smtClean="0"/>
              <a:t>We are planning to add these publications to a common PDF database. V. </a:t>
            </a:r>
            <a:r>
              <a:rPr lang="en-US" sz="1800" dirty="0" err="1" smtClean="0"/>
              <a:t>Zerkin</a:t>
            </a:r>
            <a:r>
              <a:rPr lang="en-US" sz="1800" dirty="0" smtClean="0"/>
              <a:t> (IAEA) is working with J. Totans.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0496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 Type Code: CODEN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828800"/>
            <a:ext cx="4012565" cy="3886200"/>
          </a:xfrm>
        </p:spPr>
        <p:txBody>
          <a:bodyPr/>
          <a:lstStyle/>
          <a:p>
            <a:r>
              <a:rPr lang="en-US" sz="1800" dirty="0"/>
              <a:t>O</a:t>
            </a:r>
            <a:r>
              <a:rPr lang="en-US" sz="1800" dirty="0" smtClean="0"/>
              <a:t>riginally </a:t>
            </a:r>
            <a:r>
              <a:rPr lang="en-US" sz="1800" dirty="0"/>
              <a:t>results have been </a:t>
            </a:r>
            <a:r>
              <a:rPr lang="en-US" sz="1800" dirty="0" smtClean="0"/>
              <a:t>published mostly </a:t>
            </a:r>
            <a:r>
              <a:rPr lang="en-US" sz="1800" dirty="0"/>
              <a:t>in </a:t>
            </a:r>
            <a:r>
              <a:rPr lang="en-US" sz="1800" dirty="0" smtClean="0"/>
              <a:t>journals.</a:t>
            </a:r>
          </a:p>
          <a:p>
            <a:r>
              <a:rPr lang="en-US" sz="1800" dirty="0"/>
              <a:t>Over the years</a:t>
            </a:r>
            <a:r>
              <a:rPr lang="en-US" sz="1800" dirty="0" smtClean="0"/>
              <a:t>, </a:t>
            </a:r>
            <a:r>
              <a:rPr lang="en-US" sz="1800" dirty="0"/>
              <a:t>the overall volume of research exceeded the journal capacities and many unique results have been published as laboratory reports or conference proceedings. </a:t>
            </a:r>
            <a:endParaRPr lang="en-US" sz="1800" dirty="0" smtClean="0"/>
          </a:p>
          <a:p>
            <a:r>
              <a:rPr lang="en-US" sz="1800" dirty="0" smtClean="0"/>
              <a:t>Later the </a:t>
            </a:r>
            <a:r>
              <a:rPr lang="en-US" sz="1800" dirty="0"/>
              <a:t>volume of nuclear physics research has dwindled while the latest computer technologies have helped to increase </a:t>
            </a:r>
            <a:r>
              <a:rPr lang="en-US" sz="1800" dirty="0" smtClean="0"/>
              <a:t>the journal </a:t>
            </a:r>
            <a:r>
              <a:rPr lang="en-US" sz="1800" dirty="0"/>
              <a:t>volumes. </a:t>
            </a:r>
            <a:endParaRPr lang="en-US" sz="1800" dirty="0" smtClean="0"/>
          </a:p>
          <a:p>
            <a:r>
              <a:rPr lang="en-US" sz="1800" dirty="0" smtClean="0"/>
              <a:t>Presently, journals </a:t>
            </a:r>
            <a:r>
              <a:rPr lang="en-US" sz="1800" dirty="0"/>
              <a:t>could accommodate almost all major findings.</a:t>
            </a:r>
            <a:endParaRPr lang="en-US" sz="1800" i="1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 descr="C:\NSR\CountReferences\Figures\NSRENSDFX4PubTyp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565" y="1788160"/>
            <a:ext cx="4293235" cy="3281680"/>
          </a:xfrm>
          <a:prstGeom prst="rect">
            <a:avLst/>
          </a:prstGeom>
          <a:noFill/>
          <a:ln>
            <a:solidFill>
              <a:srgbClr val="D2C4F5"/>
            </a:solidFill>
          </a:ln>
        </p:spPr>
      </p:pic>
    </p:spTree>
    <p:extLst>
      <p:ext uri="{BB962C8B-B14F-4D97-AF65-F5344CB8AC3E}">
        <p14:creationId xmlns:p14="http://schemas.microsoft.com/office/powerpoint/2010/main" val="264925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Unique Contents: Laboratory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828800"/>
            <a:ext cx="3641725" cy="3886200"/>
          </a:xfrm>
        </p:spPr>
        <p:txBody>
          <a:bodyPr/>
          <a:lstStyle/>
          <a:p>
            <a:r>
              <a:rPr lang="en-US" sz="1800" dirty="0"/>
              <a:t>F</a:t>
            </a:r>
            <a:r>
              <a:rPr lang="en-US" sz="1800" dirty="0" smtClean="0"/>
              <a:t>ractional </a:t>
            </a:r>
            <a:r>
              <a:rPr lang="en-US" sz="1800" dirty="0"/>
              <a:t>contribution of laboratory reports to ENSDF and EXFOR databases provides a powerful testimony to </a:t>
            </a:r>
            <a:r>
              <a:rPr lang="en-US" sz="1800" dirty="0" smtClean="0"/>
              <a:t>the impact of typewriter-style </a:t>
            </a:r>
            <a:r>
              <a:rPr lang="en-US" sz="1800" dirty="0"/>
              <a:t>publications. </a:t>
            </a:r>
            <a:endParaRPr lang="en-US" sz="1800" dirty="0" smtClean="0"/>
          </a:p>
          <a:p>
            <a:r>
              <a:rPr lang="en-US" sz="1800" dirty="0" smtClean="0"/>
              <a:t>These </a:t>
            </a:r>
            <a:r>
              <a:rPr lang="en-US" sz="1800" dirty="0"/>
              <a:t>reports played a major role in </a:t>
            </a:r>
            <a:r>
              <a:rPr lang="en-US" sz="1800" dirty="0" smtClean="0"/>
              <a:t>the XX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  <a:r>
              <a:rPr lang="en-US" sz="1800" dirty="0"/>
              <a:t>century as the final destination for new results and lost this function nowadays in favor of other dissemination tools.</a:t>
            </a:r>
            <a:endParaRPr lang="en-US" sz="1800" dirty="0" smtClean="0"/>
          </a:p>
        </p:txBody>
      </p:sp>
      <p:pic>
        <p:nvPicPr>
          <p:cNvPr id="7" name="Picture 6" descr="C:\NSR\CountReferences\Figures\X4ENSLabReport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690" y="2037715"/>
            <a:ext cx="4511675" cy="3448685"/>
          </a:xfrm>
          <a:prstGeom prst="rect">
            <a:avLst/>
          </a:prstGeom>
          <a:noFill/>
          <a:ln>
            <a:solidFill>
              <a:srgbClr val="D2C4F5"/>
            </a:solidFill>
          </a:ln>
        </p:spPr>
      </p:pic>
    </p:spTree>
    <p:extLst>
      <p:ext uri="{BB962C8B-B14F-4D97-AF65-F5344CB8AC3E}">
        <p14:creationId xmlns:p14="http://schemas.microsoft.com/office/powerpoint/2010/main" val="249313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Unique Contents: Journals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3733800" cy="3886200"/>
          </a:xfrm>
        </p:spPr>
        <p:txBody>
          <a:bodyPr/>
          <a:lstStyle/>
          <a:p>
            <a:r>
              <a:rPr lang="en-US" sz="1800" dirty="0" smtClean="0"/>
              <a:t>Initially, the </a:t>
            </a:r>
            <a:r>
              <a:rPr lang="en-US" sz="1800" dirty="0"/>
              <a:t>large volume nuclear reaction data sets (EXFOR database) could not be accommodated by </a:t>
            </a:r>
            <a:r>
              <a:rPr lang="en-US" sz="1800" dirty="0" smtClean="0"/>
              <a:t>journal publications. </a:t>
            </a:r>
          </a:p>
          <a:p>
            <a:r>
              <a:rPr lang="en-US" sz="1800" dirty="0" smtClean="0"/>
              <a:t>Later</a:t>
            </a:r>
            <a:r>
              <a:rPr lang="en-US" sz="1800" dirty="0"/>
              <a:t>, the computer and Web dissemination technologies have evolved and adapted to large volumes of data that are presently published as supplementary Web files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Today, almost everything is published in journals.</a:t>
            </a:r>
            <a:endParaRPr lang="en-US" sz="1800" dirty="0"/>
          </a:p>
        </p:txBody>
      </p:sp>
      <p:pic>
        <p:nvPicPr>
          <p:cNvPr id="4" name="Picture 3" descr="C:\NSR\CountReferences\Figures\X4ENSJournal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057400"/>
            <a:ext cx="4419600" cy="3378200"/>
          </a:xfrm>
          <a:prstGeom prst="rect">
            <a:avLst/>
          </a:prstGeom>
          <a:noFill/>
          <a:ln>
            <a:solidFill>
              <a:srgbClr val="D2C4F5"/>
            </a:solidFill>
          </a:ln>
        </p:spPr>
      </p:pic>
    </p:spTree>
    <p:extLst>
      <p:ext uri="{BB962C8B-B14F-4D97-AF65-F5344CB8AC3E}">
        <p14:creationId xmlns:p14="http://schemas.microsoft.com/office/powerpoint/2010/main" val="363101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Compilation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In light of the previous analysis of NSR and </a:t>
            </a:r>
            <a:r>
              <a:rPr lang="en-US" sz="1800" smtClean="0"/>
              <a:t>EXFOR databases we </a:t>
            </a:r>
            <a:r>
              <a:rPr lang="en-US" sz="1800" dirty="0" smtClean="0"/>
              <a:t>have to compile journals,  private communication and theses.</a:t>
            </a:r>
          </a:p>
          <a:p>
            <a:r>
              <a:rPr lang="en-US" sz="1800" dirty="0" smtClean="0"/>
              <a:t>Other secondary publications such as lab reports and conference proceedings are not the final sources of experimental data and can be ignored.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????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49368890"/>
      </p:ext>
    </p:extLst>
  </p:cSld>
  <p:clrMapOvr>
    <a:masterClrMapping/>
  </p:clrMapOvr>
</p:sld>
</file>

<file path=ppt/theme/theme1.xml><?xml version="1.0" encoding="utf-8"?>
<a:theme xmlns:a="http://schemas.openxmlformats.org/drawingml/2006/main" name="BNL_rev0412">
  <a:themeElements>
    <a:clrScheme name="BNL Blue 2">
      <a:dk1>
        <a:srgbClr val="141313"/>
      </a:dk1>
      <a:lt1>
        <a:srgbClr val="FFFFFF"/>
      </a:lt1>
      <a:dk2>
        <a:srgbClr val="082957"/>
      </a:dk2>
      <a:lt2>
        <a:srgbClr val="8DABCC"/>
      </a:lt2>
      <a:accent1>
        <a:srgbClr val="C9DBE8"/>
      </a:accent1>
      <a:accent2>
        <a:srgbClr val="8DABCC"/>
      </a:accent2>
      <a:accent3>
        <a:srgbClr val="3A75AB"/>
      </a:accent3>
      <a:accent4>
        <a:srgbClr val="2D4D7B"/>
      </a:accent4>
      <a:accent5>
        <a:srgbClr val="082957"/>
      </a:accent5>
      <a:accent6>
        <a:srgbClr val="141313"/>
      </a:accent6>
      <a:hlink>
        <a:srgbClr val="3A75AB"/>
      </a:hlink>
      <a:folHlink>
        <a:srgbClr val="2D4D7B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748</Words>
  <Application>Microsoft Office PowerPoint</Application>
  <PresentationFormat>On-screen Show (4:3)</PresentationFormat>
  <Paragraphs>61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BNL_rev0412</vt:lpstr>
      <vt:lpstr>Current status of the NSR project</vt:lpstr>
      <vt:lpstr>NSR Database Scope</vt:lpstr>
      <vt:lpstr>NSR Compilations in FY2016</vt:lpstr>
      <vt:lpstr>FY 2016 NSR Statistics</vt:lpstr>
      <vt:lpstr>Oak Ridge Library for NSR Users</vt:lpstr>
      <vt:lpstr>Reference Type Code: CODEN</vt:lpstr>
      <vt:lpstr>Unique Contents: Laboratory Reports</vt:lpstr>
      <vt:lpstr>Unique Contents: Journals</vt:lpstr>
      <vt:lpstr>Compilation Suggestions</vt:lpstr>
      <vt:lpstr>Conclusions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Gagnon</dc:creator>
  <cp:lastModifiedBy>Pritychenko, Boris</cp:lastModifiedBy>
  <cp:revision>212</cp:revision>
  <cp:lastPrinted>2007-07-02T19:06:14Z</cp:lastPrinted>
  <dcterms:created xsi:type="dcterms:W3CDTF">2007-06-28T20:22:43Z</dcterms:created>
  <dcterms:modified xsi:type="dcterms:W3CDTF">2016-11-15T13:52:21Z</dcterms:modified>
</cp:coreProperties>
</file>