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9" r:id="rId2"/>
    <p:sldId id="425" r:id="rId3"/>
    <p:sldId id="429" r:id="rId4"/>
    <p:sldId id="430" r:id="rId5"/>
    <p:sldId id="432" r:id="rId6"/>
    <p:sldId id="426" r:id="rId7"/>
    <p:sldId id="427" r:id="rId8"/>
    <p:sldId id="433" r:id="rId9"/>
    <p:sldId id="434" r:id="rId10"/>
    <p:sldId id="431" r:id="rId11"/>
    <p:sldId id="428" r:id="rId12"/>
    <p:sldId id="416" r:id="rId13"/>
    <p:sldId id="411" r:id="rId14"/>
    <p:sldId id="417" r:id="rId15"/>
    <p:sldId id="415" r:id="rId16"/>
    <p:sldId id="418" r:id="rId17"/>
    <p:sldId id="37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6B9B8"/>
    <a:srgbClr val="FFFF66"/>
    <a:srgbClr val="C3D69B"/>
    <a:srgbClr val="D99694"/>
    <a:srgbClr val="FF3399"/>
    <a:srgbClr val="376092"/>
    <a:srgbClr val="008000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346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074056" y="2061717"/>
            <a:ext cx="4963887" cy="863600"/>
          </a:xfrm>
        </p:spPr>
        <p:txBody>
          <a:bodyPr/>
          <a:lstStyle/>
          <a:p>
            <a:pPr eaLnBrk="1" hangingPunct="1"/>
            <a:r>
              <a:rPr lang="en-US" sz="7200" dirty="0" smtClean="0">
                <a:solidFill>
                  <a:schemeClr val="bg1"/>
                </a:solidFill>
              </a:rPr>
              <a:t>XUNDL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84781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Derived quantities not in ENSDF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0473" y="874540"/>
            <a:ext cx="806267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4" y="1083883"/>
            <a:ext cx="7673967" cy="159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3" y="3120569"/>
            <a:ext cx="8876123" cy="356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89600" y="2989943"/>
            <a:ext cx="2177143" cy="4049486"/>
          </a:xfrm>
          <a:prstGeom prst="ellipse">
            <a:avLst/>
          </a:prstGeom>
          <a:solidFill>
            <a:srgbClr val="4F81BD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2075543"/>
            <a:ext cx="371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BACKUPS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68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2828549" y="4055814"/>
            <a:ext cx="1230403" cy="82445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486" y="4177949"/>
            <a:ext cx="122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Available papers</a:t>
            </a:r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Developments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9145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429" y="682182"/>
            <a:ext cx="8374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Coordinator change, E.A. </a:t>
            </a:r>
            <a:r>
              <a:rPr lang="en-US" dirty="0" err="1" smtClean="0">
                <a:latin typeface="+mj-lt"/>
              </a:rPr>
              <a:t>McCutchan</a:t>
            </a:r>
            <a:r>
              <a:rPr lang="en-US" dirty="0" smtClean="0">
                <a:latin typeface="+mj-lt"/>
              </a:rPr>
              <a:t> (NNDC) filling in for B. Singh (McMaster) as of October 2015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G. </a:t>
            </a:r>
            <a:r>
              <a:rPr lang="en-US" dirty="0" err="1" smtClean="0">
                <a:latin typeface="+mj-lt"/>
              </a:rPr>
              <a:t>Gurdal</a:t>
            </a:r>
            <a:r>
              <a:rPr lang="en-US" dirty="0" smtClean="0">
                <a:latin typeface="+mj-lt"/>
              </a:rPr>
              <a:t> under contract for compilations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distribution scheme utilizing Google Drive</a:t>
            </a:r>
            <a:endParaRPr lang="en-US" dirty="0">
              <a:latin typeface="+mj-lt"/>
            </a:endParaRPr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4846281" y="5075351"/>
            <a:ext cx="915430" cy="70278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4855844" y="4202463"/>
            <a:ext cx="896305" cy="67100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4855844" y="3333233"/>
            <a:ext cx="886742" cy="70897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423112">
            <a:off x="4024476" y="4016186"/>
            <a:ext cx="865649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13042" y="4411141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559012">
            <a:off x="3985364" y="4928676"/>
            <a:ext cx="1009741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45844" y="3549254"/>
            <a:ext cx="87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MSU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630" y="4386624"/>
            <a:ext cx="87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ORNL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1505" y="5308995"/>
            <a:ext cx="87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LBNL</a:t>
            </a:r>
            <a:endParaRPr lang="en-US" sz="2000" dirty="0">
              <a:latin typeface="+mj-l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819316" y="3647732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96675" y="4471977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90721" y="5376021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5960" y="4067669"/>
            <a:ext cx="1799772" cy="100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Coordinator Scan</a:t>
            </a:r>
            <a:endParaRPr lang="en-US" sz="2400" dirty="0"/>
          </a:p>
        </p:txBody>
      </p:sp>
      <p:sp>
        <p:nvSpPr>
          <p:cNvPr id="30" name="Right Arrow 29"/>
          <p:cNvSpPr/>
          <p:nvPr/>
        </p:nvSpPr>
        <p:spPr>
          <a:xfrm>
            <a:off x="2062879" y="4405069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373" y="5904732"/>
            <a:ext cx="8374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XUNDL compilations used as training exercise at IAEA-ICTP workshop</a:t>
            </a:r>
            <a:endParaRPr lang="en-US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84986" y="3687719"/>
            <a:ext cx="1799772" cy="1941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Coordinator Review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 rot="20737022">
            <a:off x="1951012" y="3881827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001814" y="4353535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864472">
            <a:off x="1965532" y="4970383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126943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statistics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55232"/>
            <a:ext cx="43470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23879"/>
              </p:ext>
            </p:extLst>
          </p:nvPr>
        </p:nvGraphicFramePr>
        <p:xfrm>
          <a:off x="1001515" y="1502930"/>
          <a:ext cx="521062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68"/>
                <a:gridCol w="1509485"/>
                <a:gridCol w="17997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Papers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Datasets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McMaster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189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TUNL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43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58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ORNL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MSU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57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11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Millsaps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40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75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26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UCB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International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429" y="493495"/>
            <a:ext cx="827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Compiled 550 datasets from 289 papers</a:t>
            </a:r>
          </a:p>
          <a:p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(FY15 was 630 datasets from 360 papers)</a:t>
            </a:r>
            <a:endParaRPr lang="en-US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1" y="3236686"/>
            <a:ext cx="26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300 papers per year is reasonable estimate for effort assessment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42742"/>
            <a:ext cx="72716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Full database is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6956 </a:t>
            </a:r>
            <a:r>
              <a:rPr lang="en-US" dirty="0" smtClean="0">
                <a:latin typeface="+mj-lt"/>
              </a:rPr>
              <a:t>datasets for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2406</a:t>
            </a:r>
            <a:r>
              <a:rPr lang="en-US" dirty="0" smtClean="0">
                <a:latin typeface="+mj-lt"/>
              </a:rPr>
              <a:t> nuclides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45512"/>
            <a:ext cx="502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573002"/>
            <a:ext cx="8077654" cy="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3" y="928915"/>
            <a:ext cx="46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From NDAC Report: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2941" y="2454515"/>
            <a:ext cx="8186057" cy="63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3454400"/>
            <a:ext cx="81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Use </a:t>
            </a:r>
            <a:r>
              <a:rPr lang="en-US" sz="3200" dirty="0" err="1" smtClean="0">
                <a:latin typeface="+mj-lt"/>
              </a:rPr>
              <a:t>Gulhan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Gurdal</a:t>
            </a:r>
            <a:r>
              <a:rPr lang="en-US" sz="3200" dirty="0" smtClean="0">
                <a:latin typeface="+mj-lt"/>
              </a:rPr>
              <a:t> Contract as “Metric”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267" y="4209147"/>
            <a:ext cx="783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Budget was based on 0.1 FTE = 40 compiled papers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036" y="4812197"/>
            <a:ext cx="783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Gave her some easy papers at beginning, so realistically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138" y="5450118"/>
            <a:ext cx="828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Fair effort assessment is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0.1 FTE = 30 compiled papers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19" y="6241143"/>
            <a:ext cx="74729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(Keep in mind that contract comes at a much reduced cost)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62687"/>
              </p:ext>
            </p:extLst>
          </p:nvPr>
        </p:nvGraphicFramePr>
        <p:xfrm>
          <a:off x="1161143" y="1699770"/>
          <a:ext cx="632822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Compiler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Papers</a:t>
                      </a:r>
                      <a:r>
                        <a:rPr lang="en-US" baseline="0" dirty="0" smtClean="0"/>
                        <a:t> /0.1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Datasets/0.1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4" y="725370"/>
            <a:ext cx="902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0.1 FTE = 30 compiled papers (my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guessestimate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Most contribute 0.1 -0.2 FTE, so 0.1 FTE is convenient unit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660579" y="4513942"/>
            <a:ext cx="3135084" cy="1944915"/>
            <a:chOff x="5660579" y="4513942"/>
            <a:chExt cx="3135084" cy="1944915"/>
          </a:xfrm>
        </p:grpSpPr>
        <p:sp>
          <p:nvSpPr>
            <p:cNvPr id="10" name="Right Brace 9"/>
            <p:cNvSpPr/>
            <p:nvPr/>
          </p:nvSpPr>
          <p:spPr>
            <a:xfrm>
              <a:off x="5660579" y="4513942"/>
              <a:ext cx="870857" cy="1944915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1092" y="4789713"/>
              <a:ext cx="2104571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+mj-lt"/>
                </a:rPr>
                <a:t>60 papers at 0.75 FTE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4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9" y="-68887"/>
            <a:ext cx="869586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Effort Rearrangement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886" y="685861"/>
            <a:ext cx="736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79" y="885373"/>
            <a:ext cx="851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ore people interested in XUNDL contract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21" y="1524003"/>
            <a:ext cx="863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Most notably:  Chris Chiara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Well trained and highly recommended by Filip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Now at DOD, overhead is 3% 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Would like contract at 0.2 FTE, exactly covers 60 papers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52" y="3585029"/>
            <a:ext cx="784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Following Notre Dame meeting, additional requests to be involved in Data Program activities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321" y="4876800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Proposal: $30K to cover XUNDL contract for Chiara</a:t>
            </a:r>
          </a:p>
        </p:txBody>
      </p:sp>
    </p:spTree>
    <p:extLst>
      <p:ext uri="{BB962C8B-B14F-4D97-AF65-F5344CB8AC3E}">
        <p14:creationId xmlns:p14="http://schemas.microsoft.com/office/powerpoint/2010/main" val="16569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6" y="740315"/>
            <a:ext cx="6614404" cy="126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1"/>
          <a:stretch/>
        </p:blipFill>
        <p:spPr bwMode="auto">
          <a:xfrm>
            <a:off x="319314" y="2167557"/>
            <a:ext cx="8145662" cy="19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60999" y="1895254"/>
            <a:ext cx="3003977" cy="1747839"/>
            <a:chOff x="5460999" y="1895254"/>
            <a:chExt cx="3003977" cy="1747839"/>
          </a:xfrm>
        </p:grpSpPr>
        <p:sp>
          <p:nvSpPr>
            <p:cNvPr id="4" name="TextBox 3"/>
            <p:cNvSpPr txBox="1"/>
            <p:nvPr/>
          </p:nvSpPr>
          <p:spPr>
            <a:xfrm>
              <a:off x="5475063" y="1895254"/>
              <a:ext cx="28738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1425+776=2201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00082" y="2356432"/>
              <a:ext cx="27648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970+409=1379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60999" y="3169429"/>
              <a:ext cx="2079625" cy="473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293644" y="2769310"/>
              <a:ext cx="207167" cy="4150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7988" y="3215040"/>
            <a:ext cx="9837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229" y="523965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4446" y="4242882"/>
            <a:ext cx="84954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have partially reanalyzed the data on 168Yb and tried to resolve the problems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sz="14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In your email you have raised two problems, concerning the levels at 1790 and 2110 </a:t>
            </a:r>
            <a:r>
              <a:rPr lang="en-US" sz="1200" dirty="0" err="1">
                <a:latin typeface="+mj-lt"/>
              </a:rPr>
              <a:t>KeV</a:t>
            </a:r>
            <a:r>
              <a:rPr lang="en-US" sz="1200" dirty="0">
                <a:latin typeface="+mj-lt"/>
              </a:rPr>
              <a:t>. Let me first start with the second level</a:t>
            </a:r>
            <a:r>
              <a:rPr lang="en-US" sz="1200" dirty="0" smtClean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 </a:t>
            </a:r>
            <a:r>
              <a:rPr lang="en-US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main problem was the level at 1790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. After reanalyzing the data we came to the conclusion that this level does not exist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1200" dirty="0">
                <a:latin typeface="+mj-lt"/>
              </a:rPr>
              <a:t>However, the gamma-rays which were supposed to decay from this level  </a:t>
            </a:r>
            <a:r>
              <a:rPr lang="en-US" sz="1200" dirty="0" smtClean="0">
                <a:latin typeface="+mj-lt"/>
              </a:rPr>
              <a:t>…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101598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Author Correspondences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2400" y="668168"/>
            <a:ext cx="5871029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26" y="5544459"/>
            <a:ext cx="79216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The future:  Offer this critical review PRIOR to publication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4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19" y="-1083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General Comments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758428"/>
            <a:ext cx="565331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20" y="1016000"/>
            <a:ext cx="9116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Thank you to Balraj for passing on this wonderful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No one can fill </a:t>
            </a:r>
            <a:r>
              <a:rPr lang="en-US" dirty="0" err="1" smtClean="0">
                <a:latin typeface="+mj-lt"/>
              </a:rPr>
              <a:t>Balraj’s</a:t>
            </a:r>
            <a:r>
              <a:rPr lang="en-US" dirty="0" smtClean="0">
                <a:latin typeface="+mj-lt"/>
              </a:rPr>
              <a:t> shoes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Thank you to compiler’s for patience and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9" name="AutoShape 4" descr="Image result for big shoes to fi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mccutchan\Desktop\Copyrighted_Image_Reuse_Prohibited_225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2066">
            <a:off x="1364343" y="3531778"/>
            <a:ext cx="202851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1083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Author Correspondences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58428"/>
            <a:ext cx="666931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6682" y="899888"/>
            <a:ext cx="592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(and more supplemental information)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54" y="1538514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Balraj kept extensive Microsoft Access Database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7" r="33412" b="20988"/>
          <a:stretch/>
        </p:blipFill>
        <p:spPr bwMode="auto">
          <a:xfrm>
            <a:off x="158754" y="3251201"/>
            <a:ext cx="8632174" cy="343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442" y="2061734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Attempt to extend and make more accessible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2" t="7973" r="22638" b="30864"/>
          <a:stretch/>
        </p:blipFill>
        <p:spPr bwMode="auto">
          <a:xfrm>
            <a:off x="486882" y="2808098"/>
            <a:ext cx="5072089" cy="38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264229" y="4281714"/>
            <a:ext cx="3512457" cy="827315"/>
          </a:xfrm>
          <a:prstGeom prst="ellipse">
            <a:avLst/>
          </a:prstGeom>
          <a:solidFill>
            <a:srgbClr val="E6B9B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1083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Supplemental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58428"/>
            <a:ext cx="53775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903" y="842899"/>
            <a:ext cx="9123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XUNDL author correspondences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Supplemental info from user’s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an eventually link to web… if good case for added benefit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7" y="2314978"/>
            <a:ext cx="4780234" cy="42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1320" y="2946400"/>
            <a:ext cx="4310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Inelastic neutron scattering partial gamma data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</a:t>
            </a:r>
            <a:r>
              <a:rPr lang="el-GR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=(3) in ENSDF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3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8" y="-10831"/>
            <a:ext cx="73895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How to advertise XUNDL?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58428"/>
            <a:ext cx="64951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27716" y="1110312"/>
            <a:ext cx="91717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Most users know how to use one or two narrow aspects of the site – in nuclear structure, this is often (for me as well) the evaluated data (Adopted levels and gammas) for individual nuclei.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Example: In a small poll, only about 1 in 4 had even heard of the “word”  XUNDL !!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800" b="1" dirty="0" smtClean="0"/>
              <a:t>The NNDC and NDS should be transparent to the  average casual user (impossible but aim for it)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399" y="986971"/>
            <a:ext cx="812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From Rick </a:t>
            </a:r>
            <a:r>
              <a:rPr lang="en-US" sz="3600" dirty="0" err="1" smtClean="0">
                <a:latin typeface="+mj-lt"/>
              </a:rPr>
              <a:t>Casten’s</a:t>
            </a:r>
            <a:r>
              <a:rPr lang="en-US" sz="3600" dirty="0" smtClean="0">
                <a:latin typeface="+mj-lt"/>
              </a:rPr>
              <a:t> talk at ND meeting: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4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A few reminders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16484"/>
            <a:ext cx="565331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151" y="1306286"/>
            <a:ext cx="8810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Run FMTCHK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Run PANDORA, if dataset contains large number of levels and g-ray transitions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Input file into a program which has spell checking capabilities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Generate pdf file and check </a:t>
            </a:r>
            <a:endParaRPr lang="en-US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Keynumbers</a:t>
            </a:r>
            <a:r>
              <a:rPr lang="en-US" dirty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Band </a:t>
            </a:r>
            <a:r>
              <a:rPr lang="en-US" dirty="0">
                <a:latin typeface="+mj-lt"/>
              </a:rPr>
              <a:t>drawings (if applicable)</a:t>
            </a:r>
            <a:endParaRPr lang="en-US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Scan compilation for formatting problems, typos, etc. 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84781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An XUNDL Policy (guidelines)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74540"/>
            <a:ext cx="736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2600" y="91404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General description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0" r="50000" b="61199"/>
          <a:stretch/>
        </p:blipFill>
        <p:spPr bwMode="auto">
          <a:xfrm>
            <a:off x="272143" y="1788041"/>
            <a:ext cx="8461829" cy="1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33016" r="40158" b="55696"/>
          <a:stretch/>
        </p:blipFill>
        <p:spPr bwMode="auto">
          <a:xfrm>
            <a:off x="272143" y="3729375"/>
            <a:ext cx="8701314" cy="108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17043" y="3106057"/>
            <a:ext cx="141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5835" y="5414181"/>
            <a:ext cx="343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84781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Derived quantities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0473" y="874540"/>
            <a:ext cx="50436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7" y="1117600"/>
            <a:ext cx="7418423" cy="14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9" y="2761021"/>
            <a:ext cx="9185049" cy="10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07" y="1019307"/>
            <a:ext cx="4552775" cy="47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473" y="5459578"/>
            <a:ext cx="848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Do we include, if yes?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Do we recalculate, if yes?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Which value is adopted and which is comment?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3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84781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Proposed policy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0473" y="874540"/>
            <a:ext cx="42163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836" y="1059543"/>
            <a:ext cx="79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Compiler’s derive quantities given by authors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94" y="1741714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Transition strengths, beta feedings, normalizations, HF,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50" y="2387600"/>
            <a:ext cx="7939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If similar, give author’s values with compiler values either in comment or general note.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49" y="3563258"/>
            <a:ext cx="7939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If different (and you know you are correct) give compiler value with author’s value as comment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20493</TotalTime>
  <Words>734</Words>
  <Application>Microsoft Office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XUNDL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480</cp:revision>
  <cp:lastPrinted>2007-07-02T19:06:14Z</cp:lastPrinted>
  <dcterms:created xsi:type="dcterms:W3CDTF">2007-06-28T20:22:43Z</dcterms:created>
  <dcterms:modified xsi:type="dcterms:W3CDTF">2016-11-16T03:16:12Z</dcterms:modified>
</cp:coreProperties>
</file>