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685" r:id="rId2"/>
  </p:sldMasterIdLst>
  <p:notesMasterIdLst>
    <p:notesMasterId r:id="rId16"/>
  </p:notesMasterIdLst>
  <p:sldIdLst>
    <p:sldId id="277" r:id="rId3"/>
    <p:sldId id="278" r:id="rId4"/>
    <p:sldId id="279" r:id="rId5"/>
    <p:sldId id="280" r:id="rId6"/>
    <p:sldId id="281" r:id="rId7"/>
    <p:sldId id="282" r:id="rId8"/>
    <p:sldId id="290" r:id="rId9"/>
    <p:sldId id="284" r:id="rId10"/>
    <p:sldId id="285" r:id="rId11"/>
    <p:sldId id="286" r:id="rId12"/>
    <p:sldId id="287" r:id="rId13"/>
    <p:sldId id="289" r:id="rId14"/>
    <p:sldId id="288"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0" autoAdjust="0"/>
    <p:restoredTop sz="94660"/>
  </p:normalViewPr>
  <p:slideViewPr>
    <p:cSldViewPr snapToGrid="0">
      <p:cViewPr varScale="1">
        <p:scale>
          <a:sx n="71" d="100"/>
          <a:sy n="71" d="100"/>
        </p:scale>
        <p:origin x="54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CDFC4E-7263-476E-AD2E-F9F088E7C370}" type="datetimeFigureOut">
              <a:rPr lang="en-US" smtClean="0"/>
              <a:t>11/17/2016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CBFC3C-E40D-4DEF-A802-0764E360F5BE}" type="slidenum">
              <a:rPr lang="en-US" smtClean="0"/>
              <a:t>‹#›</a:t>
            </a:fld>
            <a:endParaRPr lang="en-US"/>
          </a:p>
        </p:txBody>
      </p:sp>
    </p:spTree>
    <p:extLst>
      <p:ext uri="{BB962C8B-B14F-4D97-AF65-F5344CB8AC3E}">
        <p14:creationId xmlns:p14="http://schemas.microsoft.com/office/powerpoint/2010/main" val="3419301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463774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mn-ea"/>
                <a:cs typeface="+mn-cs"/>
              </a:rPr>
              <a:t>Get back to LEPP</a:t>
            </a:r>
          </a:p>
          <a:p>
            <a:r>
              <a:rPr lang="en-US" dirty="0">
                <a:ea typeface="+mn-ea"/>
                <a:cs typeface="+mn-cs"/>
              </a:rPr>
              <a:t>We know what they make but not what they are</a:t>
            </a:r>
          </a:p>
          <a:p>
            <a:r>
              <a:rPr lang="en-US" dirty="0">
                <a:ea typeface="+mn-ea"/>
                <a:cs typeface="+mn-cs"/>
              </a:rPr>
              <a:t>Current guess, only emerged in the last 1-2 years or so</a:t>
            </a:r>
          </a:p>
          <a:p>
            <a:r>
              <a:rPr lang="en-US" dirty="0">
                <a:ea typeface="+mn-ea"/>
                <a:cs typeface="+mn-cs"/>
              </a:rPr>
              <a:t>In 2007 NASA’s Spitzer infrared silica in Cassiopeia A. Cyan is remnant of star</a:t>
            </a:r>
          </a:p>
          <a:p>
            <a:r>
              <a:rPr lang="en-US" dirty="0">
                <a:ea typeface="+mn-ea"/>
                <a:cs typeface="+mn-cs"/>
              </a:rPr>
              <a:t>Betelgeuse first direct image with HST</a:t>
            </a:r>
          </a:p>
        </p:txBody>
      </p:sp>
      <p:sp>
        <p:nvSpPr>
          <p:cNvPr id="4" name="Slide Number Placeholder 3"/>
          <p:cNvSpPr>
            <a:spLocks noGrp="1"/>
          </p:cNvSpPr>
          <p:nvPr>
            <p:ph type="sldNum" sz="quarter" idx="10"/>
          </p:nvPr>
        </p:nvSpPr>
        <p:spPr/>
        <p:txBody>
          <a:bodyPr/>
          <a:lstStyle/>
          <a:p>
            <a:fld id="{8656DEC5-9264-C942-9A9A-87A70B7771A6}"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30741057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pic>
        <p:nvPicPr>
          <p:cNvPr id="4" name="Picture 4" descr="ppt_bkg1.png"/>
          <p:cNvPicPr>
            <a:picLocks noChangeAspect="1"/>
          </p:cNvPicPr>
          <p:nvPr/>
        </p:nvPicPr>
        <p:blipFill>
          <a:blip r:embed="rId2" cstate="print"/>
          <a:srcRect t="2948"/>
          <a:stretch>
            <a:fillRect/>
          </a:stretch>
        </p:blipFill>
        <p:spPr bwMode="auto">
          <a:xfrm>
            <a:off x="71062" y="0"/>
            <a:ext cx="9001881" cy="6655828"/>
          </a:xfrm>
          <a:prstGeom prst="rect">
            <a:avLst/>
          </a:prstGeom>
          <a:noFill/>
          <a:ln w="9525">
            <a:noFill/>
            <a:miter lim="800000"/>
            <a:headEnd/>
            <a:tailEnd/>
          </a:ln>
        </p:spPr>
      </p:pic>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fontAlgn="base" hangingPunct="0">
              <a:lnSpc>
                <a:spcPct val="90000"/>
              </a:lnSpc>
              <a:spcBef>
                <a:spcPct val="0"/>
              </a:spcBef>
              <a:spcAft>
                <a:spcPct val="0"/>
              </a:spcAft>
              <a:defRPr/>
            </a:pPr>
            <a:endParaRPr lang="en-US" sz="2600" dirty="0">
              <a:solidFill>
                <a:prstClr val="black"/>
              </a:solidFill>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1524000" y="4071938"/>
            <a:ext cx="6096000" cy="1143000"/>
          </a:xfrm>
        </p:spPr>
        <p:txBody>
          <a:bodyPr/>
          <a:lstStyle>
            <a:lvl1pPr marL="0" indent="0" algn="ctr">
              <a:buNone/>
              <a:defRPr/>
            </a:lvl1pPr>
            <a:lvl2pPr marL="432235" indent="0" algn="ctr">
              <a:buNone/>
              <a:defRPr/>
            </a:lvl2pPr>
            <a:lvl3pPr marL="864469" indent="0" algn="ctr">
              <a:buNone/>
              <a:defRPr/>
            </a:lvl3pPr>
            <a:lvl4pPr marL="1296702" indent="0" algn="ctr">
              <a:buNone/>
              <a:defRPr/>
            </a:lvl4pPr>
            <a:lvl5pPr marL="1728938" indent="0" algn="ctr">
              <a:buNone/>
              <a:defRPr/>
            </a:lvl5pPr>
            <a:lvl6pPr marL="2161172" indent="0" algn="ctr">
              <a:buNone/>
              <a:defRPr/>
            </a:lvl6pPr>
            <a:lvl7pPr marL="2593406" indent="0" algn="ctr">
              <a:buNone/>
              <a:defRPr/>
            </a:lvl7pPr>
            <a:lvl8pPr marL="3025640" indent="0" algn="ctr">
              <a:buNone/>
              <a:defRPr/>
            </a:lvl8pPr>
            <a:lvl9pPr marL="3457874" indent="0" algn="ctr">
              <a:buNone/>
              <a:defRPr/>
            </a:lvl9pPr>
          </a:lstStyle>
          <a:p>
            <a:r>
              <a:rPr lang="en-US" smtClean="0"/>
              <a:t>Click to edit Master subtitle style</a:t>
            </a:r>
            <a:endParaRPr lang="en-US" dirty="0"/>
          </a:p>
        </p:txBody>
      </p:sp>
      <p:sp>
        <p:nvSpPr>
          <p:cNvPr id="7" name="Rectangle 2"/>
          <p:cNvSpPr>
            <a:spLocks noGrp="1" noChangeArrowheads="1"/>
          </p:cNvSpPr>
          <p:nvPr>
            <p:ph type="title"/>
          </p:nvPr>
        </p:nvSpPr>
        <p:spPr bwMode="auto">
          <a:xfrm>
            <a:off x="71438" y="3143254"/>
            <a:ext cx="9001124" cy="486668"/>
          </a:xfrm>
          <a:prstGeom prst="rect">
            <a:avLst/>
          </a:prstGeom>
          <a:noFill/>
          <a:ln w="12700">
            <a:noFill/>
            <a:miter lim="800000"/>
            <a:headEnd/>
            <a:tailEnd/>
          </a:ln>
        </p:spPr>
        <p:txBody>
          <a:bodyPr lIns="56061" tIns="22425" rIns="56061" bIns="22425"/>
          <a:lstStyle/>
          <a:p>
            <a:pPr lvl="0"/>
            <a:r>
              <a:rPr lang="en-US" smtClean="0"/>
              <a:t>Click to edit Master title style</a:t>
            </a:r>
            <a:endParaRPr lang="en-US" dirty="0"/>
          </a:p>
        </p:txBody>
      </p:sp>
      <p:sp>
        <p:nvSpPr>
          <p:cNvPr id="6" name="TextBox 5"/>
          <p:cNvSpPr txBox="1"/>
          <p:nvPr userDrawn="1"/>
        </p:nvSpPr>
        <p:spPr>
          <a:xfrm>
            <a:off x="-152400" y="6387148"/>
            <a:ext cx="9448800" cy="348941"/>
          </a:xfrm>
          <a:prstGeom prst="rect">
            <a:avLst/>
          </a:prstGeom>
          <a:noFill/>
        </p:spPr>
        <p:txBody>
          <a:bodyPr wrap="square" lIns="86486" tIns="43243" rIns="86486" bIns="43243" rtlCol="0">
            <a:spAutoFit/>
          </a:bodyPr>
          <a:lstStyle/>
          <a:p>
            <a:pPr algn="ctr" defTabSz="457200" fontAlgn="base">
              <a:spcBef>
                <a:spcPct val="0"/>
              </a:spcBef>
              <a:spcAft>
                <a:spcPct val="0"/>
              </a:spcAft>
            </a:pPr>
            <a:r>
              <a:rPr lang="en-US" sz="850" dirty="0" smtClean="0">
                <a:solidFill>
                  <a:prstClr val="black"/>
                </a:solidFill>
                <a:latin typeface="Arial" pitchFamily="34" charset="0"/>
                <a:ea typeface="ヒラギノ角ゴ Pro W3"/>
                <a:cs typeface="ヒラギノ角ゴ Pro W3"/>
              </a:rPr>
              <a:t>This material is based upon work supported by the U.S. Department of Energy Office of Science under Cooperative Agreement DE-SC0000661, the State of Michigan and Michigan </a:t>
            </a:r>
          </a:p>
          <a:p>
            <a:pPr algn="ctr" defTabSz="457200" fontAlgn="base">
              <a:spcBef>
                <a:spcPct val="0"/>
              </a:spcBef>
              <a:spcAft>
                <a:spcPct val="0"/>
              </a:spcAft>
            </a:pPr>
            <a:r>
              <a:rPr lang="en-US" sz="850" dirty="0" smtClean="0">
                <a:solidFill>
                  <a:prstClr val="black"/>
                </a:solidFill>
                <a:latin typeface="Arial" pitchFamily="34" charset="0"/>
                <a:ea typeface="ヒラギノ角ゴ Pro W3"/>
                <a:cs typeface="ヒラギノ角ゴ Pro W3"/>
              </a:rPr>
              <a:t>  State University. Michigan State University designs and establishes FRIB as a DOE Office of Science National User Facility in support of the mission of the Office of Nuclear Physics.</a:t>
            </a:r>
          </a:p>
        </p:txBody>
      </p:sp>
      <p:sp>
        <p:nvSpPr>
          <p:cNvPr id="10" name="Rectangle 9"/>
          <p:cNvSpPr/>
          <p:nvPr userDrawn="1"/>
        </p:nvSpPr>
        <p:spPr>
          <a:xfrm>
            <a:off x="3011412" y="415238"/>
            <a:ext cx="2743200" cy="2099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71900" y="471295"/>
            <a:ext cx="1600200" cy="2043892"/>
          </a:xfrm>
          <a:prstGeom prst="rect">
            <a:avLst/>
          </a:prstGeom>
        </p:spPr>
      </p:pic>
    </p:spTree>
    <p:extLst>
      <p:ext uri="{BB962C8B-B14F-4D97-AF65-F5344CB8AC3E}">
        <p14:creationId xmlns:p14="http://schemas.microsoft.com/office/powerpoint/2010/main" val="3404155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D326667C-E895-A249-A9C7-67F7FA7635E2}" type="datetimeFigureOut">
              <a:rPr lang="en-US" smtClean="0">
                <a:solidFill>
                  <a:prstClr val="black"/>
                </a:solidFill>
              </a:rPr>
              <a:pPr defTabSz="457200"/>
              <a:t>11/17/2016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7247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D326667C-E895-A249-A9C7-67F7FA7635E2}" type="datetimeFigureOut">
              <a:rPr lang="en-US" smtClean="0">
                <a:solidFill>
                  <a:prstClr val="black"/>
                </a:solidFill>
              </a:rPr>
              <a:pPr defTabSz="457200"/>
              <a:t>11/17/2016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86858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fld id="{D326667C-E895-A249-A9C7-67F7FA7635E2}" type="datetimeFigureOut">
              <a:rPr lang="en-US" smtClean="0">
                <a:solidFill>
                  <a:prstClr val="black"/>
                </a:solidFill>
              </a:rPr>
              <a:pPr defTabSz="457200"/>
              <a:t>11/17/2016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28182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457200"/>
            <a:fld id="{D326667C-E895-A249-A9C7-67F7FA7635E2}" type="datetimeFigureOut">
              <a:rPr lang="en-US" smtClean="0">
                <a:solidFill>
                  <a:prstClr val="black"/>
                </a:solidFill>
              </a:rPr>
              <a:pPr defTabSz="457200"/>
              <a:t>11/17/2016</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30097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457200"/>
            <a:fld id="{D326667C-E895-A249-A9C7-67F7FA7635E2}" type="datetimeFigureOut">
              <a:rPr lang="en-US" smtClean="0">
                <a:solidFill>
                  <a:prstClr val="black"/>
                </a:solidFill>
              </a:rPr>
              <a:pPr defTabSz="457200"/>
              <a:t>11/17/2016</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9913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457200"/>
            <a:fld id="{D326667C-E895-A249-A9C7-67F7FA7635E2}" type="datetimeFigureOut">
              <a:rPr lang="en-US" smtClean="0">
                <a:solidFill>
                  <a:prstClr val="black"/>
                </a:solidFill>
              </a:rPr>
              <a:pPr defTabSz="457200"/>
              <a:t>11/17/2016</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45616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fld id="{D326667C-E895-A249-A9C7-67F7FA7635E2}" type="datetimeFigureOut">
              <a:rPr lang="en-US" smtClean="0">
                <a:solidFill>
                  <a:prstClr val="black"/>
                </a:solidFill>
              </a:rPr>
              <a:pPr defTabSz="457200"/>
              <a:t>11/17/2016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9529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fld id="{D326667C-E895-A249-A9C7-67F7FA7635E2}" type="datetimeFigureOut">
              <a:rPr lang="en-US" smtClean="0">
                <a:solidFill>
                  <a:prstClr val="black"/>
                </a:solidFill>
              </a:rPr>
              <a:pPr defTabSz="457200"/>
              <a:t>11/17/2016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86937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D326667C-E895-A249-A9C7-67F7FA7635E2}" type="datetimeFigureOut">
              <a:rPr lang="en-US" smtClean="0">
                <a:solidFill>
                  <a:prstClr val="black"/>
                </a:solidFill>
              </a:rPr>
              <a:pPr defTabSz="457200"/>
              <a:t>11/17/2016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4784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D326667C-E895-A249-A9C7-67F7FA7635E2}" type="datetimeFigureOut">
              <a:rPr lang="en-US" smtClean="0">
                <a:solidFill>
                  <a:prstClr val="black"/>
                </a:solidFill>
              </a:rPr>
              <a:pPr defTabSz="457200"/>
              <a:t>11/17/2016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6429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5" name="Picture 7" descr="FRIB_ppt_top.jpg"/>
          <p:cNvPicPr>
            <a:picLocks noChangeAspect="1"/>
          </p:cNvPicPr>
          <p:nvPr/>
        </p:nvPicPr>
        <p:blipFill>
          <a:blip r:embed="rId2" cstate="print"/>
          <a:srcRect/>
          <a:stretch>
            <a:fillRect/>
          </a:stretch>
        </p:blipFill>
        <p:spPr bwMode="auto">
          <a:xfrm>
            <a:off x="0" y="0"/>
            <a:ext cx="9144000" cy="1003102"/>
          </a:xfrm>
          <a:prstGeom prst="rect">
            <a:avLst/>
          </a:prstGeom>
          <a:noFill/>
          <a:ln w="9525">
            <a:noFill/>
            <a:miter lim="800000"/>
            <a:headEnd/>
            <a:tailEnd/>
          </a:ln>
        </p:spPr>
      </p:pic>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fontAlgn="base" hangingPunct="0">
              <a:lnSpc>
                <a:spcPct val="90000"/>
              </a:lnSpc>
              <a:spcBef>
                <a:spcPct val="0"/>
              </a:spcBef>
              <a:spcAft>
                <a:spcPct val="0"/>
              </a:spcAft>
              <a:defRPr/>
            </a:pPr>
            <a:endParaRPr lang="en-US" dirty="0">
              <a:solidFill>
                <a:prstClr val="black"/>
              </a:solidFill>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fontAlgn="base">
              <a:spcBef>
                <a:spcPct val="0"/>
              </a:spcBef>
              <a:spcAft>
                <a:spcPct val="0"/>
              </a:spcAft>
              <a:defRPr/>
            </a:pPr>
            <a:endParaRPr lang="en-US" dirty="0">
              <a:solidFill>
                <a:prstClr val="black"/>
              </a:solidFill>
              <a:latin typeface="Arial" charset="0"/>
              <a:ea typeface="ヒラギノ角ゴ Pro W3" pitchFamily="-107" charset="-128"/>
              <a:cs typeface="Arial" charset="0"/>
            </a:endParaRPr>
          </a:p>
        </p:txBody>
      </p:sp>
      <p:sp>
        <p:nvSpPr>
          <p:cNvPr id="3" name="Content Placeholder 2"/>
          <p:cNvSpPr>
            <a:spLocks noGrp="1"/>
          </p:cNvSpPr>
          <p:nvPr>
            <p:ph idx="1"/>
          </p:nvPr>
        </p:nvSpPr>
        <p:spPr>
          <a:xfrm>
            <a:off x="76200" y="1067100"/>
            <a:ext cx="8990922" cy="5027414"/>
          </a:xfrm>
        </p:spPr>
        <p:txBody>
          <a:bodyPr/>
          <a:lstStyle>
            <a:lvl3pPr>
              <a:defRPr sz="18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76200" y="285755"/>
            <a:ext cx="8991600" cy="48577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A. Presenter, June 2013 Lehman Review - 05</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t>, Slide </a:t>
            </a:r>
            <a:fld id="{35AD4620-7552-4207-8973-898801ED212B}" type="slidenum">
              <a:rPr lang="en-US"/>
              <a:pPr>
                <a:defRPr/>
              </a:pPr>
              <a:t>‹#›</a:t>
            </a:fld>
            <a:endParaRPr lang="en-US"/>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32575"/>
            <a:ext cx="9137923" cy="725425"/>
          </a:xfrm>
          <a:prstGeom prst="rect">
            <a:avLst/>
          </a:prstGeom>
        </p:spPr>
      </p:pic>
    </p:spTree>
    <p:extLst>
      <p:ext uri="{BB962C8B-B14F-4D97-AF65-F5344CB8AC3E}">
        <p14:creationId xmlns:p14="http://schemas.microsoft.com/office/powerpoint/2010/main" val="261721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
        <p:nvSpPr>
          <p:cNvPr id="5" name="Rectangle 4"/>
          <p:cNvSpPr/>
          <p:nvPr userDrawn="1"/>
        </p:nvSpPr>
        <p:spPr>
          <a:xfrm>
            <a:off x="0" y="1"/>
            <a:ext cx="9144000" cy="88899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6" name="Picture 5" descr="screensho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804" y="84388"/>
            <a:ext cx="789796" cy="700047"/>
          </a:xfrm>
          <a:prstGeom prst="rect">
            <a:avLst/>
          </a:prstGeom>
        </p:spPr>
      </p:pic>
      <p:sp>
        <p:nvSpPr>
          <p:cNvPr id="2" name="Title 1"/>
          <p:cNvSpPr>
            <a:spLocks noGrp="1"/>
          </p:cNvSpPr>
          <p:nvPr>
            <p:ph type="title"/>
          </p:nvPr>
        </p:nvSpPr>
        <p:spPr>
          <a:xfrm>
            <a:off x="0" y="242397"/>
            <a:ext cx="8992810" cy="433082"/>
          </a:xfrm>
        </p:spPr>
        <p:txBody>
          <a:bodyPr/>
          <a:lstStyle>
            <a:lvl1pPr>
              <a:defRPr sz="2800">
                <a:solidFill>
                  <a:srgbClr val="000001"/>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1"/>
          </p:nvPr>
        </p:nvSpPr>
        <p:spPr/>
        <p:txBody>
          <a:bodyPr/>
          <a:lstStyle>
            <a:lvl1pPr>
              <a:defRPr>
                <a:solidFill>
                  <a:srgbClr val="000074"/>
                </a:solidFill>
              </a:defRPr>
            </a:lvl1pPr>
          </a:lstStyle>
          <a:p>
            <a:pPr defTabSz="457036">
              <a:defRPr/>
            </a:pPr>
            <a:fld id="{D30A2C6D-39BC-4576-856C-8743CF76CCF1}" type="slidenum">
              <a:rPr lang="en-US" smtClean="0"/>
              <a:pPr defTabSz="457036">
                <a:defRPr/>
              </a:pPr>
              <a:t>‹#›</a:t>
            </a:fld>
            <a:endParaRPr lang="en-US" dirty="0"/>
          </a:p>
        </p:txBody>
      </p:sp>
      <p:pic>
        <p:nvPicPr>
          <p:cNvPr id="8" name="Picture 7" descr="screensho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679" y="6277826"/>
            <a:ext cx="2374121" cy="491274"/>
          </a:xfrm>
          <a:prstGeom prst="rect">
            <a:avLst/>
          </a:prstGeom>
        </p:spPr>
      </p:pic>
      <p:pic>
        <p:nvPicPr>
          <p:cNvPr id="9" name="Picture 8"/>
          <p:cNvPicPr>
            <a:picLocks noChangeAspect="1"/>
          </p:cNvPicPr>
          <p:nvPr userDrawn="1"/>
        </p:nvPicPr>
        <p:blipFill>
          <a:blip r:embed="rId4"/>
          <a:stretch>
            <a:fillRect/>
          </a:stretch>
        </p:blipFill>
        <p:spPr>
          <a:xfrm>
            <a:off x="2628900" y="6235701"/>
            <a:ext cx="568959" cy="571499"/>
          </a:xfrm>
          <a:prstGeom prst="rect">
            <a:avLst/>
          </a:prstGeom>
        </p:spPr>
      </p:pic>
      <p:cxnSp>
        <p:nvCxnSpPr>
          <p:cNvPr id="10" name="Straight Connector 9"/>
          <p:cNvCxnSpPr/>
          <p:nvPr userDrawn="1"/>
        </p:nvCxnSpPr>
        <p:spPr>
          <a:xfrm>
            <a:off x="0" y="6175300"/>
            <a:ext cx="9144000" cy="0"/>
          </a:xfrm>
          <a:prstGeom prst="line">
            <a:avLst/>
          </a:prstGeom>
          <a:ln w="57150" cmpd="sng">
            <a:solidFill>
              <a:srgbClr val="264DC0"/>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5"/>
          <a:stretch>
            <a:fillRect/>
          </a:stretch>
        </p:blipFill>
        <p:spPr>
          <a:xfrm>
            <a:off x="8470900" y="76200"/>
            <a:ext cx="596900" cy="746125"/>
          </a:xfrm>
          <a:prstGeom prst="rect">
            <a:avLst/>
          </a:prstGeom>
        </p:spPr>
      </p:pic>
    </p:spTree>
    <p:extLst>
      <p:ext uri="{BB962C8B-B14F-4D97-AF65-F5344CB8AC3E}">
        <p14:creationId xmlns:p14="http://schemas.microsoft.com/office/powerpoint/2010/main" val="227604056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takeaway">
    <p:spTree>
      <p:nvGrpSpPr>
        <p:cNvPr id="1" name=""/>
        <p:cNvGrpSpPr/>
        <p:nvPr/>
      </p:nvGrpSpPr>
      <p:grpSpPr>
        <a:xfrm>
          <a:off x="0" y="0"/>
          <a:ext cx="0" cy="0"/>
          <a:chOff x="0" y="0"/>
          <a:chExt cx="0" cy="0"/>
        </a:xfrm>
      </p:grpSpPr>
      <p:pic>
        <p:nvPicPr>
          <p:cNvPr id="5" name="Picture 7" descr="FRIB_ppt_top.jpg"/>
          <p:cNvPicPr>
            <a:picLocks noChangeAspect="1"/>
          </p:cNvPicPr>
          <p:nvPr/>
        </p:nvPicPr>
        <p:blipFill>
          <a:blip r:embed="rId2" cstate="print"/>
          <a:srcRect/>
          <a:stretch>
            <a:fillRect/>
          </a:stretch>
        </p:blipFill>
        <p:spPr bwMode="auto">
          <a:xfrm>
            <a:off x="0" y="0"/>
            <a:ext cx="9144000" cy="1003102"/>
          </a:xfrm>
          <a:prstGeom prst="rect">
            <a:avLst/>
          </a:prstGeom>
          <a:noFill/>
          <a:ln w="9525">
            <a:noFill/>
            <a:miter lim="800000"/>
            <a:headEnd/>
            <a:tailEnd/>
          </a:ln>
        </p:spPr>
      </p:pic>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fontAlgn="base" hangingPunct="0">
              <a:lnSpc>
                <a:spcPct val="90000"/>
              </a:lnSpc>
              <a:spcBef>
                <a:spcPct val="0"/>
              </a:spcBef>
              <a:spcAft>
                <a:spcPct val="0"/>
              </a:spcAft>
              <a:defRPr/>
            </a:pPr>
            <a:endParaRPr lang="en-US" dirty="0">
              <a:solidFill>
                <a:prstClr val="black"/>
              </a:solidFill>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fontAlgn="base">
              <a:spcBef>
                <a:spcPct val="0"/>
              </a:spcBef>
              <a:spcAft>
                <a:spcPct val="0"/>
              </a:spcAft>
              <a:defRPr/>
            </a:pPr>
            <a:endParaRPr lang="en-US" dirty="0">
              <a:solidFill>
                <a:prstClr val="black"/>
              </a:solidFill>
              <a:latin typeface="Arial" charset="0"/>
              <a:ea typeface="ヒラギノ角ゴ Pro W3" pitchFamily="-107" charset="-128"/>
              <a:cs typeface="Arial" charset="0"/>
            </a:endParaRPr>
          </a:p>
        </p:txBody>
      </p:sp>
      <p:sp>
        <p:nvSpPr>
          <p:cNvPr id="3" name="Content Placeholder 2"/>
          <p:cNvSpPr>
            <a:spLocks noGrp="1"/>
          </p:cNvSpPr>
          <p:nvPr>
            <p:ph idx="1"/>
          </p:nvPr>
        </p:nvSpPr>
        <p:spPr>
          <a:xfrm>
            <a:off x="76200" y="1067100"/>
            <a:ext cx="8990922" cy="4266900"/>
          </a:xfrm>
        </p:spPr>
        <p:txBody>
          <a:bodyPr/>
          <a:lstStyle>
            <a:lvl3pPr>
              <a:defRPr sz="18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76200" y="285755"/>
            <a:ext cx="8991600" cy="48577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A. Presenter, June 2013 Lehman Review - 05</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t>, Slide </a:t>
            </a:r>
            <a:fld id="{35AD4620-7552-4207-8973-898801ED212B}" type="slidenum">
              <a:rPr lang="en-US"/>
              <a:pPr>
                <a:defRPr/>
              </a:pPr>
              <a:t>‹#›</a:t>
            </a:fld>
            <a:endParaRPr lang="en-US"/>
          </a:p>
        </p:txBody>
      </p:sp>
      <p:sp>
        <p:nvSpPr>
          <p:cNvPr id="11" name="Rectangle 8"/>
          <p:cNvSpPr>
            <a:spLocks noChangeArrowheads="1"/>
          </p:cNvSpPr>
          <p:nvPr userDrawn="1"/>
        </p:nvSpPr>
        <p:spPr bwMode="auto">
          <a:xfrm>
            <a:off x="0" y="5447409"/>
            <a:ext cx="9144000" cy="685800"/>
          </a:xfrm>
          <a:prstGeom prst="rect">
            <a:avLst/>
          </a:prstGeom>
          <a:solidFill>
            <a:schemeClr val="bg2">
              <a:lumMod val="90000"/>
            </a:schemeClr>
          </a:solidFill>
          <a:ln w="9525">
            <a:noFill/>
            <a:miter lim="800000"/>
            <a:headEnd/>
            <a:tailEnd/>
          </a:ln>
        </p:spPr>
        <p:txBody>
          <a:bodyPr wrap="none" lIns="91399" tIns="45700" rIns="91399" bIns="45700" anchor="ctr"/>
          <a:lstStyle/>
          <a:p>
            <a:pPr defTabSz="457200" fontAlgn="base">
              <a:spcBef>
                <a:spcPct val="0"/>
              </a:spcBef>
              <a:spcAft>
                <a:spcPct val="0"/>
              </a:spcAft>
            </a:pPr>
            <a:endParaRPr lang="en-US" dirty="0">
              <a:solidFill>
                <a:prstClr val="black"/>
              </a:solidFill>
              <a:latin typeface="Arial" pitchFamily="34" charset="0"/>
            </a:endParaRPr>
          </a:p>
        </p:txBody>
      </p:sp>
      <p:sp>
        <p:nvSpPr>
          <p:cNvPr id="12" name="Rectangle 9"/>
          <p:cNvSpPr>
            <a:spLocks noChangeArrowheads="1"/>
          </p:cNvSpPr>
          <p:nvPr userDrawn="1"/>
        </p:nvSpPr>
        <p:spPr bwMode="auto">
          <a:xfrm>
            <a:off x="0" y="6057009"/>
            <a:ext cx="9144000" cy="76200"/>
          </a:xfrm>
          <a:prstGeom prst="rect">
            <a:avLst/>
          </a:prstGeom>
          <a:solidFill>
            <a:srgbClr val="006633"/>
          </a:solidFill>
          <a:ln w="9525">
            <a:noFill/>
            <a:miter lim="800000"/>
            <a:headEnd/>
            <a:tailEnd/>
          </a:ln>
          <a:effectLst/>
        </p:spPr>
        <p:txBody>
          <a:bodyPr wrap="none" lIns="91399" tIns="45700" rIns="91399" bIns="45700" anchor="ctr"/>
          <a:lstStyle/>
          <a:p>
            <a:pPr defTabSz="457200" fontAlgn="base">
              <a:spcBef>
                <a:spcPct val="0"/>
              </a:spcBef>
              <a:spcAft>
                <a:spcPct val="0"/>
              </a:spcAft>
            </a:pPr>
            <a:endParaRPr lang="en-US" dirty="0">
              <a:solidFill>
                <a:prstClr val="black"/>
              </a:solidFill>
              <a:latin typeface="Arial" pitchFamily="34" charset="0"/>
            </a:endParaRPr>
          </a:p>
        </p:txBody>
      </p:sp>
      <p:sp>
        <p:nvSpPr>
          <p:cNvPr id="14" name="Text Placeholder 21"/>
          <p:cNvSpPr>
            <a:spLocks noGrp="1"/>
          </p:cNvSpPr>
          <p:nvPr>
            <p:ph type="body" sz="quarter" idx="12" hasCustomPrompt="1"/>
          </p:nvPr>
        </p:nvSpPr>
        <p:spPr>
          <a:xfrm>
            <a:off x="1" y="5460114"/>
            <a:ext cx="9067122" cy="584200"/>
          </a:xfrm>
        </p:spPr>
        <p:txBody>
          <a:bodyPr anchor="ctr"/>
          <a:lstStyle>
            <a:lvl1pPr marL="137099" indent="0">
              <a:spcBef>
                <a:spcPts val="0"/>
              </a:spcBef>
              <a:buNone/>
              <a:defRPr b="1" baseline="0"/>
            </a:lvl1pPr>
          </a:lstStyle>
          <a:p>
            <a:pPr lvl="0"/>
            <a:r>
              <a:rPr lang="en-US" dirty="0" smtClean="0"/>
              <a:t>Add takeaway message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32575"/>
            <a:ext cx="9137923" cy="725425"/>
          </a:xfrm>
          <a:prstGeom prst="rect">
            <a:avLst/>
          </a:prstGeom>
        </p:spPr>
      </p:pic>
    </p:spTree>
    <p:extLst>
      <p:ext uri="{BB962C8B-B14F-4D97-AF65-F5344CB8AC3E}">
        <p14:creationId xmlns:p14="http://schemas.microsoft.com/office/powerpoint/2010/main" val="360508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Half Vertical">
    <p:spTree>
      <p:nvGrpSpPr>
        <p:cNvPr id="1" name=""/>
        <p:cNvGrpSpPr/>
        <p:nvPr/>
      </p:nvGrpSpPr>
      <p:grpSpPr>
        <a:xfrm>
          <a:off x="0" y="0"/>
          <a:ext cx="0" cy="0"/>
          <a:chOff x="0" y="0"/>
          <a:chExt cx="0" cy="0"/>
        </a:xfrm>
      </p:grpSpPr>
      <p:pic>
        <p:nvPicPr>
          <p:cNvPr id="6" name="Picture 4" descr="FRIB_ppt_top.jpg"/>
          <p:cNvPicPr>
            <a:picLocks noChangeAspect="1"/>
          </p:cNvPicPr>
          <p:nvPr/>
        </p:nvPicPr>
        <p:blipFill>
          <a:blip r:embed="rId2" cstate="print"/>
          <a:srcRect/>
          <a:stretch>
            <a:fillRect/>
          </a:stretch>
        </p:blipFill>
        <p:spPr bwMode="auto">
          <a:xfrm>
            <a:off x="0" y="0"/>
            <a:ext cx="9144000" cy="1003102"/>
          </a:xfrm>
          <a:prstGeom prst="rect">
            <a:avLst/>
          </a:prstGeom>
          <a:noFill/>
          <a:ln w="9525">
            <a:noFill/>
            <a:miter lim="800000"/>
            <a:headEnd/>
            <a:tailEnd/>
          </a:ln>
        </p:spPr>
      </p:pic>
      <p:sp>
        <p:nvSpPr>
          <p:cNvPr id="7"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fontAlgn="base" hangingPunct="0">
              <a:lnSpc>
                <a:spcPct val="90000"/>
              </a:lnSpc>
              <a:spcBef>
                <a:spcPct val="0"/>
              </a:spcBef>
              <a:spcAft>
                <a:spcPct val="0"/>
              </a:spcAft>
              <a:defRPr/>
            </a:pPr>
            <a:endParaRPr lang="en-US" dirty="0">
              <a:solidFill>
                <a:prstClr val="black"/>
              </a:solidFill>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fontAlgn="base">
              <a:spcBef>
                <a:spcPct val="0"/>
              </a:spcBef>
              <a:spcAft>
                <a:spcPct val="0"/>
              </a:spcAft>
              <a:defRPr/>
            </a:pPr>
            <a:endParaRPr lang="en-US" dirty="0">
              <a:solidFill>
                <a:prstClr val="black"/>
              </a:solidFill>
              <a:latin typeface="Arial" charset="0"/>
              <a:ea typeface="ヒラギノ角ゴ Pro W3" pitchFamily="-107" charset="-128"/>
              <a:cs typeface="Arial" charset="0"/>
            </a:endParaRPr>
          </a:p>
        </p:txBody>
      </p:sp>
      <p:sp>
        <p:nvSpPr>
          <p:cNvPr id="2" name="Title 1"/>
          <p:cNvSpPr>
            <a:spLocks noGrp="1"/>
          </p:cNvSpPr>
          <p:nvPr>
            <p:ph type="title"/>
          </p:nvPr>
        </p:nvSpPr>
        <p:spPr>
          <a:xfrm>
            <a:off x="76201" y="281882"/>
            <a:ext cx="8991598" cy="48637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1" y="1067100"/>
            <a:ext cx="4423230" cy="5027414"/>
          </a:xfrm>
        </p:spPr>
        <p:txBody>
          <a:bodyPr/>
          <a:lstStyle>
            <a:lvl3pPr>
              <a:defRPr sz="18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4644573" y="1071569"/>
            <a:ext cx="4423227" cy="5027414"/>
          </a:xfrm>
        </p:spPr>
        <p:txBody>
          <a:bodyPr/>
          <a:lstStyle>
            <a:lvl3pPr>
              <a:defRPr sz="18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A. Presenter, June 2013 Lehman Review - 05</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a:t>, Slide </a:t>
            </a:r>
            <a:fld id="{4F88C639-55E7-4D97-AC8D-4B42A67367B5}" type="slidenum">
              <a:rPr lang="en-US"/>
              <a:pPr>
                <a:defRPr/>
              </a:pPr>
              <a:t>‹#›</a:t>
            </a:fld>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32575"/>
            <a:ext cx="9137923" cy="725425"/>
          </a:xfrm>
          <a:prstGeom prst="rect">
            <a:avLst/>
          </a:prstGeom>
        </p:spPr>
      </p:pic>
    </p:spTree>
    <p:extLst>
      <p:ext uri="{BB962C8B-B14F-4D97-AF65-F5344CB8AC3E}">
        <p14:creationId xmlns:p14="http://schemas.microsoft.com/office/powerpoint/2010/main" val="3576377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alf Horizontal">
    <p:spTree>
      <p:nvGrpSpPr>
        <p:cNvPr id="1" name=""/>
        <p:cNvGrpSpPr/>
        <p:nvPr/>
      </p:nvGrpSpPr>
      <p:grpSpPr>
        <a:xfrm>
          <a:off x="0" y="0"/>
          <a:ext cx="0" cy="0"/>
          <a:chOff x="0" y="0"/>
          <a:chExt cx="0" cy="0"/>
        </a:xfrm>
      </p:grpSpPr>
      <p:pic>
        <p:nvPicPr>
          <p:cNvPr id="6" name="Picture 4" descr="FRIB_ppt_top.jpg"/>
          <p:cNvPicPr>
            <a:picLocks noChangeAspect="1"/>
          </p:cNvPicPr>
          <p:nvPr/>
        </p:nvPicPr>
        <p:blipFill>
          <a:blip r:embed="rId2" cstate="print"/>
          <a:srcRect/>
          <a:stretch>
            <a:fillRect/>
          </a:stretch>
        </p:blipFill>
        <p:spPr bwMode="auto">
          <a:xfrm>
            <a:off x="0" y="0"/>
            <a:ext cx="9144000" cy="1003102"/>
          </a:xfrm>
          <a:prstGeom prst="rect">
            <a:avLst/>
          </a:prstGeom>
          <a:noFill/>
          <a:ln w="9525">
            <a:noFill/>
            <a:miter lim="800000"/>
            <a:headEnd/>
            <a:tailEnd/>
          </a:ln>
        </p:spPr>
      </p:pic>
      <p:sp>
        <p:nvSpPr>
          <p:cNvPr id="7"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fontAlgn="base" hangingPunct="0">
              <a:lnSpc>
                <a:spcPct val="90000"/>
              </a:lnSpc>
              <a:spcBef>
                <a:spcPct val="0"/>
              </a:spcBef>
              <a:spcAft>
                <a:spcPct val="0"/>
              </a:spcAft>
              <a:defRPr/>
            </a:pPr>
            <a:endParaRPr lang="en-US" dirty="0">
              <a:solidFill>
                <a:prstClr val="black"/>
              </a:solidFill>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fontAlgn="base">
              <a:spcBef>
                <a:spcPct val="0"/>
              </a:spcBef>
              <a:spcAft>
                <a:spcPct val="0"/>
              </a:spcAft>
              <a:defRPr/>
            </a:pPr>
            <a:endParaRPr lang="en-US" dirty="0">
              <a:solidFill>
                <a:prstClr val="black"/>
              </a:solidFill>
              <a:latin typeface="Arial" charset="0"/>
              <a:ea typeface="ヒラギノ角ゴ Pro W3" pitchFamily="-107" charset="-128"/>
              <a:cs typeface="Arial" charset="0"/>
            </a:endParaRPr>
          </a:p>
        </p:txBody>
      </p:sp>
      <p:sp>
        <p:nvSpPr>
          <p:cNvPr id="2" name="Title 1"/>
          <p:cNvSpPr>
            <a:spLocks noGrp="1"/>
          </p:cNvSpPr>
          <p:nvPr>
            <p:ph type="title"/>
          </p:nvPr>
        </p:nvSpPr>
        <p:spPr>
          <a:xfrm>
            <a:off x="76200" y="281882"/>
            <a:ext cx="8991600" cy="48637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0" y="1067099"/>
            <a:ext cx="8991604"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76200" y="3581400"/>
            <a:ext cx="8991604"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A. Presenter, June 2013 Lehman Review - 05</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a:t>, Slide </a:t>
            </a:r>
            <a:fld id="{BCDB990A-6268-4898-A641-7F04AAB15EE6}" type="slidenum">
              <a:rPr lang="en-US"/>
              <a:pPr>
                <a:defRPr/>
              </a:pPr>
              <a:t>‹#›</a:t>
            </a:fld>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32575"/>
            <a:ext cx="9137923" cy="725425"/>
          </a:xfrm>
          <a:prstGeom prst="rect">
            <a:avLst/>
          </a:prstGeom>
        </p:spPr>
      </p:pic>
    </p:spTree>
    <p:extLst>
      <p:ext uri="{BB962C8B-B14F-4D97-AF65-F5344CB8AC3E}">
        <p14:creationId xmlns:p14="http://schemas.microsoft.com/office/powerpoint/2010/main" val="2704283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uarters">
    <p:spTree>
      <p:nvGrpSpPr>
        <p:cNvPr id="1" name=""/>
        <p:cNvGrpSpPr/>
        <p:nvPr/>
      </p:nvGrpSpPr>
      <p:grpSpPr>
        <a:xfrm>
          <a:off x="0" y="0"/>
          <a:ext cx="0" cy="0"/>
          <a:chOff x="0" y="0"/>
          <a:chExt cx="0" cy="0"/>
        </a:xfrm>
      </p:grpSpPr>
      <p:pic>
        <p:nvPicPr>
          <p:cNvPr id="8" name="Picture 4" descr="FRIB_ppt_top.jpg"/>
          <p:cNvPicPr>
            <a:picLocks noChangeAspect="1"/>
          </p:cNvPicPr>
          <p:nvPr/>
        </p:nvPicPr>
        <p:blipFill>
          <a:blip r:embed="rId2" cstate="print"/>
          <a:srcRect/>
          <a:stretch>
            <a:fillRect/>
          </a:stretch>
        </p:blipFill>
        <p:spPr bwMode="auto">
          <a:xfrm>
            <a:off x="0" y="0"/>
            <a:ext cx="9144000" cy="1003102"/>
          </a:xfrm>
          <a:prstGeom prst="rect">
            <a:avLst/>
          </a:prstGeom>
          <a:noFill/>
          <a:ln w="9525">
            <a:noFill/>
            <a:miter lim="800000"/>
            <a:headEnd/>
            <a:tailEnd/>
          </a:ln>
        </p:spPr>
      </p:pic>
      <p:sp>
        <p:nvSpPr>
          <p:cNvPr id="9"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fontAlgn="base" hangingPunct="0">
              <a:lnSpc>
                <a:spcPct val="90000"/>
              </a:lnSpc>
              <a:spcBef>
                <a:spcPct val="0"/>
              </a:spcBef>
              <a:spcAft>
                <a:spcPct val="0"/>
              </a:spcAft>
              <a:defRPr/>
            </a:pPr>
            <a:endParaRPr lang="en-US" dirty="0">
              <a:solidFill>
                <a:prstClr val="black"/>
              </a:solidFill>
              <a:latin typeface="Helvetica" pitchFamily="-107" charset="0"/>
              <a:ea typeface="ヒラギノ角ゴ Pro W3" pitchFamily="-107" charset="-128"/>
              <a:cs typeface="Arial" charset="0"/>
            </a:endParaRPr>
          </a:p>
        </p:txBody>
      </p:sp>
      <p:sp>
        <p:nvSpPr>
          <p:cNvPr id="10" name="Rectangle 9"/>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fontAlgn="base">
              <a:spcBef>
                <a:spcPct val="0"/>
              </a:spcBef>
              <a:spcAft>
                <a:spcPct val="0"/>
              </a:spcAft>
              <a:defRPr/>
            </a:pPr>
            <a:endParaRPr lang="en-US" dirty="0">
              <a:solidFill>
                <a:prstClr val="black"/>
              </a:solidFill>
              <a:latin typeface="Arial" charset="0"/>
              <a:ea typeface="ヒラギノ角ゴ Pro W3" pitchFamily="-107" charset="-128"/>
              <a:cs typeface="Arial" charset="0"/>
            </a:endParaRPr>
          </a:p>
        </p:txBody>
      </p:sp>
      <p:sp>
        <p:nvSpPr>
          <p:cNvPr id="2" name="Title 1"/>
          <p:cNvSpPr>
            <a:spLocks noGrp="1"/>
          </p:cNvSpPr>
          <p:nvPr>
            <p:ph type="title"/>
          </p:nvPr>
        </p:nvSpPr>
        <p:spPr>
          <a:xfrm>
            <a:off x="76201" y="281882"/>
            <a:ext cx="8991598" cy="48637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1" y="1067099"/>
            <a:ext cx="4419600"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idx="11"/>
          </p:nvPr>
        </p:nvSpPr>
        <p:spPr>
          <a:xfrm>
            <a:off x="4625530" y="1067099"/>
            <a:ext cx="4442275"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2"/>
          </p:nvPr>
        </p:nvSpPr>
        <p:spPr>
          <a:xfrm>
            <a:off x="76206" y="3581400"/>
            <a:ext cx="4419599"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2"/>
          <p:cNvSpPr>
            <a:spLocks noGrp="1"/>
          </p:cNvSpPr>
          <p:nvPr>
            <p:ph idx="13"/>
          </p:nvPr>
        </p:nvSpPr>
        <p:spPr>
          <a:xfrm>
            <a:off x="4625530" y="3581400"/>
            <a:ext cx="4442275"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Footer Placeholder 6"/>
          <p:cNvSpPr>
            <a:spLocks noGrp="1"/>
          </p:cNvSpPr>
          <p:nvPr>
            <p:ph type="ftr" sz="quarter" idx="14"/>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A. Presenter, June 2013 Lehman Review - 05</a:t>
            </a:r>
            <a:endParaRPr lang="en-US" dirty="0"/>
          </a:p>
        </p:txBody>
      </p:sp>
      <p:sp>
        <p:nvSpPr>
          <p:cNvPr id="15" name="Slide Number Placeholder 4"/>
          <p:cNvSpPr>
            <a:spLocks noGrp="1"/>
          </p:cNvSpPr>
          <p:nvPr>
            <p:ph type="sldNum" sz="quarter" idx="15"/>
          </p:nvPr>
        </p:nvSpPr>
        <p:spPr/>
        <p:txBody>
          <a:bodyPr/>
          <a:lstStyle>
            <a:lvl1pPr>
              <a:defRPr/>
            </a:lvl1pPr>
          </a:lstStyle>
          <a:p>
            <a:pPr>
              <a:defRPr/>
            </a:pPr>
            <a:r>
              <a:rPr lang="en-US"/>
              <a:t>, Slide </a:t>
            </a:r>
            <a:fld id="{74887700-F8AD-4E75-9DA6-99EB4D2760D1}" type="slidenum">
              <a:rPr lang="en-US"/>
              <a:pPr>
                <a:defRPr/>
              </a:pPr>
              <a:t>‹#›</a:t>
            </a:fld>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32575"/>
            <a:ext cx="9137923" cy="725425"/>
          </a:xfrm>
          <a:prstGeom prst="rect">
            <a:avLst/>
          </a:prstGeom>
        </p:spPr>
      </p:pic>
    </p:spTree>
    <p:extLst>
      <p:ext uri="{BB962C8B-B14F-4D97-AF65-F5344CB8AC3E}">
        <p14:creationId xmlns:p14="http://schemas.microsoft.com/office/powerpoint/2010/main" val="3336303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4" name="Picture 5" descr="FRIB_ppt_top.jpg"/>
          <p:cNvPicPr>
            <a:picLocks noChangeAspect="1"/>
          </p:cNvPicPr>
          <p:nvPr/>
        </p:nvPicPr>
        <p:blipFill>
          <a:blip r:embed="rId2" cstate="print"/>
          <a:srcRect/>
          <a:stretch>
            <a:fillRect/>
          </a:stretch>
        </p:blipFill>
        <p:spPr bwMode="auto">
          <a:xfrm>
            <a:off x="0" y="0"/>
            <a:ext cx="9144000" cy="1003102"/>
          </a:xfrm>
          <a:prstGeom prst="rect">
            <a:avLst/>
          </a:prstGeom>
          <a:noFill/>
          <a:ln w="9525">
            <a:noFill/>
            <a:miter lim="800000"/>
            <a:headEnd/>
            <a:tailEnd/>
          </a:ln>
        </p:spPr>
      </p:pic>
      <p:sp>
        <p:nvSpPr>
          <p:cNvPr id="5"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fontAlgn="base" hangingPunct="0">
              <a:lnSpc>
                <a:spcPct val="90000"/>
              </a:lnSpc>
              <a:spcBef>
                <a:spcPct val="0"/>
              </a:spcBef>
              <a:spcAft>
                <a:spcPct val="0"/>
              </a:spcAft>
              <a:defRPr/>
            </a:pPr>
            <a:endParaRPr lang="en-US" dirty="0">
              <a:solidFill>
                <a:prstClr val="black"/>
              </a:solidFill>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fontAlgn="base">
              <a:spcBef>
                <a:spcPct val="0"/>
              </a:spcBef>
              <a:spcAft>
                <a:spcPct val="0"/>
              </a:spcAft>
              <a:defRPr/>
            </a:pPr>
            <a:endParaRPr lang="en-US" dirty="0">
              <a:solidFill>
                <a:prstClr val="black"/>
              </a:solidFill>
              <a:latin typeface="Arial" charset="0"/>
              <a:ea typeface="ヒラギノ角ゴ Pro W3" pitchFamily="-107" charset="-128"/>
              <a:cs typeface="Arial" charset="0"/>
            </a:endParaRPr>
          </a:p>
        </p:txBody>
      </p:sp>
      <p:sp>
        <p:nvSpPr>
          <p:cNvPr id="2" name="Title 1"/>
          <p:cNvSpPr>
            <a:spLocks noGrp="1"/>
          </p:cNvSpPr>
          <p:nvPr>
            <p:ph type="title"/>
          </p:nvPr>
        </p:nvSpPr>
        <p:spPr>
          <a:xfrm>
            <a:off x="76200" y="281882"/>
            <a:ext cx="8991600" cy="486372"/>
          </a:xfrm>
        </p:spPr>
        <p:txBody>
          <a:bodyPr/>
          <a:lstStyle/>
          <a:p>
            <a:r>
              <a:rPr lang="en-US" smtClean="0"/>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A. Presenter, June 2013 Lehman Review - 05</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CF988859-7953-4624-98C4-717249B46A15}" type="slidenum">
              <a:rPr lang="en-US"/>
              <a:pPr>
                <a:defRPr/>
              </a:pPr>
              <a:t>‹#›</a:t>
            </a:fld>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32575"/>
            <a:ext cx="9137923" cy="725425"/>
          </a:xfrm>
          <a:prstGeom prst="rect">
            <a:avLst/>
          </a:prstGeom>
        </p:spPr>
      </p:pic>
    </p:spTree>
    <p:extLst>
      <p:ext uri="{BB962C8B-B14F-4D97-AF65-F5344CB8AC3E}">
        <p14:creationId xmlns:p14="http://schemas.microsoft.com/office/powerpoint/2010/main" val="2696172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 clean bottom">
    <p:spTree>
      <p:nvGrpSpPr>
        <p:cNvPr id="1" name=""/>
        <p:cNvGrpSpPr/>
        <p:nvPr/>
      </p:nvGrpSpPr>
      <p:grpSpPr>
        <a:xfrm>
          <a:off x="0" y="0"/>
          <a:ext cx="0" cy="0"/>
          <a:chOff x="0" y="0"/>
          <a:chExt cx="0" cy="0"/>
        </a:xfrm>
      </p:grpSpPr>
      <p:pic>
        <p:nvPicPr>
          <p:cNvPr id="4" name="Picture 4" descr="FRIB_ppt_top.jpg"/>
          <p:cNvPicPr>
            <a:picLocks noChangeAspect="1"/>
          </p:cNvPicPr>
          <p:nvPr/>
        </p:nvPicPr>
        <p:blipFill>
          <a:blip r:embed="rId2" cstate="print"/>
          <a:srcRect/>
          <a:stretch>
            <a:fillRect/>
          </a:stretch>
        </p:blipFill>
        <p:spPr bwMode="auto">
          <a:xfrm>
            <a:off x="0" y="0"/>
            <a:ext cx="9144000" cy="1003102"/>
          </a:xfrm>
          <a:prstGeom prst="rect">
            <a:avLst/>
          </a:prstGeom>
          <a:noFill/>
          <a:ln w="9525">
            <a:noFill/>
            <a:miter lim="800000"/>
            <a:headEnd/>
            <a:tailEnd/>
          </a:ln>
        </p:spPr>
      </p:pic>
      <p:sp>
        <p:nvSpPr>
          <p:cNvPr id="5"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fontAlgn="base" hangingPunct="0">
              <a:lnSpc>
                <a:spcPct val="90000"/>
              </a:lnSpc>
              <a:spcBef>
                <a:spcPct val="0"/>
              </a:spcBef>
              <a:spcAft>
                <a:spcPct val="0"/>
              </a:spcAft>
              <a:defRPr/>
            </a:pPr>
            <a:endParaRPr lang="en-US" dirty="0">
              <a:solidFill>
                <a:prstClr val="black"/>
              </a:solidFill>
              <a:latin typeface="Helvetica" pitchFamily="-107" charset="0"/>
              <a:ea typeface="ヒラギノ角ゴ Pro W3" pitchFamily="-107" charset="-128"/>
              <a:cs typeface="Arial" charset="0"/>
            </a:endParaRPr>
          </a:p>
        </p:txBody>
      </p:sp>
      <p:sp>
        <p:nvSpPr>
          <p:cNvPr id="6" name="Rectangle 5"/>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fontAlgn="base">
              <a:spcBef>
                <a:spcPct val="0"/>
              </a:spcBef>
              <a:spcAft>
                <a:spcPct val="0"/>
              </a:spcAft>
              <a:defRPr/>
            </a:pPr>
            <a:endParaRPr lang="en-US" dirty="0">
              <a:solidFill>
                <a:prstClr val="black"/>
              </a:solidFill>
              <a:latin typeface="Arial" charset="0"/>
              <a:ea typeface="ヒラギノ角ゴ Pro W3" pitchFamily="-107" charset="-128"/>
              <a:cs typeface="Arial" charset="0"/>
            </a:endParaRPr>
          </a:p>
        </p:txBody>
      </p:sp>
      <p:sp>
        <p:nvSpPr>
          <p:cNvPr id="2" name="Title 1"/>
          <p:cNvSpPr>
            <a:spLocks noGrp="1"/>
          </p:cNvSpPr>
          <p:nvPr>
            <p:ph type="title"/>
          </p:nvPr>
        </p:nvSpPr>
        <p:spPr>
          <a:xfrm>
            <a:off x="76200" y="281882"/>
            <a:ext cx="8991600" cy="486372"/>
          </a:xfrm>
        </p:spPr>
        <p:txBody>
          <a:bodyPr/>
          <a:lstStyle/>
          <a:p>
            <a:r>
              <a:rPr lang="en-US" smtClean="0"/>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a:t>A. Presenter, June 2013 Lehman Review - 05</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888FC917-2F4D-45AC-AA7A-EF80FFB23A84}" type="slidenum">
              <a:rPr lang="en-US"/>
              <a:pPr>
                <a:defRPr/>
              </a:pPr>
              <a:t>‹#›</a:t>
            </a:fld>
            <a:endParaRPr lang="en-US"/>
          </a:p>
        </p:txBody>
      </p:sp>
    </p:spTree>
    <p:extLst>
      <p:ext uri="{BB962C8B-B14F-4D97-AF65-F5344CB8AC3E}">
        <p14:creationId xmlns:p14="http://schemas.microsoft.com/office/powerpoint/2010/main" val="3771666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D326667C-E895-A249-A9C7-67F7FA7635E2}" type="datetimeFigureOut">
              <a:rPr lang="en-US" smtClean="0">
                <a:solidFill>
                  <a:prstClr val="black"/>
                </a:solidFill>
              </a:rPr>
              <a:pPr defTabSz="457200"/>
              <a:t>11/17/2016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0312C58-8BB9-4545-9504-425A50B33A0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74828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image" Target="../media/image6.png"/><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5596" y="75904"/>
            <a:ext cx="8992810" cy="486668"/>
          </a:xfrm>
          <a:prstGeom prst="rect">
            <a:avLst/>
          </a:prstGeom>
          <a:noFill/>
          <a:ln w="12700">
            <a:noFill/>
            <a:miter lim="800000"/>
            <a:headEnd/>
            <a:tailEnd/>
          </a:ln>
        </p:spPr>
        <p:txBody>
          <a:bodyPr vert="horz" wrap="square" lIns="56076" tIns="22431" rIns="56076" bIns="22431" numCol="1" anchor="ctr" anchorCtr="0" compatLnSpc="1">
            <a:prstTxWarp prst="textNoShape">
              <a:avLst/>
            </a:prstTxWarp>
            <a:spAutoFit/>
          </a:bodyPr>
          <a:lstStyle/>
          <a:p>
            <a:pPr lvl="0"/>
            <a:r>
              <a:rPr lang="en-US" smtClean="0"/>
              <a:t>Click to edit Master title style</a:t>
            </a:r>
          </a:p>
        </p:txBody>
      </p:sp>
      <p:sp>
        <p:nvSpPr>
          <p:cNvPr id="1027" name="Rectangle 6"/>
          <p:cNvSpPr>
            <a:spLocks noGrp="1" noChangeArrowheads="1"/>
          </p:cNvSpPr>
          <p:nvPr>
            <p:ph type="body" idx="1"/>
          </p:nvPr>
        </p:nvSpPr>
        <p:spPr bwMode="auto">
          <a:xfrm>
            <a:off x="75596" y="1067100"/>
            <a:ext cx="8992810"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Footer Placeholder 6"/>
          <p:cNvSpPr>
            <a:spLocks noGrp="1"/>
          </p:cNvSpPr>
          <p:nvPr>
            <p:ph type="ftr" sz="quarter" idx="3"/>
          </p:nvPr>
        </p:nvSpPr>
        <p:spPr>
          <a:xfrm>
            <a:off x="4140680" y="6356450"/>
            <a:ext cx="4241321" cy="364628"/>
          </a:xfrm>
          <a:prstGeom prst="rect">
            <a:avLst/>
          </a:prstGeom>
        </p:spPr>
        <p:txBody>
          <a:bodyPr lIns="0" tIns="45712" rIns="0" bIns="45712" anchor="b"/>
          <a:lstStyle>
            <a:lvl1pPr algn="r" eaLnBrk="0" hangingPunct="0">
              <a:lnSpc>
                <a:spcPct val="90000"/>
              </a:lnSpc>
              <a:defRPr sz="1000" smtClean="0">
                <a:solidFill>
                  <a:srgbClr val="064308"/>
                </a:solidFill>
                <a:latin typeface="Arial"/>
                <a:ea typeface="+mn-ea"/>
                <a:cs typeface="Arial"/>
              </a:defRPr>
            </a:lvl1pPr>
          </a:lstStyle>
          <a:p>
            <a:pPr defTabSz="457200" fontAlgn="base">
              <a:spcBef>
                <a:spcPct val="0"/>
              </a:spcBef>
              <a:spcAft>
                <a:spcPct val="0"/>
              </a:spcAft>
              <a:defRPr/>
            </a:pPr>
            <a:r>
              <a:rPr lang="en-US"/>
              <a:t>A. Presenter, June 2013 Lehman Review - 05</a:t>
            </a:r>
            <a:endParaRPr lang="en-US" dirty="0"/>
          </a:p>
        </p:txBody>
      </p:sp>
      <p:sp>
        <p:nvSpPr>
          <p:cNvPr id="9" name="Slide Number Placeholder 4"/>
          <p:cNvSpPr>
            <a:spLocks noGrp="1"/>
          </p:cNvSpPr>
          <p:nvPr>
            <p:ph type="sldNum" sz="quarter" idx="4"/>
          </p:nvPr>
        </p:nvSpPr>
        <p:spPr>
          <a:xfrm>
            <a:off x="8382000" y="6356450"/>
            <a:ext cx="762000" cy="364628"/>
          </a:xfrm>
          <a:prstGeom prst="rect">
            <a:avLst/>
          </a:prstGeom>
        </p:spPr>
        <p:txBody>
          <a:bodyPr vert="horz" wrap="square" lIns="0" tIns="45712" rIns="0" bIns="45712" numCol="1" anchor="b" anchorCtr="0" compatLnSpc="1">
            <a:prstTxWarp prst="textNoShape">
              <a:avLst/>
            </a:prstTxWarp>
          </a:bodyPr>
          <a:lstStyle>
            <a:lvl1pPr eaLnBrk="0" hangingPunct="0">
              <a:lnSpc>
                <a:spcPct val="90000"/>
              </a:lnSpc>
              <a:defRPr sz="1000">
                <a:solidFill>
                  <a:srgbClr val="064308"/>
                </a:solidFill>
                <a:ea typeface="ヒラギノ角ゴ Pro W3" charset="-128"/>
                <a:cs typeface="+mn-cs"/>
              </a:defRPr>
            </a:lvl1pPr>
          </a:lstStyle>
          <a:p>
            <a:pPr defTabSz="457200" fontAlgn="base">
              <a:spcBef>
                <a:spcPct val="0"/>
              </a:spcBef>
              <a:spcAft>
                <a:spcPct val="0"/>
              </a:spcAft>
              <a:defRPr/>
            </a:pPr>
            <a:r>
              <a:rPr lang="en-US">
                <a:latin typeface="Arial" pitchFamily="34" charset="0"/>
              </a:rPr>
              <a:t>, Slide </a:t>
            </a:r>
            <a:fld id="{D30A2C6D-39BC-4576-856C-8743CF76CCF1}" type="slidenum">
              <a:rPr lang="en-US">
                <a:latin typeface="Arial" pitchFamily="34" charset="0"/>
              </a:rPr>
              <a:pPr defTabSz="457200" fontAlgn="base">
                <a:spcBef>
                  <a:spcPct val="0"/>
                </a:spcBef>
                <a:spcAft>
                  <a:spcPct val="0"/>
                </a:spcAft>
                <a:defRPr/>
              </a:pPr>
              <a:t>‹#›</a:t>
            </a:fld>
            <a:endParaRPr lang="en-US">
              <a:latin typeface="Arial" pitchFamily="34" charset="0"/>
            </a:endParaRPr>
          </a:p>
        </p:txBody>
      </p:sp>
    </p:spTree>
    <p:extLst>
      <p:ext uri="{BB962C8B-B14F-4D97-AF65-F5344CB8AC3E}">
        <p14:creationId xmlns:p14="http://schemas.microsoft.com/office/powerpoint/2010/main" val="391039856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Lst>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290698"/>
            <a:ext cx="9144000" cy="56730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3" name="Text Placeholder 2"/>
          <p:cNvSpPr>
            <a:spLocks noGrp="1"/>
          </p:cNvSpPr>
          <p:nvPr>
            <p:ph type="body" idx="1"/>
          </p:nvPr>
        </p:nvSpPr>
        <p:spPr>
          <a:xfrm>
            <a:off x="457200" y="134364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3346781" y="644800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775781" y="644800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0312C58-8BB9-4545-9504-425A50B33A0E}" type="slidenum">
              <a:rPr lang="en-US" smtClean="0">
                <a:solidFill>
                  <a:prstClr val="black">
                    <a:tint val="75000"/>
                  </a:prstClr>
                </a:solidFill>
              </a:rPr>
              <a:pPr defTabSz="457200"/>
              <a:t>‹#›</a:t>
            </a:fld>
            <a:endParaRPr lang="en-US">
              <a:solidFill>
                <a:prstClr val="black">
                  <a:tint val="75000"/>
                </a:prstClr>
              </a:solidFill>
            </a:endParaRPr>
          </a:p>
        </p:txBody>
      </p:sp>
      <p:grpSp>
        <p:nvGrpSpPr>
          <p:cNvPr id="7" name="Group 6"/>
          <p:cNvGrpSpPr/>
          <p:nvPr userDrawn="1"/>
        </p:nvGrpSpPr>
        <p:grpSpPr>
          <a:xfrm>
            <a:off x="0" y="1"/>
            <a:ext cx="9144000" cy="973386"/>
            <a:chOff x="0" y="1"/>
            <a:chExt cx="9144000" cy="973386"/>
          </a:xfrm>
        </p:grpSpPr>
        <p:sp>
          <p:nvSpPr>
            <p:cNvPr id="8" name="Rectangle 7"/>
            <p:cNvSpPr/>
            <p:nvPr/>
          </p:nvSpPr>
          <p:spPr>
            <a:xfrm>
              <a:off x="0" y="1"/>
              <a:ext cx="9144000" cy="97338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9" name="Picture 8" descr="screenshot.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804" y="84388"/>
              <a:ext cx="914400" cy="810491"/>
            </a:xfrm>
            <a:prstGeom prst="rect">
              <a:avLst/>
            </a:prstGeom>
          </p:spPr>
        </p:pic>
      </p:grpSp>
      <p:sp>
        <p:nvSpPr>
          <p:cNvPr id="2" name="Title Placeholder 1"/>
          <p:cNvSpPr>
            <a:spLocks noGrp="1"/>
          </p:cNvSpPr>
          <p:nvPr>
            <p:ph type="title"/>
          </p:nvPr>
        </p:nvSpPr>
        <p:spPr>
          <a:xfrm>
            <a:off x="1149965" y="133530"/>
            <a:ext cx="7881779" cy="698749"/>
          </a:xfrm>
          <a:prstGeom prst="rect">
            <a:avLst/>
          </a:prstGeom>
        </p:spPr>
        <p:txBody>
          <a:bodyPr vert="horz" lIns="91440" tIns="45720" rIns="91440" bIns="45720" rtlCol="0" anchor="ctr">
            <a:normAutofit/>
          </a:bodyPr>
          <a:lstStyle/>
          <a:p>
            <a:r>
              <a:rPr lang="en-US" smtClean="0"/>
              <a:t>Click to edit Master title style</a:t>
            </a:r>
            <a:endParaRPr lang="en-US"/>
          </a:p>
        </p:txBody>
      </p:sp>
      <p:pic>
        <p:nvPicPr>
          <p:cNvPr id="12" name="Picture 11"/>
          <p:cNvPicPr>
            <a:picLocks noChangeAspect="1"/>
          </p:cNvPicPr>
          <p:nvPr userDrawn="1"/>
        </p:nvPicPr>
        <p:blipFill>
          <a:blip r:embed="rId15"/>
          <a:stretch>
            <a:fillRect/>
          </a:stretch>
        </p:blipFill>
        <p:spPr>
          <a:xfrm>
            <a:off x="60711" y="6317600"/>
            <a:ext cx="523676" cy="526830"/>
          </a:xfrm>
          <a:prstGeom prst="rect">
            <a:avLst/>
          </a:prstGeom>
        </p:spPr>
      </p:pic>
      <p:sp>
        <p:nvSpPr>
          <p:cNvPr id="13" name="TextBox 12"/>
          <p:cNvSpPr txBox="1"/>
          <p:nvPr userDrawn="1"/>
        </p:nvSpPr>
        <p:spPr>
          <a:xfrm>
            <a:off x="571294" y="6303526"/>
            <a:ext cx="1967205" cy="553998"/>
          </a:xfrm>
          <a:prstGeom prst="rect">
            <a:avLst/>
          </a:prstGeom>
          <a:noFill/>
        </p:spPr>
        <p:txBody>
          <a:bodyPr wrap="none" rtlCol="0">
            <a:spAutoFit/>
          </a:bodyPr>
          <a:lstStyle/>
          <a:p>
            <a:pPr defTabSz="457200"/>
            <a:r>
              <a:rPr lang="en-US" dirty="0" smtClean="0">
                <a:solidFill>
                  <a:prstClr val="black"/>
                </a:solidFill>
                <a:latin typeface="Arial"/>
                <a:cs typeface="Arial"/>
              </a:rPr>
              <a:t>JINA-CEE</a:t>
            </a:r>
            <a:r>
              <a:rPr lang="en-US" dirty="0" smtClean="0">
                <a:solidFill>
                  <a:prstClr val="black"/>
                </a:solidFill>
              </a:rPr>
              <a:t/>
            </a:r>
            <a:br>
              <a:rPr lang="en-US" dirty="0" smtClean="0">
                <a:solidFill>
                  <a:prstClr val="black"/>
                </a:solidFill>
              </a:rPr>
            </a:br>
            <a:r>
              <a:rPr lang="en-US" sz="1200" dirty="0" smtClean="0">
                <a:solidFill>
                  <a:prstClr val="black"/>
                </a:solidFill>
              </a:rPr>
              <a:t>NSF Physics Frontiers Center</a:t>
            </a:r>
            <a:endParaRPr lang="en-US" sz="1200" dirty="0">
              <a:solidFill>
                <a:prstClr val="black"/>
              </a:solidFill>
            </a:endParaRPr>
          </a:p>
        </p:txBody>
      </p:sp>
    </p:spTree>
    <p:extLst>
      <p:ext uri="{BB962C8B-B14F-4D97-AF65-F5344CB8AC3E}">
        <p14:creationId xmlns:p14="http://schemas.microsoft.com/office/powerpoint/2010/main" val="40729887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defTabSz="4572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hyperlink" Target="http://iopscience.iop.org/journal/0954-3899/page/ISNET" TargetMode="External"/><Relationship Id="rId4" Type="http://schemas.openxmlformats.org/officeDocument/2006/relationships/image" Target="../media/image28.emf"/></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5"/>
          <p:cNvSpPr>
            <a:spLocks noGrp="1"/>
          </p:cNvSpPr>
          <p:nvPr>
            <p:ph idx="1"/>
          </p:nvPr>
        </p:nvSpPr>
        <p:spPr>
          <a:xfrm>
            <a:off x="76200" y="1143000"/>
            <a:ext cx="8990922" cy="5027414"/>
          </a:xfrm>
        </p:spPr>
        <p:txBody>
          <a:bodyPr/>
          <a:lstStyle/>
          <a:p>
            <a:r>
              <a:rPr lang="en-US" dirty="0" smtClean="0">
                <a:latin typeface="Arial" pitchFamily="34" charset="0"/>
                <a:ea typeface="ＭＳ Ｐゴシック"/>
                <a:cs typeface="ＭＳ Ｐゴシック"/>
              </a:rPr>
              <a:t>Propose data effort at MSU/FRIB that integrates</a:t>
            </a:r>
          </a:p>
          <a:p>
            <a:pPr lvl="1"/>
            <a:r>
              <a:rPr lang="en-US" dirty="0">
                <a:latin typeface="Arial" pitchFamily="34" charset="0"/>
                <a:ea typeface="ＭＳ Ｐゴシック"/>
              </a:rPr>
              <a:t>N</a:t>
            </a:r>
            <a:r>
              <a:rPr lang="en-US" dirty="0" smtClean="0">
                <a:latin typeface="Arial" pitchFamily="34" charset="0"/>
                <a:ea typeface="ＭＳ Ｐゴシック"/>
              </a:rPr>
              <a:t>uclear structure evaluation</a:t>
            </a:r>
          </a:p>
          <a:p>
            <a:pPr lvl="1"/>
            <a:r>
              <a:rPr lang="en-US" dirty="0" smtClean="0">
                <a:latin typeface="Arial" pitchFamily="34" charset="0"/>
                <a:ea typeface="ＭＳ Ｐゴシック"/>
                <a:cs typeface="ＭＳ Ｐゴシック"/>
              </a:rPr>
              <a:t>Nuclear astrophysics data evaluation and dissemination</a:t>
            </a:r>
          </a:p>
          <a:p>
            <a:pPr lvl="1"/>
            <a:r>
              <a:rPr lang="en-US" dirty="0" smtClean="0">
                <a:latin typeface="Arial" pitchFamily="34" charset="0"/>
                <a:ea typeface="ＭＳ Ｐゴシック"/>
              </a:rPr>
              <a:t>Theory data evaluation and dissemination</a:t>
            </a:r>
          </a:p>
          <a:p>
            <a:r>
              <a:rPr lang="en-US" dirty="0" smtClean="0">
                <a:latin typeface="Arial" pitchFamily="34" charset="0"/>
                <a:ea typeface="ＭＳ Ｐゴシック"/>
              </a:rPr>
              <a:t>Addresses diverse nuclear data needs in the FRIB area</a:t>
            </a:r>
          </a:p>
          <a:p>
            <a:pPr lvl="1"/>
            <a:r>
              <a:rPr lang="en-US" dirty="0" smtClean="0">
                <a:latin typeface="Arial" pitchFamily="34" charset="0"/>
                <a:ea typeface="ＭＳ Ｐゴシック"/>
              </a:rPr>
              <a:t>Consistency, continuity, and rapid turnaround</a:t>
            </a:r>
          </a:p>
          <a:p>
            <a:pPr lvl="1"/>
            <a:r>
              <a:rPr lang="en-US" dirty="0" smtClean="0">
                <a:latin typeface="Arial" pitchFamily="34" charset="0"/>
                <a:ea typeface="ＭＳ Ｐゴシック"/>
              </a:rPr>
              <a:t>Takes full advantage of synergies between data efforts in nuclear structure, reactions, astrophysics, and theory</a:t>
            </a:r>
          </a:p>
          <a:p>
            <a:pPr lvl="1"/>
            <a:r>
              <a:rPr lang="en-US" dirty="0" smtClean="0">
                <a:latin typeface="Arial" pitchFamily="34" charset="0"/>
                <a:ea typeface="ＭＳ Ｐゴシック"/>
              </a:rPr>
              <a:t>Maximizes scientific impact and enables discoveries</a:t>
            </a:r>
          </a:p>
          <a:p>
            <a:r>
              <a:rPr lang="en-US" dirty="0" smtClean="0">
                <a:latin typeface="Arial" pitchFamily="34" charset="0"/>
                <a:ea typeface="ＭＳ Ｐゴシック"/>
              </a:rPr>
              <a:t>Aligned with conclusions from 2016 Data Workshop at Low Energy Community Meeting</a:t>
            </a:r>
          </a:p>
          <a:p>
            <a:r>
              <a:rPr lang="en-US" dirty="0" smtClean="0">
                <a:latin typeface="Arial" pitchFamily="34" charset="0"/>
                <a:ea typeface="ＭＳ Ｐゴシック"/>
              </a:rPr>
              <a:t>Complements existing efforts, integrated with NNDC</a:t>
            </a:r>
          </a:p>
          <a:p>
            <a:r>
              <a:rPr lang="en-US" dirty="0" smtClean="0">
                <a:latin typeface="Arial" pitchFamily="34" charset="0"/>
                <a:ea typeface="ＭＳ Ｐゴシック"/>
                <a:cs typeface="ＭＳ Ｐゴシック"/>
              </a:rPr>
              <a:t>Takes advantage of leverage opportunities with MSU and JINA-CEE</a:t>
            </a:r>
          </a:p>
          <a:p>
            <a:pPr lvl="1"/>
            <a:r>
              <a:rPr lang="en-US" dirty="0" smtClean="0">
                <a:latin typeface="Arial" pitchFamily="34" charset="0"/>
                <a:ea typeface="ＭＳ Ｐゴシック"/>
              </a:rPr>
              <a:t>Need 0.5 FTE for each, structure, astrophysics, and theory</a:t>
            </a:r>
          </a:p>
        </p:txBody>
      </p:sp>
      <p:sp>
        <p:nvSpPr>
          <p:cNvPr id="10244" name="Title 4"/>
          <p:cNvSpPr>
            <a:spLocks noGrp="1"/>
          </p:cNvSpPr>
          <p:nvPr>
            <p:ph type="title"/>
          </p:nvPr>
        </p:nvSpPr>
        <p:spPr>
          <a:xfrm>
            <a:off x="76200" y="67719"/>
            <a:ext cx="8991600" cy="921848"/>
          </a:xfrm>
        </p:spPr>
        <p:txBody>
          <a:bodyPr/>
          <a:lstStyle/>
          <a:p>
            <a:r>
              <a:rPr lang="en-US" dirty="0" smtClean="0">
                <a:latin typeface="Arial" pitchFamily="34" charset="0"/>
                <a:ea typeface="ＭＳ Ｐゴシック"/>
                <a:cs typeface="ＭＳ Ｐゴシック"/>
              </a:rPr>
              <a:t>Enhancing the Nation’s Nuclear Data Effort </a:t>
            </a:r>
            <a:br>
              <a:rPr lang="en-US" dirty="0" smtClean="0">
                <a:latin typeface="Arial" pitchFamily="34" charset="0"/>
                <a:ea typeface="ＭＳ Ｐゴシック"/>
                <a:cs typeface="ＭＳ Ｐゴシック"/>
              </a:rPr>
            </a:br>
            <a:r>
              <a:rPr lang="en-US" dirty="0" smtClean="0">
                <a:latin typeface="Arial" pitchFamily="34" charset="0"/>
                <a:ea typeface="ＭＳ Ｐゴシック"/>
                <a:cs typeface="ＭＳ Ｐゴシック"/>
              </a:rPr>
              <a:t>at FRIB</a:t>
            </a:r>
          </a:p>
        </p:txBody>
      </p:sp>
    </p:spTree>
    <p:extLst>
      <p:ext uri="{BB962C8B-B14F-4D97-AF65-F5344CB8AC3E}">
        <p14:creationId xmlns:p14="http://schemas.microsoft.com/office/powerpoint/2010/main" val="17668351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a.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7353" y="1111712"/>
            <a:ext cx="3884699" cy="3911864"/>
          </a:xfrm>
          <a:prstGeom prst="rect">
            <a:avLst/>
          </a:prstGeom>
          <a:ln>
            <a:solidFill>
              <a:schemeClr val="tx2">
                <a:lumMod val="60000"/>
                <a:lumOff val="40000"/>
              </a:schemeClr>
            </a:solidFill>
          </a:ln>
        </p:spPr>
      </p:pic>
      <p:sp>
        <p:nvSpPr>
          <p:cNvPr id="7" name="TextBox 6"/>
          <p:cNvSpPr txBox="1"/>
          <p:nvPr/>
        </p:nvSpPr>
        <p:spPr>
          <a:xfrm>
            <a:off x="7245748" y="593343"/>
            <a:ext cx="1861507" cy="276999"/>
          </a:xfrm>
          <a:prstGeom prst="rect">
            <a:avLst/>
          </a:prstGeom>
          <a:noFill/>
        </p:spPr>
        <p:txBody>
          <a:bodyPr wrap="none" rtlCol="0">
            <a:spAutoFit/>
          </a:bodyPr>
          <a:lstStyle/>
          <a:p>
            <a:pPr defTabSz="457200" fontAlgn="base">
              <a:spcBef>
                <a:spcPct val="0"/>
              </a:spcBef>
              <a:spcAft>
                <a:spcPct val="0"/>
              </a:spcAft>
            </a:pPr>
            <a:r>
              <a:rPr lang="en-US" sz="1200" dirty="0" smtClean="0">
                <a:solidFill>
                  <a:prstClr val="black"/>
                </a:solidFill>
                <a:latin typeface="Arial" pitchFamily="34" charset="0"/>
              </a:rPr>
              <a:t>Science 354, 180 (2016)</a:t>
            </a:r>
            <a:endParaRPr lang="en-US" sz="1200" dirty="0">
              <a:solidFill>
                <a:prstClr val="black"/>
              </a:solidFill>
              <a:latin typeface="Arial" pitchFamily="34" charset="0"/>
            </a:endParaRPr>
          </a:p>
        </p:txBody>
      </p:sp>
      <p:sp>
        <p:nvSpPr>
          <p:cNvPr id="8" name="Rectangle 7"/>
          <p:cNvSpPr/>
          <p:nvPr/>
        </p:nvSpPr>
        <p:spPr>
          <a:xfrm>
            <a:off x="165262" y="1043312"/>
            <a:ext cx="4596372" cy="4154984"/>
          </a:xfrm>
          <a:prstGeom prst="rect">
            <a:avLst/>
          </a:prstGeom>
        </p:spPr>
        <p:txBody>
          <a:bodyPr wrap="square">
            <a:spAutoFit/>
          </a:bodyPr>
          <a:lstStyle/>
          <a:p>
            <a:pPr defTabSz="457200" fontAlgn="base">
              <a:spcBef>
                <a:spcPct val="0"/>
              </a:spcBef>
              <a:spcAft>
                <a:spcPct val="0"/>
              </a:spcAft>
            </a:pPr>
            <a:r>
              <a:rPr lang="en-US" sz="1200" dirty="0">
                <a:solidFill>
                  <a:prstClr val="black"/>
                </a:solidFill>
                <a:latin typeface="Arial" pitchFamily="34" charset="0"/>
              </a:rPr>
              <a:t>For more than a century, materials scientists have accumulated experimental data on the structures of chemical compounds and the thermal, electronic, and mechanical properties that they exhibit. These data have been a cornerstone in the development, selection, and design of materials. In the past decade, experimental data have been augmented by an explosion of computational data from quantum-mechanical calculations, which can be obtained more quickly and in some cases with comparable accuracy</a:t>
            </a:r>
            <a:r>
              <a:rPr lang="en-US" sz="1200" dirty="0" smtClean="0">
                <a:solidFill>
                  <a:prstClr val="black"/>
                </a:solidFill>
                <a:latin typeface="Arial" pitchFamily="34" charset="0"/>
              </a:rPr>
              <a:t>.</a:t>
            </a:r>
          </a:p>
          <a:p>
            <a:pPr defTabSz="457200" fontAlgn="base">
              <a:spcBef>
                <a:spcPct val="0"/>
              </a:spcBef>
              <a:spcAft>
                <a:spcPct val="0"/>
              </a:spcAft>
            </a:pPr>
            <a:endParaRPr lang="en-US" sz="1200" dirty="0" smtClean="0">
              <a:solidFill>
                <a:prstClr val="black"/>
              </a:solidFill>
              <a:latin typeface="Arial" pitchFamily="34" charset="0"/>
            </a:endParaRPr>
          </a:p>
          <a:p>
            <a:pPr defTabSz="457200" fontAlgn="base">
              <a:spcBef>
                <a:spcPct val="0"/>
              </a:spcBef>
              <a:spcAft>
                <a:spcPct val="0"/>
              </a:spcAft>
            </a:pPr>
            <a:r>
              <a:rPr lang="en-US" sz="1200" b="1" dirty="0">
                <a:solidFill>
                  <a:prstClr val="black"/>
                </a:solidFill>
                <a:latin typeface="Arial" pitchFamily="34" charset="0"/>
              </a:rPr>
              <a:t>The computational databases supplement the experimental ones mainly by providing additional systematic information about materials, but they also provide information about the properties of materials that do not occur naturally or that have never been synthesized in a laboratory</a:t>
            </a:r>
            <a:r>
              <a:rPr lang="en-US" sz="1200" b="1" dirty="0" smtClean="0">
                <a:solidFill>
                  <a:prstClr val="black"/>
                </a:solidFill>
                <a:latin typeface="Arial" pitchFamily="34" charset="0"/>
              </a:rPr>
              <a:t>.</a:t>
            </a:r>
          </a:p>
          <a:p>
            <a:pPr defTabSz="457200" fontAlgn="base">
              <a:spcBef>
                <a:spcPct val="0"/>
              </a:spcBef>
              <a:spcAft>
                <a:spcPct val="0"/>
              </a:spcAft>
            </a:pPr>
            <a:endParaRPr lang="en-US" sz="1200" b="1" dirty="0">
              <a:solidFill>
                <a:prstClr val="black"/>
              </a:solidFill>
              <a:latin typeface="Arial" pitchFamily="34" charset="0"/>
            </a:endParaRPr>
          </a:p>
          <a:p>
            <a:pPr defTabSz="457200" fontAlgn="base">
              <a:spcBef>
                <a:spcPct val="0"/>
              </a:spcBef>
              <a:spcAft>
                <a:spcPct val="0"/>
              </a:spcAft>
            </a:pPr>
            <a:r>
              <a:rPr lang="en-US" sz="1200" dirty="0">
                <a:solidFill>
                  <a:prstClr val="black"/>
                </a:solidFill>
                <a:latin typeface="Arial" pitchFamily="34" charset="0"/>
              </a:rPr>
              <a:t>Computational materials scientists apply a range of different codes that all solve the same fundamental equations of DFT but apply diverse numerical approaches. In a large community effort, it was recently shown that in simple situations, like the calculation of the equation of state of elemental crystals, agreement between different codes can be established.</a:t>
            </a:r>
          </a:p>
          <a:p>
            <a:pPr defTabSz="457200" fontAlgn="base">
              <a:spcBef>
                <a:spcPct val="0"/>
              </a:spcBef>
              <a:spcAft>
                <a:spcPct val="0"/>
              </a:spcAft>
            </a:pPr>
            <a:endParaRPr lang="en-US" sz="1200" b="1" dirty="0">
              <a:solidFill>
                <a:prstClr val="black"/>
              </a:solidFill>
              <a:latin typeface="Arial" pitchFamily="34" charset="0"/>
            </a:endParaRPr>
          </a:p>
        </p:txBody>
      </p:sp>
      <p:sp>
        <p:nvSpPr>
          <p:cNvPr id="9" name="Rectangle 8"/>
          <p:cNvSpPr/>
          <p:nvPr/>
        </p:nvSpPr>
        <p:spPr>
          <a:xfrm>
            <a:off x="137386" y="4914136"/>
            <a:ext cx="8866172" cy="1015663"/>
          </a:xfrm>
          <a:prstGeom prst="rect">
            <a:avLst/>
          </a:prstGeom>
        </p:spPr>
        <p:txBody>
          <a:bodyPr wrap="square">
            <a:spAutoFit/>
          </a:bodyPr>
          <a:lstStyle/>
          <a:p>
            <a:pPr defTabSz="457200" fontAlgn="base">
              <a:spcBef>
                <a:spcPct val="0"/>
              </a:spcBef>
              <a:spcAft>
                <a:spcPct val="0"/>
              </a:spcAft>
            </a:pPr>
            <a:endParaRPr lang="en-US" sz="1200" dirty="0" smtClean="0">
              <a:solidFill>
                <a:prstClr val="black"/>
              </a:solidFill>
              <a:latin typeface="Arial" pitchFamily="34" charset="0"/>
            </a:endParaRPr>
          </a:p>
          <a:p>
            <a:pPr defTabSz="457200" fontAlgn="base">
              <a:spcBef>
                <a:spcPct val="0"/>
              </a:spcBef>
              <a:spcAft>
                <a:spcPct val="0"/>
              </a:spcAft>
            </a:pPr>
            <a:r>
              <a:rPr lang="en-US" sz="1200" dirty="0">
                <a:solidFill>
                  <a:prstClr val="black"/>
                </a:solidFill>
                <a:latin typeface="Arial" pitchFamily="34" charset="0"/>
              </a:rPr>
              <a:t>Computational databases mainly contain entries for bulk solids in simple crystal structures, primarily because calculation times grow quickly with the number of atoms N in the unit cell (typically as N to a power between 2 and 3). However, many materials properties are determined by defects, such as vacancies, atoms in interstitial sites, or impurities, or by grain boundaries or surfaces. For many applications, the simple materials described in the databases are not directly relevant, and more complex structures and materials must be included.</a:t>
            </a:r>
          </a:p>
        </p:txBody>
      </p:sp>
      <p:pic>
        <p:nvPicPr>
          <p:cNvPr id="10" name="Picture 9" descr="aa.tiff"/>
          <p:cNvPicPr>
            <a:picLocks noChangeAspect="1"/>
          </p:cNvPicPr>
          <p:nvPr/>
        </p:nvPicPr>
        <p:blipFill rotWithShape="1">
          <a:blip r:embed="rId3">
            <a:extLst>
              <a:ext uri="{28A0092B-C50C-407E-A947-70E740481C1C}">
                <a14:useLocalDpi xmlns:a14="http://schemas.microsoft.com/office/drawing/2010/main" val="0"/>
              </a:ext>
            </a:extLst>
          </a:blip>
          <a:srcRect b="47388"/>
          <a:stretch/>
        </p:blipFill>
        <p:spPr>
          <a:xfrm>
            <a:off x="186528" y="38802"/>
            <a:ext cx="3273110" cy="918118"/>
          </a:xfrm>
          <a:prstGeom prst="rect">
            <a:avLst/>
          </a:prstGeom>
        </p:spPr>
      </p:pic>
      <p:pic>
        <p:nvPicPr>
          <p:cNvPr id="11" name="Picture 10" descr="aa.tiff"/>
          <p:cNvPicPr>
            <a:picLocks noChangeAspect="1"/>
          </p:cNvPicPr>
          <p:nvPr/>
        </p:nvPicPr>
        <p:blipFill rotWithShape="1">
          <a:blip r:embed="rId3">
            <a:extLst>
              <a:ext uri="{28A0092B-C50C-407E-A947-70E740481C1C}">
                <a14:useLocalDpi xmlns:a14="http://schemas.microsoft.com/office/drawing/2010/main" val="0"/>
              </a:ext>
            </a:extLst>
          </a:blip>
          <a:srcRect t="81893" r="62757"/>
          <a:stretch/>
        </p:blipFill>
        <p:spPr>
          <a:xfrm>
            <a:off x="7285293" y="205489"/>
            <a:ext cx="1351185" cy="350241"/>
          </a:xfrm>
          <a:prstGeom prst="rect">
            <a:avLst/>
          </a:prstGeom>
        </p:spPr>
      </p:pic>
      <p:pic>
        <p:nvPicPr>
          <p:cNvPr id="12" name="Picture 11" descr="aa.tiff"/>
          <p:cNvPicPr>
            <a:picLocks noChangeAspect="1"/>
          </p:cNvPicPr>
          <p:nvPr/>
        </p:nvPicPr>
        <p:blipFill rotWithShape="1">
          <a:blip r:embed="rId3">
            <a:extLst>
              <a:ext uri="{28A0092B-C50C-407E-A947-70E740481C1C}">
                <a14:useLocalDpi xmlns:a14="http://schemas.microsoft.com/office/drawing/2010/main" val="0"/>
              </a:ext>
            </a:extLst>
          </a:blip>
          <a:srcRect t="53873" b="23075"/>
          <a:stretch/>
        </p:blipFill>
        <p:spPr>
          <a:xfrm>
            <a:off x="3513976" y="320511"/>
            <a:ext cx="3628075" cy="445912"/>
          </a:xfrm>
          <a:prstGeom prst="rect">
            <a:avLst/>
          </a:prstGeom>
        </p:spPr>
      </p:pic>
    </p:spTree>
    <p:extLst>
      <p:ext uri="{BB962C8B-B14F-4D97-AF65-F5344CB8AC3E}">
        <p14:creationId xmlns:p14="http://schemas.microsoft.com/office/powerpoint/2010/main" val="14047405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6833" y="187266"/>
            <a:ext cx="7898219" cy="485775"/>
          </a:xfrm>
        </p:spPr>
        <p:txBody>
          <a:bodyPr/>
          <a:lstStyle/>
          <a:p>
            <a:r>
              <a:rPr lang="en-US" dirty="0" smtClean="0"/>
              <a:t>Uncertainty Quantification</a:t>
            </a:r>
            <a:endParaRPr lang="en-US" dirty="0"/>
          </a:p>
        </p:txBody>
      </p:sp>
      <p:pic>
        <p:nvPicPr>
          <p:cNvPr id="6" name="Picture 3" descr="fissionUQ.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21645" y="3747793"/>
            <a:ext cx="3317354" cy="2392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6754367" y="3368104"/>
            <a:ext cx="2407582" cy="338554"/>
          </a:xfrm>
          <a:prstGeom prst="rect">
            <a:avLst/>
          </a:prstGeom>
        </p:spPr>
        <p:txBody>
          <a:bodyPr wrap="none">
            <a:spAutoFit/>
          </a:bodyPr>
          <a:lstStyle/>
          <a:p>
            <a:pPr fontAlgn="base">
              <a:spcBef>
                <a:spcPct val="0"/>
              </a:spcBef>
              <a:spcAft>
                <a:spcPct val="0"/>
              </a:spcAft>
            </a:pPr>
            <a:r>
              <a:rPr lang="en-US" sz="1600" dirty="0">
                <a:solidFill>
                  <a:srgbClr val="000000"/>
                </a:solidFill>
                <a:latin typeface="Arial" pitchFamily="34" charset="0"/>
                <a:ea typeface="ＭＳ Ｐゴシック" charset="0"/>
                <a:cs typeface="Arial" charset="0"/>
              </a:rPr>
              <a:t>PRL 114, 122501 (2015)</a:t>
            </a:r>
          </a:p>
        </p:txBody>
      </p:sp>
      <p:pic>
        <p:nvPicPr>
          <p:cNvPr id="10" name="Picture 5" descr="thetaComp.pd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837" y="1045977"/>
            <a:ext cx="2972946" cy="2619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p:cNvSpPr txBox="1"/>
          <p:nvPr/>
        </p:nvSpPr>
        <p:spPr>
          <a:xfrm>
            <a:off x="6913224" y="1757207"/>
            <a:ext cx="1928504" cy="1197086"/>
          </a:xfrm>
          <a:prstGeom prst="rect">
            <a:avLst/>
          </a:prstGeom>
          <a:solidFill>
            <a:srgbClr val="0F4F97"/>
          </a:solidFill>
          <a:ln>
            <a:solidFill>
              <a:schemeClr val="accent1"/>
            </a:solidFill>
          </a:ln>
        </p:spPr>
        <p:txBody>
          <a:bodyPr wrap="square" rtlCol="0">
            <a:noAutofit/>
          </a:bodyPr>
          <a:lstStyle/>
          <a:p>
            <a:pPr defTabSz="457200" fontAlgn="base">
              <a:spcBef>
                <a:spcPct val="0"/>
              </a:spcBef>
              <a:spcAft>
                <a:spcPct val="0"/>
              </a:spcAft>
            </a:pPr>
            <a:r>
              <a:rPr lang="en-US" sz="1400" b="1" dirty="0" smtClean="0">
                <a:solidFill>
                  <a:prstClr val="white"/>
                </a:solidFill>
                <a:cs typeface="Corbel"/>
              </a:rPr>
              <a:t>Bivariate posterior distributions of energy density </a:t>
            </a:r>
            <a:r>
              <a:rPr lang="en-US" sz="1400" b="1" dirty="0" err="1" smtClean="0">
                <a:solidFill>
                  <a:prstClr val="white"/>
                </a:solidFill>
                <a:cs typeface="Corbel"/>
              </a:rPr>
              <a:t>functionals</a:t>
            </a:r>
            <a:r>
              <a:rPr lang="en-US" sz="1400" b="1" dirty="0" smtClean="0">
                <a:solidFill>
                  <a:prstClr val="white"/>
                </a:solidFill>
                <a:cs typeface="Corbel"/>
              </a:rPr>
              <a:t> from Bayesian analysis</a:t>
            </a:r>
            <a:endParaRPr lang="en-US" sz="1400" b="1" dirty="0">
              <a:solidFill>
                <a:prstClr val="white"/>
              </a:solidFill>
              <a:cs typeface="Corbel"/>
            </a:endParaRPr>
          </a:p>
        </p:txBody>
      </p:sp>
      <p:pic>
        <p:nvPicPr>
          <p:cNvPr id="12" name="Picture 1" descr="sensresults_UNEDF2_param.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0750" y="3258458"/>
            <a:ext cx="3330970" cy="2572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12"/>
          <p:cNvSpPr/>
          <p:nvPr/>
        </p:nvSpPr>
        <p:spPr>
          <a:xfrm>
            <a:off x="1225505" y="5830820"/>
            <a:ext cx="2350323" cy="338554"/>
          </a:xfrm>
          <a:prstGeom prst="rect">
            <a:avLst/>
          </a:prstGeom>
        </p:spPr>
        <p:txBody>
          <a:bodyPr wrap="none">
            <a:spAutoFit/>
          </a:bodyPr>
          <a:lstStyle/>
          <a:p>
            <a:pPr fontAlgn="base">
              <a:spcBef>
                <a:spcPct val="0"/>
              </a:spcBef>
              <a:spcAft>
                <a:spcPct val="0"/>
              </a:spcAft>
            </a:pPr>
            <a:r>
              <a:rPr lang="en-US" sz="1600" dirty="0" smtClean="0">
                <a:solidFill>
                  <a:srgbClr val="000000"/>
                </a:solidFill>
                <a:latin typeface="Arial" pitchFamily="34" charset="0"/>
                <a:ea typeface="ＭＳ Ｐゴシック" charset="0"/>
                <a:cs typeface="Arial" charset="0"/>
              </a:rPr>
              <a:t>PRC 89, 054314 (2014)</a:t>
            </a:r>
            <a:endParaRPr lang="en-US" sz="1600" dirty="0">
              <a:solidFill>
                <a:srgbClr val="000000"/>
              </a:solidFill>
              <a:latin typeface="Arial" pitchFamily="34" charset="0"/>
              <a:ea typeface="ＭＳ Ｐゴシック" charset="0"/>
              <a:cs typeface="Arial" charset="0"/>
            </a:endParaRPr>
          </a:p>
        </p:txBody>
      </p:sp>
      <p:sp>
        <p:nvSpPr>
          <p:cNvPr id="14" name="Rectangle 13"/>
          <p:cNvSpPr/>
          <p:nvPr/>
        </p:nvSpPr>
        <p:spPr>
          <a:xfrm>
            <a:off x="4694767" y="673041"/>
            <a:ext cx="4711700" cy="307777"/>
          </a:xfrm>
          <a:prstGeom prst="rect">
            <a:avLst/>
          </a:prstGeom>
        </p:spPr>
        <p:txBody>
          <a:bodyPr wrap="square">
            <a:spAutoFit/>
          </a:bodyPr>
          <a:lstStyle/>
          <a:p>
            <a:pPr defTabSz="457200" fontAlgn="base">
              <a:spcBef>
                <a:spcPct val="0"/>
              </a:spcBef>
              <a:spcAft>
                <a:spcPct val="0"/>
              </a:spcAft>
            </a:pPr>
            <a:r>
              <a:rPr lang="en-US" sz="1400" dirty="0">
                <a:solidFill>
                  <a:prstClr val="black"/>
                </a:solidFill>
                <a:latin typeface="Arial" pitchFamily="34" charset="0"/>
                <a:hlinkClick r:id="rId5"/>
              </a:rPr>
              <a:t>http://iopscience.iop.org/journal/0954-3899/page/</a:t>
            </a:r>
            <a:r>
              <a:rPr lang="en-US" sz="1400" dirty="0" smtClean="0">
                <a:solidFill>
                  <a:prstClr val="black"/>
                </a:solidFill>
                <a:latin typeface="Arial" pitchFamily="34" charset="0"/>
                <a:hlinkClick r:id="rId5"/>
              </a:rPr>
              <a:t>ISNET</a:t>
            </a:r>
            <a:r>
              <a:rPr lang="en-US" sz="1400" dirty="0" smtClean="0">
                <a:solidFill>
                  <a:prstClr val="black"/>
                </a:solidFill>
                <a:latin typeface="Arial" pitchFamily="34" charset="0"/>
              </a:rPr>
              <a:t> </a:t>
            </a:r>
            <a:endParaRPr lang="en-US" sz="1400" dirty="0">
              <a:solidFill>
                <a:prstClr val="black"/>
              </a:solidFill>
              <a:latin typeface="Arial" pitchFamily="34" charset="0"/>
            </a:endParaRPr>
          </a:p>
        </p:txBody>
      </p:sp>
      <p:sp>
        <p:nvSpPr>
          <p:cNvPr id="15" name="Content Placeholder 1"/>
          <p:cNvSpPr>
            <a:spLocks noGrp="1"/>
          </p:cNvSpPr>
          <p:nvPr>
            <p:ph idx="1"/>
          </p:nvPr>
        </p:nvSpPr>
        <p:spPr>
          <a:xfrm>
            <a:off x="160052" y="1079598"/>
            <a:ext cx="4156455" cy="2318489"/>
          </a:xfrm>
        </p:spPr>
        <p:txBody>
          <a:bodyPr/>
          <a:lstStyle/>
          <a:p>
            <a:pPr>
              <a:spcBef>
                <a:spcPts val="600"/>
              </a:spcBef>
            </a:pPr>
            <a:r>
              <a:rPr lang="en-US" dirty="0"/>
              <a:t>Regression analysis</a:t>
            </a:r>
          </a:p>
          <a:p>
            <a:pPr>
              <a:spcBef>
                <a:spcPts val="600"/>
              </a:spcBef>
            </a:pPr>
            <a:r>
              <a:rPr lang="en-US" dirty="0"/>
              <a:t>Bayesian inference</a:t>
            </a:r>
          </a:p>
          <a:p>
            <a:pPr>
              <a:spcBef>
                <a:spcPts val="600"/>
              </a:spcBef>
            </a:pPr>
            <a:r>
              <a:rPr lang="en-US" dirty="0"/>
              <a:t>Extrapolations</a:t>
            </a:r>
          </a:p>
          <a:p>
            <a:pPr>
              <a:spcBef>
                <a:spcPts val="600"/>
              </a:spcBef>
            </a:pPr>
            <a:r>
              <a:rPr lang="en-US" dirty="0"/>
              <a:t>Model mixing</a:t>
            </a:r>
          </a:p>
          <a:p>
            <a:pPr>
              <a:spcBef>
                <a:spcPts val="600"/>
              </a:spcBef>
            </a:pPr>
            <a:r>
              <a:rPr lang="en-US" dirty="0"/>
              <a:t>Information content of new </a:t>
            </a:r>
            <a:r>
              <a:rPr lang="en-US" dirty="0" smtClean="0"/>
              <a:t>measurements</a:t>
            </a:r>
            <a:endParaRPr lang="en-US" dirty="0"/>
          </a:p>
        </p:txBody>
      </p:sp>
      <p:sp>
        <p:nvSpPr>
          <p:cNvPr id="4" name="TextBox 3"/>
          <p:cNvSpPr txBox="1"/>
          <p:nvPr/>
        </p:nvSpPr>
        <p:spPr>
          <a:xfrm>
            <a:off x="4694767" y="5184489"/>
            <a:ext cx="1210235" cy="646331"/>
          </a:xfrm>
          <a:prstGeom prst="rect">
            <a:avLst/>
          </a:prstGeom>
          <a:noFill/>
        </p:spPr>
        <p:txBody>
          <a:bodyPr wrap="square" rtlCol="0">
            <a:spAutoFit/>
          </a:bodyPr>
          <a:lstStyle/>
          <a:p>
            <a:r>
              <a:rPr lang="en-US" dirty="0" smtClean="0"/>
              <a:t>Fission barrier</a:t>
            </a:r>
            <a:endParaRPr lang="en-US" dirty="0"/>
          </a:p>
        </p:txBody>
      </p:sp>
    </p:spTree>
    <p:extLst>
      <p:ext uri="{BB962C8B-B14F-4D97-AF65-F5344CB8AC3E}">
        <p14:creationId xmlns:p14="http://schemas.microsoft.com/office/powerpoint/2010/main" val="31772162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526" y="0"/>
            <a:ext cx="7898219" cy="911948"/>
          </a:xfrm>
        </p:spPr>
        <p:txBody>
          <a:bodyPr/>
          <a:lstStyle/>
          <a:p>
            <a:pPr algn="l"/>
            <a:r>
              <a:rPr lang="en-US" dirty="0"/>
              <a:t>Impact of Nuclear Mass Uncertainties on the r </a:t>
            </a:r>
            <a:r>
              <a:rPr lang="en-US" dirty="0" smtClean="0"/>
              <a:t>Process</a:t>
            </a:r>
            <a:endParaRPr lang="en-US" dirty="0"/>
          </a:p>
        </p:txBody>
      </p:sp>
      <p:sp>
        <p:nvSpPr>
          <p:cNvPr id="15" name="Content Placeholder 1"/>
          <p:cNvSpPr>
            <a:spLocks noGrp="1"/>
          </p:cNvSpPr>
          <p:nvPr>
            <p:ph idx="1"/>
          </p:nvPr>
        </p:nvSpPr>
        <p:spPr>
          <a:xfrm>
            <a:off x="212131" y="1100864"/>
            <a:ext cx="8867553" cy="714198"/>
          </a:xfrm>
        </p:spPr>
        <p:txBody>
          <a:bodyPr/>
          <a:lstStyle/>
          <a:p>
            <a:pPr marL="0" indent="0">
              <a:spcBef>
                <a:spcPts val="600"/>
              </a:spcBef>
              <a:buNone/>
            </a:pPr>
            <a:r>
              <a:rPr lang="en-US" sz="2000" dirty="0"/>
              <a:t>In </a:t>
            </a:r>
            <a:r>
              <a:rPr lang="en-US" sz="2000" dirty="0" smtClean="0"/>
              <a:t>many </a:t>
            </a:r>
            <a:r>
              <a:rPr lang="en-US" sz="2000" dirty="0"/>
              <a:t>cases, nuclear modeling MUST involve </a:t>
            </a:r>
            <a:r>
              <a:rPr lang="en-US" sz="2000" dirty="0" smtClean="0"/>
              <a:t>massive extrapolations</a:t>
            </a:r>
            <a:r>
              <a:rPr lang="en-US" sz="2000" dirty="0"/>
              <a:t>... </a:t>
            </a:r>
            <a:br>
              <a:rPr lang="en-US" sz="2000" dirty="0"/>
            </a:br>
            <a:r>
              <a:rPr lang="en-US" sz="2000" dirty="0"/>
              <a:t>Such extrapolated results are used, together with existing data, in simulations</a:t>
            </a:r>
            <a:r>
              <a:rPr lang="en-US" sz="2000" dirty="0" smtClean="0"/>
              <a:t>.</a:t>
            </a:r>
            <a:endParaRPr lang="en-US" sz="2000" dirty="0"/>
          </a:p>
        </p:txBody>
      </p:sp>
      <p:pic>
        <p:nvPicPr>
          <p:cNvPr id="16" name="Picture 1" descr="Figure3.pd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5398" y="1856073"/>
            <a:ext cx="5294286" cy="40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4" descr="Figur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133" y="1815062"/>
            <a:ext cx="3582607" cy="42514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Box 3"/>
          <p:cNvSpPr txBox="1">
            <a:spLocks noChangeArrowheads="1"/>
          </p:cNvSpPr>
          <p:nvPr/>
        </p:nvSpPr>
        <p:spPr bwMode="auto">
          <a:xfrm>
            <a:off x="5452219" y="6251527"/>
            <a:ext cx="349948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smtClean="0">
                <a:solidFill>
                  <a:srgbClr val="000000"/>
                </a:solidFill>
                <a:latin typeface="Arial" panose="020B0604020202020204" pitchFamily="34" charset="0"/>
                <a:cs typeface="Arial" panose="020B0604020202020204" pitchFamily="34" charset="0"/>
              </a:rPr>
              <a:t>Phys</a:t>
            </a:r>
            <a:r>
              <a:rPr lang="en-US" sz="1600" dirty="0">
                <a:solidFill>
                  <a:srgbClr val="000000"/>
                </a:solidFill>
                <a:latin typeface="Arial" panose="020B0604020202020204" pitchFamily="34" charset="0"/>
                <a:cs typeface="Arial" panose="020B0604020202020204" pitchFamily="34" charset="0"/>
              </a:rPr>
              <a:t>. Rev. </a:t>
            </a:r>
            <a:r>
              <a:rPr lang="en-US" sz="1600" dirty="0" err="1">
                <a:solidFill>
                  <a:srgbClr val="000000"/>
                </a:solidFill>
                <a:latin typeface="Arial" panose="020B0604020202020204" pitchFamily="34" charset="0"/>
                <a:cs typeface="Arial" panose="020B0604020202020204" pitchFamily="34" charset="0"/>
              </a:rPr>
              <a:t>Lett</a:t>
            </a:r>
            <a:r>
              <a:rPr lang="en-US" sz="1600" dirty="0">
                <a:solidFill>
                  <a:srgbClr val="000000"/>
                </a:solidFill>
                <a:latin typeface="Arial" panose="020B0604020202020204" pitchFamily="34" charset="0"/>
                <a:cs typeface="Arial" panose="020B0604020202020204" pitchFamily="34" charset="0"/>
              </a:rPr>
              <a:t>., </a:t>
            </a:r>
            <a:r>
              <a:rPr lang="en-US" sz="1600" b="1" dirty="0">
                <a:solidFill>
                  <a:srgbClr val="000000"/>
                </a:solidFill>
                <a:latin typeface="Arial" panose="020B0604020202020204" pitchFamily="34" charset="0"/>
                <a:cs typeface="Arial" panose="020B0604020202020204" pitchFamily="34" charset="0"/>
              </a:rPr>
              <a:t>116, </a:t>
            </a:r>
            <a:r>
              <a:rPr lang="en-US" sz="1600" dirty="0">
                <a:solidFill>
                  <a:srgbClr val="000000"/>
                </a:solidFill>
                <a:latin typeface="Arial" panose="020B0604020202020204" pitchFamily="34" charset="0"/>
                <a:cs typeface="Arial" panose="020B0604020202020204" pitchFamily="34" charset="0"/>
              </a:rPr>
              <a:t>121101 (2016)</a:t>
            </a:r>
          </a:p>
        </p:txBody>
      </p:sp>
    </p:spTree>
    <p:extLst>
      <p:ext uri="{BB962C8B-B14F-4D97-AF65-F5344CB8AC3E}">
        <p14:creationId xmlns:p14="http://schemas.microsoft.com/office/powerpoint/2010/main" val="19676729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72669"/>
            <a:ext cx="8991600" cy="911948"/>
          </a:xfrm>
        </p:spPr>
        <p:txBody>
          <a:bodyPr/>
          <a:lstStyle/>
          <a:p>
            <a:r>
              <a:rPr lang="en-US" dirty="0" smtClean="0"/>
              <a:t>Proposal: </a:t>
            </a:r>
            <a:r>
              <a:rPr lang="en-US" dirty="0"/>
              <a:t>A</a:t>
            </a:r>
            <a:r>
              <a:rPr lang="en-US" dirty="0" smtClean="0"/>
              <a:t> New </a:t>
            </a:r>
            <a:r>
              <a:rPr lang="en-US" dirty="0"/>
              <a:t>Database</a:t>
            </a:r>
            <a:br>
              <a:rPr lang="en-US" dirty="0"/>
            </a:br>
            <a:r>
              <a:rPr lang="en-US" dirty="0"/>
              <a:t>(0.5 + 0.5 FTE)</a:t>
            </a:r>
          </a:p>
        </p:txBody>
      </p:sp>
      <p:sp>
        <p:nvSpPr>
          <p:cNvPr id="7" name="Content Placeholder 1"/>
          <p:cNvSpPr>
            <a:spLocks noGrp="1"/>
          </p:cNvSpPr>
          <p:nvPr>
            <p:ph idx="1"/>
          </p:nvPr>
        </p:nvSpPr>
        <p:spPr>
          <a:xfrm>
            <a:off x="467579" y="1126407"/>
            <a:ext cx="7914421" cy="3834509"/>
          </a:xfrm>
        </p:spPr>
        <p:txBody>
          <a:bodyPr/>
          <a:lstStyle/>
          <a:p>
            <a:r>
              <a:rPr lang="en-US" dirty="0" smtClean="0"/>
              <a:t>Initially</a:t>
            </a:r>
            <a:r>
              <a:rPr lang="en-US" dirty="0"/>
              <a:t>, content primarily produced by large-scale simulations </a:t>
            </a:r>
          </a:p>
          <a:p>
            <a:pPr lvl="1"/>
            <a:r>
              <a:rPr lang="en-US" dirty="0"/>
              <a:t>Large-scale surveys of nuclear observables produced by </a:t>
            </a:r>
            <a:r>
              <a:rPr lang="en-US" dirty="0" err="1"/>
              <a:t>SciDAC</a:t>
            </a:r>
            <a:r>
              <a:rPr lang="en-US" dirty="0"/>
              <a:t> programs</a:t>
            </a:r>
          </a:p>
          <a:p>
            <a:pPr lvl="1"/>
            <a:r>
              <a:rPr lang="en-US" dirty="0"/>
              <a:t>Data needed for further </a:t>
            </a:r>
            <a:r>
              <a:rPr lang="en-US" smtClean="0"/>
              <a:t>uncertainty quantification</a:t>
            </a:r>
            <a:r>
              <a:rPr lang="en-US" smtClean="0"/>
              <a:t> </a:t>
            </a:r>
            <a:r>
              <a:rPr lang="en-US" dirty="0"/>
              <a:t>(covariance matrices, posterior distributions of parameters) also stored</a:t>
            </a:r>
          </a:p>
          <a:p>
            <a:r>
              <a:rPr lang="en-US" dirty="0"/>
              <a:t>Examples</a:t>
            </a:r>
          </a:p>
          <a:p>
            <a:pPr lvl="1"/>
            <a:r>
              <a:rPr lang="en-US" dirty="0"/>
              <a:t>Ground-state properties of even-even nuclei: </a:t>
            </a:r>
            <a:r>
              <a:rPr lang="en-US" dirty="0" smtClean="0">
                <a:solidFill>
                  <a:schemeClr val="accent2">
                    <a:lumMod val="60000"/>
                    <a:lumOff val="40000"/>
                  </a:schemeClr>
                </a:solidFill>
              </a:rPr>
              <a:t>https://massexplorer.frib.msu.edu</a:t>
            </a:r>
            <a:endParaRPr lang="en-US" dirty="0">
              <a:solidFill>
                <a:schemeClr val="accent2">
                  <a:lumMod val="60000"/>
                  <a:lumOff val="40000"/>
                </a:schemeClr>
              </a:solidFill>
            </a:endParaRPr>
          </a:p>
          <a:p>
            <a:pPr lvl="1"/>
            <a:r>
              <a:rPr lang="en-US" dirty="0"/>
              <a:t>Spectroscopic overlaps: </a:t>
            </a:r>
            <a:r>
              <a:rPr lang="en-US" dirty="0">
                <a:solidFill>
                  <a:schemeClr val="accent2">
                    <a:lumMod val="60000"/>
                    <a:lumOff val="40000"/>
                  </a:schemeClr>
                </a:solidFill>
              </a:rPr>
              <a:t>https://www.phy.anl.gov/theory/research/overlap/</a:t>
            </a:r>
          </a:p>
          <a:p>
            <a:r>
              <a:rPr lang="en-US" dirty="0"/>
              <a:t>The long-term perspective is to interface theoretical database  with </a:t>
            </a:r>
            <a:r>
              <a:rPr lang="en-US" dirty="0" smtClean="0"/>
              <a:t>ENDSF to </a:t>
            </a:r>
            <a:r>
              <a:rPr lang="en-US" dirty="0"/>
              <a:t>be able to directly compare theory with experiment </a:t>
            </a:r>
          </a:p>
          <a:p>
            <a:r>
              <a:rPr lang="en-US" dirty="0"/>
              <a:t>In short: provide a theoretical counterpart to </a:t>
            </a:r>
            <a:r>
              <a:rPr lang="en-US" dirty="0" smtClean="0"/>
              <a:t>ENDSF, </a:t>
            </a:r>
            <a:r>
              <a:rPr lang="en-US" dirty="0"/>
              <a:t>fully integrated with NNDC.</a:t>
            </a:r>
          </a:p>
          <a:p>
            <a:endParaRPr lang="en-US" dirty="0"/>
          </a:p>
        </p:txBody>
      </p:sp>
    </p:spTree>
    <p:extLst>
      <p:ext uri="{BB962C8B-B14F-4D97-AF65-F5344CB8AC3E}">
        <p14:creationId xmlns:p14="http://schemas.microsoft.com/office/powerpoint/2010/main" val="24099145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067100"/>
            <a:ext cx="8990922" cy="3352500"/>
          </a:xfrm>
        </p:spPr>
        <p:txBody>
          <a:bodyPr/>
          <a:lstStyle/>
          <a:p>
            <a:pPr marL="285750" indent="-285750">
              <a:buFont typeface="Arial" panose="020B0604020202020204" pitchFamily="34" charset="0"/>
              <a:buChar char="•"/>
            </a:pPr>
            <a:r>
              <a:rPr lang="en-US" dirty="0" smtClean="0"/>
              <a:t>DOE SC-NP is </a:t>
            </a:r>
            <a:r>
              <a:rPr lang="en-US" dirty="0"/>
              <a:t>investing in FRIB as a new scientific user facility. FRIB will be the </a:t>
            </a:r>
            <a:r>
              <a:rPr lang="en-US" dirty="0" smtClean="0"/>
              <a:t>world’s most </a:t>
            </a:r>
            <a:r>
              <a:rPr lang="en-US" dirty="0"/>
              <a:t>powerful facility in low-energy nuclear </a:t>
            </a:r>
            <a:r>
              <a:rPr lang="en-US" dirty="0" smtClean="0"/>
              <a:t>physics. </a:t>
            </a:r>
          </a:p>
          <a:p>
            <a:pPr marL="285750" indent="-285750">
              <a:buFont typeface="Arial" panose="020B0604020202020204" pitchFamily="34" charset="0"/>
              <a:buChar char="•"/>
            </a:pPr>
            <a:r>
              <a:rPr lang="en-US" dirty="0" smtClean="0"/>
              <a:t>FRIB </a:t>
            </a:r>
            <a:r>
              <a:rPr lang="en-US" dirty="0"/>
              <a:t>will enable groundbreaking discoveries by providing unique nuclear structure and nuclear astrophysics data. It will also drive advances in nuclear theory, which will in turn provide large theoretical data sets for structure and astrophysics research. </a:t>
            </a:r>
          </a:p>
          <a:p>
            <a:pPr marL="285750" indent="-285750">
              <a:buFont typeface="Arial" panose="020B0604020202020204" pitchFamily="34" charset="0"/>
              <a:buChar char="•"/>
            </a:pPr>
            <a:r>
              <a:rPr lang="en-US" dirty="0"/>
              <a:t>To achieve the full scientific and societal impact of FRIB, we propose to initiate the necessary evolution of the US nuclear data effort so that it addresses the needs of the community in the FRIB era. </a:t>
            </a:r>
          </a:p>
          <a:p>
            <a:endParaRPr lang="en-US" dirty="0"/>
          </a:p>
        </p:txBody>
      </p:sp>
      <p:sp>
        <p:nvSpPr>
          <p:cNvPr id="3" name="Title 2"/>
          <p:cNvSpPr>
            <a:spLocks noGrp="1"/>
          </p:cNvSpPr>
          <p:nvPr>
            <p:ph type="title"/>
          </p:nvPr>
        </p:nvSpPr>
        <p:spPr/>
        <p:txBody>
          <a:bodyPr/>
          <a:lstStyle/>
          <a:p>
            <a:r>
              <a:rPr lang="en-US" dirty="0" smtClean="0"/>
              <a:t>Background and Context</a:t>
            </a:r>
            <a:endParaRPr lang="en-US" dirty="0"/>
          </a:p>
        </p:txBody>
      </p:sp>
      <p:pic>
        <p:nvPicPr>
          <p:cNvPr id="6" name="Picture 5"/>
          <p:cNvPicPr>
            <a:picLocks noChangeAspect="1"/>
          </p:cNvPicPr>
          <p:nvPr/>
        </p:nvPicPr>
        <p:blipFill>
          <a:blip r:embed="rId2"/>
          <a:stretch>
            <a:fillRect/>
          </a:stretch>
        </p:blipFill>
        <p:spPr>
          <a:xfrm>
            <a:off x="2324100" y="4241800"/>
            <a:ext cx="4762500" cy="1701800"/>
          </a:xfrm>
          <a:prstGeom prst="rect">
            <a:avLst/>
          </a:prstGeom>
        </p:spPr>
      </p:pic>
    </p:spTree>
    <p:extLst>
      <p:ext uri="{BB962C8B-B14F-4D97-AF65-F5344CB8AC3E}">
        <p14:creationId xmlns:p14="http://schemas.microsoft.com/office/powerpoint/2010/main" val="2845655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67719"/>
            <a:ext cx="8991600" cy="921848"/>
          </a:xfrm>
        </p:spPr>
        <p:txBody>
          <a:bodyPr/>
          <a:lstStyle/>
          <a:p>
            <a:r>
              <a:rPr lang="en-US" dirty="0" smtClean="0"/>
              <a:t>Data Compilation and Evaluation are </a:t>
            </a:r>
            <a:br>
              <a:rPr lang="en-US" dirty="0" smtClean="0"/>
            </a:br>
            <a:r>
              <a:rPr lang="en-US" dirty="0" smtClean="0"/>
              <a:t>an Essential Part of the Research Cycle</a:t>
            </a:r>
            <a:endParaRPr lang="en-US" dirty="0"/>
          </a:p>
        </p:txBody>
      </p:sp>
      <p:pic>
        <p:nvPicPr>
          <p:cNvPr id="6" name="Picture 5"/>
          <p:cNvPicPr>
            <a:picLocks noChangeAspect="1"/>
          </p:cNvPicPr>
          <p:nvPr/>
        </p:nvPicPr>
        <p:blipFill>
          <a:blip r:embed="rId2"/>
          <a:stretch>
            <a:fillRect/>
          </a:stretch>
        </p:blipFill>
        <p:spPr>
          <a:xfrm>
            <a:off x="1218036" y="1074655"/>
            <a:ext cx="6116018" cy="4965871"/>
          </a:xfrm>
          <a:prstGeom prst="rect">
            <a:avLst/>
          </a:prstGeom>
        </p:spPr>
      </p:pic>
    </p:spTree>
    <p:extLst>
      <p:ext uri="{BB962C8B-B14F-4D97-AF65-F5344CB8AC3E}">
        <p14:creationId xmlns:p14="http://schemas.microsoft.com/office/powerpoint/2010/main" val="3180351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3078" y="2743500"/>
            <a:ext cx="8990922" cy="3962100"/>
          </a:xfrm>
        </p:spPr>
        <p:txBody>
          <a:bodyPr/>
          <a:lstStyle/>
          <a:p>
            <a:pPr marL="285750" indent="-285750">
              <a:buFont typeface="Arial" panose="020B0604020202020204" pitchFamily="34" charset="0"/>
              <a:buChar char="•"/>
            </a:pPr>
            <a:r>
              <a:rPr lang="en-US" sz="2000" dirty="0"/>
              <a:t>The USNDP is central to experiment and theory in basic nuclear science and nuclear astrophysics</a:t>
            </a:r>
          </a:p>
          <a:p>
            <a:pPr marL="285750" indent="-285750">
              <a:buFont typeface="Arial" panose="020B0604020202020204" pitchFamily="34" charset="0"/>
              <a:buChar char="•"/>
            </a:pPr>
            <a:r>
              <a:rPr lang="en-US" sz="2000" dirty="0">
                <a:solidFill>
                  <a:srgbClr val="FF0000"/>
                </a:solidFill>
              </a:rPr>
              <a:t>The evaluation, archival, dissemination aspects of the program is critical </a:t>
            </a:r>
          </a:p>
          <a:p>
            <a:pPr marL="285750" indent="-285750">
              <a:buFont typeface="Arial" panose="020B0604020202020204" pitchFamily="34" charset="0"/>
              <a:buChar char="•"/>
            </a:pPr>
            <a:r>
              <a:rPr lang="en-US" sz="2000" dirty="0">
                <a:solidFill>
                  <a:srgbClr val="FF0000"/>
                </a:solidFill>
              </a:rPr>
              <a:t>There is a need for expanding the data program for astrophysics</a:t>
            </a:r>
          </a:p>
          <a:p>
            <a:pPr marL="285750" indent="-285750">
              <a:buFont typeface="Arial" panose="020B0604020202020204" pitchFamily="34" charset="0"/>
              <a:buChar char="•"/>
            </a:pPr>
            <a:r>
              <a:rPr lang="en-US" sz="2000" dirty="0">
                <a:solidFill>
                  <a:srgbClr val="FF0000"/>
                </a:solidFill>
              </a:rPr>
              <a:t>There is a need for an expansion of the effort to include theory</a:t>
            </a:r>
          </a:p>
          <a:p>
            <a:pPr marL="285750" indent="-285750">
              <a:buFont typeface="Arial" panose="020B0604020202020204" pitchFamily="34" charset="0"/>
              <a:buChar char="•"/>
            </a:pPr>
            <a:r>
              <a:rPr lang="en-US" sz="2000" dirty="0">
                <a:solidFill>
                  <a:srgbClr val="FF0000"/>
                </a:solidFill>
              </a:rPr>
              <a:t>In the FRIB era significant new data is coming – How do we archive and make it available? How do we identify what is important? </a:t>
            </a:r>
          </a:p>
          <a:p>
            <a:pPr marL="285750" indent="-285750">
              <a:buFont typeface="Arial" panose="020B0604020202020204" pitchFamily="34" charset="0"/>
              <a:buChar char="•"/>
            </a:pPr>
            <a:r>
              <a:rPr lang="en-US" sz="2000" dirty="0"/>
              <a:t>Must deal with the complexity of new experiments, correlated data (understanding and evaluating errors), continuous quantities, etc</a:t>
            </a:r>
            <a:r>
              <a:rPr lang="en-US" sz="2000" dirty="0" smtClean="0"/>
              <a:t>.</a:t>
            </a:r>
            <a:endParaRPr lang="en-US" sz="2000" dirty="0"/>
          </a:p>
        </p:txBody>
      </p:sp>
      <p:sp>
        <p:nvSpPr>
          <p:cNvPr id="3" name="Title 2"/>
          <p:cNvSpPr>
            <a:spLocks noGrp="1"/>
          </p:cNvSpPr>
          <p:nvPr>
            <p:ph type="title"/>
          </p:nvPr>
        </p:nvSpPr>
        <p:spPr>
          <a:xfrm>
            <a:off x="76200" y="67719"/>
            <a:ext cx="8991600" cy="921848"/>
          </a:xfrm>
        </p:spPr>
        <p:txBody>
          <a:bodyPr/>
          <a:lstStyle/>
          <a:p>
            <a:r>
              <a:rPr lang="en-US" dirty="0" smtClean="0"/>
              <a:t>Aligned with Conclusions of 2016 LECM Community Data Workshop at Notre Dame</a:t>
            </a:r>
            <a:endParaRPr lang="en-US" dirty="0"/>
          </a:p>
        </p:txBody>
      </p:sp>
      <p:pic>
        <p:nvPicPr>
          <p:cNvPr id="6" name="Picture 5"/>
          <p:cNvPicPr/>
          <p:nvPr/>
        </p:nvPicPr>
        <p:blipFill rotWithShape="1">
          <a:blip r:embed="rId2">
            <a:extLst>
              <a:ext uri="{28A0092B-C50C-407E-A947-70E740481C1C}">
                <a14:useLocalDpi xmlns:a14="http://schemas.microsoft.com/office/drawing/2010/main" val="0"/>
              </a:ext>
            </a:extLst>
          </a:blip>
          <a:srcRect t="32680" b="33660"/>
          <a:stretch/>
        </p:blipFill>
        <p:spPr>
          <a:xfrm>
            <a:off x="1600200" y="1044731"/>
            <a:ext cx="5365898" cy="1622269"/>
          </a:xfrm>
          <a:prstGeom prst="rect">
            <a:avLst/>
          </a:prstGeom>
        </p:spPr>
      </p:pic>
    </p:spTree>
    <p:extLst>
      <p:ext uri="{BB962C8B-B14F-4D97-AF65-F5344CB8AC3E}">
        <p14:creationId xmlns:p14="http://schemas.microsoft.com/office/powerpoint/2010/main" val="34608046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Proposed FRIB Focused Nuclear Data Effort</a:t>
            </a:r>
            <a:endParaRPr lang="en-US" dirty="0"/>
          </a:p>
        </p:txBody>
      </p:sp>
      <p:sp>
        <p:nvSpPr>
          <p:cNvPr id="26" name="Rectangle 25"/>
          <p:cNvSpPr/>
          <p:nvPr/>
        </p:nvSpPr>
        <p:spPr>
          <a:xfrm>
            <a:off x="6549428" y="2158350"/>
            <a:ext cx="1299172" cy="1746215"/>
          </a:xfrm>
          <a:prstGeom prst="rect">
            <a:avLst/>
          </a:prstGeom>
          <a:solidFill>
            <a:srgbClr val="0745A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r>
              <a:rPr lang="en-US" dirty="0" smtClean="0">
                <a:solidFill>
                  <a:prstClr val="white"/>
                </a:solidFill>
                <a:latin typeface="Arial"/>
                <a:cs typeface="Arial"/>
              </a:rPr>
              <a:t>Nuclear </a:t>
            </a:r>
            <a:br>
              <a:rPr lang="en-US" dirty="0" smtClean="0">
                <a:solidFill>
                  <a:prstClr val="white"/>
                </a:solidFill>
                <a:latin typeface="Arial"/>
                <a:cs typeface="Arial"/>
              </a:rPr>
            </a:br>
            <a:r>
              <a:rPr lang="en-US" dirty="0" smtClean="0">
                <a:solidFill>
                  <a:prstClr val="white"/>
                </a:solidFill>
                <a:latin typeface="Arial"/>
                <a:cs typeface="Arial"/>
              </a:rPr>
              <a:t>Scientists</a:t>
            </a:r>
            <a:br>
              <a:rPr lang="en-US" dirty="0" smtClean="0">
                <a:solidFill>
                  <a:prstClr val="white"/>
                </a:solidFill>
                <a:latin typeface="Arial"/>
                <a:cs typeface="Arial"/>
              </a:rPr>
            </a:br>
            <a:endParaRPr lang="en-US" dirty="0">
              <a:solidFill>
                <a:prstClr val="white"/>
              </a:solidFill>
              <a:latin typeface="Arial"/>
              <a:cs typeface="Arial"/>
            </a:endParaRPr>
          </a:p>
        </p:txBody>
      </p:sp>
      <p:sp>
        <p:nvSpPr>
          <p:cNvPr id="29" name="Rectangle 28"/>
          <p:cNvSpPr/>
          <p:nvPr/>
        </p:nvSpPr>
        <p:spPr>
          <a:xfrm>
            <a:off x="3806228" y="1600200"/>
            <a:ext cx="1752600" cy="1143000"/>
          </a:xfrm>
          <a:prstGeom prst="rect">
            <a:avLst/>
          </a:prstGeom>
          <a:solidFill>
            <a:srgbClr val="1E1B7E"/>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r>
              <a:rPr lang="en-US" dirty="0" smtClean="0">
                <a:solidFill>
                  <a:prstClr val="white"/>
                </a:solidFill>
              </a:rPr>
              <a:t>NNDC</a:t>
            </a:r>
            <a:endParaRPr lang="en-US" dirty="0">
              <a:solidFill>
                <a:prstClr val="white"/>
              </a:solidFill>
            </a:endParaRPr>
          </a:p>
        </p:txBody>
      </p:sp>
      <p:cxnSp>
        <p:nvCxnSpPr>
          <p:cNvPr id="38" name="Straight Arrow Connector 37"/>
          <p:cNvCxnSpPr>
            <a:stCxn id="26" idx="3"/>
          </p:cNvCxnSpPr>
          <p:nvPr/>
        </p:nvCxnSpPr>
        <p:spPr>
          <a:xfrm>
            <a:off x="7848600" y="3031458"/>
            <a:ext cx="682028" cy="0"/>
          </a:xfrm>
          <a:prstGeom prst="straightConnector1">
            <a:avLst/>
          </a:prstGeom>
          <a:ln>
            <a:solidFill>
              <a:srgbClr val="0745AB"/>
            </a:solidFill>
            <a:tailEnd type="arrow"/>
          </a:ln>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3501428" y="1371600"/>
            <a:ext cx="2362200" cy="3280365"/>
          </a:xfrm>
          <a:prstGeom prst="rect">
            <a:avLst/>
          </a:prstGeom>
          <a:noFill/>
          <a:ln>
            <a:solidFill>
              <a:srgbClr val="0745AB"/>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pic>
        <p:nvPicPr>
          <p:cNvPr id="60" name="Picture 59" descr="screensh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9428" y="1663930"/>
            <a:ext cx="1117600" cy="914400"/>
          </a:xfrm>
          <a:prstGeom prst="rect">
            <a:avLst/>
          </a:prstGeom>
        </p:spPr>
      </p:pic>
      <p:sp>
        <p:nvSpPr>
          <p:cNvPr id="65" name="TextBox 64"/>
          <p:cNvSpPr txBox="1"/>
          <p:nvPr/>
        </p:nvSpPr>
        <p:spPr>
          <a:xfrm>
            <a:off x="304800" y="1828800"/>
            <a:ext cx="1082523" cy="646331"/>
          </a:xfrm>
          <a:prstGeom prst="rect">
            <a:avLst/>
          </a:prstGeom>
          <a:noFill/>
          <a:ln>
            <a:solidFill>
              <a:schemeClr val="tx1"/>
            </a:solidFill>
          </a:ln>
        </p:spPr>
        <p:txBody>
          <a:bodyPr wrap="none" rtlCol="0">
            <a:spAutoFit/>
          </a:bodyPr>
          <a:lstStyle/>
          <a:p>
            <a:pPr defTabSz="457200" fontAlgn="base">
              <a:spcBef>
                <a:spcPct val="0"/>
              </a:spcBef>
              <a:spcAft>
                <a:spcPct val="0"/>
              </a:spcAft>
            </a:pPr>
            <a:r>
              <a:rPr lang="en-US" dirty="0" smtClean="0">
                <a:solidFill>
                  <a:prstClr val="black"/>
                </a:solidFill>
                <a:latin typeface="Arial" pitchFamily="34" charset="0"/>
              </a:rPr>
              <a:t>Other</a:t>
            </a:r>
            <a:br>
              <a:rPr lang="en-US" dirty="0" smtClean="0">
                <a:solidFill>
                  <a:prstClr val="black"/>
                </a:solidFill>
                <a:latin typeface="Arial" pitchFamily="34" charset="0"/>
              </a:rPr>
            </a:br>
            <a:r>
              <a:rPr lang="en-US" dirty="0" smtClean="0">
                <a:solidFill>
                  <a:prstClr val="black"/>
                </a:solidFill>
                <a:latin typeface="Arial" pitchFamily="34" charset="0"/>
              </a:rPr>
              <a:t>Facilities</a:t>
            </a:r>
            <a:endParaRPr lang="en-US" dirty="0">
              <a:solidFill>
                <a:prstClr val="black"/>
              </a:solidFill>
              <a:latin typeface="Arial" pitchFamily="34" charset="0"/>
            </a:endParaRPr>
          </a:p>
        </p:txBody>
      </p:sp>
      <p:sp>
        <p:nvSpPr>
          <p:cNvPr id="69" name="TextBox 68"/>
          <p:cNvSpPr txBox="1"/>
          <p:nvPr/>
        </p:nvSpPr>
        <p:spPr>
          <a:xfrm>
            <a:off x="3733800" y="1002268"/>
            <a:ext cx="1668621" cy="369332"/>
          </a:xfrm>
          <a:prstGeom prst="rect">
            <a:avLst/>
          </a:prstGeom>
          <a:noFill/>
        </p:spPr>
        <p:txBody>
          <a:bodyPr wrap="none" rtlCol="0">
            <a:spAutoFit/>
          </a:bodyPr>
          <a:lstStyle/>
          <a:p>
            <a:pPr defTabSz="457200" fontAlgn="base">
              <a:spcBef>
                <a:spcPct val="0"/>
              </a:spcBef>
              <a:spcAft>
                <a:spcPct val="0"/>
              </a:spcAft>
            </a:pPr>
            <a:r>
              <a:rPr lang="en-US" dirty="0" smtClean="0">
                <a:solidFill>
                  <a:prstClr val="black"/>
                </a:solidFill>
                <a:latin typeface="Arial" pitchFamily="34" charset="0"/>
              </a:rPr>
              <a:t>US Data Effort</a:t>
            </a:r>
            <a:endParaRPr lang="en-US" dirty="0">
              <a:solidFill>
                <a:prstClr val="black"/>
              </a:solidFill>
              <a:latin typeface="Arial" pitchFamily="34" charset="0"/>
            </a:endParaRPr>
          </a:p>
        </p:txBody>
      </p:sp>
      <p:cxnSp>
        <p:nvCxnSpPr>
          <p:cNvPr id="88" name="Straight Arrow Connector 87"/>
          <p:cNvCxnSpPr/>
          <p:nvPr/>
        </p:nvCxnSpPr>
        <p:spPr>
          <a:xfrm flipV="1">
            <a:off x="1523506" y="2158350"/>
            <a:ext cx="2270975" cy="3347"/>
          </a:xfrm>
          <a:prstGeom prst="straightConnector1">
            <a:avLst/>
          </a:prstGeom>
          <a:ln>
            <a:solidFill>
              <a:srgbClr val="0745AB"/>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rot="5400000">
            <a:off x="7775092" y="3431692"/>
            <a:ext cx="2305439" cy="584776"/>
          </a:xfrm>
          <a:prstGeom prst="rect">
            <a:avLst/>
          </a:prstGeom>
          <a:noFill/>
        </p:spPr>
        <p:txBody>
          <a:bodyPr wrap="none" rtlCol="0">
            <a:spAutoFit/>
          </a:bodyPr>
          <a:lstStyle/>
          <a:p>
            <a:pPr defTabSz="457200" fontAlgn="base">
              <a:spcBef>
                <a:spcPct val="0"/>
              </a:spcBef>
              <a:spcAft>
                <a:spcPct val="0"/>
              </a:spcAft>
            </a:pPr>
            <a:r>
              <a:rPr lang="en-US" sz="3200" dirty="0" smtClean="0">
                <a:solidFill>
                  <a:prstClr val="black"/>
                </a:solidFill>
                <a:latin typeface="Arial" pitchFamily="34" charset="0"/>
              </a:rPr>
              <a:t>Discoveries</a:t>
            </a:r>
            <a:endParaRPr lang="en-US" sz="3200" dirty="0">
              <a:solidFill>
                <a:prstClr val="black"/>
              </a:solidFill>
              <a:latin typeface="Arial" pitchFamily="34" charset="0"/>
            </a:endParaRPr>
          </a:p>
        </p:txBody>
      </p:sp>
      <p:grpSp>
        <p:nvGrpSpPr>
          <p:cNvPr id="117" name="Group 116"/>
          <p:cNvGrpSpPr/>
          <p:nvPr/>
        </p:nvGrpSpPr>
        <p:grpSpPr>
          <a:xfrm>
            <a:off x="76200" y="2956460"/>
            <a:ext cx="3253573" cy="1719850"/>
            <a:chOff x="76200" y="2956460"/>
            <a:chExt cx="3253573" cy="1719850"/>
          </a:xfrm>
        </p:grpSpPr>
        <p:sp>
          <p:nvSpPr>
            <p:cNvPr id="11" name="Rectangle 10"/>
            <p:cNvSpPr/>
            <p:nvPr/>
          </p:nvSpPr>
          <p:spPr>
            <a:xfrm>
              <a:off x="1905000" y="3560110"/>
              <a:ext cx="1424773" cy="486237"/>
            </a:xfrm>
            <a:prstGeom prst="rect">
              <a:avLst/>
            </a:prstGeom>
            <a:solidFill>
              <a:srgbClr val="51990E"/>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r>
                <a:rPr lang="en-US" sz="1600" dirty="0" smtClean="0">
                  <a:solidFill>
                    <a:prstClr val="white"/>
                  </a:solidFill>
                  <a:latin typeface="Arial"/>
                  <a:cs typeface="Arial"/>
                </a:rPr>
                <a:t>Theory</a:t>
              </a:r>
              <a:br>
                <a:rPr lang="en-US" sz="1600" dirty="0" smtClean="0">
                  <a:solidFill>
                    <a:prstClr val="white"/>
                  </a:solidFill>
                  <a:latin typeface="Arial"/>
                  <a:cs typeface="Arial"/>
                </a:rPr>
              </a:br>
              <a:r>
                <a:rPr lang="en-US" sz="1600" dirty="0" smtClean="0">
                  <a:solidFill>
                    <a:prstClr val="white"/>
                  </a:solidFill>
                  <a:latin typeface="Arial"/>
                  <a:cs typeface="Arial"/>
                </a:rPr>
                <a:t>Computation</a:t>
              </a:r>
              <a:endParaRPr lang="en-US" sz="1600" dirty="0">
                <a:solidFill>
                  <a:prstClr val="white"/>
                </a:solidFill>
                <a:latin typeface="Arial"/>
                <a:cs typeface="Arial"/>
              </a:endParaRPr>
            </a:p>
          </p:txBody>
        </p:sp>
        <p:pic>
          <p:nvPicPr>
            <p:cNvPr id="64" name="Picture 63"/>
            <p:cNvPicPr>
              <a:picLocks noChangeAspect="1"/>
            </p:cNvPicPr>
            <p:nvPr/>
          </p:nvPicPr>
          <p:blipFill>
            <a:blip r:embed="rId3"/>
            <a:stretch>
              <a:fillRect/>
            </a:stretch>
          </p:blipFill>
          <p:spPr>
            <a:xfrm>
              <a:off x="76200" y="2956460"/>
              <a:ext cx="1459053" cy="1719850"/>
            </a:xfrm>
            <a:prstGeom prst="rect">
              <a:avLst/>
            </a:prstGeom>
          </p:spPr>
        </p:pic>
        <p:cxnSp>
          <p:nvCxnSpPr>
            <p:cNvPr id="74" name="Straight Arrow Connector 73"/>
            <p:cNvCxnSpPr>
              <a:stCxn id="64" idx="3"/>
              <a:endCxn id="11" idx="1"/>
            </p:cNvCxnSpPr>
            <p:nvPr/>
          </p:nvCxnSpPr>
          <p:spPr>
            <a:xfrm flipV="1">
              <a:off x="1535253" y="3803229"/>
              <a:ext cx="369747" cy="13156"/>
            </a:xfrm>
            <a:prstGeom prst="straightConnector1">
              <a:avLst/>
            </a:prstGeom>
            <a:ln>
              <a:solidFill>
                <a:srgbClr val="51990E"/>
              </a:solidFill>
              <a:headEnd type="arrow"/>
              <a:tailEnd type="arrow"/>
            </a:ln>
          </p:spPr>
          <p:style>
            <a:lnRef idx="2">
              <a:schemeClr val="accent1"/>
            </a:lnRef>
            <a:fillRef idx="0">
              <a:schemeClr val="accent1"/>
            </a:fillRef>
            <a:effectRef idx="1">
              <a:schemeClr val="accent1"/>
            </a:effectRef>
            <a:fontRef idx="minor">
              <a:schemeClr val="tx1"/>
            </a:fontRef>
          </p:style>
        </p:cxnSp>
      </p:grpSp>
      <p:cxnSp>
        <p:nvCxnSpPr>
          <p:cNvPr id="39" name="Straight Arrow Connector 38"/>
          <p:cNvCxnSpPr/>
          <p:nvPr/>
        </p:nvCxnSpPr>
        <p:spPr>
          <a:xfrm>
            <a:off x="5551748" y="2362200"/>
            <a:ext cx="983707" cy="0"/>
          </a:xfrm>
          <a:prstGeom prst="straightConnector1">
            <a:avLst/>
          </a:prstGeom>
          <a:ln>
            <a:solidFill>
              <a:srgbClr val="0745AB"/>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120" name="Group 119"/>
          <p:cNvGrpSpPr/>
          <p:nvPr/>
        </p:nvGrpSpPr>
        <p:grpSpPr>
          <a:xfrm>
            <a:off x="152400" y="2743200"/>
            <a:ext cx="8382000" cy="3352800"/>
            <a:chOff x="152400" y="2743200"/>
            <a:chExt cx="8382000" cy="3352800"/>
          </a:xfrm>
        </p:grpSpPr>
        <p:sp>
          <p:nvSpPr>
            <p:cNvPr id="49" name="TextBox 48"/>
            <p:cNvSpPr txBox="1"/>
            <p:nvPr/>
          </p:nvSpPr>
          <p:spPr>
            <a:xfrm>
              <a:off x="152400" y="5073038"/>
              <a:ext cx="2788744" cy="923330"/>
            </a:xfrm>
            <a:prstGeom prst="rect">
              <a:avLst/>
            </a:prstGeom>
            <a:noFill/>
            <a:ln>
              <a:solidFill>
                <a:srgbClr val="000000"/>
              </a:solidFill>
            </a:ln>
          </p:spPr>
          <p:txBody>
            <a:bodyPr wrap="none" rtlCol="0">
              <a:spAutoFit/>
            </a:bodyPr>
            <a:lstStyle/>
            <a:p>
              <a:pPr defTabSz="457200" fontAlgn="base">
                <a:spcBef>
                  <a:spcPct val="0"/>
                </a:spcBef>
                <a:spcAft>
                  <a:spcPct val="0"/>
                </a:spcAft>
              </a:pPr>
              <a:r>
                <a:rPr lang="en-US" dirty="0" err="1" smtClean="0">
                  <a:solidFill>
                    <a:prstClr val="black"/>
                  </a:solidFill>
                  <a:latin typeface="Arial" pitchFamily="34" charset="0"/>
                </a:rPr>
                <a:t>Nuc</a:t>
              </a:r>
              <a:r>
                <a:rPr lang="en-US" dirty="0" smtClean="0">
                  <a:solidFill>
                    <a:prstClr val="black"/>
                  </a:solidFill>
                  <a:latin typeface="Arial" pitchFamily="34" charset="0"/>
                </a:rPr>
                <a:t> </a:t>
              </a:r>
              <a:r>
                <a:rPr lang="en-US" dirty="0" err="1" smtClean="0">
                  <a:solidFill>
                    <a:prstClr val="black"/>
                  </a:solidFill>
                  <a:latin typeface="Arial" pitchFamily="34" charset="0"/>
                </a:rPr>
                <a:t>Astro</a:t>
              </a:r>
              <a:r>
                <a:rPr lang="en-US" dirty="0" smtClean="0">
                  <a:solidFill>
                    <a:prstClr val="black"/>
                  </a:solidFill>
                  <a:latin typeface="Arial" pitchFamily="34" charset="0"/>
                </a:rPr>
                <a:t> Theory</a:t>
              </a:r>
              <a:br>
                <a:rPr lang="en-US" dirty="0" smtClean="0">
                  <a:solidFill>
                    <a:prstClr val="black"/>
                  </a:solidFill>
                  <a:latin typeface="Arial" pitchFamily="34" charset="0"/>
                </a:rPr>
              </a:br>
              <a:r>
                <a:rPr lang="en-US" dirty="0" smtClean="0">
                  <a:solidFill>
                    <a:prstClr val="black"/>
                  </a:solidFill>
                  <a:latin typeface="Arial" pitchFamily="34" charset="0"/>
                </a:rPr>
                <a:t>Other Evaluations</a:t>
              </a:r>
            </a:p>
            <a:p>
              <a:pPr defTabSz="457200" fontAlgn="base">
                <a:spcBef>
                  <a:spcPct val="0"/>
                </a:spcBef>
                <a:spcAft>
                  <a:spcPct val="0"/>
                </a:spcAft>
              </a:pPr>
              <a:r>
                <a:rPr lang="en-US" dirty="0">
                  <a:solidFill>
                    <a:prstClr val="black"/>
                  </a:solidFill>
                  <a:latin typeface="Arial" pitchFamily="34" charset="0"/>
                </a:rPr>
                <a:t>Other </a:t>
              </a:r>
              <a:r>
                <a:rPr lang="en-US" dirty="0" err="1">
                  <a:solidFill>
                    <a:prstClr val="black"/>
                  </a:solidFill>
                  <a:latin typeface="Arial" pitchFamily="34" charset="0"/>
                </a:rPr>
                <a:t>Nuc</a:t>
              </a:r>
              <a:r>
                <a:rPr lang="en-US" dirty="0">
                  <a:solidFill>
                    <a:prstClr val="black"/>
                  </a:solidFill>
                  <a:latin typeface="Arial" pitchFamily="34" charset="0"/>
                </a:rPr>
                <a:t> </a:t>
              </a:r>
              <a:r>
                <a:rPr lang="en-US" dirty="0" err="1">
                  <a:solidFill>
                    <a:prstClr val="black"/>
                  </a:solidFill>
                  <a:latin typeface="Arial" pitchFamily="34" charset="0"/>
                </a:rPr>
                <a:t>Astro</a:t>
              </a:r>
              <a:r>
                <a:rPr lang="en-US" dirty="0">
                  <a:solidFill>
                    <a:prstClr val="black"/>
                  </a:solidFill>
                  <a:latin typeface="Arial" pitchFamily="34" charset="0"/>
                </a:rPr>
                <a:t> </a:t>
              </a:r>
              <a:r>
                <a:rPr lang="en-US" dirty="0" smtClean="0">
                  <a:solidFill>
                    <a:prstClr val="black"/>
                  </a:solidFill>
                  <a:latin typeface="Arial" pitchFamily="34" charset="0"/>
                </a:rPr>
                <a:t>Facilities</a:t>
              </a:r>
              <a:endParaRPr lang="en-US" dirty="0">
                <a:solidFill>
                  <a:prstClr val="black"/>
                </a:solidFill>
                <a:latin typeface="Arial" pitchFamily="34" charset="0"/>
              </a:endParaRPr>
            </a:p>
          </p:txBody>
        </p:sp>
        <p:grpSp>
          <p:nvGrpSpPr>
            <p:cNvPr id="119" name="Group 118"/>
            <p:cNvGrpSpPr/>
            <p:nvPr/>
          </p:nvGrpSpPr>
          <p:grpSpPr>
            <a:xfrm>
              <a:off x="1535253" y="2743200"/>
              <a:ext cx="6999147" cy="3352800"/>
              <a:chOff x="1535253" y="2743200"/>
              <a:chExt cx="6999147" cy="3352800"/>
            </a:xfrm>
          </p:grpSpPr>
          <p:sp>
            <p:nvSpPr>
              <p:cNvPr id="52" name="TextBox 51"/>
              <p:cNvSpPr txBox="1"/>
              <p:nvPr/>
            </p:nvSpPr>
            <p:spPr>
              <a:xfrm>
                <a:off x="6416101" y="5726668"/>
                <a:ext cx="1544639" cy="369332"/>
              </a:xfrm>
              <a:prstGeom prst="rect">
                <a:avLst/>
              </a:prstGeom>
              <a:noFill/>
            </p:spPr>
            <p:txBody>
              <a:bodyPr wrap="none" rtlCol="0">
                <a:spAutoFit/>
              </a:bodyPr>
              <a:lstStyle/>
              <a:p>
                <a:pPr defTabSz="457200" fontAlgn="base">
                  <a:spcBef>
                    <a:spcPct val="0"/>
                  </a:spcBef>
                  <a:spcAft>
                    <a:spcPct val="0"/>
                  </a:spcAft>
                </a:pPr>
                <a:r>
                  <a:rPr lang="en-US" dirty="0" smtClean="0">
                    <a:solidFill>
                      <a:prstClr val="black"/>
                    </a:solidFill>
                    <a:latin typeface="Arial" pitchFamily="34" charset="0"/>
                  </a:rPr>
                  <a:t>Observations</a:t>
                </a:r>
                <a:endParaRPr lang="en-US" dirty="0">
                  <a:solidFill>
                    <a:prstClr val="black"/>
                  </a:solidFill>
                  <a:latin typeface="Arial" pitchFamily="34" charset="0"/>
                </a:endParaRPr>
              </a:p>
            </p:txBody>
          </p:sp>
          <p:sp>
            <p:nvSpPr>
              <p:cNvPr id="7" name="Rectangle 6"/>
              <p:cNvSpPr/>
              <p:nvPr/>
            </p:nvSpPr>
            <p:spPr>
              <a:xfrm>
                <a:off x="3806228" y="3235153"/>
                <a:ext cx="1752600" cy="381000"/>
              </a:xfrm>
              <a:prstGeom prst="rect">
                <a:avLst/>
              </a:prstGeom>
              <a:solidFill>
                <a:srgbClr val="1E1B7E"/>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r>
                  <a:rPr lang="en-US" sz="1600" dirty="0" smtClean="0">
                    <a:solidFill>
                      <a:prstClr val="white"/>
                    </a:solidFill>
                    <a:latin typeface="Arial"/>
                    <a:cs typeface="Arial"/>
                  </a:rPr>
                  <a:t>Structure</a:t>
                </a:r>
                <a:endParaRPr lang="en-US" sz="1600" dirty="0">
                  <a:solidFill>
                    <a:prstClr val="white"/>
                  </a:solidFill>
                  <a:latin typeface="Arial"/>
                  <a:cs typeface="Arial"/>
                </a:endParaRPr>
              </a:p>
            </p:txBody>
          </p:sp>
          <p:sp>
            <p:nvSpPr>
              <p:cNvPr id="8" name="Rectangle 7"/>
              <p:cNvSpPr/>
              <p:nvPr/>
            </p:nvSpPr>
            <p:spPr>
              <a:xfrm>
                <a:off x="3806228" y="3619500"/>
                <a:ext cx="1752600" cy="381000"/>
              </a:xfrm>
              <a:prstGeom prst="rect">
                <a:avLst/>
              </a:prstGeom>
              <a:solidFill>
                <a:srgbClr val="51990E"/>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r>
                  <a:rPr lang="en-US" sz="1600" dirty="0" smtClean="0">
                    <a:solidFill>
                      <a:prstClr val="white"/>
                    </a:solidFill>
                    <a:latin typeface="Arial"/>
                    <a:cs typeface="Arial"/>
                  </a:rPr>
                  <a:t>Theory</a:t>
                </a:r>
                <a:endParaRPr lang="en-US" sz="1600" dirty="0">
                  <a:solidFill>
                    <a:prstClr val="white"/>
                  </a:solidFill>
                  <a:latin typeface="Arial"/>
                  <a:cs typeface="Arial"/>
                </a:endParaRPr>
              </a:p>
            </p:txBody>
          </p:sp>
          <p:sp>
            <p:nvSpPr>
              <p:cNvPr id="9" name="Rectangle 8"/>
              <p:cNvSpPr/>
              <p:nvPr/>
            </p:nvSpPr>
            <p:spPr>
              <a:xfrm>
                <a:off x="3806228" y="4000500"/>
                <a:ext cx="1752600" cy="381000"/>
              </a:xfrm>
              <a:prstGeom prst="rect">
                <a:avLst/>
              </a:prstGeom>
              <a:solidFill>
                <a:srgbClr val="80008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r>
                  <a:rPr lang="en-US" sz="1600" dirty="0" err="1" smtClean="0">
                    <a:solidFill>
                      <a:prstClr val="white"/>
                    </a:solidFill>
                    <a:latin typeface="Arial"/>
                    <a:cs typeface="Arial"/>
                  </a:rPr>
                  <a:t>Astro</a:t>
                </a:r>
                <a:endParaRPr lang="en-US" sz="1600" dirty="0">
                  <a:solidFill>
                    <a:prstClr val="white"/>
                  </a:solidFill>
                  <a:latin typeface="Arial"/>
                  <a:cs typeface="Arial"/>
                </a:endParaRPr>
              </a:p>
            </p:txBody>
          </p:sp>
          <p:cxnSp>
            <p:nvCxnSpPr>
              <p:cNvPr id="13" name="Straight Arrow Connector 12"/>
              <p:cNvCxnSpPr>
                <a:endCxn id="7" idx="1"/>
              </p:cNvCxnSpPr>
              <p:nvPr/>
            </p:nvCxnSpPr>
            <p:spPr>
              <a:xfrm flipV="1">
                <a:off x="1535253" y="3425653"/>
                <a:ext cx="2270975" cy="3347"/>
              </a:xfrm>
              <a:prstGeom prst="straightConnector1">
                <a:avLst/>
              </a:prstGeom>
              <a:ln>
                <a:solidFill>
                  <a:srgbClr val="0745AB"/>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1535253" y="4226777"/>
                <a:ext cx="2270975" cy="1"/>
              </a:xfrm>
              <a:prstGeom prst="straightConnector1">
                <a:avLst/>
              </a:prstGeom>
              <a:ln>
                <a:solidFill>
                  <a:srgbClr val="80008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3326001" y="3803615"/>
                <a:ext cx="480227" cy="12770"/>
              </a:xfrm>
              <a:prstGeom prst="straightConnector1">
                <a:avLst/>
              </a:prstGeom>
              <a:ln>
                <a:solidFill>
                  <a:srgbClr val="51990E"/>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9" idx="1"/>
              </p:cNvCxnSpPr>
              <p:nvPr/>
            </p:nvCxnSpPr>
            <p:spPr>
              <a:xfrm flipV="1">
                <a:off x="2206028" y="4191000"/>
                <a:ext cx="1600200" cy="882038"/>
              </a:xfrm>
              <a:prstGeom prst="straightConnector1">
                <a:avLst/>
              </a:prstGeom>
              <a:ln>
                <a:solidFill>
                  <a:srgbClr val="80008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6535454" y="4000500"/>
                <a:ext cx="1313145" cy="1365215"/>
              </a:xfrm>
              <a:prstGeom prst="rect">
                <a:avLst/>
              </a:prstGeom>
              <a:solidFill>
                <a:srgbClr val="80008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r>
                  <a:rPr lang="en-US" dirty="0" err="1" smtClean="0">
                    <a:solidFill>
                      <a:prstClr val="white"/>
                    </a:solidFill>
                    <a:latin typeface="Arial"/>
                    <a:cs typeface="Arial"/>
                  </a:rPr>
                  <a:t>Astro</a:t>
                </a:r>
                <a:r>
                  <a:rPr lang="en-US" dirty="0" smtClean="0">
                    <a:solidFill>
                      <a:prstClr val="white"/>
                    </a:solidFill>
                    <a:latin typeface="Arial"/>
                    <a:cs typeface="Arial"/>
                  </a:rPr>
                  <a:t>-physicists</a:t>
                </a:r>
                <a:endParaRPr lang="en-US" dirty="0">
                  <a:solidFill>
                    <a:prstClr val="white"/>
                  </a:solidFill>
                  <a:latin typeface="Arial"/>
                  <a:cs typeface="Arial"/>
                </a:endParaRPr>
              </a:p>
            </p:txBody>
          </p:sp>
          <p:cxnSp>
            <p:nvCxnSpPr>
              <p:cNvPr id="33" name="Straight Arrow Connector 32"/>
              <p:cNvCxnSpPr>
                <a:stCxn id="9" idx="3"/>
              </p:cNvCxnSpPr>
              <p:nvPr/>
            </p:nvCxnSpPr>
            <p:spPr>
              <a:xfrm flipV="1">
                <a:off x="5558828" y="4188023"/>
                <a:ext cx="990600" cy="2977"/>
              </a:xfrm>
              <a:prstGeom prst="straightConnector1">
                <a:avLst/>
              </a:prstGeom>
              <a:ln>
                <a:solidFill>
                  <a:srgbClr val="80008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52" idx="0"/>
                <a:endCxn id="28" idx="2"/>
              </p:cNvCxnSpPr>
              <p:nvPr/>
            </p:nvCxnSpPr>
            <p:spPr>
              <a:xfrm flipV="1">
                <a:off x="7188421" y="5365715"/>
                <a:ext cx="3606" cy="36095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7682227" y="4651965"/>
                <a:ext cx="852173" cy="0"/>
              </a:xfrm>
              <a:prstGeom prst="straightConnector1">
                <a:avLst/>
              </a:prstGeom>
              <a:ln>
                <a:solidFill>
                  <a:srgbClr val="800080"/>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5410505" y="3403459"/>
                <a:ext cx="0" cy="787541"/>
              </a:xfrm>
              <a:prstGeom prst="straightConnector1">
                <a:avLst/>
              </a:prstGeom>
              <a:ln w="5715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5147226" y="3825299"/>
                <a:ext cx="0" cy="381000"/>
              </a:xfrm>
              <a:prstGeom prst="straightConnector1">
                <a:avLst/>
              </a:prstGeom>
              <a:ln w="5715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53" name="Up-Down Arrow 52"/>
              <p:cNvSpPr/>
              <p:nvPr/>
            </p:nvSpPr>
            <p:spPr>
              <a:xfrm>
                <a:off x="4492028" y="2743200"/>
                <a:ext cx="381000" cy="469759"/>
              </a:xfrm>
              <a:prstGeom prst="upDownArrow">
                <a:avLst/>
              </a:prstGeom>
              <a:solidFill>
                <a:srgbClr val="0745AB"/>
              </a:solidFill>
              <a:ln>
                <a:solidFill>
                  <a:srgbClr val="0745A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cxnSp>
            <p:nvCxnSpPr>
              <p:cNvPr id="61" name="Straight Arrow Connector 60"/>
              <p:cNvCxnSpPr/>
              <p:nvPr/>
            </p:nvCxnSpPr>
            <p:spPr>
              <a:xfrm flipV="1">
                <a:off x="5565721" y="3425653"/>
                <a:ext cx="969734" cy="3347"/>
              </a:xfrm>
              <a:prstGeom prst="straightConnector1">
                <a:avLst/>
              </a:prstGeom>
              <a:ln>
                <a:solidFill>
                  <a:srgbClr val="0745AB"/>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5565721" y="3752165"/>
                <a:ext cx="983707" cy="0"/>
              </a:xfrm>
              <a:prstGeom prst="straightConnector1">
                <a:avLst/>
              </a:prstGeom>
              <a:ln>
                <a:solidFill>
                  <a:srgbClr val="51990E"/>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1" name="TextBox 90"/>
              <p:cNvSpPr txBox="1"/>
              <p:nvPr/>
            </p:nvSpPr>
            <p:spPr>
              <a:xfrm rot="19803398">
                <a:off x="2718515" y="4517183"/>
                <a:ext cx="1022648" cy="307777"/>
              </a:xfrm>
              <a:prstGeom prst="rect">
                <a:avLst/>
              </a:prstGeom>
              <a:noFill/>
            </p:spPr>
            <p:txBody>
              <a:bodyPr wrap="none" rtlCol="0">
                <a:spAutoFit/>
              </a:bodyPr>
              <a:lstStyle/>
              <a:p>
                <a:pPr defTabSz="457200" fontAlgn="base">
                  <a:spcBef>
                    <a:spcPct val="0"/>
                  </a:spcBef>
                  <a:spcAft>
                    <a:spcPct val="0"/>
                  </a:spcAft>
                </a:pPr>
                <a:r>
                  <a:rPr lang="en-US" sz="1400" b="1" dirty="0" smtClean="0">
                    <a:solidFill>
                      <a:prstClr val="black"/>
                    </a:solidFill>
                    <a:latin typeface="Arial" pitchFamily="34" charset="0"/>
                  </a:rPr>
                  <a:t>JINA-CEE</a:t>
                </a:r>
                <a:endParaRPr lang="en-US" sz="1400" b="1" dirty="0">
                  <a:solidFill>
                    <a:prstClr val="black"/>
                  </a:solidFill>
                  <a:latin typeface="Arial" pitchFamily="34" charset="0"/>
                </a:endParaRPr>
              </a:p>
            </p:txBody>
          </p:sp>
          <p:sp>
            <p:nvSpPr>
              <p:cNvPr id="92" name="TextBox 91"/>
              <p:cNvSpPr txBox="1"/>
              <p:nvPr/>
            </p:nvSpPr>
            <p:spPr>
              <a:xfrm>
                <a:off x="5550539" y="4191000"/>
                <a:ext cx="1022648" cy="307777"/>
              </a:xfrm>
              <a:prstGeom prst="rect">
                <a:avLst/>
              </a:prstGeom>
              <a:noFill/>
            </p:spPr>
            <p:txBody>
              <a:bodyPr wrap="none" rtlCol="0">
                <a:spAutoFit/>
              </a:bodyPr>
              <a:lstStyle/>
              <a:p>
                <a:pPr defTabSz="457200" fontAlgn="base">
                  <a:spcBef>
                    <a:spcPct val="0"/>
                  </a:spcBef>
                  <a:spcAft>
                    <a:spcPct val="0"/>
                  </a:spcAft>
                </a:pPr>
                <a:r>
                  <a:rPr lang="en-US" sz="1400" b="1" dirty="0" smtClean="0">
                    <a:solidFill>
                      <a:prstClr val="black"/>
                    </a:solidFill>
                    <a:latin typeface="Arial" pitchFamily="34" charset="0"/>
                  </a:rPr>
                  <a:t>JINA-CEE</a:t>
                </a:r>
                <a:endParaRPr lang="en-US" sz="1400" b="1" dirty="0">
                  <a:solidFill>
                    <a:prstClr val="black"/>
                  </a:solidFill>
                  <a:latin typeface="Arial" pitchFamily="34" charset="0"/>
                </a:endParaRPr>
              </a:p>
            </p:txBody>
          </p:sp>
          <p:sp>
            <p:nvSpPr>
              <p:cNvPr id="101" name="Rectangle 100"/>
              <p:cNvSpPr/>
              <p:nvPr/>
            </p:nvSpPr>
            <p:spPr>
              <a:xfrm>
                <a:off x="3820391" y="3253956"/>
                <a:ext cx="1731818" cy="1125913"/>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02" name="TextBox 101"/>
              <p:cNvSpPr txBox="1"/>
              <p:nvPr/>
            </p:nvSpPr>
            <p:spPr>
              <a:xfrm>
                <a:off x="4008577" y="5029200"/>
                <a:ext cx="1249223" cy="369332"/>
              </a:xfrm>
              <a:prstGeom prst="rect">
                <a:avLst/>
              </a:prstGeom>
              <a:noFill/>
            </p:spPr>
            <p:txBody>
              <a:bodyPr wrap="none" rtlCol="0">
                <a:spAutoFit/>
              </a:bodyPr>
              <a:lstStyle/>
              <a:p>
                <a:pPr defTabSz="457200" fontAlgn="base">
                  <a:spcBef>
                    <a:spcPct val="0"/>
                  </a:spcBef>
                  <a:spcAft>
                    <a:spcPct val="0"/>
                  </a:spcAft>
                </a:pPr>
                <a:r>
                  <a:rPr lang="en-US" b="1" dirty="0" smtClean="0">
                    <a:solidFill>
                      <a:srgbClr val="FF0000"/>
                    </a:solidFill>
                    <a:latin typeface="Arial" pitchFamily="34" charset="0"/>
                  </a:rPr>
                  <a:t>Proposed</a:t>
                </a:r>
                <a:endParaRPr lang="en-US" b="1" dirty="0">
                  <a:solidFill>
                    <a:srgbClr val="FF0000"/>
                  </a:solidFill>
                  <a:latin typeface="Arial" pitchFamily="34" charset="0"/>
                </a:endParaRPr>
              </a:p>
            </p:txBody>
          </p:sp>
          <p:cxnSp>
            <p:nvCxnSpPr>
              <p:cNvPr id="104" name="Straight Connector 103"/>
              <p:cNvCxnSpPr/>
              <p:nvPr/>
            </p:nvCxnSpPr>
            <p:spPr>
              <a:xfrm>
                <a:off x="4572000" y="4381500"/>
                <a:ext cx="0" cy="69153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330046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566830"/>
            <a:ext cx="8990922" cy="3834509"/>
          </a:xfrm>
        </p:spPr>
        <p:txBody>
          <a:bodyPr/>
          <a:lstStyle/>
          <a:p>
            <a:pPr marL="342900" indent="-342900">
              <a:buFont typeface="Arial" panose="020B0604020202020204" pitchFamily="34" charset="0"/>
              <a:buChar char="•"/>
            </a:pPr>
            <a:r>
              <a:rPr lang="en-US" sz="2400" dirty="0"/>
              <a:t>We propose to add another nuclear structure data evaluator at MSU to ensure the proper and timely compilation (XUNDL) and subsequent evaluation (ENSDF) of FRIB data. </a:t>
            </a:r>
          </a:p>
          <a:p>
            <a:pPr marL="342900" indent="-342900">
              <a:buFont typeface="Arial" panose="020B0604020202020204" pitchFamily="34" charset="0"/>
              <a:buChar char="•"/>
            </a:pPr>
            <a:r>
              <a:rPr lang="en-US" sz="2400" dirty="0"/>
              <a:t>In the FRIB era, it will be important that the data evaluation effort adjusts to the data produced, and that the turnaround is rapid to facilitate discoveries. </a:t>
            </a:r>
          </a:p>
          <a:p>
            <a:pPr marL="342900" indent="-342900">
              <a:buFont typeface="Arial" panose="020B0604020202020204" pitchFamily="34" charset="0"/>
              <a:buChar char="•"/>
            </a:pPr>
            <a:r>
              <a:rPr lang="en-US" sz="2400" dirty="0"/>
              <a:t>We will align data evaluation activities in anticipation of upcoming FRIB experiments and campaigns. The proximity of the evaluators to FRIB will enable us to address this need. </a:t>
            </a:r>
          </a:p>
          <a:p>
            <a:endParaRPr lang="en-US" dirty="0"/>
          </a:p>
        </p:txBody>
      </p:sp>
      <p:sp>
        <p:nvSpPr>
          <p:cNvPr id="3" name="Title 2"/>
          <p:cNvSpPr>
            <a:spLocks noGrp="1"/>
          </p:cNvSpPr>
          <p:nvPr>
            <p:ph type="title"/>
          </p:nvPr>
        </p:nvSpPr>
        <p:spPr/>
        <p:txBody>
          <a:bodyPr/>
          <a:lstStyle/>
          <a:p>
            <a:r>
              <a:rPr lang="en-US" dirty="0" smtClean="0"/>
              <a:t>Nuclear Structure Data (0.5+0.5 FTE)</a:t>
            </a:r>
            <a:endParaRPr lang="en-US" dirty="0"/>
          </a:p>
        </p:txBody>
      </p:sp>
    </p:spTree>
    <p:extLst>
      <p:ext uri="{BB962C8B-B14F-4D97-AF65-F5344CB8AC3E}">
        <p14:creationId xmlns:p14="http://schemas.microsoft.com/office/powerpoint/2010/main" val="18547058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466" y="1338551"/>
            <a:ext cx="3039334" cy="2406926"/>
          </a:xfrm>
          <a:prstGeom prst="rect">
            <a:avLst/>
          </a:prstGeom>
        </p:spPr>
      </p:pic>
      <p:pic>
        <p:nvPicPr>
          <p:cNvPr id="5" name="Picture 4"/>
          <p:cNvPicPr>
            <a:picLocks noChangeAspect="1" noChangeArrowheads="1"/>
          </p:cNvPicPr>
          <p:nvPr/>
        </p:nvPicPr>
        <p:blipFill>
          <a:blip r:embed="rId4"/>
          <a:srcRect l="6673" b="13152"/>
          <a:stretch>
            <a:fillRect/>
          </a:stretch>
        </p:blipFill>
        <p:spPr bwMode="auto">
          <a:xfrm>
            <a:off x="3306372" y="1440722"/>
            <a:ext cx="3198812" cy="2165350"/>
          </a:xfrm>
          <a:prstGeom prst="rect">
            <a:avLst/>
          </a:prstGeom>
          <a:noFill/>
          <a:ln w="9525">
            <a:noFill/>
            <a:miter lim="800000"/>
            <a:headEnd/>
            <a:tailEnd/>
          </a:ln>
          <a:effectLst/>
        </p:spPr>
      </p:pic>
      <p:sp>
        <p:nvSpPr>
          <p:cNvPr id="6" name="TextBox 5"/>
          <p:cNvSpPr txBox="1"/>
          <p:nvPr/>
        </p:nvSpPr>
        <p:spPr>
          <a:xfrm>
            <a:off x="3549779" y="3052851"/>
            <a:ext cx="1285159" cy="253916"/>
          </a:xfrm>
          <a:prstGeom prst="rect">
            <a:avLst/>
          </a:prstGeom>
          <a:noFill/>
        </p:spPr>
        <p:txBody>
          <a:bodyPr wrap="none" rtlCol="0">
            <a:spAutoFit/>
          </a:bodyPr>
          <a:lstStyle/>
          <a:p>
            <a:pPr fontAlgn="auto">
              <a:spcBef>
                <a:spcPts val="0"/>
              </a:spcBef>
              <a:spcAft>
                <a:spcPts val="0"/>
              </a:spcAft>
            </a:pPr>
            <a:r>
              <a:rPr lang="en-US" sz="1050" dirty="0" smtClean="0">
                <a:solidFill>
                  <a:prstClr val="black"/>
                </a:solidFill>
                <a:latin typeface="Arial"/>
                <a:ea typeface="+mn-ea"/>
                <a:cs typeface="Arial"/>
              </a:rPr>
              <a:t>Honda et al.  2009</a:t>
            </a:r>
            <a:endParaRPr lang="en-US" sz="1050" dirty="0">
              <a:solidFill>
                <a:prstClr val="black"/>
              </a:solidFill>
              <a:latin typeface="Arial"/>
              <a:ea typeface="+mn-ea"/>
              <a:cs typeface="Arial"/>
            </a:endParaRPr>
          </a:p>
        </p:txBody>
      </p:sp>
      <p:grpSp>
        <p:nvGrpSpPr>
          <p:cNvPr id="7" name="Group 6"/>
          <p:cNvGrpSpPr/>
          <p:nvPr/>
        </p:nvGrpSpPr>
        <p:grpSpPr>
          <a:xfrm>
            <a:off x="6248401" y="1524000"/>
            <a:ext cx="2895600" cy="2012851"/>
            <a:chOff x="2211702" y="1186082"/>
            <a:chExt cx="4128742" cy="2303539"/>
          </a:xfrm>
        </p:grpSpPr>
        <p:pic>
          <p:nvPicPr>
            <p:cNvPr id="8" name="Picture 7" descr="screenshot.png"/>
            <p:cNvPicPr>
              <a:picLocks noChangeAspect="1"/>
            </p:cNvPicPr>
            <p:nvPr/>
          </p:nvPicPr>
          <p:blipFill rotWithShape="1">
            <a:blip r:embed="rId5" cstate="print">
              <a:extLst>
                <a:ext uri="{28A0092B-C50C-407E-A947-70E740481C1C}">
                  <a14:useLocalDpi xmlns:a14="http://schemas.microsoft.com/office/drawing/2010/main" val="0"/>
                </a:ext>
              </a:extLst>
            </a:blip>
            <a:srcRect b="34221"/>
            <a:stretch/>
          </p:blipFill>
          <p:spPr>
            <a:xfrm>
              <a:off x="2211702" y="1186082"/>
              <a:ext cx="4128742" cy="2023972"/>
            </a:xfrm>
            <a:prstGeom prst="rect">
              <a:avLst/>
            </a:prstGeom>
          </p:spPr>
        </p:pic>
        <p:pic>
          <p:nvPicPr>
            <p:cNvPr id="9" name="Picture 8" descr="screenshot.png"/>
            <p:cNvPicPr>
              <a:picLocks noChangeAspect="1"/>
            </p:cNvPicPr>
            <p:nvPr/>
          </p:nvPicPr>
          <p:blipFill rotWithShape="1">
            <a:blip r:embed="rId6" cstate="print">
              <a:extLst>
                <a:ext uri="{28A0092B-C50C-407E-A947-70E740481C1C}">
                  <a14:useLocalDpi xmlns:a14="http://schemas.microsoft.com/office/drawing/2010/main" val="0"/>
                </a:ext>
              </a:extLst>
            </a:blip>
            <a:srcRect t="90914"/>
            <a:stretch/>
          </p:blipFill>
          <p:spPr>
            <a:xfrm>
              <a:off x="2211702" y="3210054"/>
              <a:ext cx="4128742" cy="279567"/>
            </a:xfrm>
            <a:prstGeom prst="rect">
              <a:avLst/>
            </a:prstGeom>
          </p:spPr>
        </p:pic>
      </p:grpSp>
      <p:sp>
        <p:nvSpPr>
          <p:cNvPr id="10" name="TextBox 9"/>
          <p:cNvSpPr txBox="1"/>
          <p:nvPr/>
        </p:nvSpPr>
        <p:spPr>
          <a:xfrm>
            <a:off x="7795141" y="3034837"/>
            <a:ext cx="1348859" cy="261610"/>
          </a:xfrm>
          <a:prstGeom prst="rect">
            <a:avLst/>
          </a:prstGeom>
          <a:noFill/>
        </p:spPr>
        <p:txBody>
          <a:bodyPr wrap="none" rtlCol="0">
            <a:spAutoFit/>
          </a:bodyPr>
          <a:lstStyle/>
          <a:p>
            <a:pPr fontAlgn="auto">
              <a:spcBef>
                <a:spcPts val="0"/>
              </a:spcBef>
              <a:spcAft>
                <a:spcPts val="0"/>
              </a:spcAft>
            </a:pPr>
            <a:r>
              <a:rPr lang="en-US" sz="1100" dirty="0" err="1" smtClean="0">
                <a:solidFill>
                  <a:prstClr val="black"/>
                </a:solidFill>
                <a:latin typeface="Calibri"/>
                <a:ea typeface="+mn-ea"/>
                <a:cs typeface="+mn-cs"/>
              </a:rPr>
              <a:t>Dardelet</a:t>
            </a:r>
            <a:r>
              <a:rPr lang="en-US" sz="1100" dirty="0" smtClean="0">
                <a:solidFill>
                  <a:prstClr val="black"/>
                </a:solidFill>
                <a:latin typeface="Calibri"/>
                <a:ea typeface="+mn-ea"/>
                <a:cs typeface="+mn-cs"/>
              </a:rPr>
              <a:t> et al.  2015</a:t>
            </a:r>
            <a:endParaRPr lang="en-US" sz="1100" dirty="0">
              <a:solidFill>
                <a:prstClr val="black"/>
              </a:solidFill>
              <a:latin typeface="Calibri"/>
              <a:ea typeface="+mn-ea"/>
              <a:cs typeface="+mn-cs"/>
            </a:endParaRPr>
          </a:p>
        </p:txBody>
      </p:sp>
      <p:sp>
        <p:nvSpPr>
          <p:cNvPr id="18" name="Title 1"/>
          <p:cNvSpPr txBox="1">
            <a:spLocks/>
          </p:cNvSpPr>
          <p:nvPr/>
        </p:nvSpPr>
        <p:spPr>
          <a:xfrm>
            <a:off x="829500" y="34448"/>
            <a:ext cx="7881779" cy="698749"/>
          </a:xfrm>
          <a:prstGeom prst="rect">
            <a:avLst/>
          </a:prstGeom>
        </p:spPr>
        <p:txBody>
          <a:bodyPr>
            <a:noAutofit/>
          </a:bodyPr>
          <a:lstStyle>
            <a:lvl1pPr algn="ctr" defTabSz="457200" rtl="0" eaLnBrk="1" latinLnBrk="0" hangingPunct="1">
              <a:spcBef>
                <a:spcPct val="0"/>
              </a:spcBef>
              <a:buNone/>
              <a:defRPr sz="4000" kern="1200">
                <a:solidFill>
                  <a:schemeClr val="tx1"/>
                </a:solidFill>
                <a:latin typeface="+mj-lt"/>
                <a:ea typeface="+mj-ea"/>
                <a:cs typeface="+mj-cs"/>
              </a:defRPr>
            </a:lvl1pPr>
          </a:lstStyle>
          <a:p>
            <a:pPr fontAlgn="auto">
              <a:spcAft>
                <a:spcPts val="0"/>
              </a:spcAft>
            </a:pPr>
            <a:r>
              <a:rPr lang="en-US" sz="2400" dirty="0" smtClean="0">
                <a:solidFill>
                  <a:prstClr val="black"/>
                </a:solidFill>
                <a:latin typeface="Calibri"/>
              </a:rPr>
              <a:t>Origin of the Elements: Nuclear Data are Key for Identifying the Sites for Observed Sources of Elements </a:t>
            </a:r>
            <a:endParaRPr lang="en-US" sz="2400" dirty="0">
              <a:solidFill>
                <a:prstClr val="black"/>
              </a:solidFill>
              <a:latin typeface="Calibri"/>
            </a:endParaRPr>
          </a:p>
        </p:txBody>
      </p:sp>
      <p:sp>
        <p:nvSpPr>
          <p:cNvPr id="19" name="TextBox 18"/>
          <p:cNvSpPr txBox="1"/>
          <p:nvPr/>
        </p:nvSpPr>
        <p:spPr>
          <a:xfrm>
            <a:off x="154461" y="3005377"/>
            <a:ext cx="985610" cy="253916"/>
          </a:xfrm>
          <a:prstGeom prst="rect">
            <a:avLst/>
          </a:prstGeom>
          <a:noFill/>
        </p:spPr>
        <p:txBody>
          <a:bodyPr wrap="none" rtlCol="0">
            <a:spAutoFit/>
          </a:bodyPr>
          <a:lstStyle/>
          <a:p>
            <a:pPr fontAlgn="auto">
              <a:spcBef>
                <a:spcPts val="0"/>
              </a:spcBef>
              <a:spcAft>
                <a:spcPts val="0"/>
              </a:spcAft>
            </a:pPr>
            <a:r>
              <a:rPr lang="en-US" sz="1050" dirty="0" err="1" smtClean="0">
                <a:solidFill>
                  <a:prstClr val="black"/>
                </a:solidFill>
                <a:latin typeface="Arial"/>
                <a:ea typeface="+mn-ea"/>
                <a:cs typeface="Arial"/>
              </a:rPr>
              <a:t>Ji</a:t>
            </a:r>
            <a:r>
              <a:rPr lang="en-US" sz="1050" dirty="0" smtClean="0">
                <a:solidFill>
                  <a:prstClr val="black"/>
                </a:solidFill>
                <a:latin typeface="Arial"/>
                <a:ea typeface="+mn-ea"/>
                <a:cs typeface="Arial"/>
              </a:rPr>
              <a:t> et al.  2016</a:t>
            </a:r>
            <a:endParaRPr lang="en-US" sz="1050" dirty="0">
              <a:solidFill>
                <a:prstClr val="black"/>
              </a:solidFill>
              <a:latin typeface="Arial"/>
              <a:ea typeface="+mn-ea"/>
              <a:cs typeface="Arial"/>
            </a:endParaRPr>
          </a:p>
        </p:txBody>
      </p:sp>
      <p:grpSp>
        <p:nvGrpSpPr>
          <p:cNvPr id="42" name="Group 41"/>
          <p:cNvGrpSpPr/>
          <p:nvPr/>
        </p:nvGrpSpPr>
        <p:grpSpPr>
          <a:xfrm>
            <a:off x="272767" y="4297895"/>
            <a:ext cx="8730391" cy="1912843"/>
            <a:chOff x="272767" y="4297895"/>
            <a:chExt cx="8730391" cy="1912843"/>
          </a:xfrm>
        </p:grpSpPr>
        <p:pic>
          <p:nvPicPr>
            <p:cNvPr id="11" name="Picture 10"/>
            <p:cNvPicPr>
              <a:picLocks noChangeAspect="1"/>
            </p:cNvPicPr>
            <p:nvPr/>
          </p:nvPicPr>
          <p:blipFill>
            <a:blip r:embed="rId7"/>
            <a:stretch>
              <a:fillRect/>
            </a:stretch>
          </p:blipFill>
          <p:spPr>
            <a:xfrm>
              <a:off x="272767" y="4297895"/>
              <a:ext cx="2829616" cy="1885822"/>
            </a:xfrm>
            <a:prstGeom prst="rect">
              <a:avLst/>
            </a:prstGeom>
          </p:spPr>
        </p:pic>
        <p:pic>
          <p:nvPicPr>
            <p:cNvPr id="12" name="Picture 11"/>
            <p:cNvPicPr>
              <a:picLocks noChangeAspect="1"/>
            </p:cNvPicPr>
            <p:nvPr/>
          </p:nvPicPr>
          <p:blipFill>
            <a:blip r:embed="rId8"/>
            <a:stretch>
              <a:fillRect/>
            </a:stretch>
          </p:blipFill>
          <p:spPr>
            <a:xfrm>
              <a:off x="3502925" y="4297895"/>
              <a:ext cx="2567124" cy="1885822"/>
            </a:xfrm>
            <a:prstGeom prst="rect">
              <a:avLst/>
            </a:prstGeom>
          </p:spPr>
        </p:pic>
        <p:pic>
          <p:nvPicPr>
            <p:cNvPr id="13" name="Picture 12"/>
            <p:cNvPicPr>
              <a:picLocks noChangeAspect="1"/>
            </p:cNvPicPr>
            <p:nvPr/>
          </p:nvPicPr>
          <p:blipFill>
            <a:blip r:embed="rId9"/>
            <a:stretch>
              <a:fillRect/>
            </a:stretch>
          </p:blipFill>
          <p:spPr>
            <a:xfrm>
              <a:off x="6397529" y="4297895"/>
              <a:ext cx="2605629" cy="1880938"/>
            </a:xfrm>
            <a:prstGeom prst="rect">
              <a:avLst/>
            </a:prstGeom>
          </p:spPr>
        </p:pic>
        <p:pic>
          <p:nvPicPr>
            <p:cNvPr id="3" name="Picture 2"/>
            <p:cNvPicPr>
              <a:picLocks noChangeAspect="1"/>
            </p:cNvPicPr>
            <p:nvPr/>
          </p:nvPicPr>
          <p:blipFill rotWithShape="1">
            <a:blip r:embed="rId10"/>
            <a:srcRect l="19217" r="24239"/>
            <a:stretch/>
          </p:blipFill>
          <p:spPr>
            <a:xfrm>
              <a:off x="2114565" y="4381948"/>
              <a:ext cx="1121354" cy="1485452"/>
            </a:xfrm>
            <a:prstGeom prst="rect">
              <a:avLst/>
            </a:prstGeom>
          </p:spPr>
        </p:pic>
        <p:sp>
          <p:nvSpPr>
            <p:cNvPr id="4" name="TextBox 3"/>
            <p:cNvSpPr txBox="1"/>
            <p:nvPr/>
          </p:nvSpPr>
          <p:spPr>
            <a:xfrm>
              <a:off x="558413" y="5836787"/>
              <a:ext cx="2253028" cy="369332"/>
            </a:xfrm>
            <a:prstGeom prst="rect">
              <a:avLst/>
            </a:prstGeom>
            <a:noFill/>
          </p:spPr>
          <p:txBody>
            <a:bodyPr wrap="none" rtlCol="0">
              <a:spAutoFit/>
            </a:bodyPr>
            <a:lstStyle/>
            <a:p>
              <a:pPr fontAlgn="auto">
                <a:spcBef>
                  <a:spcPts val="0"/>
                </a:spcBef>
                <a:spcAft>
                  <a:spcPts val="0"/>
                </a:spcAft>
              </a:pPr>
              <a:r>
                <a:rPr lang="en-US" dirty="0" smtClean="0">
                  <a:solidFill>
                    <a:srgbClr val="FFFFFF"/>
                  </a:solidFill>
                  <a:latin typeface="Calibri"/>
                  <a:ea typeface="+mn-ea"/>
                  <a:cs typeface="+mn-cs"/>
                </a:rPr>
                <a:t>Neutron Star Merger?</a:t>
              </a:r>
              <a:endParaRPr lang="en-US" dirty="0">
                <a:solidFill>
                  <a:srgbClr val="FFFFFF"/>
                </a:solidFill>
                <a:latin typeface="Calibri"/>
                <a:ea typeface="+mn-ea"/>
                <a:cs typeface="+mn-cs"/>
              </a:endParaRPr>
            </a:p>
          </p:txBody>
        </p:sp>
        <p:sp>
          <p:nvSpPr>
            <p:cNvPr id="20" name="TextBox 19"/>
            <p:cNvSpPr txBox="1"/>
            <p:nvPr/>
          </p:nvSpPr>
          <p:spPr>
            <a:xfrm>
              <a:off x="3538897" y="5841268"/>
              <a:ext cx="2625651" cy="369332"/>
            </a:xfrm>
            <a:prstGeom prst="rect">
              <a:avLst/>
            </a:prstGeom>
            <a:noFill/>
          </p:spPr>
          <p:txBody>
            <a:bodyPr wrap="none" rtlCol="0">
              <a:spAutoFit/>
            </a:bodyPr>
            <a:lstStyle/>
            <a:p>
              <a:pPr fontAlgn="auto">
                <a:spcBef>
                  <a:spcPts val="0"/>
                </a:spcBef>
                <a:spcAft>
                  <a:spcPts val="0"/>
                </a:spcAft>
              </a:pPr>
              <a:r>
                <a:rPr lang="en-US" dirty="0" smtClean="0">
                  <a:solidFill>
                    <a:srgbClr val="FFFFFF"/>
                  </a:solidFill>
                  <a:latin typeface="Calibri"/>
                  <a:ea typeface="+mn-ea"/>
                  <a:cs typeface="+mn-cs"/>
                </a:rPr>
                <a:t>Core Collapse Supernova?</a:t>
              </a:r>
              <a:endParaRPr lang="en-US" dirty="0">
                <a:solidFill>
                  <a:srgbClr val="FFFFFF"/>
                </a:solidFill>
                <a:latin typeface="Calibri"/>
                <a:ea typeface="+mn-ea"/>
                <a:cs typeface="+mn-cs"/>
              </a:endParaRPr>
            </a:p>
          </p:txBody>
        </p:sp>
        <p:sp>
          <p:nvSpPr>
            <p:cNvPr id="21" name="TextBox 20"/>
            <p:cNvSpPr txBox="1"/>
            <p:nvPr/>
          </p:nvSpPr>
          <p:spPr>
            <a:xfrm>
              <a:off x="6968757" y="5841406"/>
              <a:ext cx="1639654" cy="369332"/>
            </a:xfrm>
            <a:prstGeom prst="rect">
              <a:avLst/>
            </a:prstGeom>
            <a:noFill/>
          </p:spPr>
          <p:txBody>
            <a:bodyPr wrap="none" rtlCol="0">
              <a:spAutoFit/>
            </a:bodyPr>
            <a:lstStyle/>
            <a:p>
              <a:pPr fontAlgn="auto">
                <a:spcBef>
                  <a:spcPts val="0"/>
                </a:spcBef>
                <a:spcAft>
                  <a:spcPts val="0"/>
                </a:spcAft>
              </a:pPr>
              <a:r>
                <a:rPr lang="en-US" dirty="0" smtClean="0">
                  <a:solidFill>
                    <a:srgbClr val="FFFFFF"/>
                  </a:solidFill>
                  <a:latin typeface="Calibri"/>
                  <a:ea typeface="+mn-ea"/>
                  <a:cs typeface="+mn-cs"/>
                </a:rPr>
                <a:t>Red Giant Star?</a:t>
              </a:r>
              <a:endParaRPr lang="en-US" dirty="0">
                <a:solidFill>
                  <a:srgbClr val="FFFFFF"/>
                </a:solidFill>
                <a:latin typeface="Calibri"/>
                <a:ea typeface="+mn-ea"/>
                <a:cs typeface="+mn-cs"/>
              </a:endParaRPr>
            </a:p>
          </p:txBody>
        </p:sp>
        <p:sp>
          <p:nvSpPr>
            <p:cNvPr id="22" name="TextBox 21"/>
            <p:cNvSpPr txBox="1"/>
            <p:nvPr/>
          </p:nvSpPr>
          <p:spPr>
            <a:xfrm>
              <a:off x="2286000" y="5334000"/>
              <a:ext cx="923826" cy="461665"/>
            </a:xfrm>
            <a:prstGeom prst="rect">
              <a:avLst/>
            </a:prstGeom>
            <a:noFill/>
          </p:spPr>
          <p:txBody>
            <a:bodyPr wrap="none" rtlCol="0">
              <a:spAutoFit/>
            </a:bodyPr>
            <a:lstStyle/>
            <a:p>
              <a:pPr fontAlgn="auto">
                <a:spcBef>
                  <a:spcPts val="0"/>
                </a:spcBef>
                <a:spcAft>
                  <a:spcPts val="0"/>
                </a:spcAft>
              </a:pPr>
              <a:r>
                <a:rPr lang="en-US" sz="1200" dirty="0" smtClean="0">
                  <a:solidFill>
                    <a:srgbClr val="FFFFFF"/>
                  </a:solidFill>
                  <a:latin typeface="Calibri"/>
                  <a:ea typeface="+mn-ea"/>
                  <a:cs typeface="+mn-cs"/>
                </a:rPr>
                <a:t>Magnetic </a:t>
              </a:r>
              <a:br>
                <a:rPr lang="en-US" sz="1200" dirty="0" smtClean="0">
                  <a:solidFill>
                    <a:srgbClr val="FFFFFF"/>
                  </a:solidFill>
                  <a:latin typeface="Calibri"/>
                  <a:ea typeface="+mn-ea"/>
                  <a:cs typeface="+mn-cs"/>
                </a:rPr>
              </a:br>
              <a:r>
                <a:rPr lang="en-US" sz="1200" dirty="0" smtClean="0">
                  <a:solidFill>
                    <a:srgbClr val="FFFFFF"/>
                  </a:solidFill>
                  <a:latin typeface="Calibri"/>
                  <a:ea typeface="+mn-ea"/>
                  <a:cs typeface="+mn-cs"/>
                </a:rPr>
                <a:t>Supernova?</a:t>
              </a:r>
              <a:endParaRPr lang="en-US" sz="1200" dirty="0">
                <a:solidFill>
                  <a:srgbClr val="FFFFFF"/>
                </a:solidFill>
                <a:latin typeface="Calibri"/>
                <a:ea typeface="+mn-ea"/>
                <a:cs typeface="+mn-cs"/>
              </a:endParaRPr>
            </a:p>
          </p:txBody>
        </p:sp>
      </p:grpSp>
      <p:sp>
        <p:nvSpPr>
          <p:cNvPr id="14" name="TextBox 13"/>
          <p:cNvSpPr txBox="1"/>
          <p:nvPr/>
        </p:nvSpPr>
        <p:spPr>
          <a:xfrm>
            <a:off x="3922328" y="1675029"/>
            <a:ext cx="759599" cy="261610"/>
          </a:xfrm>
          <a:prstGeom prst="rect">
            <a:avLst/>
          </a:prstGeom>
          <a:noFill/>
        </p:spPr>
        <p:txBody>
          <a:bodyPr wrap="none" rtlCol="0">
            <a:spAutoFit/>
          </a:bodyPr>
          <a:lstStyle/>
          <a:p>
            <a:pPr defTabSz="914400" fontAlgn="auto">
              <a:spcBef>
                <a:spcPts val="0"/>
              </a:spcBef>
              <a:spcAft>
                <a:spcPts val="0"/>
              </a:spcAft>
            </a:pPr>
            <a:r>
              <a:rPr lang="en-US" sz="1100" dirty="0" smtClean="0">
                <a:solidFill>
                  <a:srgbClr val="008000"/>
                </a:solidFill>
                <a:latin typeface="Calibri"/>
                <a:ea typeface="+mn-ea"/>
                <a:cs typeface="+mn-cs"/>
              </a:rPr>
              <a:t>Zirconium</a:t>
            </a:r>
            <a:endParaRPr lang="en-US" sz="1100" dirty="0">
              <a:solidFill>
                <a:srgbClr val="008000"/>
              </a:solidFill>
              <a:latin typeface="Calibri"/>
              <a:ea typeface="+mn-ea"/>
              <a:cs typeface="+mn-cs"/>
            </a:endParaRPr>
          </a:p>
        </p:txBody>
      </p:sp>
      <p:cxnSp>
        <p:nvCxnSpPr>
          <p:cNvPr id="31" name="Straight Connector 30"/>
          <p:cNvCxnSpPr/>
          <p:nvPr/>
        </p:nvCxnSpPr>
        <p:spPr>
          <a:xfrm flipH="1" flipV="1">
            <a:off x="3771301" y="1805459"/>
            <a:ext cx="205947" cy="2097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3916838" y="1491049"/>
            <a:ext cx="759806" cy="261610"/>
          </a:xfrm>
          <a:prstGeom prst="rect">
            <a:avLst/>
          </a:prstGeom>
          <a:noFill/>
        </p:spPr>
        <p:txBody>
          <a:bodyPr wrap="none" rtlCol="0">
            <a:spAutoFit/>
          </a:bodyPr>
          <a:lstStyle/>
          <a:p>
            <a:pPr defTabSz="914400" fontAlgn="auto">
              <a:spcBef>
                <a:spcPts val="0"/>
              </a:spcBef>
              <a:spcAft>
                <a:spcPts val="0"/>
              </a:spcAft>
            </a:pPr>
            <a:r>
              <a:rPr lang="en-US" sz="1100" dirty="0" smtClean="0">
                <a:solidFill>
                  <a:srgbClr val="008000"/>
                </a:solidFill>
                <a:latin typeface="Calibri"/>
                <a:ea typeface="+mn-ea"/>
                <a:cs typeface="+mn-cs"/>
              </a:rPr>
              <a:t>Strontium</a:t>
            </a:r>
            <a:endParaRPr lang="en-US" sz="1100" dirty="0">
              <a:solidFill>
                <a:srgbClr val="008000"/>
              </a:solidFill>
              <a:latin typeface="Calibri"/>
              <a:ea typeface="+mn-ea"/>
              <a:cs typeface="+mn-cs"/>
            </a:endParaRPr>
          </a:p>
        </p:txBody>
      </p:sp>
      <p:cxnSp>
        <p:nvCxnSpPr>
          <p:cNvPr id="34" name="Straight Connector 33"/>
          <p:cNvCxnSpPr/>
          <p:nvPr/>
        </p:nvCxnSpPr>
        <p:spPr>
          <a:xfrm flipH="1">
            <a:off x="3649107" y="1654432"/>
            <a:ext cx="314410" cy="28833"/>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287211" y="969219"/>
            <a:ext cx="8704389" cy="369332"/>
          </a:xfrm>
          <a:prstGeom prst="rect">
            <a:avLst/>
          </a:prstGeom>
          <a:noFill/>
        </p:spPr>
        <p:txBody>
          <a:bodyPr wrap="none" rtlCol="0">
            <a:spAutoFit/>
          </a:bodyPr>
          <a:lstStyle/>
          <a:p>
            <a:r>
              <a:rPr lang="en-US" dirty="0" smtClean="0"/>
              <a:t>Observations now reveal the signatures of the element creating processes in Nature</a:t>
            </a:r>
            <a:endParaRPr lang="en-US" dirty="0"/>
          </a:p>
        </p:txBody>
      </p:sp>
      <p:grpSp>
        <p:nvGrpSpPr>
          <p:cNvPr id="44" name="Group 43"/>
          <p:cNvGrpSpPr/>
          <p:nvPr/>
        </p:nvGrpSpPr>
        <p:grpSpPr>
          <a:xfrm>
            <a:off x="779824" y="2514600"/>
            <a:ext cx="7449776" cy="1783295"/>
            <a:chOff x="779824" y="2514600"/>
            <a:chExt cx="7449776" cy="1783295"/>
          </a:xfrm>
        </p:grpSpPr>
        <p:cxnSp>
          <p:nvCxnSpPr>
            <p:cNvPr id="17" name="Straight Connector 16"/>
            <p:cNvCxnSpPr/>
            <p:nvPr/>
          </p:nvCxnSpPr>
          <p:spPr>
            <a:xfrm>
              <a:off x="2057400" y="2743200"/>
              <a:ext cx="0" cy="155469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486400" y="2741400"/>
              <a:ext cx="0" cy="155649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7752008" y="2514600"/>
              <a:ext cx="20392" cy="178329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779824" y="3581400"/>
              <a:ext cx="7449776" cy="584776"/>
            </a:xfrm>
            <a:prstGeom prst="rect">
              <a:avLst/>
            </a:prstGeom>
            <a:solidFill>
              <a:srgbClr val="FFFFFF"/>
            </a:solidFill>
            <a:ln>
              <a:solidFill>
                <a:srgbClr val="FF0000"/>
              </a:solidFill>
            </a:ln>
          </p:spPr>
          <p:txBody>
            <a:bodyPr wrap="none" rtlCol="0">
              <a:spAutoFit/>
            </a:bodyPr>
            <a:lstStyle/>
            <a:p>
              <a:r>
                <a:rPr lang="en-US" sz="1600" dirty="0" smtClean="0">
                  <a:solidFill>
                    <a:srgbClr val="FF0000"/>
                  </a:solidFill>
                </a:rPr>
                <a:t>Nuclear data connect astrophysical sites and processes with these observations</a:t>
              </a:r>
            </a:p>
            <a:p>
              <a:r>
                <a:rPr lang="en-US" sz="1600" dirty="0" smtClean="0">
                  <a:solidFill>
                    <a:srgbClr val="FF0000"/>
                  </a:solidFill>
                </a:rPr>
                <a:t>Nuclear data are therefore essential to unravel the origin of the elements </a:t>
              </a:r>
              <a:endParaRPr lang="en-US" sz="1600" dirty="0">
                <a:solidFill>
                  <a:srgbClr val="FF0000"/>
                </a:solidFill>
              </a:endParaRPr>
            </a:p>
          </p:txBody>
        </p:sp>
      </p:grpSp>
      <p:sp>
        <p:nvSpPr>
          <p:cNvPr id="15" name="TextBox 14"/>
          <p:cNvSpPr txBox="1"/>
          <p:nvPr/>
        </p:nvSpPr>
        <p:spPr>
          <a:xfrm rot="16200000">
            <a:off x="-560419" y="1998163"/>
            <a:ext cx="1422660" cy="307777"/>
          </a:xfrm>
          <a:prstGeom prst="rect">
            <a:avLst/>
          </a:prstGeom>
          <a:solidFill>
            <a:srgbClr val="FFFFFF"/>
          </a:solidFill>
        </p:spPr>
        <p:txBody>
          <a:bodyPr wrap="none" rtlCol="0">
            <a:spAutoFit/>
          </a:bodyPr>
          <a:lstStyle/>
          <a:p>
            <a:r>
              <a:rPr lang="en-US" sz="1400" dirty="0" smtClean="0"/>
              <a:t>Log abundance</a:t>
            </a:r>
            <a:endParaRPr lang="en-US" sz="1400" dirty="0"/>
          </a:p>
        </p:txBody>
      </p:sp>
    </p:spTree>
    <p:extLst>
      <p:ext uri="{BB962C8B-B14F-4D97-AF65-F5344CB8AC3E}">
        <p14:creationId xmlns:p14="http://schemas.microsoft.com/office/powerpoint/2010/main" val="309215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Nuclear data are key for understanding the origin of the elements and to quantitatively interpret neutron star observations</a:t>
            </a:r>
          </a:p>
          <a:p>
            <a:r>
              <a:rPr lang="en-US" dirty="0" smtClean="0"/>
              <a:t>Nuclear data must be evaluated and processed to have any scientific impact in astrophysics: </a:t>
            </a:r>
          </a:p>
          <a:p>
            <a:pPr lvl="1"/>
            <a:r>
              <a:rPr lang="en-US" dirty="0" smtClean="0"/>
              <a:t>Combine experimental data, experimental constraints, nuclear theory</a:t>
            </a:r>
          </a:p>
          <a:p>
            <a:pPr lvl="1"/>
            <a:r>
              <a:rPr lang="en-US" dirty="0" smtClean="0"/>
              <a:t>Apply theoretical corrections for astrophysical environment</a:t>
            </a:r>
          </a:p>
          <a:p>
            <a:pPr lvl="1"/>
            <a:r>
              <a:rPr lang="en-US" dirty="0" smtClean="0">
                <a:sym typeface="Wingdings"/>
              </a:rPr>
              <a:t>Calculate astrophysical reaction rate in format that can be used by astrophysicists</a:t>
            </a:r>
          </a:p>
          <a:p>
            <a:r>
              <a:rPr lang="en-US" dirty="0" smtClean="0"/>
              <a:t>Must address the considerable evaluation backlog – many nuclear data are not used in astrophysics</a:t>
            </a:r>
          </a:p>
          <a:p>
            <a:r>
              <a:rPr lang="en-US" dirty="0" smtClean="0"/>
              <a:t>FRIB will produce significant amounts of nuclear astrophysics data (SECAR) and so will other new FRIB era facilities.</a:t>
            </a:r>
          </a:p>
          <a:p>
            <a:r>
              <a:rPr lang="en-US" dirty="0" smtClean="0"/>
              <a:t>Need capacity, consistency and continuity in evaluation and dissemination of nuclear astrophysics data in the FRIB era</a:t>
            </a:r>
            <a:endParaRPr lang="en-US" dirty="0"/>
          </a:p>
          <a:p>
            <a:pPr>
              <a:buFont typeface="Wingdings" charset="0"/>
              <a:buChar char="à"/>
            </a:pPr>
            <a:endParaRPr lang="en-US" dirty="0" smtClean="0">
              <a:sym typeface="Wingdings"/>
            </a:endParaRPr>
          </a:p>
          <a:p>
            <a:pPr marL="0" indent="0">
              <a:buNone/>
            </a:pPr>
            <a:endParaRPr lang="en-US" dirty="0" smtClean="0"/>
          </a:p>
          <a:p>
            <a:pPr lvl="1"/>
            <a:endParaRPr lang="en-US" dirty="0"/>
          </a:p>
        </p:txBody>
      </p:sp>
      <p:sp>
        <p:nvSpPr>
          <p:cNvPr id="3" name="Title 2"/>
          <p:cNvSpPr>
            <a:spLocks noGrp="1"/>
          </p:cNvSpPr>
          <p:nvPr>
            <p:ph type="title"/>
          </p:nvPr>
        </p:nvSpPr>
        <p:spPr/>
        <p:txBody>
          <a:bodyPr/>
          <a:lstStyle/>
          <a:p>
            <a:r>
              <a:rPr lang="en-US" dirty="0" smtClean="0"/>
              <a:t>Nuclear Astrophysics Data Needs</a:t>
            </a:r>
            <a:endParaRPr lang="en-US" dirty="0"/>
          </a:p>
        </p:txBody>
      </p:sp>
    </p:spTree>
    <p:extLst>
      <p:ext uri="{BB962C8B-B14F-4D97-AF65-F5344CB8AC3E}">
        <p14:creationId xmlns:p14="http://schemas.microsoft.com/office/powerpoint/2010/main" val="26150777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0122" y="1063998"/>
            <a:ext cx="8599970" cy="5027414"/>
          </a:xfrm>
        </p:spPr>
        <p:txBody>
          <a:bodyPr/>
          <a:lstStyle/>
          <a:p>
            <a:pPr>
              <a:spcBef>
                <a:spcPts val="0"/>
              </a:spcBef>
              <a:spcAft>
                <a:spcPts val="600"/>
              </a:spcAft>
            </a:pPr>
            <a:r>
              <a:rPr lang="en-US" sz="2000" dirty="0" smtClean="0"/>
              <a:t>Focus on reaction rate data evaluation combining structure data, reaction data, theory data and theory tools</a:t>
            </a:r>
          </a:p>
          <a:p>
            <a:pPr>
              <a:spcBef>
                <a:spcPts val="0"/>
              </a:spcBef>
              <a:spcAft>
                <a:spcPts val="600"/>
              </a:spcAft>
            </a:pPr>
            <a:r>
              <a:rPr lang="en-US" sz="2000" dirty="0" smtClean="0"/>
              <a:t>Build on and expand JINA-CEE </a:t>
            </a:r>
            <a:r>
              <a:rPr lang="en-US" sz="2000" dirty="0" err="1" smtClean="0"/>
              <a:t>Reaclib</a:t>
            </a:r>
            <a:r>
              <a:rPr lang="en-US" sz="2000" dirty="0" smtClean="0"/>
              <a:t> infrastructure for dissemination and link to ORNL tools as well as other evaluation efforts</a:t>
            </a:r>
          </a:p>
          <a:p>
            <a:pPr>
              <a:spcBef>
                <a:spcPts val="0"/>
              </a:spcBef>
              <a:spcAft>
                <a:spcPts val="600"/>
              </a:spcAft>
            </a:pPr>
            <a:r>
              <a:rPr lang="en-US" sz="2000" dirty="0" smtClean="0"/>
              <a:t>Now is the time to start: JINA-CEE can help jumpstart the effort</a:t>
            </a:r>
          </a:p>
          <a:p>
            <a:pPr lvl="1">
              <a:spcBef>
                <a:spcPts val="0"/>
              </a:spcBef>
              <a:spcAft>
                <a:spcPts val="400"/>
              </a:spcAft>
            </a:pPr>
            <a:r>
              <a:rPr lang="en-US" sz="1800" dirty="0" smtClean="0"/>
              <a:t>Facilitate community engagement (including workshops, working groups </a:t>
            </a:r>
            <a:r>
              <a:rPr lang="en-US" sz="1800" dirty="0" err="1" smtClean="0"/>
              <a:t>etc</a:t>
            </a:r>
            <a:r>
              <a:rPr lang="en-US" sz="1800" dirty="0" smtClean="0"/>
              <a:t>)</a:t>
            </a:r>
          </a:p>
          <a:p>
            <a:pPr lvl="1">
              <a:spcBef>
                <a:spcPts val="0"/>
              </a:spcBef>
              <a:spcAft>
                <a:spcPts val="400"/>
              </a:spcAft>
            </a:pPr>
            <a:r>
              <a:rPr lang="en-US" sz="1800" dirty="0" smtClean="0"/>
              <a:t>Facilitate close collaboration with other evaluation efforts</a:t>
            </a:r>
          </a:p>
          <a:p>
            <a:pPr lvl="1">
              <a:spcBef>
                <a:spcPts val="0"/>
              </a:spcBef>
              <a:spcAft>
                <a:spcPts val="600"/>
              </a:spcAft>
            </a:pPr>
            <a:r>
              <a:rPr lang="en-US" sz="1800" dirty="0" smtClean="0"/>
              <a:t>Provide leverage</a:t>
            </a:r>
          </a:p>
          <a:p>
            <a:pPr>
              <a:spcBef>
                <a:spcPts val="0"/>
              </a:spcBef>
              <a:spcAft>
                <a:spcPts val="600"/>
              </a:spcAft>
            </a:pPr>
            <a:r>
              <a:rPr lang="en-US" sz="2000" dirty="0" smtClean="0"/>
              <a:t>Connection to USNDP and proposed Structure/Theory data </a:t>
            </a:r>
            <a:r>
              <a:rPr lang="en-US" sz="2000" dirty="0"/>
              <a:t>e</a:t>
            </a:r>
            <a:r>
              <a:rPr lang="en-US" sz="2000" dirty="0" smtClean="0"/>
              <a:t>fforts</a:t>
            </a:r>
          </a:p>
          <a:p>
            <a:pPr lvl="1">
              <a:spcBef>
                <a:spcPts val="400"/>
              </a:spcBef>
              <a:spcAft>
                <a:spcPts val="600"/>
              </a:spcAft>
            </a:pPr>
            <a:r>
              <a:rPr lang="en-US" sz="1800" dirty="0" smtClean="0"/>
              <a:t>Provides continuity and consistency</a:t>
            </a:r>
          </a:p>
          <a:p>
            <a:pPr lvl="1">
              <a:spcBef>
                <a:spcPts val="400"/>
              </a:spcBef>
              <a:spcAft>
                <a:spcPts val="600"/>
              </a:spcAft>
            </a:pPr>
            <a:r>
              <a:rPr lang="en-US" sz="1800" dirty="0" smtClean="0"/>
              <a:t>Enables to take advantage of synergies: </a:t>
            </a:r>
          </a:p>
          <a:p>
            <a:pPr lvl="2">
              <a:spcBef>
                <a:spcPts val="400"/>
              </a:spcBef>
              <a:spcAft>
                <a:spcPts val="0"/>
              </a:spcAft>
            </a:pPr>
            <a:r>
              <a:rPr lang="en-US" dirty="0" smtClean="0"/>
              <a:t>More comprehensive and faster use of nuclear structure, nuclear reaction, and theory data for astrophysics.</a:t>
            </a:r>
          </a:p>
          <a:p>
            <a:pPr lvl="2">
              <a:spcBef>
                <a:spcPts val="400"/>
              </a:spcBef>
              <a:spcAft>
                <a:spcPts val="0"/>
              </a:spcAft>
            </a:pPr>
            <a:r>
              <a:rPr lang="en-US" dirty="0" smtClean="0"/>
              <a:t>Provides a natural connection of structure and reaction efforts</a:t>
            </a:r>
          </a:p>
          <a:p>
            <a:pPr lvl="1">
              <a:spcBef>
                <a:spcPts val="400"/>
              </a:spcBef>
              <a:spcAft>
                <a:spcPts val="600"/>
              </a:spcAft>
            </a:pPr>
            <a:r>
              <a:rPr lang="en-US" sz="1800" dirty="0" smtClean="0"/>
              <a:t>Enhances impact of USNDP</a:t>
            </a:r>
          </a:p>
          <a:p>
            <a:pPr>
              <a:spcBef>
                <a:spcPts val="0"/>
              </a:spcBef>
              <a:spcAft>
                <a:spcPts val="600"/>
              </a:spcAft>
            </a:pPr>
            <a:endParaRPr lang="en-US" dirty="0"/>
          </a:p>
        </p:txBody>
      </p:sp>
      <p:sp>
        <p:nvSpPr>
          <p:cNvPr id="3" name="Title 2"/>
          <p:cNvSpPr>
            <a:spLocks noGrp="1"/>
          </p:cNvSpPr>
          <p:nvPr>
            <p:ph type="title"/>
          </p:nvPr>
        </p:nvSpPr>
        <p:spPr>
          <a:xfrm>
            <a:off x="76200" y="67719"/>
            <a:ext cx="8991600" cy="921848"/>
          </a:xfrm>
        </p:spPr>
        <p:txBody>
          <a:bodyPr/>
          <a:lstStyle/>
          <a:p>
            <a:r>
              <a:rPr lang="en-US" dirty="0" smtClean="0"/>
              <a:t>Proposal: Nuclear Astrophysics Data Evaluation at MSU/FRIB (0.5 + 0.5 FTE)</a:t>
            </a:r>
            <a:endParaRPr lang="en-US" dirty="0"/>
          </a:p>
        </p:txBody>
      </p:sp>
    </p:spTree>
    <p:extLst>
      <p:ext uri="{BB962C8B-B14F-4D97-AF65-F5344CB8AC3E}">
        <p14:creationId xmlns:p14="http://schemas.microsoft.com/office/powerpoint/2010/main" val="76498677"/>
      </p:ext>
    </p:extLst>
  </p:cSld>
  <p:clrMapOvr>
    <a:masterClrMapping/>
  </p:clrMapOvr>
  <p:timing>
    <p:tnLst>
      <p:par>
        <p:cTn id="1" dur="indefinite" restart="never" nodeType="tmRoot"/>
      </p:par>
    </p:tnLst>
  </p:timing>
</p:sld>
</file>

<file path=ppt/theme/theme1.xml><?xml version="1.0" encoding="utf-8"?>
<a:theme xmlns:a="http://schemas.openxmlformats.org/drawingml/2006/main" name="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658</TotalTime>
  <Words>1288</Words>
  <Application>Microsoft Office PowerPoint</Application>
  <PresentationFormat>On-screen Show (4:3)</PresentationFormat>
  <Paragraphs>120</Paragraphs>
  <Slides>13</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ＭＳ Ｐゴシック</vt:lpstr>
      <vt:lpstr>Arial</vt:lpstr>
      <vt:lpstr>Calibri</vt:lpstr>
      <vt:lpstr>Corbel</vt:lpstr>
      <vt:lpstr>Helvetica</vt:lpstr>
      <vt:lpstr>Lucida Grande</vt:lpstr>
      <vt:lpstr>Wingdings</vt:lpstr>
      <vt:lpstr>ヒラギノ角ゴ Pro W3</vt:lpstr>
      <vt:lpstr>FRIB3</vt:lpstr>
      <vt:lpstr>3_Office Theme</vt:lpstr>
      <vt:lpstr>Enhancing the Nation’s Nuclear Data Effort  at FRIB</vt:lpstr>
      <vt:lpstr>Background and Context</vt:lpstr>
      <vt:lpstr>Data Compilation and Evaluation are  an Essential Part of the Research Cycle</vt:lpstr>
      <vt:lpstr>Aligned with Conclusions of 2016 LECM Community Data Workshop at Notre Dame</vt:lpstr>
      <vt:lpstr>Proposed FRIB Focused Nuclear Data Effort</vt:lpstr>
      <vt:lpstr>Nuclear Structure Data (0.5+0.5 FTE)</vt:lpstr>
      <vt:lpstr>PowerPoint Presentation</vt:lpstr>
      <vt:lpstr>Nuclear Astrophysics Data Needs</vt:lpstr>
      <vt:lpstr>Proposal: Nuclear Astrophysics Data Evaluation at MSU/FRIB (0.5 + 0.5 FTE)</vt:lpstr>
      <vt:lpstr>PowerPoint Presentation</vt:lpstr>
      <vt:lpstr>Uncertainty Quantification</vt:lpstr>
      <vt:lpstr>Impact of Nuclear Mass Uncertainties on the r Process</vt:lpstr>
      <vt:lpstr>Proposal: A New Database (0.5 + 0.5 FTE)</vt:lpstr>
    </vt:vector>
  </TitlesOfParts>
  <Company>NSCL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Thoennessen, Michael</dc:creator>
  <cp:lastModifiedBy>Michael Thoennessen</cp:lastModifiedBy>
  <cp:revision>53</cp:revision>
  <dcterms:created xsi:type="dcterms:W3CDTF">2016-10-19T14:13:09Z</dcterms:created>
  <dcterms:modified xsi:type="dcterms:W3CDTF">2016-11-18T04:20:33Z</dcterms:modified>
</cp:coreProperties>
</file>