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69" r:id="rId2"/>
    <p:sldId id="471" r:id="rId3"/>
    <p:sldId id="480" r:id="rId4"/>
    <p:sldId id="479" r:id="rId5"/>
    <p:sldId id="473" r:id="rId6"/>
    <p:sldId id="478" r:id="rId7"/>
    <p:sldId id="474" r:id="rId8"/>
    <p:sldId id="476" r:id="rId9"/>
    <p:sldId id="477" r:id="rId10"/>
    <p:sldId id="481" r:id="rId11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7104" autoAdjust="0"/>
  </p:normalViewPr>
  <p:slideViewPr>
    <p:cSldViewPr>
      <p:cViewPr>
        <p:scale>
          <a:sx n="75" d="100"/>
          <a:sy n="75" d="100"/>
        </p:scale>
        <p:origin x="-123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3200" dirty="0">
                <a:latin typeface="Comic Sans MS" panose="030F0702030302020204" pitchFamily="66" charset="0"/>
              </a:rPr>
              <a:t>Full Time Employment (FTE</a:t>
            </a:r>
            <a:r>
              <a:rPr lang="en-GB" sz="3200" dirty="0" smtClean="0">
                <a:latin typeface="Comic Sans MS" panose="030F0702030302020204" pitchFamily="66" charset="0"/>
              </a:rPr>
              <a:t>) 2015</a:t>
            </a:r>
            <a:endParaRPr lang="en-GB" sz="3200" dirty="0">
              <a:latin typeface="Comic Sans MS" panose="030F0702030302020204" pitchFamily="66" charset="0"/>
            </a:endParaRPr>
          </a:p>
        </c:rich>
      </c:tx>
      <c:layout>
        <c:manualLayout>
          <c:xMode val="edge"/>
          <c:yMode val="edge"/>
          <c:x val="8.1020511609821114E-2"/>
          <c:y val="5.2647549940553866E-3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 (9.4)</c:v>
                </c:pt>
              </c:strCache>
            </c:strRef>
          </c:tx>
          <c:invertIfNegative val="0"/>
          <c:cat>
            <c:strRef>
              <c:f>Sheet1!$A$2:$A$14</c:f>
              <c:strCache>
                <c:ptCount val="13"/>
                <c:pt idx="0">
                  <c:v>NNDC</c:v>
                </c:pt>
                <c:pt idx="1">
                  <c:v>ORNL</c:v>
                </c:pt>
                <c:pt idx="2">
                  <c:v>LBNL</c:v>
                </c:pt>
                <c:pt idx="3">
                  <c:v>ANL</c:v>
                </c:pt>
                <c:pt idx="4">
                  <c:v>MSU</c:v>
                </c:pt>
                <c:pt idx="5">
                  <c:v>TUNL</c:v>
                </c:pt>
                <c:pt idx="6">
                  <c:v>IND</c:v>
                </c:pt>
                <c:pt idx="7">
                  <c:v>RUS</c:v>
                </c:pt>
                <c:pt idx="8">
                  <c:v>PRC</c:v>
                </c:pt>
                <c:pt idx="9">
                  <c:v>JAP</c:v>
                </c:pt>
                <c:pt idx="10">
                  <c:v>AUS</c:v>
                </c:pt>
                <c:pt idx="11">
                  <c:v>HUN</c:v>
                </c:pt>
                <c:pt idx="12">
                  <c:v>ROM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3</c:v>
                </c:pt>
                <c:pt idx="1">
                  <c:v>1</c:v>
                </c:pt>
                <c:pt idx="2">
                  <c:v>1.5</c:v>
                </c:pt>
                <c:pt idx="3">
                  <c:v>0.5</c:v>
                </c:pt>
                <c:pt idx="4">
                  <c:v>0.8</c:v>
                </c:pt>
                <c:pt idx="5">
                  <c:v>0.2</c:v>
                </c:pt>
                <c:pt idx="6">
                  <c:v>0.7</c:v>
                </c:pt>
                <c:pt idx="7">
                  <c:v>0.1</c:v>
                </c:pt>
                <c:pt idx="8">
                  <c:v>0.4</c:v>
                </c:pt>
                <c:pt idx="9">
                  <c:v>0.2</c:v>
                </c:pt>
                <c:pt idx="10">
                  <c:v>0.1</c:v>
                </c:pt>
                <c:pt idx="11">
                  <c:v>0.5</c:v>
                </c:pt>
                <c:pt idx="12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695552"/>
        <c:axId val="24944640"/>
      </c:barChart>
      <c:catAx>
        <c:axId val="24695552"/>
        <c:scaling>
          <c:orientation val="minMax"/>
        </c:scaling>
        <c:delete val="0"/>
        <c:axPos val="b"/>
        <c:majorTickMark val="out"/>
        <c:minorTickMark val="none"/>
        <c:tickLblPos val="nextTo"/>
        <c:crossAx val="24944640"/>
        <c:crosses val="autoZero"/>
        <c:auto val="1"/>
        <c:lblAlgn val="ctr"/>
        <c:lblOffset val="100"/>
        <c:noMultiLvlLbl val="0"/>
      </c:catAx>
      <c:valAx>
        <c:axId val="24944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6955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'[Chart in Microsoft PowerPoint]Sheet2'!$A$1:$A$7</c:f>
              <c:strCache>
                <c:ptCount val="7"/>
                <c:pt idx="0">
                  <c:v>USA</c:v>
                </c:pt>
                <c:pt idx="1">
                  <c:v>Europe</c:v>
                </c:pt>
                <c:pt idx="2">
                  <c:v>IND</c:v>
                </c:pt>
                <c:pt idx="3">
                  <c:v>RUS</c:v>
                </c:pt>
                <c:pt idx="4">
                  <c:v>PRC</c:v>
                </c:pt>
                <c:pt idx="5">
                  <c:v>JAP</c:v>
                </c:pt>
                <c:pt idx="6">
                  <c:v>AUS</c:v>
                </c:pt>
              </c:strCache>
            </c:strRef>
          </c:cat>
          <c:val>
            <c:numRef>
              <c:f>'[Chart in Microsoft PowerPoint]Sheet2'!$B$1:$B$7</c:f>
              <c:numCache>
                <c:formatCode>General</c:formatCode>
                <c:ptCount val="7"/>
                <c:pt idx="0">
                  <c:v>6.9</c:v>
                </c:pt>
                <c:pt idx="1">
                  <c:v>0.9</c:v>
                </c:pt>
                <c:pt idx="2">
                  <c:v>0.7</c:v>
                </c:pt>
                <c:pt idx="3">
                  <c:v>0.1</c:v>
                </c:pt>
                <c:pt idx="4">
                  <c:v>0.4</c:v>
                </c:pt>
                <c:pt idx="5">
                  <c:v>0.2</c:v>
                </c:pt>
                <c:pt idx="6">
                  <c:v>0.1</c:v>
                </c:pt>
              </c:numCache>
            </c:numRef>
          </c:val>
        </c:ser>
        <c:ser>
          <c:idx val="1"/>
          <c:order val="1"/>
          <c:cat>
            <c:strRef>
              <c:f>'[Chart in Microsoft PowerPoint]Sheet2'!$A$1:$A$7</c:f>
              <c:strCache>
                <c:ptCount val="7"/>
                <c:pt idx="0">
                  <c:v>USA</c:v>
                </c:pt>
                <c:pt idx="1">
                  <c:v>Europe</c:v>
                </c:pt>
                <c:pt idx="2">
                  <c:v>IND</c:v>
                </c:pt>
                <c:pt idx="3">
                  <c:v>RUS</c:v>
                </c:pt>
                <c:pt idx="4">
                  <c:v>PRC</c:v>
                </c:pt>
                <c:pt idx="5">
                  <c:v>JAP</c:v>
                </c:pt>
                <c:pt idx="6">
                  <c:v>AUS</c:v>
                </c:pt>
              </c:strCache>
            </c:strRef>
          </c:cat>
          <c:val>
            <c:numRef>
              <c:f>Sheet2!#REF!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cat>
            <c:strRef>
              <c:f>'[Chart in Microsoft PowerPoint]Sheet2'!$A$1:$A$7</c:f>
              <c:strCache>
                <c:ptCount val="7"/>
                <c:pt idx="0">
                  <c:v>USA</c:v>
                </c:pt>
                <c:pt idx="1">
                  <c:v>Europe</c:v>
                </c:pt>
                <c:pt idx="2">
                  <c:v>IND</c:v>
                </c:pt>
                <c:pt idx="3">
                  <c:v>RUS</c:v>
                </c:pt>
                <c:pt idx="4">
                  <c:v>PRC</c:v>
                </c:pt>
                <c:pt idx="5">
                  <c:v>JAP</c:v>
                </c:pt>
                <c:pt idx="6">
                  <c:v>AUS</c:v>
                </c:pt>
              </c:strCache>
            </c:strRef>
          </c:cat>
          <c:val>
            <c:numRef>
              <c:f>Sheet2!#REF!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cat>
            <c:strRef>
              <c:f>'[Chart in Microsoft PowerPoint]Sheet2'!$A$1:$A$7</c:f>
              <c:strCache>
                <c:ptCount val="7"/>
                <c:pt idx="0">
                  <c:v>USA</c:v>
                </c:pt>
                <c:pt idx="1">
                  <c:v>Europe</c:v>
                </c:pt>
                <c:pt idx="2">
                  <c:v>IND</c:v>
                </c:pt>
                <c:pt idx="3">
                  <c:v>RUS</c:v>
                </c:pt>
                <c:pt idx="4">
                  <c:v>PRC</c:v>
                </c:pt>
                <c:pt idx="5">
                  <c:v>JAP</c:v>
                </c:pt>
                <c:pt idx="6">
                  <c:v>AUS</c:v>
                </c:pt>
              </c:strCache>
            </c:strRef>
          </c:cat>
          <c:val>
            <c:numRef>
              <c:f>Sheet2!#REF!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'[Chart in Microsoft PowerPoint]Sheet3'!$A$1:$A$10</c:f>
              <c:strCache>
                <c:ptCount val="10"/>
                <c:pt idx="0">
                  <c:v>USA</c:v>
                </c:pt>
                <c:pt idx="1">
                  <c:v>Europe</c:v>
                </c:pt>
                <c:pt idx="2">
                  <c:v>India</c:v>
                </c:pt>
                <c:pt idx="3">
                  <c:v>Russia</c:v>
                </c:pt>
                <c:pt idx="4">
                  <c:v>PR China</c:v>
                </c:pt>
                <c:pt idx="5">
                  <c:v>Japan</c:v>
                </c:pt>
                <c:pt idx="6">
                  <c:v>Australia</c:v>
                </c:pt>
                <c:pt idx="7">
                  <c:v>Saudi Arabia</c:v>
                </c:pt>
                <c:pt idx="8">
                  <c:v>S. Korea</c:v>
                </c:pt>
                <c:pt idx="9">
                  <c:v>Taiwan</c:v>
                </c:pt>
              </c:strCache>
            </c:strRef>
          </c:cat>
          <c:val>
            <c:numRef>
              <c:f>'[Chart in Microsoft PowerPoint]Sheet3'!$B$1:$B$10</c:f>
              <c:numCache>
                <c:formatCode>General</c:formatCode>
                <c:ptCount val="10"/>
                <c:pt idx="0">
                  <c:v>22</c:v>
                </c:pt>
                <c:pt idx="1">
                  <c:v>24.3</c:v>
                </c:pt>
                <c:pt idx="2">
                  <c:v>1.7</c:v>
                </c:pt>
                <c:pt idx="3">
                  <c:v>4.2</c:v>
                </c:pt>
                <c:pt idx="4">
                  <c:v>13.3</c:v>
                </c:pt>
                <c:pt idx="5">
                  <c:v>6.8</c:v>
                </c:pt>
                <c:pt idx="6">
                  <c:v>1</c:v>
                </c:pt>
                <c:pt idx="7">
                  <c:v>5.9</c:v>
                </c:pt>
                <c:pt idx="8">
                  <c:v>2.6</c:v>
                </c:pt>
                <c:pt idx="9">
                  <c:v>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507" y="0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r">
              <a:defRPr sz="1200"/>
            </a:lvl1pPr>
          </a:lstStyle>
          <a:p>
            <a:fld id="{5E945880-6D3B-45FB-851F-AFC0D1D23A0C}" type="datetimeFigureOut">
              <a:rPr lang="en-GB" smtClean="0"/>
              <a:t>2016-11-18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36" tIns="47368" rIns="94736" bIns="4736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02" y="4862017"/>
            <a:ext cx="5680103" cy="4605085"/>
          </a:xfrm>
          <a:prstGeom prst="rect">
            <a:avLst/>
          </a:prstGeom>
        </p:spPr>
        <p:txBody>
          <a:bodyPr vert="horz" lIns="94736" tIns="47368" rIns="94736" bIns="473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755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507" y="9720755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r">
              <a:defRPr sz="1200"/>
            </a:lvl1pPr>
          </a:lstStyle>
          <a:p>
            <a:fld id="{5750A1E1-C8D9-4447-9192-37BA973CD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4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7" y="1772816"/>
            <a:ext cx="8568953" cy="108012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7" y="3573016"/>
            <a:ext cx="8568953" cy="160858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4778"/>
            <a:ext cx="2508796" cy="80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34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4745"/>
            <a:ext cx="5486400" cy="36028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Dimitriou, CARM2016, NPL, Teddington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19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Dimitriou, CARM2016, NPL, Teddington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Dimitriou, CARM2016, NPL, Teddington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0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23527" y="1772816"/>
            <a:ext cx="8568953" cy="108012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23527" y="3573016"/>
            <a:ext cx="8568953" cy="160858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96" y="174778"/>
            <a:ext cx="2500459" cy="80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0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Dimitriou, CARM2016, NPL, Teddington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9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Dimitriou, CARM2016, NPL, Teddington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5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Dimitriou, CARM2016, NPL, Teddington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1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Dimitriou, CARM2016, NPL, Teddington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8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Dimitriou, CARM2016, NPL, Teddington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0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Dimitriou, CARM2016, NPL, Teddington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flipH="1" flipV="1">
            <a:off x="0" y="5301208"/>
            <a:ext cx="6372200" cy="1556792"/>
          </a:xfrm>
          <a:prstGeom prst="rect">
            <a:avLst/>
          </a:prstGeom>
          <a:gradFill flip="none" rotWithShape="1">
            <a:gsLst>
              <a:gs pos="48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" y="0"/>
            <a:ext cx="9143999" cy="2132856"/>
          </a:xfrm>
          <a:prstGeom prst="rect">
            <a:avLst/>
          </a:prstGeom>
          <a:gradFill flip="none" rotWithShape="1">
            <a:gsLst>
              <a:gs pos="56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524328" y="6482725"/>
            <a:ext cx="93546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868146" y="6482725"/>
            <a:ext cx="16160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smtClean="0"/>
              <a:t>P. Dimitriou, CARM2016, NPL, Teddington</a:t>
            </a:r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472490" y="6482725"/>
            <a:ext cx="509587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12068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268760"/>
            <a:ext cx="8712968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35562"/>
            <a:ext cx="1758648" cy="56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5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Arial 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Arial 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Arial 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 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Arial 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Arial 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gif"/><Relationship Id="rId18" Type="http://schemas.openxmlformats.org/officeDocument/2006/relationships/image" Target="../media/image22.gif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gif"/><Relationship Id="rId14" Type="http://schemas.openxmlformats.org/officeDocument/2006/relationships/image" Target="../media/image1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imitrioup\AppData\Local\Microsoft\Windows\Temporary Internet Files\Content.IE5\Q2Q22X2Y\World_Map_WSF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44" y="1196752"/>
            <a:ext cx="926498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imitrioup\AppData\Local\Microsoft\Windows\Temporary Internet Files\Content.IE5\Q2Q22X2Y\large-Thumbtack-Pushpin-33.3-12577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167" y="2852938"/>
            <a:ext cx="237912" cy="1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dimitrioup\AppData\Local\Microsoft\Windows\Temporary Internet Files\Content.IE5\Q2Q22X2Y\large-Thumbtack-Pushpin-33.3-12577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05338"/>
            <a:ext cx="237912" cy="1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dimitrioup\AppData\Local\Microsoft\Windows\Temporary Internet Files\Content.IE5\Q2Q22X2Y\large-Thumbtack-Pushpin-33.3-12577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80929"/>
            <a:ext cx="237912" cy="1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dimitrioup\AppData\Local\Microsoft\Windows\Temporary Internet Files\Content.IE5\Q2Q22X2Y\large-Thumbtack-Pushpin-33.3-12577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96953"/>
            <a:ext cx="237912" cy="1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dimitrioup\AppData\Local\Microsoft\Windows\Temporary Internet Files\Content.IE5\Q2Q22X2Y\large-Thumbtack-Pushpin-33.3-12577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44925"/>
            <a:ext cx="237912" cy="1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dimitrioup\AppData\Local\Microsoft\Windows\Temporary Internet Files\Content.IE5\Q2Q22X2Y\large-Thumbtack-Pushpin-33.3-12577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193197"/>
            <a:ext cx="237912" cy="1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dimitrioup\AppData\Local\Microsoft\Windows\Temporary Internet Files\Content.IE5\Q2Q22X2Y\large-Thumbtack-Pushpin-33.3-12577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08921"/>
            <a:ext cx="237912" cy="1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dimitrioup\AppData\Local\Microsoft\Windows\Temporary Internet Files\Content.IE5\Q2Q22X2Y\large-Thumbtack-Pushpin-33.3-12577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128" y="2636913"/>
            <a:ext cx="237912" cy="1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dimitrioup\AppData\Local\Microsoft\Windows\Temporary Internet Files\Content.IE5\Q2Q22X2Y\large-Thumbtack-Pushpin-33.3-12577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296" y="3320989"/>
            <a:ext cx="237912" cy="1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dimitrioup\AppData\Local\Microsoft\Windows\Temporary Internet Files\Content.IE5\Q2Q22X2Y\large-Thumbtack-Pushpin-33.3-12577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392" y="3176973"/>
            <a:ext cx="237912" cy="1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dimitrioup\AppData\Local\Microsoft\Windows\Temporary Internet Files\Content.IE5\Q2Q22X2Y\large-Thumbtack-Pushpin-33.3-12577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12977"/>
            <a:ext cx="237912" cy="1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dimitrioup\AppData\Local\Microsoft\Windows\Temporary Internet Files\Content.IE5\Q2Q22X2Y\large-Thumbtack-Pushpin-33.3-12577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64" y="2996953"/>
            <a:ext cx="237912" cy="1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dimitrioup\AppData\Local\Microsoft\Windows\Temporary Internet Files\Content.IE5\Q2Q22X2Y\large-Thumbtack-Pushpin-33.3-12577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76" y="2168861"/>
            <a:ext cx="237912" cy="1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dimitrioup\AppData\Local\Microsoft\Windows\Temporary Internet Files\Content.IE5\Q2Q22X2Y\large-Thumbtack-Pushpin-33.3-12577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88941"/>
            <a:ext cx="237912" cy="1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dimitrioup\AppData\Local\Microsoft\Windows\Temporary Internet Files\Content.IE5\Q2Q22X2Y\large-Thumbtack-Pushpin-33.3-12577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73317"/>
            <a:ext cx="237912" cy="1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6135689"/>
            <a:ext cx="2694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15 NSDD centres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146" y="6453337"/>
            <a:ext cx="2880318" cy="323076"/>
          </a:xfrm>
        </p:spPr>
        <p:txBody>
          <a:bodyPr/>
          <a:lstStyle/>
          <a:p>
            <a:r>
              <a:rPr lang="en-GB" dirty="0" smtClean="0"/>
              <a:t>P. </a:t>
            </a:r>
            <a:r>
              <a:rPr lang="en-GB" dirty="0" err="1" smtClean="0"/>
              <a:t>Dimitriou</a:t>
            </a:r>
            <a:r>
              <a:rPr lang="en-GB" dirty="0" smtClean="0"/>
              <a:t>, CARM2016, NPL, Teddington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7504" y="47526"/>
            <a:ext cx="78573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International Network of Nuclear Structure and Decay Data Evaluators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1" y="5769817"/>
            <a:ext cx="981075" cy="971551"/>
          </a:xfrm>
          <a:prstGeom prst="rect">
            <a:avLst/>
          </a:prstGeom>
        </p:spPr>
      </p:pic>
      <p:pic>
        <p:nvPicPr>
          <p:cNvPr id="26" name="Picture 17" descr="C:\INPC2016\logos\nndcblu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319" y="1282576"/>
            <a:ext cx="516786" cy="51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0" descr="C:\INPC2016\logos\small_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0" y="4149080"/>
            <a:ext cx="864096" cy="34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9" descr="C:\INPC2016\logos\ornl-banr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6" y="3641816"/>
            <a:ext cx="720184" cy="28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INPC2016\logos\anl_logo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5" y="1621077"/>
            <a:ext cx="559793" cy="4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:\INPC2016\logos\lbnl-campus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6" y="2227862"/>
            <a:ext cx="815810" cy="52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8" descr="C:\INPC2016\logos\nscl-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99" y="2979632"/>
            <a:ext cx="385100" cy="49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C:\INPC2016\logos\mcmaster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676" y="1320010"/>
            <a:ext cx="360038" cy="60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INPC2016\logos\ANULogo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510" y="5465095"/>
            <a:ext cx="1037539" cy="48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INPC2016\logos\atomki_logo_64b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784" y="1216221"/>
            <a:ext cx="654756" cy="58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1" descr="C:\INPC2016\logos\nipne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470718" y="1178620"/>
            <a:ext cx="1016539" cy="72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1" descr="C:\INPC2016\logos\sanktpeterburg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232" y="1132097"/>
            <a:ext cx="648072" cy="75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INPC2016\logos\iitr_logo.g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096" y="1212973"/>
            <a:ext cx="720080" cy="7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C:\INPC2016\logos\jilin_logo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701" y="1196752"/>
            <a:ext cx="828091" cy="82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INPC2016\logos\logo.gif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00"/>
          <a:stretch/>
        </p:blipFill>
        <p:spPr bwMode="auto">
          <a:xfrm>
            <a:off x="8105009" y="1988840"/>
            <a:ext cx="941112" cy="47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 descr="C:\INPC2016\logos\Blue-02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180" y="6135689"/>
            <a:ext cx="3429092" cy="57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 flipV="1">
            <a:off x="1115616" y="3185358"/>
            <a:ext cx="1055060" cy="1137221"/>
          </a:xfrm>
          <a:prstGeom prst="straightConnector1">
            <a:avLst/>
          </a:prstGeom>
          <a:ln w="1905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10" idx="2"/>
          </p:cNvCxnSpPr>
          <p:nvPr/>
        </p:nvCxnSpPr>
        <p:spPr>
          <a:xfrm flipV="1">
            <a:off x="1043608" y="3176973"/>
            <a:ext cx="911044" cy="605280"/>
          </a:xfrm>
          <a:prstGeom prst="straightConnector1">
            <a:avLst/>
          </a:prstGeom>
          <a:ln w="1905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20" idx="1"/>
          </p:cNvCxnSpPr>
          <p:nvPr/>
        </p:nvCxnSpPr>
        <p:spPr>
          <a:xfrm flipV="1">
            <a:off x="804110" y="2978951"/>
            <a:ext cx="959578" cy="278148"/>
          </a:xfrm>
          <a:prstGeom prst="straightConnector1">
            <a:avLst/>
          </a:prstGeom>
          <a:ln w="1905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582259" y="2165446"/>
            <a:ext cx="300385" cy="561477"/>
          </a:xfrm>
          <a:prstGeom prst="straightConnector1">
            <a:avLst/>
          </a:prstGeom>
          <a:ln w="1905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2361640" y="1974169"/>
            <a:ext cx="39335" cy="662744"/>
          </a:xfrm>
          <a:prstGeom prst="straightConnector1">
            <a:avLst/>
          </a:prstGeom>
          <a:ln w="1905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" descr="C:\Users\dimitrioup\AppData\Local\Microsoft\Windows\Temporary Internet Files\Content.IE5\Q2Q22X2Y\large-Thumbtack-Pushpin-33.3-12577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08920"/>
            <a:ext cx="237912" cy="1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" name="Straight Arrow Connector 54"/>
          <p:cNvCxnSpPr/>
          <p:nvPr/>
        </p:nvCxnSpPr>
        <p:spPr>
          <a:xfrm flipH="1">
            <a:off x="2530714" y="1804473"/>
            <a:ext cx="358706" cy="1012460"/>
          </a:xfrm>
          <a:prstGeom prst="straightConnector1">
            <a:avLst/>
          </a:prstGeom>
          <a:ln w="1905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14" idx="0"/>
          </p:cNvCxnSpPr>
          <p:nvPr/>
        </p:nvCxnSpPr>
        <p:spPr>
          <a:xfrm>
            <a:off x="4078944" y="1783440"/>
            <a:ext cx="734140" cy="853473"/>
          </a:xfrm>
          <a:prstGeom prst="straightConnector1">
            <a:avLst/>
          </a:prstGeom>
          <a:ln w="1905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4998654" y="1988840"/>
            <a:ext cx="1" cy="662744"/>
          </a:xfrm>
          <a:prstGeom prst="straightConnector1">
            <a:avLst/>
          </a:prstGeom>
          <a:ln w="1905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5364088" y="1883485"/>
            <a:ext cx="583648" cy="344377"/>
          </a:xfrm>
          <a:prstGeom prst="straightConnector1">
            <a:avLst/>
          </a:prstGeom>
          <a:ln w="1905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6444208" y="1992257"/>
            <a:ext cx="360041" cy="1310730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16" idx="0"/>
          </p:cNvCxnSpPr>
          <p:nvPr/>
        </p:nvCxnSpPr>
        <p:spPr>
          <a:xfrm flipH="1">
            <a:off x="7189348" y="2022588"/>
            <a:ext cx="328374" cy="1154385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6444208" y="3411000"/>
            <a:ext cx="605518" cy="2682296"/>
          </a:xfrm>
          <a:prstGeom prst="straightConnector1">
            <a:avLst/>
          </a:prstGeom>
          <a:ln w="1905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8003324" y="2599780"/>
            <a:ext cx="437279" cy="379171"/>
          </a:xfrm>
          <a:prstGeom prst="straightConnector1">
            <a:avLst/>
          </a:prstGeom>
          <a:ln w="1905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259632" y="2852936"/>
            <a:ext cx="6626496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Since 1974 under </a:t>
            </a:r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uspices of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Nuclear Data Section 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International Atomic Energy Agency</a:t>
            </a: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68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108504" cy="136815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400" b="0" dirty="0">
                <a:latin typeface="Comic Sans MS" panose="030F0702030302020204" pitchFamily="66" charset="0"/>
              </a:rPr>
              <a:t>Joint ICTP-IAEA Workshop on Nuclear Structure and Decay Data: </a:t>
            </a:r>
            <a:r>
              <a:rPr lang="en-GB" sz="2400" b="0" u="sng" dirty="0">
                <a:latin typeface="Comic Sans MS" panose="030F0702030302020204" pitchFamily="66" charset="0"/>
              </a:rPr>
              <a:t>Experiment</a:t>
            </a:r>
            <a:r>
              <a:rPr lang="en-GB" sz="2400" b="0" dirty="0">
                <a:latin typeface="Comic Sans MS" panose="030F0702030302020204" pitchFamily="66" charset="0"/>
              </a:rPr>
              <a:t>, Theory and Evaluation, 22 Aug.-2 Sept. 2016, </a:t>
            </a:r>
            <a:r>
              <a:rPr lang="en-GB" sz="2400" b="0" dirty="0" smtClean="0">
                <a:latin typeface="Comic Sans MS" panose="030F0702030302020204" pitchFamily="66" charset="0"/>
              </a:rPr>
              <a:t>Trieste</a:t>
            </a:r>
            <a:endParaRPr lang="en-GB" sz="2400" b="0" dirty="0"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146" y="6482725"/>
            <a:ext cx="3096343" cy="293688"/>
          </a:xfrm>
        </p:spPr>
        <p:txBody>
          <a:bodyPr/>
          <a:lstStyle/>
          <a:p>
            <a:r>
              <a:rPr lang="pt-BR" dirty="0" smtClean="0"/>
              <a:t>P. </a:t>
            </a:r>
            <a:r>
              <a:rPr lang="pt-BR" dirty="0" err="1" smtClean="0"/>
              <a:t>Dimitriou</a:t>
            </a:r>
            <a:r>
              <a:rPr lang="pt-BR" dirty="0" smtClean="0"/>
              <a:t>, INDC 2016, 27 </a:t>
            </a:r>
            <a:r>
              <a:rPr lang="pt-BR" dirty="0" err="1" smtClean="0"/>
              <a:t>June</a:t>
            </a:r>
            <a:r>
              <a:rPr lang="pt-BR" dirty="0" smtClean="0"/>
              <a:t> 2016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975" y="1628800"/>
            <a:ext cx="4643041" cy="51090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i="1" dirty="0" smtClean="0">
                <a:latin typeface="Comic Sans MS" panose="030F0702030302020204" pitchFamily="66" charset="0"/>
              </a:rPr>
              <a:t>Directors: </a:t>
            </a:r>
            <a:r>
              <a:rPr lang="en-GB" sz="2000" i="1" dirty="0" smtClean="0">
                <a:latin typeface="Comic Sans MS" panose="030F0702030302020204" pitchFamily="66" charset="0"/>
              </a:rPr>
              <a:t>P. </a:t>
            </a:r>
            <a:r>
              <a:rPr lang="en-GB" sz="2000" i="1" dirty="0" err="1" smtClean="0">
                <a:latin typeface="Comic Sans MS" panose="030F0702030302020204" pitchFamily="66" charset="0"/>
              </a:rPr>
              <a:t>Dimitriou</a:t>
            </a:r>
            <a:r>
              <a:rPr lang="en-GB" sz="2000" i="1" dirty="0" smtClean="0">
                <a:latin typeface="Comic Sans MS" panose="030F0702030302020204" pitchFamily="66" charset="0"/>
              </a:rPr>
              <a:t>, E. </a:t>
            </a:r>
            <a:r>
              <a:rPr lang="en-GB" sz="2000" i="1" dirty="0" err="1" smtClean="0">
                <a:latin typeface="Comic Sans MS" panose="030F0702030302020204" pitchFamily="66" charset="0"/>
              </a:rPr>
              <a:t>McCutchan</a:t>
            </a:r>
            <a:r>
              <a:rPr lang="en-GB" sz="2000" i="1" dirty="0" smtClean="0">
                <a:latin typeface="Comic Sans MS" panose="030F0702030302020204" pitchFamily="66" charset="0"/>
              </a:rPr>
              <a:t>, M. </a:t>
            </a:r>
            <a:r>
              <a:rPr lang="en-GB" sz="2000" i="1" dirty="0" err="1" smtClean="0">
                <a:latin typeface="Comic Sans MS" panose="030F0702030302020204" pitchFamily="66" charset="0"/>
              </a:rPr>
              <a:t>Thoennessen</a:t>
            </a:r>
            <a:endParaRPr lang="en-GB" sz="2000" i="1" dirty="0" smtClean="0">
              <a:latin typeface="Comic Sans MS" panose="030F0702030302020204" pitchFamily="66" charset="0"/>
            </a:endParaRPr>
          </a:p>
          <a:p>
            <a:pPr>
              <a:spcAft>
                <a:spcPts val="600"/>
              </a:spcAft>
            </a:pPr>
            <a:r>
              <a:rPr lang="en-GB" sz="1600" i="1" dirty="0" smtClean="0">
                <a:latin typeface="Comic Sans MS" panose="030F0702030302020204" pitchFamily="66" charset="0"/>
              </a:rPr>
              <a:t>Lecturers: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E. </a:t>
            </a:r>
            <a:r>
              <a:rPr lang="en-GB" sz="2000" dirty="0" err="1">
                <a:latin typeface="Comic Sans MS" panose="030F0702030302020204" pitchFamily="66" charset="0"/>
              </a:rPr>
              <a:t>McCutchan</a:t>
            </a:r>
            <a:r>
              <a:rPr lang="en-GB" sz="2000" dirty="0">
                <a:latin typeface="Comic Sans MS" panose="030F0702030302020204" pitchFamily="66" charset="0"/>
              </a:rPr>
              <a:t> (BNL)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M. </a:t>
            </a:r>
            <a:r>
              <a:rPr lang="en-GB" sz="2000" dirty="0" err="1" smtClean="0">
                <a:latin typeface="Comic Sans MS" panose="030F0702030302020204" pitchFamily="66" charset="0"/>
              </a:rPr>
              <a:t>Thoennessen</a:t>
            </a:r>
            <a:r>
              <a:rPr lang="en-GB" sz="2000" dirty="0" smtClean="0">
                <a:latin typeface="Comic Sans MS" panose="030F0702030302020204" pitchFamily="66" charset="0"/>
              </a:rPr>
              <a:t> (MSU)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H. Sakurai (RIKEN)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P. Regan (Surrey)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P. Van </a:t>
            </a:r>
            <a:r>
              <a:rPr lang="en-GB" sz="2000" dirty="0" err="1" smtClean="0">
                <a:latin typeface="Comic Sans MS" panose="030F0702030302020204" pitchFamily="66" charset="0"/>
              </a:rPr>
              <a:t>Isacker</a:t>
            </a:r>
            <a:r>
              <a:rPr lang="en-GB" sz="2000" dirty="0" smtClean="0">
                <a:latin typeface="Comic Sans MS" panose="030F0702030302020204" pitchFamily="66" charset="0"/>
              </a:rPr>
              <a:t> (GANIL)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J. </a:t>
            </a:r>
            <a:r>
              <a:rPr lang="en-GB" sz="2000" dirty="0" err="1">
                <a:latin typeface="Comic Sans MS" panose="030F0702030302020204" pitchFamily="66" charset="0"/>
              </a:rPr>
              <a:t>Tuli</a:t>
            </a:r>
            <a:r>
              <a:rPr lang="en-GB" sz="2000" dirty="0">
                <a:latin typeface="Comic Sans MS" panose="030F0702030302020204" pitchFamily="66" charset="0"/>
              </a:rPr>
              <a:t> (BNL)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F. </a:t>
            </a:r>
            <a:r>
              <a:rPr lang="en-GB" sz="2000" dirty="0" err="1" smtClean="0">
                <a:latin typeface="Comic Sans MS" panose="030F0702030302020204" pitchFamily="66" charset="0"/>
              </a:rPr>
              <a:t>Kondev</a:t>
            </a:r>
            <a:r>
              <a:rPr lang="en-GB" sz="2000" dirty="0" smtClean="0">
                <a:latin typeface="Comic Sans MS" panose="030F0702030302020204" pitchFamily="66" charset="0"/>
              </a:rPr>
              <a:t> (ANL)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B. Singh (McMaster)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T. </a:t>
            </a:r>
            <a:r>
              <a:rPr lang="en-GB" sz="2000" dirty="0" err="1" smtClean="0">
                <a:latin typeface="Comic Sans MS" panose="030F0702030302020204" pitchFamily="66" charset="0"/>
              </a:rPr>
              <a:t>Kibedi</a:t>
            </a:r>
            <a:r>
              <a:rPr lang="en-GB" sz="2000" dirty="0" smtClean="0">
                <a:latin typeface="Comic Sans MS" panose="030F0702030302020204" pitchFamily="66" charset="0"/>
              </a:rPr>
              <a:t> (ANU)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S. </a:t>
            </a:r>
            <a:r>
              <a:rPr lang="en-GB" sz="2000" dirty="0" err="1" smtClean="0">
                <a:latin typeface="Comic Sans MS" panose="030F0702030302020204" pitchFamily="66" charset="0"/>
              </a:rPr>
              <a:t>Basunia</a:t>
            </a:r>
            <a:r>
              <a:rPr lang="en-GB" sz="2000" dirty="0" smtClean="0">
                <a:latin typeface="Comic Sans MS" panose="030F0702030302020204" pitchFamily="66" charset="0"/>
              </a:rPr>
              <a:t> (LBL)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M. </a:t>
            </a:r>
            <a:r>
              <a:rPr lang="en-GB" sz="2000" dirty="0" err="1" smtClean="0">
                <a:latin typeface="Comic Sans MS" panose="030F0702030302020204" pitchFamily="66" charset="0"/>
              </a:rPr>
              <a:t>Verpelli</a:t>
            </a:r>
            <a:r>
              <a:rPr lang="en-GB" sz="2000" dirty="0" smtClean="0">
                <a:latin typeface="Comic Sans MS" panose="030F0702030302020204" pitchFamily="66" charset="0"/>
              </a:rPr>
              <a:t> (IAEA)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V. </a:t>
            </a:r>
            <a:r>
              <a:rPr lang="en-GB" sz="2000" dirty="0" err="1" smtClean="0">
                <a:latin typeface="Comic Sans MS" panose="030F0702030302020204" pitchFamily="66" charset="0"/>
              </a:rPr>
              <a:t>Zerkin</a:t>
            </a:r>
            <a:r>
              <a:rPr lang="en-GB" sz="2000" dirty="0" smtClean="0">
                <a:latin typeface="Comic Sans MS" panose="030F0702030302020204" pitchFamily="66" charset="0"/>
              </a:rPr>
              <a:t> (IAEA)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28"/>
          <a:stretch/>
        </p:blipFill>
        <p:spPr>
          <a:xfrm>
            <a:off x="4788024" y="1656184"/>
            <a:ext cx="4252081" cy="5157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55577" y="3356992"/>
            <a:ext cx="7632848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Lectures and Hands-on courses: XUNDL+ENSDF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80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latin typeface="Comic Sans MS" panose="030F0702030302020204" pitchFamily="66" charset="0"/>
              </a:rPr>
              <a:t>Distribution of effort</a:t>
            </a:r>
            <a:endParaRPr lang="en-GB" b="0" dirty="0">
              <a:latin typeface="Comic Sans MS" panose="030F0702030302020204" pitchFamily="66" charset="0"/>
            </a:endParaRPr>
          </a:p>
        </p:txBody>
      </p:sp>
      <p:pic>
        <p:nvPicPr>
          <p:cNvPr id="1027" name="Picture 3" descr="C:\Users\dimitrioup\AppData\Local\Microsoft\Windows\Temporary Internet Files\Content.IE5\Q2Q22X2Y\World_Map_WSF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44" y="1196752"/>
            <a:ext cx="926498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imitrioup\AppData\Local\Microsoft\Windows\Temporary Internet Files\Content.IE5\Q2Q22X2Y\large-Thumbtack-Pushpin-33.3-12577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167" y="2852938"/>
            <a:ext cx="237912" cy="1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dimitrioup\AppData\Local\Microsoft\Windows\Temporary Internet Files\Content.IE5\Q2Q22X2Y\large-Thumbtack-Pushpin-33.3-12577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05338"/>
            <a:ext cx="237912" cy="1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dimitrioup\AppData\Local\Microsoft\Windows\Temporary Internet Files\Content.IE5\Q2Q22X2Y\large-Thumbtack-Pushpin-33.3-12577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80929"/>
            <a:ext cx="237912" cy="1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dimitrioup\AppData\Local\Microsoft\Windows\Temporary Internet Files\Content.IE5\Q2Q22X2Y\large-Thumbtack-Pushpin-33.3-12577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96953"/>
            <a:ext cx="237912" cy="1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dimitrioup\AppData\Local\Microsoft\Windows\Temporary Internet Files\Content.IE5\Q2Q22X2Y\large-Thumbtack-Pushpin-33.3-12577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44925"/>
            <a:ext cx="237912" cy="1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dimitrioup\AppData\Local\Microsoft\Windows\Temporary Internet Files\Content.IE5\Q2Q22X2Y\large-Thumbtack-Pushpin-33.3-12577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193197"/>
            <a:ext cx="237912" cy="1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dimitrioup\AppData\Local\Microsoft\Windows\Temporary Internet Files\Content.IE5\Q2Q22X2Y\large-Thumbtack-Pushpin-33.3-12577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08921"/>
            <a:ext cx="237912" cy="1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dimitrioup\AppData\Local\Microsoft\Windows\Temporary Internet Files\Content.IE5\Q2Q22X2Y\large-Thumbtack-Pushpin-33.3-12577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128" y="2636913"/>
            <a:ext cx="237912" cy="1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dimitrioup\AppData\Local\Microsoft\Windows\Temporary Internet Files\Content.IE5\Q2Q22X2Y\large-Thumbtack-Pushpin-33.3-12577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296" y="3320989"/>
            <a:ext cx="237912" cy="1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dimitrioup\AppData\Local\Microsoft\Windows\Temporary Internet Files\Content.IE5\Q2Q22X2Y\large-Thumbtack-Pushpin-33.3-12577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392" y="3176973"/>
            <a:ext cx="237912" cy="1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dimitrioup\AppData\Local\Microsoft\Windows\Temporary Internet Files\Content.IE5\Q2Q22X2Y\large-Thumbtack-Pushpin-33.3-12577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12977"/>
            <a:ext cx="237912" cy="1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dimitrioup\AppData\Local\Microsoft\Windows\Temporary Internet Files\Content.IE5\Q2Q22X2Y\large-Thumbtack-Pushpin-33.3-12577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64" y="2996953"/>
            <a:ext cx="237912" cy="1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dimitrioup\AppData\Local\Microsoft\Windows\Temporary Internet Files\Content.IE5\Q2Q22X2Y\large-Thumbtack-Pushpin-33.3-12577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76" y="2168861"/>
            <a:ext cx="237912" cy="1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dimitrioup\AppData\Local\Microsoft\Windows\Temporary Internet Files\Content.IE5\Q2Q22X2Y\large-Thumbtack-Pushpin-33.3-12577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88941"/>
            <a:ext cx="237912" cy="1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dimitrioup\AppData\Local\Microsoft\Windows\Temporary Internet Files\Content.IE5\Q2Q22X2Y\large-Thumbtack-Pushpin-33.3-12577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73317"/>
            <a:ext cx="237912" cy="1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6135689"/>
            <a:ext cx="2278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NSDD centres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2042264"/>
            <a:ext cx="1911101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6600" dirty="0" smtClean="0">
                <a:latin typeface="Comic Sans MS" panose="030F0702030302020204" pitchFamily="66" charset="0"/>
              </a:rPr>
              <a:t>74%</a:t>
            </a:r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74197" y="2294293"/>
            <a:ext cx="1911101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6600" dirty="0" smtClean="0">
                <a:latin typeface="Comic Sans MS" panose="030F0702030302020204" pitchFamily="66" charset="0"/>
              </a:rPr>
              <a:t>26%</a:t>
            </a:r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8146" y="6453337"/>
            <a:ext cx="3024334" cy="323076"/>
          </a:xfrm>
        </p:spPr>
        <p:txBody>
          <a:bodyPr/>
          <a:lstStyle/>
          <a:p>
            <a:r>
              <a:rPr lang="en-GB" dirty="0" smtClean="0"/>
              <a:t>P. </a:t>
            </a:r>
            <a:r>
              <a:rPr lang="en-GB" dirty="0" err="1" smtClean="0"/>
              <a:t>Dimitriou</a:t>
            </a:r>
            <a:r>
              <a:rPr lang="en-GB" dirty="0" smtClean="0"/>
              <a:t>, CARM2016, NPL, Teddington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05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724129" y="6400800"/>
            <a:ext cx="3239467" cy="457200"/>
          </a:xfrm>
        </p:spPr>
        <p:txBody>
          <a:bodyPr/>
          <a:lstStyle/>
          <a:p>
            <a:r>
              <a:rPr lang="pt-BR" dirty="0" smtClean="0">
                <a:solidFill>
                  <a:srgbClr val="000066"/>
                </a:solidFill>
              </a:rPr>
              <a:t>P. </a:t>
            </a:r>
            <a:r>
              <a:rPr lang="pt-BR" dirty="0" err="1" smtClean="0">
                <a:solidFill>
                  <a:srgbClr val="000066"/>
                </a:solidFill>
              </a:rPr>
              <a:t>Dimitriou</a:t>
            </a:r>
            <a:r>
              <a:rPr lang="pt-BR" dirty="0" smtClean="0">
                <a:solidFill>
                  <a:srgbClr val="000066"/>
                </a:solidFill>
              </a:rPr>
              <a:t>, INDC 2016, 27 </a:t>
            </a:r>
            <a:r>
              <a:rPr lang="pt-BR" dirty="0" err="1" smtClean="0">
                <a:solidFill>
                  <a:srgbClr val="000066"/>
                </a:solidFill>
              </a:rPr>
              <a:t>June</a:t>
            </a:r>
            <a:r>
              <a:rPr lang="pt-BR" dirty="0" smtClean="0">
                <a:solidFill>
                  <a:srgbClr val="000066"/>
                </a:solidFill>
              </a:rPr>
              <a:t> 2016</a:t>
            </a:r>
            <a:endParaRPr lang="en-GB" dirty="0">
              <a:solidFill>
                <a:srgbClr val="000066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708722950"/>
              </p:ext>
            </p:extLst>
          </p:nvPr>
        </p:nvGraphicFramePr>
        <p:xfrm>
          <a:off x="683568" y="164637"/>
          <a:ext cx="806489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51008" y="5061181"/>
            <a:ext cx="4318811" cy="36933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NEW:</a:t>
            </a:r>
            <a:r>
              <a:rPr lang="en-GB" dirty="0" smtClean="0">
                <a:latin typeface="Comic Sans MS" panose="030F0702030302020204" pitchFamily="66" charset="0"/>
              </a:rPr>
              <a:t> MSU Data </a:t>
            </a:r>
            <a:r>
              <a:rPr lang="en-GB" dirty="0" err="1" smtClean="0">
                <a:latin typeface="Comic Sans MS" panose="030F0702030302020204" pitchFamily="66" charset="0"/>
              </a:rPr>
              <a:t>Center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  <a:cs typeface="Times New Roman"/>
              </a:rPr>
              <a:t>→ FRIB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1672" y="5720867"/>
            <a:ext cx="5816016" cy="36933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NEAR FUTURE:</a:t>
            </a:r>
            <a:r>
              <a:rPr lang="en-GB" dirty="0" smtClean="0">
                <a:latin typeface="Comic Sans MS" panose="030F0702030302020204" pitchFamily="66" charset="0"/>
              </a:rPr>
              <a:t> RIKEN Data </a:t>
            </a:r>
            <a:r>
              <a:rPr lang="en-GB" dirty="0" err="1" smtClean="0">
                <a:latin typeface="Comic Sans MS" panose="030F0702030302020204" pitchFamily="66" charset="0"/>
              </a:rPr>
              <a:t>Center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  <a:cs typeface="Times New Roman"/>
              </a:rPr>
              <a:t>→ RIKEN data</a:t>
            </a:r>
          </a:p>
        </p:txBody>
      </p:sp>
    </p:spTree>
    <p:extLst>
      <p:ext uri="{BB962C8B-B14F-4D97-AF65-F5344CB8AC3E}">
        <p14:creationId xmlns:p14="http://schemas.microsoft.com/office/powerpoint/2010/main" val="387630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8627"/>
            <a:ext cx="6120680" cy="720080"/>
          </a:xfrm>
        </p:spPr>
        <p:txBody>
          <a:bodyPr>
            <a:normAutofit/>
          </a:bodyPr>
          <a:lstStyle/>
          <a:p>
            <a:r>
              <a:rPr lang="en-GB" b="0" dirty="0" smtClean="0">
                <a:latin typeface="Comic Sans MS" panose="030F0702030302020204" pitchFamily="66" charset="0"/>
              </a:rPr>
              <a:t>NSDD evaluation vs Usage</a:t>
            </a:r>
            <a:endParaRPr lang="en-GB" b="0" dirty="0">
              <a:latin typeface="Comic Sans MS" panose="030F0702030302020204" pitchFamily="66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559127"/>
              </p:ext>
            </p:extLst>
          </p:nvPr>
        </p:nvGraphicFramePr>
        <p:xfrm>
          <a:off x="-7055" y="692696"/>
          <a:ext cx="428396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59786"/>
              </p:ext>
            </p:extLst>
          </p:nvPr>
        </p:nvGraphicFramePr>
        <p:xfrm>
          <a:off x="4426744" y="116632"/>
          <a:ext cx="4717256" cy="4690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107504" y="4543772"/>
            <a:ext cx="41459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FTE contribution to ENSDF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4518" y="449111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Downloads (%) from Nuclear Data Sheets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274518" y="908720"/>
            <a:ext cx="0" cy="54726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58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984776" cy="864096"/>
          </a:xfrm>
        </p:spPr>
        <p:txBody>
          <a:bodyPr>
            <a:normAutofit/>
          </a:bodyPr>
          <a:lstStyle/>
          <a:p>
            <a:r>
              <a:rPr lang="en-GB" b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 bit of History</a:t>
            </a:r>
            <a:endParaRPr lang="en-GB" b="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7161"/>
              </p:ext>
            </p:extLst>
          </p:nvPr>
        </p:nvGraphicFramePr>
        <p:xfrm>
          <a:off x="323528" y="1412776"/>
          <a:ext cx="8604449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260"/>
                <a:gridCol w="1173334"/>
                <a:gridCol w="1173334"/>
                <a:gridCol w="1173334"/>
                <a:gridCol w="1101418"/>
                <a:gridCol w="1152128"/>
                <a:gridCol w="133164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Data </a:t>
                      </a:r>
                      <a:r>
                        <a:rPr lang="en-GB" dirty="0" err="1" smtClean="0">
                          <a:latin typeface="Comic Sans MS" panose="030F0702030302020204" pitchFamily="66" charset="0"/>
                        </a:rPr>
                        <a:t>Centers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Year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1981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1986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1996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2008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2015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2015:FTE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North America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</a:t>
                      </a:r>
                    </a:p>
                    <a:p>
                      <a:endParaRPr lang="en-GB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6.9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Europe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1-&gt;0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0.9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Russia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0.2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Japan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0.2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China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-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-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0.4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Rest of the world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0.8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Total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9.4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146" y="6453336"/>
            <a:ext cx="3168350" cy="323077"/>
          </a:xfrm>
        </p:spPr>
        <p:txBody>
          <a:bodyPr/>
          <a:lstStyle/>
          <a:p>
            <a:r>
              <a:rPr lang="en-GB" smtClean="0"/>
              <a:t>P. Dimitriou, CARM2016, NPL, Teddington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79512" y="2996952"/>
            <a:ext cx="7272808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22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latin typeface="Comic Sans MS" panose="030F0702030302020204" pitchFamily="66" charset="0"/>
              </a:rPr>
              <a:t>More</a:t>
            </a:r>
            <a:r>
              <a:rPr lang="en-GB" b="0" dirty="0" smtClean="0">
                <a:latin typeface="Comic Sans MS" panose="030F0702030302020204" pitchFamily="66" charset="0"/>
              </a:rPr>
              <a:t> </a:t>
            </a:r>
            <a:r>
              <a:rPr lang="en-GB" b="0" dirty="0" smtClean="0">
                <a:latin typeface="Comic Sans MS" panose="030F0702030302020204" pitchFamily="66" charset="0"/>
              </a:rPr>
              <a:t>history</a:t>
            </a:r>
            <a:endParaRPr lang="en-GB" b="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8" b="8148"/>
          <a:stretch/>
        </p:blipFill>
        <p:spPr>
          <a:xfrm>
            <a:off x="0" y="1132114"/>
            <a:ext cx="9144000" cy="51670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6381328"/>
            <a:ext cx="175570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c/o: A. </a:t>
            </a:r>
            <a:r>
              <a:rPr lang="en-GB" sz="1600" dirty="0" err="1" smtClean="0">
                <a:latin typeface="Comic Sans MS" panose="030F0702030302020204" pitchFamily="66" charset="0"/>
              </a:rPr>
              <a:t>Negret</a:t>
            </a:r>
            <a:r>
              <a:rPr lang="en-GB" sz="1600" dirty="0" smtClean="0">
                <a:latin typeface="Comic Sans MS" panose="030F0702030302020204" pitchFamily="66" charset="0"/>
              </a:rPr>
              <a:t> 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04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04250" cy="908720"/>
          </a:xfrm>
        </p:spPr>
        <p:txBody>
          <a:bodyPr>
            <a:normAutofit/>
          </a:bodyPr>
          <a:lstStyle/>
          <a:p>
            <a:r>
              <a:rPr lang="en-GB" b="0" dirty="0" smtClean="0">
                <a:effectLst/>
                <a:latin typeface="Comic Sans MS" panose="030F0702030302020204" pitchFamily="66" charset="0"/>
              </a:rPr>
              <a:t>European NSDD Effort 2015-2016</a:t>
            </a:r>
            <a:endParaRPr lang="en-GB" b="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28733"/>
            <a:ext cx="8604250" cy="132014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3100" b="0" dirty="0" smtClean="0">
                <a:latin typeface="Comic Sans MS" panose="030F0702030302020204" pitchFamily="66" charset="0"/>
              </a:rPr>
              <a:t>Recommendation of 21</a:t>
            </a:r>
            <a:r>
              <a:rPr lang="en-GB" sz="3100" b="0" baseline="30000" dirty="0" smtClean="0">
                <a:latin typeface="Comic Sans MS" panose="030F0702030302020204" pitchFamily="66" charset="0"/>
              </a:rPr>
              <a:t>st</a:t>
            </a:r>
            <a:r>
              <a:rPr lang="en-GB" sz="3100" b="0" dirty="0" smtClean="0">
                <a:latin typeface="Comic Sans MS" panose="030F0702030302020204" pitchFamily="66" charset="0"/>
              </a:rPr>
              <a:t> NSDD Meeting 2015: European NSDD members and advisors should hold a special meeting to discuss</a:t>
            </a:r>
            <a:r>
              <a:rPr lang="en-GB" sz="3100" dirty="0" smtClean="0">
                <a:latin typeface="Comic Sans MS" panose="030F0702030302020204" pitchFamily="66" charset="0"/>
              </a:rPr>
              <a:t> European NSDD shortfall</a:t>
            </a:r>
            <a:r>
              <a:rPr lang="en-GB" sz="3100" b="0" dirty="0" smtClean="0">
                <a:latin typeface="Comic Sans MS" panose="030F0702030302020204" pitchFamily="66" charset="0"/>
              </a:rPr>
              <a:t> </a:t>
            </a:r>
            <a:r>
              <a:rPr lang="en-GB" sz="1800" b="0" dirty="0" smtClean="0">
                <a:latin typeface="Comic Sans MS" panose="030F0702030302020204" pitchFamily="66" charset="0"/>
              </a:rPr>
              <a:t>                                  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2" y="2468861"/>
            <a:ext cx="4861609" cy="1392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646" y="2464644"/>
            <a:ext cx="565785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8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04250" cy="908720"/>
          </a:xfrm>
        </p:spPr>
        <p:txBody>
          <a:bodyPr>
            <a:normAutofit/>
          </a:bodyPr>
          <a:lstStyle/>
          <a:p>
            <a:r>
              <a:rPr lang="en-GB" b="0" dirty="0" smtClean="0">
                <a:latin typeface="Comic Sans MS" panose="030F0702030302020204" pitchFamily="66" charset="0"/>
              </a:rPr>
              <a:t>Meeting recommendations</a:t>
            </a:r>
            <a:endParaRPr lang="en-GB" b="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980728"/>
            <a:ext cx="8604250" cy="5184576"/>
          </a:xfrm>
        </p:spPr>
        <p:txBody>
          <a:bodyPr/>
          <a:lstStyle/>
          <a:p>
            <a:pPr>
              <a:spcAft>
                <a:spcPts val="7200"/>
              </a:spcAft>
            </a:pPr>
            <a:r>
              <a:rPr lang="en-GB" sz="2400" b="0" dirty="0" smtClean="0">
                <a:latin typeface="Comic Sans MS" panose="030F0702030302020204" pitchFamily="66" charset="0"/>
              </a:rPr>
              <a:t>Liaise with ESF Nuclear Physics European Collaboration Committee (</a:t>
            </a:r>
            <a:r>
              <a:rPr lang="en-GB" sz="2400" b="0" dirty="0" err="1" smtClean="0">
                <a:latin typeface="Comic Sans MS" panose="030F0702030302020204" pitchFamily="66" charset="0"/>
              </a:rPr>
              <a:t>NuPECC</a:t>
            </a:r>
            <a:r>
              <a:rPr lang="en-GB" sz="2400" b="0" dirty="0" smtClean="0">
                <a:latin typeface="Comic Sans MS" panose="030F0702030302020204" pitchFamily="66" charset="0"/>
              </a:rPr>
              <a:t>) </a:t>
            </a:r>
            <a:r>
              <a:rPr lang="en-GB" sz="2400" dirty="0" smtClean="0">
                <a:latin typeface="Comic Sans MS" panose="030F0702030302020204" pitchFamily="66" charset="0"/>
              </a:rPr>
              <a:t>to promote NSDD evaluation in Europe</a:t>
            </a:r>
            <a:endParaRPr lang="en-GB" sz="2000" b="0" dirty="0" smtClean="0">
              <a:latin typeface="Comic Sans MS" panose="030F0702030302020204" pitchFamily="66" charset="0"/>
            </a:endParaRPr>
          </a:p>
          <a:p>
            <a:pPr>
              <a:spcBef>
                <a:spcPts val="2400"/>
              </a:spcBef>
              <a:spcAft>
                <a:spcPts val="7200"/>
              </a:spcAft>
            </a:pPr>
            <a:r>
              <a:rPr lang="en-GB" sz="2400" dirty="0" smtClean="0">
                <a:latin typeface="Comic Sans MS" panose="030F0702030302020204" pitchFamily="66" charset="0"/>
              </a:rPr>
              <a:t>Promotion of European NSDD at conferences</a:t>
            </a:r>
          </a:p>
          <a:p>
            <a:pPr>
              <a:spcAft>
                <a:spcPts val="7200"/>
              </a:spcAft>
            </a:pPr>
            <a:r>
              <a:rPr lang="en-GB" sz="2400" dirty="0" smtClean="0">
                <a:latin typeface="Comic Sans MS" panose="030F0702030302020204" pitchFamily="66" charset="0"/>
              </a:rPr>
              <a:t>Expand European NSDD Consortium</a:t>
            </a:r>
          </a:p>
          <a:p>
            <a:pPr marL="0" indent="0">
              <a:spcAft>
                <a:spcPts val="7200"/>
              </a:spcAft>
              <a:buNone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>
              <a:spcAft>
                <a:spcPts val="6000"/>
              </a:spcAft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marL="0" indent="0">
              <a:spcAft>
                <a:spcPts val="6000"/>
              </a:spcAft>
              <a:buNone/>
            </a:pPr>
            <a:endParaRPr lang="en-GB" sz="2000" b="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spcAft>
                <a:spcPts val="6000"/>
              </a:spcAft>
              <a:buNone/>
            </a:pPr>
            <a:endParaRPr lang="en-GB" sz="2000" b="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2197313"/>
            <a:ext cx="64876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Document sent to all </a:t>
            </a:r>
            <a:r>
              <a:rPr lang="en-GB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NuPECC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members (IAEA)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NSDD presentation at </a:t>
            </a:r>
            <a:r>
              <a:rPr lang="en-GB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NuPECC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meeting (Oct.2016)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Contribution to </a:t>
            </a:r>
            <a:r>
              <a:rPr lang="en-GB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NuPECC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Long Range Plan ACCEPTED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3930212"/>
            <a:ext cx="6244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European NSDD effort presented at ND2016 (Negret), </a:t>
            </a:r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INPC2016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Dimitriou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),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UK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CARM2016 (</a:t>
            </a:r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Dimitriou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32239" y="5302949"/>
            <a:ext cx="7324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Aim to create an inclusive European NSDD Consortium to enhance 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support across Europe – MoU is being sent out 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10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latin typeface="Comic Sans MS" panose="030F0702030302020204" pitchFamily="66" charset="0"/>
              </a:rPr>
              <a:t>More actions…</a:t>
            </a:r>
            <a:endParaRPr lang="en-GB" b="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590465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AIM: make nuclear data more visible in Europe by engaging with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European Nuclear Structure </a:t>
            </a:r>
            <a:r>
              <a:rPr lang="en-GB" dirty="0" smtClean="0">
                <a:latin typeface="Comic Sans MS" panose="030F0702030302020204" pitchFamily="66" charset="0"/>
              </a:rPr>
              <a:t>community on many levels:</a:t>
            </a: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lvl="1"/>
            <a:r>
              <a:rPr lang="en-GB" dirty="0" smtClean="0">
                <a:latin typeface="Comic Sans MS" panose="030F0702030302020204" pitchFamily="66" charset="0"/>
              </a:rPr>
              <a:t>UK Nuclear Data Network (funded by UK)</a:t>
            </a:r>
          </a:p>
          <a:p>
            <a:pPr marL="457200" lvl="1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official launch at CARM2016</a:t>
            </a:r>
          </a:p>
          <a:p>
            <a:pPr marL="457200" lvl="1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lvl="1"/>
            <a:r>
              <a:rPr lang="en-GB" dirty="0" smtClean="0">
                <a:latin typeface="Comic Sans MS" panose="030F0702030302020204" pitchFamily="66" charset="0"/>
              </a:rPr>
              <a:t>European CERN-</a:t>
            </a:r>
            <a:r>
              <a:rPr lang="en-GB" dirty="0" err="1" smtClean="0">
                <a:latin typeface="Comic Sans MS" panose="030F0702030302020204" pitchFamily="66" charset="0"/>
              </a:rPr>
              <a:t>Medicis</a:t>
            </a:r>
            <a:r>
              <a:rPr lang="en-GB" dirty="0" smtClean="0">
                <a:latin typeface="Comic Sans MS" panose="030F0702030302020204" pitchFamily="66" charset="0"/>
              </a:rPr>
              <a:t> facility/program on medical isotope production</a:t>
            </a:r>
          </a:p>
          <a:p>
            <a:pPr lvl="1"/>
            <a:endParaRPr lang="en-GB" dirty="0">
              <a:latin typeface="Comic Sans MS" panose="030F0702030302020204" pitchFamily="66" charset="0"/>
            </a:endParaRPr>
          </a:p>
          <a:p>
            <a:pPr lvl="1">
              <a:spcAft>
                <a:spcPts val="2400"/>
              </a:spcAft>
            </a:pPr>
            <a:r>
              <a:rPr lang="en-GB" dirty="0" smtClean="0">
                <a:latin typeface="Comic Sans MS" panose="030F0702030302020204" pitchFamily="66" charset="0"/>
              </a:rPr>
              <a:t>participation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in IAEA nuclear data projects (ICTP workshops, CRPs, meetings</a:t>
            </a:r>
            <a:r>
              <a:rPr lang="en-GB" dirty="0" smtClean="0">
                <a:latin typeface="Comic Sans MS" panose="030F0702030302020204" pitchFamily="66" charset="0"/>
              </a:rPr>
              <a:t>)</a:t>
            </a:r>
          </a:p>
          <a:p>
            <a:pPr lvl="1"/>
            <a:r>
              <a:rPr lang="en-GB" dirty="0" smtClean="0">
                <a:latin typeface="Comic Sans MS" panose="030F0702030302020204" pitchFamily="66" charset="0"/>
              </a:rPr>
              <a:t>Decay Data Evaluation Project (DDEP), Joint European Fission and Fusion file (JEFF)</a:t>
            </a:r>
            <a:endParaRPr lang="en-GB" dirty="0" smtClean="0">
              <a:latin typeface="Comic Sans MS" panose="030F0702030302020204" pitchFamily="66" charset="0"/>
            </a:endParaRPr>
          </a:p>
          <a:p>
            <a:pPr lvl="1"/>
            <a:endParaRPr lang="en-GB" dirty="0" smtClean="0">
              <a:latin typeface="Comic Sans MS" panose="030F0702030302020204" pitchFamily="66" charset="0"/>
            </a:endParaRPr>
          </a:p>
          <a:p>
            <a:pPr lvl="1"/>
            <a:endParaRPr lang="en-GB" dirty="0" smtClean="0">
              <a:latin typeface="Comic Sans MS" panose="030F0702030302020204" pitchFamily="66" charset="0"/>
            </a:endParaRPr>
          </a:p>
          <a:p>
            <a:pPr lvl="1"/>
            <a:endParaRPr lang="en-GB" dirty="0">
              <a:latin typeface="Comic Sans MS" panose="030F0702030302020204" pitchFamily="66" charset="0"/>
            </a:endParaRPr>
          </a:p>
          <a:p>
            <a:pPr lvl="1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146" y="6525343"/>
            <a:ext cx="2880318" cy="251069"/>
          </a:xfrm>
        </p:spPr>
        <p:txBody>
          <a:bodyPr/>
          <a:lstStyle/>
          <a:p>
            <a:r>
              <a:rPr lang="en-GB" dirty="0" smtClean="0"/>
              <a:t>P. </a:t>
            </a:r>
            <a:r>
              <a:rPr lang="en-GB" dirty="0" err="1" smtClean="0"/>
              <a:t>Dimitriou</a:t>
            </a:r>
            <a:r>
              <a:rPr lang="en-GB" dirty="0" smtClean="0"/>
              <a:t>, USNDP2016, 16.11.2016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07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0Years_Template">
  <a:themeElements>
    <a:clrScheme name="Custom 2">
      <a:dk1>
        <a:srgbClr val="003399"/>
      </a:dk1>
      <a:lt1>
        <a:sysClr val="window" lastClr="FFFFFF"/>
      </a:lt1>
      <a:dk2>
        <a:srgbClr val="3366CC"/>
      </a:dk2>
      <a:lt2>
        <a:srgbClr val="DBDBDD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6699CC"/>
      </a:hlink>
      <a:folHlink>
        <a:srgbClr val="8681B8"/>
      </a:folHlink>
    </a:clrScheme>
    <a:fontScheme name="procur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60Years_Template</Template>
  <TotalTime>9482</TotalTime>
  <Words>504</Words>
  <Application>Microsoft Office PowerPoint</Application>
  <PresentationFormat>On-screen Show (4:3)</PresentationFormat>
  <Paragraphs>119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60Years_Template</vt:lpstr>
      <vt:lpstr>PowerPoint Presentation</vt:lpstr>
      <vt:lpstr>Distribution of effort</vt:lpstr>
      <vt:lpstr>PowerPoint Presentation</vt:lpstr>
      <vt:lpstr>NSDD evaluation vs Usage</vt:lpstr>
      <vt:lpstr>A bit of History</vt:lpstr>
      <vt:lpstr>More history</vt:lpstr>
      <vt:lpstr>European NSDD Effort 2015-2016</vt:lpstr>
      <vt:lpstr>Meeting recommendations</vt:lpstr>
      <vt:lpstr>More actions…</vt:lpstr>
      <vt:lpstr>Joint ICTP-IAEA Workshop on Nuclear Structure and Decay Data: Experiment, Theory and Evaluation, 22 Aug.-2 Sept. 2016, Trieste</vt:lpstr>
    </vt:vector>
  </TitlesOfParts>
  <Company>IAEA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Structure and Decay Data Activities at the IAEA &amp; Web Services</dc:title>
  <dc:creator>DIMITRIOU, Paraskevi</dc:creator>
  <cp:lastModifiedBy>DIMITRIOU, Paraskevi</cp:lastModifiedBy>
  <cp:revision>154</cp:revision>
  <cp:lastPrinted>2015-12-18T15:27:41Z</cp:lastPrinted>
  <dcterms:created xsi:type="dcterms:W3CDTF">2016-08-19T16:23:05Z</dcterms:created>
  <dcterms:modified xsi:type="dcterms:W3CDTF">2016-11-18T11:59:15Z</dcterms:modified>
</cp:coreProperties>
</file>