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10"/>
  </p:notesMasterIdLst>
  <p:handoutMasterIdLst>
    <p:handoutMasterId r:id="rId11"/>
  </p:handoutMasterIdLst>
  <p:sldIdLst>
    <p:sldId id="365" r:id="rId2"/>
    <p:sldId id="613" r:id="rId3"/>
    <p:sldId id="579" r:id="rId4"/>
    <p:sldId id="620" r:id="rId5"/>
    <p:sldId id="621" r:id="rId6"/>
    <p:sldId id="622" r:id="rId7"/>
    <p:sldId id="582" r:id="rId8"/>
    <p:sldId id="62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2B7F"/>
    <a:srgbClr val="FF00FF"/>
    <a:srgbClr val="008000"/>
    <a:srgbClr val="FFC000"/>
    <a:srgbClr val="E6B9B8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0143" autoAdjust="0"/>
  </p:normalViewPr>
  <p:slideViewPr>
    <p:cSldViewPr>
      <p:cViewPr>
        <p:scale>
          <a:sx n="70" d="100"/>
          <a:sy n="70" d="100"/>
        </p:scale>
        <p:origin x="-118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1154E38C-A77C-40AD-9865-57E5DA9B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8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CBE9D29-5C9F-4B5C-B05B-E727A118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Go to ”Insert (View) | Header and Footer" to add your organization, sponsor, meeting name here; then, click "Apply to All"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7FDD21-7884-42EC-A34E-421A65CF26DB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57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EF959AA-FAC2-4C1A-B9C4-D7F6FE7F7BD7}" type="datetimeFigureOut">
              <a:rPr lang="en-US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2D5E156-7552-4F32-ADE6-A9FAFCC4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2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5AF6451-DCB3-48D1-882A-3149C9EE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DC75C66-2309-4CD2-A3CC-F2F6613B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19CF80D-CE4B-4B48-99CA-4F0072B4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78AC0EA-064D-4C51-B5A1-8C89F0E88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3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6BB7D4D-3B1E-4DFB-8832-3ED7098A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CE08F509-DA07-4C1D-96A2-0A8A046E2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AD1C941-FF35-4CE8-8826-1CCCCD1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5F919BC-9759-49AE-888F-2D87D9F9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201A8E7-72FB-4F91-833E-D88DB0DE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3B339D3-81D1-48A9-BEBE-F4664240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ABD5C0-0E4A-4392-A82C-C05862CB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414655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A.A.</a:t>
            </a:r>
            <a:r>
              <a:rPr lang="en-US" sz="1100" baseline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100" baseline="0" dirty="0" err="1" smtClean="0">
                <a:solidFill>
                  <a:schemeClr val="accent5">
                    <a:lumMod val="75000"/>
                  </a:schemeClr>
                </a:solidFill>
              </a:rPr>
              <a:t>Sonzogni</a:t>
            </a:r>
            <a:r>
              <a:rPr lang="en-US" sz="1100" baseline="0" dirty="0" smtClean="0">
                <a:solidFill>
                  <a:schemeClr val="accent5">
                    <a:lumMod val="75000"/>
                  </a:schemeClr>
                </a:solidFill>
              </a:rPr>
              <a:t> – Budget needs</a:t>
            </a:r>
            <a:endParaRPr 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91400" cy="863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USNDP Budget Needs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801" y="2819400"/>
            <a:ext cx="83058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A.A.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Sonzogni</a:t>
            </a:r>
            <a:endParaRPr lang="en-US" sz="2400" dirty="0" smtClean="0">
              <a:solidFill>
                <a:schemeClr val="bg1"/>
              </a:solidFill>
              <a:latin typeface="+mn-lt"/>
              <a:ea typeface="Batang" pitchFamily="18" charset="-127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National Nuclear Data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55623" y="24035"/>
            <a:ext cx="8283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42B7F"/>
              </a:buClr>
              <a:buSzPct val="90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042B7F"/>
                </a:solidFill>
              </a:rPr>
              <a:t>US Nuclear Data Program Budget Needs</a:t>
            </a:r>
            <a:endParaRPr lang="en-US" altLang="en-US" sz="2800" b="1" dirty="0">
              <a:solidFill>
                <a:srgbClr val="042B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713930"/>
            <a:ext cx="7924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</a:t>
            </a:r>
            <a:r>
              <a:rPr lang="en-US" sz="2000" u="sng" dirty="0" smtClean="0">
                <a:solidFill>
                  <a:srgbClr val="0000FF"/>
                </a:solidFill>
              </a:rPr>
              <a:t>reasonable funds </a:t>
            </a:r>
            <a:r>
              <a:rPr lang="en-US" sz="2000" dirty="0" smtClean="0"/>
              <a:t>are needed above the FY17 guidance and  FY18 </a:t>
            </a:r>
            <a:r>
              <a:rPr lang="en-US" sz="2000" dirty="0" err="1" smtClean="0"/>
              <a:t>CoL</a:t>
            </a:r>
            <a:r>
              <a:rPr lang="en-US" sz="2000" dirty="0" smtClean="0"/>
              <a:t>, as well as for a FY19 proposed budgets to: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Ensure the viability of USNDP. </a:t>
            </a:r>
          </a:p>
          <a:p>
            <a:endParaRPr lang="en-US" sz="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Positively impact the operation of USNDP.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r>
              <a:rPr lang="en-US" sz="2000" u="sng" dirty="0" smtClean="0"/>
              <a:t>Procedure</a:t>
            </a:r>
            <a:r>
              <a:rPr lang="en-US" sz="2000" dirty="0" smtClean="0"/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 template was sent to PIs to collect these needs.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 needs were then assembled and discussed.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 rating system was developed.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 final list including rating obtained by consensus among PIs was produced.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Some guidance from NDAC will be appreciated.</a:t>
            </a:r>
          </a:p>
        </p:txBody>
      </p:sp>
    </p:spTree>
    <p:extLst>
      <p:ext uri="{BB962C8B-B14F-4D97-AF65-F5344CB8AC3E}">
        <p14:creationId xmlns:p14="http://schemas.microsoft.com/office/powerpoint/2010/main" val="10048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70406"/>
              </p:ext>
            </p:extLst>
          </p:nvPr>
        </p:nvGraphicFramePr>
        <p:xfrm>
          <a:off x="243702" y="819912"/>
          <a:ext cx="8595498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691"/>
                <a:gridCol w="609600"/>
                <a:gridCol w="914400"/>
                <a:gridCol w="1676400"/>
                <a:gridCol w="4371109"/>
                <a:gridCol w="518298"/>
              </a:tblGrid>
              <a:tr h="192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Center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Amount($k)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Purpose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Impact if funded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($k)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804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Very High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Restore 1 FTE support to the ANL staff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Avoid 1.5 months of furlough; Avoid cancellation of  travel to professional meetings, including the NSDD meeting at LBNL; Avoid cancelations of commitments to IAEA-CRP and other international nuclear data activities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coverage for A. Hurst (balance on NSSC)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50% leverage from NA-22 (NSSC) will be gained and ENSDF/XUNDL and experimental expertise will not be lost.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Contract for retired ENSDF evaluator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ENSDF expertise will not be lost, number of ENSDF evaluations will not decrease.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42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XUNDL/ENSDF contract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Cost of XUNDL work will be reduced (replacing G. Gurdal).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00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MSU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50% of a new XUNDL/ENSDF evaluator for FRIB related experiments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Proper and timely compilation (XUNDL) and subsequent Evaluation (ENSDF) of FRIB data.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BLIP/ENSDF post-doc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High-accuracy decay data will be analyzed, published and incorporated in ENSDF at a much faster rate.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MSU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of an evaluator for nuclear astrophysics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Establish evaluated nuclear astrophysics databases.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MSU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of an evaluator for large scale theoretical data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Couple theoretical databases to existing NNDC databases.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ORNL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Medium-High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Grad Student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Assessment of crucial reactions to determine nuclear astrophysics impact of recent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8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2017</a:t>
            </a:r>
            <a:endParaRPr lang="en-US" b="1" dirty="0">
              <a:solidFill>
                <a:srgbClr val="042B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Continues in next slide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198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29997"/>
              </p:ext>
            </p:extLst>
          </p:nvPr>
        </p:nvGraphicFramePr>
        <p:xfrm>
          <a:off x="304800" y="990600"/>
          <a:ext cx="854218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764"/>
                <a:gridCol w="609600"/>
                <a:gridCol w="914400"/>
                <a:gridCol w="1752600"/>
                <a:gridCol w="4267200"/>
                <a:gridCol w="499616"/>
              </a:tblGrid>
              <a:tr h="192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Center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Priority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Amount($k)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Purpose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Impact if funded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($k)</a:t>
                      </a:r>
                      <a:endParaRPr lang="en-US" sz="1200" dirty="0">
                        <a:effectLst/>
                        <a:latin typeface="Symbol" panose="05050102010706020507" pitchFamily="18" charset="2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00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LLNL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25% support of new reactions evaluator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Contribution by S. </a:t>
                      </a:r>
                      <a:r>
                        <a:rPr lang="en-US" sz="1200" dirty="0" err="1">
                          <a:effectLst/>
                        </a:rPr>
                        <a:t>Quaglioni</a:t>
                      </a:r>
                      <a:r>
                        <a:rPr lang="en-US" sz="1200" dirty="0">
                          <a:effectLst/>
                        </a:rPr>
                        <a:t> to the nuclear data efforts: to make and test R-matrix evaluations, and ENDL evaluations from surrogate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00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IDMS for </a:t>
                      </a:r>
                      <a:r>
                        <a:rPr lang="en-US" sz="1200" baseline="30000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Li sample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Significant improvement in sample characterization leading to a 10 fold improvement in accuracy of the NIST </a:t>
                      </a:r>
                      <a:r>
                        <a:rPr lang="en-US" sz="1200" baseline="30000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Li(n,t) cross section measurement near thermal.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00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Programmer O.2 FTE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 important user-requested features and maintain software system for nuclear astrophysics data; software expertise will be maintained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454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Collaborate with and train a scientists from RIKEN (Japan) to XUNDL and ENSDF work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Increased contributions to ENSDF and XUNDL that are cost free to USNDP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8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2017 (cont.)</a:t>
            </a:r>
            <a:endParaRPr lang="en-US" b="1" dirty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3715"/>
              </p:ext>
            </p:extLst>
          </p:nvPr>
        </p:nvGraphicFramePr>
        <p:xfrm>
          <a:off x="433593" y="914400"/>
          <a:ext cx="8177007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81"/>
                <a:gridCol w="633426"/>
                <a:gridCol w="914400"/>
                <a:gridCol w="1600200"/>
                <a:gridCol w="4014993"/>
                <a:gridCol w="480807"/>
              </a:tblGrid>
              <a:tr h="94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Center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Priority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Amount($k)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Purpose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Impact if funded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($k)</a:t>
                      </a:r>
                      <a:endParaRPr lang="en-US" sz="1200" dirty="0">
                        <a:effectLst/>
                        <a:latin typeface="Symbol" panose="05050102010706020507" pitchFamily="18" charset="2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565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Very 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Restore 1 FTE support to the ANL staff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Avoid 1.5 months of furlough; Avoid cancellation of  travel to professional meetings, including the NSDD meeting at LBNL; Avoid cancelations of commitments to IAEA-CRP and other international nuclear data activities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BNL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Contract for retired ENSDF evaluator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ENSDF expertise will not be lost, number of ENSDF evaluations will not decrease.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188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XUNDL/ENSDF contract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Cost of XUNDL work will be reduced (replacing G. Gurdal).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377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MSU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of a new XUNDL/ENSDF evaluator for FRIB related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Proper and timely compilation (XUNDL) and subsequent Evaluation (ENSDF) of FRIB data.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BLIP/ENSDF post-doc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High-accuracy decay data will be analyzed, published and incorporated in ENSDF at a much faster rate.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MSU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of an evaluator for nuclear astrophysics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Establish evaluated nuclear astrophysics databases.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MSU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 of an evaluator for large scale theoretical data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Couple theoretical databases to existing NNDC databases.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Medium-High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Grad Student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Assessment of crucial reactions to determine nuclear astrophysics impact of recent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8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2018</a:t>
            </a:r>
            <a:endParaRPr lang="en-US" b="1" dirty="0">
              <a:solidFill>
                <a:srgbClr val="042B7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0146" y="56827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Continues in next slide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5976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18024"/>
              </p:ext>
            </p:extLst>
          </p:nvPr>
        </p:nvGraphicFramePr>
        <p:xfrm>
          <a:off x="381000" y="990600"/>
          <a:ext cx="8229602" cy="3160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81"/>
                <a:gridCol w="609821"/>
                <a:gridCol w="914400"/>
                <a:gridCol w="1600200"/>
                <a:gridCol w="3962400"/>
                <a:gridCol w="609600"/>
              </a:tblGrid>
              <a:tr h="173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Center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Priority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Amount($k)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Purpose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Impact if funded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($k)</a:t>
                      </a:r>
                      <a:endParaRPr lang="en-US" sz="1200" dirty="0">
                        <a:effectLst/>
                        <a:latin typeface="Symbol" panose="05050102010706020507" pitchFamily="18" charset="2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94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fission evaluation work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newly hired staff member can be trained to work on fission data evaluation.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This mitigates an evaluation/modeling manpower issue.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94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LLNL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25% support of new reactions evaluator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Contribution by S. </a:t>
                      </a:r>
                      <a:r>
                        <a:rPr lang="en-US" sz="1200" dirty="0" err="1">
                          <a:effectLst/>
                        </a:rPr>
                        <a:t>Quaglioni</a:t>
                      </a:r>
                      <a:r>
                        <a:rPr lang="en-US" sz="1200" dirty="0">
                          <a:effectLst/>
                        </a:rPr>
                        <a:t> to the nuclear data efforts: to make and test R-matrix evaluations, and ENDL evaluations from surrogate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694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Programmer O.2 FTE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 important user-requested features and maintain software system for nuclear astrophysics data; software expertise will be maintained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867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Collaborate with and train a scientists from RIKEN (Japan) to XUNDL and ENSDF work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Increased contributions to ENSDF and XUNDL that are cost free to USNDP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2018 (cont.)</a:t>
            </a:r>
            <a:endParaRPr lang="en-US" b="1" dirty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54024"/>
              </p:ext>
            </p:extLst>
          </p:nvPr>
        </p:nvGraphicFramePr>
        <p:xfrm>
          <a:off x="381000" y="838200"/>
          <a:ext cx="830580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744"/>
                <a:gridCol w="574203"/>
                <a:gridCol w="807053"/>
                <a:gridCol w="1828800"/>
                <a:gridCol w="3962400"/>
                <a:gridCol w="609600"/>
              </a:tblGrid>
              <a:tr h="92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Priority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Amount($k)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Purpose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Impact if funded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($k)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55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Very 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Restore 1 FTE support to the ANL staff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Avoid 1.5 months of furlough; Avoid cancellation of  travel to professional meetings, including the NSDD meeting at LBNL; Avoid cancelations of commitments to IAEA-CRP and other international nuclear data activities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27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Contract for retired ENSDF evaluator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ENSDF expertise will not be lost, number of ENSDF evaluations will not decrease.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184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XUNDL/ENSDF contract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Cost of XUNDL work will be reduced.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369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LBNL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80% Continuation of Batchelder on UCB contract (balance on UC teaching)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Experimental and ENSDF/XUNDL expertise not lost.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369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MSU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of a new XUNDL/ENSDF evaluator for FRIB related experiments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Proper and timely compilation (XUNDL) and subsequent Evaluation (ENSDF) of FRIB data.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27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Hire full time ENSDF evaluator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Number of evaluations will approach the critical number needed to ensure currency of the database.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27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MSU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Medium-High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50% of an evaluator for nuclear astrophysics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Establish evaluated nuclear astrophysics databases.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27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MSU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Medium-High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50% of an evaluator for large scale theoretical data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Couple theoretical databases to existing NNDC databases.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27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Medium-High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Fission evaluation 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Fission model can be improved, and LANSCE experimental data can be compiled into ENDF files.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184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LLNL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Medium-High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25% support of new reactions evaluator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S. </a:t>
                      </a:r>
                      <a:r>
                        <a:rPr lang="en-US" sz="1100" dirty="0" err="1">
                          <a:effectLst/>
                        </a:rPr>
                        <a:t>Quaglioni</a:t>
                      </a:r>
                      <a:r>
                        <a:rPr lang="en-US" sz="1100" dirty="0">
                          <a:effectLst/>
                        </a:rPr>
                        <a:t> developments of R-matrix theory for breakup and other 3-body exit channels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184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ORNL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Medium-High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Grad Student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Assessment of crucial reactions to determine nuclear astrophysics impact of recent experiments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8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2019</a:t>
            </a:r>
            <a:endParaRPr lang="en-US" b="1" dirty="0">
              <a:solidFill>
                <a:srgbClr val="042B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9552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Continues in next slide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0285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51845"/>
              </p:ext>
            </p:extLst>
          </p:nvPr>
        </p:nvGraphicFramePr>
        <p:xfrm>
          <a:off x="304800" y="914400"/>
          <a:ext cx="8382000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589"/>
                <a:gridCol w="558684"/>
                <a:gridCol w="836727"/>
                <a:gridCol w="1752600"/>
                <a:gridCol w="4114800"/>
                <a:gridCol w="609600"/>
              </a:tblGrid>
              <a:tr h="92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Priority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Amount($k)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Purpose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Impact if funded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Symbol" panose="05050102010706020507" pitchFamily="18" charset="2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($k)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369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ORNL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$60K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Programmer O.2 FTE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 important user-requested features and maintain software system for nuclear astrophysics data; software expertise will be maintained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46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Collaborate with and train a scientists from RIKEN (Japan) to XUNDL and ENSDF 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Increased contributions to ENSDF and XUNDL that are cost free to USNDP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8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Budget needs for Fiscal Year 2019 (cont.)</a:t>
            </a:r>
            <a:endParaRPr lang="en-US" b="1" dirty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11518</TotalTime>
  <Words>1309</Words>
  <Application>Microsoft Office PowerPoint</Application>
  <PresentationFormat>On-screen Show (4:3)</PresentationFormat>
  <Paragraphs>306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USNDP Budget Needs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</cp:lastModifiedBy>
  <cp:revision>717</cp:revision>
  <cp:lastPrinted>2007-07-02T19:06:14Z</cp:lastPrinted>
  <dcterms:created xsi:type="dcterms:W3CDTF">2007-06-28T20:22:43Z</dcterms:created>
  <dcterms:modified xsi:type="dcterms:W3CDTF">2016-11-18T13:39:02Z</dcterms:modified>
</cp:coreProperties>
</file>