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4" r:id="rId2"/>
    <p:sldId id="288" r:id="rId3"/>
    <p:sldId id="289" r:id="rId4"/>
    <p:sldId id="299" r:id="rId5"/>
    <p:sldId id="291" r:id="rId6"/>
    <p:sldId id="292" r:id="rId7"/>
    <p:sldId id="277" r:id="rId8"/>
    <p:sldId id="273" r:id="rId9"/>
    <p:sldId id="298" r:id="rId10"/>
    <p:sldId id="287" r:id="rId11"/>
    <p:sldId id="295" r:id="rId12"/>
    <p:sldId id="297" r:id="rId13"/>
    <p:sldId id="294" r:id="rId14"/>
    <p:sldId id="296" r:id="rId15"/>
    <p:sldId id="300" r:id="rId1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3FA"/>
    <a:srgbClr val="99CCFF"/>
    <a:srgbClr val="032B44"/>
    <a:srgbClr val="022B45"/>
    <a:srgbClr val="062A44"/>
    <a:srgbClr val="062E44"/>
    <a:srgbClr val="003366"/>
    <a:srgbClr val="336699"/>
    <a:srgbClr val="66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9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600"/>
              <a:t>Mass Chain in NDS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612355005978038"/>
          <c:y val="0.16003674378819682"/>
          <c:w val="0.6919818045230911"/>
          <c:h val="0.67696172221025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Submitted</c:v>
                </c:pt>
              </c:strCache>
            </c:strRef>
          </c:tx>
          <c:invertIfNegative val="0"/>
          <c:cat>
            <c:numRef>
              <c:f>Sheet1!$B$2:$L$2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Sheet1!$B$3:$L$3</c:f>
              <c:numCache>
                <c:formatCode>General</c:formatCode>
                <c:ptCount val="11"/>
                <c:pt idx="0">
                  <c:v>23</c:v>
                </c:pt>
                <c:pt idx="1">
                  <c:v>22</c:v>
                </c:pt>
                <c:pt idx="2">
                  <c:v>21</c:v>
                </c:pt>
                <c:pt idx="3">
                  <c:v>19</c:v>
                </c:pt>
                <c:pt idx="4">
                  <c:v>16</c:v>
                </c:pt>
                <c:pt idx="5">
                  <c:v>14</c:v>
                </c:pt>
                <c:pt idx="6">
                  <c:v>16</c:v>
                </c:pt>
                <c:pt idx="7">
                  <c:v>17</c:v>
                </c:pt>
                <c:pt idx="8">
                  <c:v>12</c:v>
                </c:pt>
                <c:pt idx="9">
                  <c:v>13</c:v>
                </c:pt>
                <c:pt idx="10">
                  <c:v>12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Published</c:v>
                </c:pt>
              </c:strCache>
            </c:strRef>
          </c:tx>
          <c:invertIfNegative val="0"/>
          <c:cat>
            <c:numRef>
              <c:f>Sheet1!$B$2:$L$2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Sheet1!$B$4:$L$4</c:f>
              <c:numCache>
                <c:formatCode>General</c:formatCode>
                <c:ptCount val="11"/>
                <c:pt idx="0">
                  <c:v>21</c:v>
                </c:pt>
                <c:pt idx="1">
                  <c:v>19</c:v>
                </c:pt>
                <c:pt idx="2">
                  <c:v>17</c:v>
                </c:pt>
                <c:pt idx="3">
                  <c:v>17</c:v>
                </c:pt>
                <c:pt idx="4">
                  <c:v>19</c:v>
                </c:pt>
                <c:pt idx="5">
                  <c:v>19</c:v>
                </c:pt>
                <c:pt idx="6">
                  <c:v>16</c:v>
                </c:pt>
                <c:pt idx="7">
                  <c:v>10</c:v>
                </c:pt>
                <c:pt idx="8">
                  <c:v>15</c:v>
                </c:pt>
                <c:pt idx="9">
                  <c:v>16</c:v>
                </c:pt>
                <c:pt idx="10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939776"/>
        <c:axId val="70941696"/>
      </c:barChart>
      <c:catAx>
        <c:axId val="709397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aseline="0"/>
                </a:pPr>
                <a:r>
                  <a:rPr lang="en-US" sz="1400" baseline="0"/>
                  <a:t>Fiscal 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0941696"/>
        <c:crosses val="autoZero"/>
        <c:auto val="1"/>
        <c:lblAlgn val="ctr"/>
        <c:lblOffset val="100"/>
        <c:noMultiLvlLbl val="0"/>
      </c:catAx>
      <c:valAx>
        <c:axId val="709416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400"/>
                  <a:t>Number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0939776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en-US"/>
          </a:p>
        </c:txPr>
      </c:legendEntry>
      <c:layout>
        <c:manualLayout>
          <c:xMode val="edge"/>
          <c:yMode val="edge"/>
          <c:x val="0.54216038749735951"/>
          <c:y val="0.17556351011550814"/>
          <c:w val="0.25491063690697952"/>
          <c:h val="0.18501103732823118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600"/>
              <a:t>Evaluated nuclide (submitted)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4537051878845769"/>
          <c:y val="0.14701342802222539"/>
          <c:w val="0.79313048548707377"/>
          <c:h val="0.71013705075217703"/>
        </c:manualLayout>
      </c:layout>
      <c:barChart>
        <c:barDir val="col"/>
        <c:grouping val="stacked"/>
        <c:varyColors val="0"/>
        <c:ser>
          <c:idx val="0"/>
          <c:order val="0"/>
          <c:tx>
            <c:v>NDS and ENSDF</c:v>
          </c:tx>
          <c:invertIfNegative val="0"/>
          <c:cat>
            <c:numRef>
              <c:f>Sheet1!$Q$54:$AA$54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Sheet1!$Q$56:$AA$56</c:f>
              <c:numCache>
                <c:formatCode>General</c:formatCode>
                <c:ptCount val="11"/>
                <c:pt idx="0">
                  <c:v>195</c:v>
                </c:pt>
                <c:pt idx="1">
                  <c:v>216</c:v>
                </c:pt>
                <c:pt idx="2">
                  <c:v>197</c:v>
                </c:pt>
                <c:pt idx="3">
                  <c:v>257</c:v>
                </c:pt>
                <c:pt idx="4">
                  <c:v>181</c:v>
                </c:pt>
                <c:pt idx="5">
                  <c:v>218</c:v>
                </c:pt>
                <c:pt idx="6">
                  <c:v>173</c:v>
                </c:pt>
                <c:pt idx="7">
                  <c:v>152</c:v>
                </c:pt>
                <c:pt idx="8">
                  <c:v>127</c:v>
                </c:pt>
                <c:pt idx="9">
                  <c:v>145</c:v>
                </c:pt>
                <c:pt idx="10">
                  <c:v>160</c:v>
                </c:pt>
              </c:numCache>
            </c:numRef>
          </c:val>
        </c:ser>
        <c:ser>
          <c:idx val="1"/>
          <c:order val="1"/>
          <c:tx>
            <c:v>ENSDF update</c:v>
          </c:tx>
          <c:invertIfNegative val="0"/>
          <c:cat>
            <c:numRef>
              <c:f>Sheet1!$Q$54:$AA$54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Sheet1!$Q$57:$AA$57</c:f>
              <c:numCache>
                <c:formatCode>General</c:formatCode>
                <c:ptCount val="11"/>
                <c:pt idx="0">
                  <c:v>19</c:v>
                </c:pt>
                <c:pt idx="1">
                  <c:v>43</c:v>
                </c:pt>
                <c:pt idx="2">
                  <c:v>68</c:v>
                </c:pt>
                <c:pt idx="3">
                  <c:v>48</c:v>
                </c:pt>
                <c:pt idx="4">
                  <c:v>74</c:v>
                </c:pt>
                <c:pt idx="5">
                  <c:v>83</c:v>
                </c:pt>
                <c:pt idx="6">
                  <c:v>16</c:v>
                </c:pt>
                <c:pt idx="7">
                  <c:v>83</c:v>
                </c:pt>
                <c:pt idx="8">
                  <c:v>39</c:v>
                </c:pt>
                <c:pt idx="9">
                  <c:v>126</c:v>
                </c:pt>
                <c:pt idx="10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1079808"/>
        <c:axId val="91081728"/>
      </c:barChart>
      <c:catAx>
        <c:axId val="910798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100"/>
                  <a:t>Fiscal 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1081728"/>
        <c:crosses val="autoZero"/>
        <c:auto val="1"/>
        <c:lblAlgn val="ctr"/>
        <c:lblOffset val="100"/>
        <c:noMultiLvlLbl val="0"/>
      </c:catAx>
      <c:valAx>
        <c:axId val="910817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100"/>
                  <a:t>Number</a:t>
                </a:r>
              </a:p>
            </c:rich>
          </c:tx>
          <c:layout>
            <c:manualLayout>
              <c:xMode val="edge"/>
              <c:yMode val="edge"/>
              <c:x val="2.744563172856428E-2"/>
              <c:y val="0.4159897640151218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1079808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1785839878570983"/>
          <c:y val="0.14305918294950989"/>
          <c:w val="0.34192739938434968"/>
          <c:h val="0.19481255711487996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>
                <a:solidFill>
                  <a:srgbClr val="FF0000"/>
                </a:solidFill>
                <a:effectLst/>
              </a:rPr>
              <a:t>Cut-off year </a:t>
            </a:r>
            <a:r>
              <a:rPr lang="en-US" sz="1800" b="1" i="0" u="none" strike="noStrike" baseline="0">
                <a:solidFill>
                  <a:srgbClr val="002060"/>
                </a:solidFill>
                <a:effectLst/>
              </a:rPr>
              <a:t>vs.</a:t>
            </a:r>
            <a:r>
              <a:rPr lang="en-US" sz="1800" b="1" i="0" u="none" strike="noStrike" baseline="0">
                <a:solidFill>
                  <a:srgbClr val="FF0000"/>
                </a:solidFill>
                <a:effectLst/>
              </a:rPr>
              <a:t> </a:t>
            </a:r>
            <a:r>
              <a:rPr lang="en-US">
                <a:solidFill>
                  <a:srgbClr val="FF0000"/>
                </a:solidFill>
              </a:rPr>
              <a:t>Number of A-chain </a:t>
            </a:r>
          </a:p>
        </c:rich>
      </c:tx>
      <c:layout>
        <c:manualLayout>
          <c:xMode val="edge"/>
          <c:yMode val="edge"/>
          <c:x val="0.20367751983467258"/>
          <c:y val="2.977666718074619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'All-NDS'!$L$2</c:f>
              <c:strCache>
                <c:ptCount val="1"/>
                <c:pt idx="0">
                  <c:v>number</c:v>
                </c:pt>
              </c:strCache>
            </c:strRef>
          </c:tx>
          <c:invertIfNegative val="0"/>
          <c:cat>
            <c:numRef>
              <c:f>'All-NDS'!$K$3:$K$27</c:f>
              <c:numCache>
                <c:formatCode>General</c:formatCode>
                <c:ptCount val="25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</c:numCache>
            </c:numRef>
          </c:cat>
          <c:val>
            <c:numRef>
              <c:f>'All-NDS'!$L$3:$L$27</c:f>
              <c:numCache>
                <c:formatCode>General</c:formatCode>
                <c:ptCount val="2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5</c:v>
                </c:pt>
                <c:pt idx="7">
                  <c:v>3</c:v>
                </c:pt>
                <c:pt idx="8">
                  <c:v>3</c:v>
                </c:pt>
                <c:pt idx="9">
                  <c:v>11</c:v>
                </c:pt>
                <c:pt idx="10">
                  <c:v>10</c:v>
                </c:pt>
                <c:pt idx="11">
                  <c:v>10</c:v>
                </c:pt>
                <c:pt idx="12">
                  <c:v>9</c:v>
                </c:pt>
                <c:pt idx="13">
                  <c:v>10</c:v>
                </c:pt>
                <c:pt idx="14">
                  <c:v>20</c:v>
                </c:pt>
                <c:pt idx="15">
                  <c:v>14</c:v>
                </c:pt>
                <c:pt idx="16">
                  <c:v>23</c:v>
                </c:pt>
                <c:pt idx="17">
                  <c:v>16</c:v>
                </c:pt>
                <c:pt idx="18">
                  <c:v>16</c:v>
                </c:pt>
                <c:pt idx="19">
                  <c:v>12</c:v>
                </c:pt>
                <c:pt idx="20">
                  <c:v>19</c:v>
                </c:pt>
                <c:pt idx="21">
                  <c:v>16</c:v>
                </c:pt>
                <c:pt idx="22">
                  <c:v>11</c:v>
                </c:pt>
                <c:pt idx="23">
                  <c:v>15</c:v>
                </c:pt>
                <c:pt idx="24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222848"/>
        <c:axId val="93847552"/>
      </c:barChart>
      <c:catAx>
        <c:axId val="36222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100"/>
                  <a:t>Cut-off 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3847552"/>
        <c:crosses val="autoZero"/>
        <c:auto val="1"/>
        <c:lblAlgn val="ctr"/>
        <c:lblOffset val="100"/>
        <c:noMultiLvlLbl val="0"/>
      </c:catAx>
      <c:valAx>
        <c:axId val="938475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100"/>
                  <a:t>Number</a:t>
                </a:r>
              </a:p>
            </c:rich>
          </c:tx>
          <c:layout>
            <c:manualLayout>
              <c:xMode val="edge"/>
              <c:yMode val="edge"/>
              <c:x val="1.7912117088829643E-2"/>
              <c:y val="0.4078426478985957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222848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2" tIns="48326" rIns="96652" bIns="48326" rtlCol="0"/>
          <a:lstStyle>
            <a:lvl1pPr algn="l" eaLnBrk="0" hangingPunct="0">
              <a:defRPr sz="1100">
                <a:latin typeface="Arial" pitchFamily="-109" charset="0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/>
            </a:lvl1pPr>
          </a:lstStyle>
          <a:p>
            <a:fld id="{4F54C679-D001-46C3-B17A-F3DE1480EFBF}" type="datetime1">
              <a:rPr lang="en-US" altLang="en-US"/>
              <a:pPr/>
              <a:t>11/18/2016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2" tIns="48326" rIns="96652" bIns="48326" rtlCol="0" anchor="b"/>
          <a:lstStyle>
            <a:lvl1pPr algn="l" eaLnBrk="0" hangingPunct="0">
              <a:defRPr sz="800">
                <a:latin typeface="Arial" pitchFamily="-109" charset="0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800"/>
            </a:lvl1pPr>
          </a:lstStyle>
          <a:p>
            <a:fld id="{7F08F395-D801-4000-A288-EB094810D21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4602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pitchFamily="-109" charset="0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1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pitchFamily="-109" charset="0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1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pitchFamily="-109" charset="0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1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fld id="{9C91D5E8-1B76-45A5-9594-AA6F012C17A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83575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XBD200302-00063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26352" r="66402" b="1721"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376092">
              <a:alpha val="9097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800" dirty="0">
              <a:latin typeface="Arial" pitchFamily="-109" charset="0"/>
            </a:endParaRPr>
          </a:p>
        </p:txBody>
      </p:sp>
      <p:sp>
        <p:nvSpPr>
          <p:cNvPr id="6" name="Rectangle 1031"/>
          <p:cNvSpPr>
            <a:spLocks noChangeArrowheads="1"/>
          </p:cNvSpPr>
          <p:nvPr userDrawn="1"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Arial" pitchFamily="-109" charset="0"/>
            </a:endParaRPr>
          </a:p>
        </p:txBody>
      </p:sp>
      <p:pic>
        <p:nvPicPr>
          <p:cNvPr id="7" name="Picture 7" descr="LBNL_Banner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914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7928" y="2130425"/>
            <a:ext cx="7070271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886200"/>
            <a:ext cx="7082971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776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1CB664-A71C-4A93-B9DF-96C386B92EE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3721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573213"/>
            <a:ext cx="7781925" cy="436880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900"/>
              </a:spcBef>
              <a:buFont typeface="Arial"/>
              <a:buChar char="•"/>
              <a:defRPr/>
            </a:lvl2pPr>
            <a:lvl3pPr marL="458788" indent="-177800">
              <a:spcBef>
                <a:spcPts val="500"/>
              </a:spcBef>
              <a:defRPr/>
            </a:lvl3pPr>
            <a:lvl4pPr marL="687388" indent="-177800">
              <a:spcBef>
                <a:spcPts val="400"/>
              </a:spcBef>
              <a:buSzPct val="50000"/>
              <a:buFont typeface="Arial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AE7533-C4E9-4307-849B-C754CA33B71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5681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790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38600" cy="452596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4038600" cy="452596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A7E7EC-4AE4-4969-AC61-3908D258BC0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812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ECE226-F093-40FE-A998-FEC5E7ECDE0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2290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4E827D-2F02-4E74-A060-8548953E1C2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022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992EDD-AE79-4F41-BC3E-DD8B96541ED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9499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65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946B3E-46AE-4455-86D9-620E99F5379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191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2625" y="260350"/>
            <a:ext cx="7781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043613"/>
            <a:ext cx="9144000" cy="1587"/>
          </a:xfrm>
          <a:prstGeom prst="line">
            <a:avLst/>
          </a:prstGeom>
          <a:ln w="6350" cap="flat" cmpd="sng" algn="ctr">
            <a:solidFill>
              <a:schemeClr val="tx2">
                <a:lumMod val="7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7" descr="LBNL_small_logo.psd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6242050"/>
            <a:ext cx="5683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2138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600">
                <a:solidFill>
                  <a:srgbClr val="898989"/>
                </a:solidFill>
              </a:defRPr>
            </a:lvl1pPr>
          </a:lstStyle>
          <a:p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600">
                <a:solidFill>
                  <a:srgbClr val="898989"/>
                </a:solidFill>
              </a:defRPr>
            </a:lvl1pPr>
          </a:lstStyle>
          <a:p>
            <a:fld id="{5DECE226-F093-40FE-A998-FEC5E7ECDE0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99" r:id="rId2"/>
    <p:sldLayoutId id="2147483706" r:id="rId3"/>
    <p:sldLayoutId id="2147483700" r:id="rId4"/>
    <p:sldLayoutId id="2147483708" r:id="rId5"/>
    <p:sldLayoutId id="2147483701" r:id="rId6"/>
    <p:sldLayoutId id="2147483702" r:id="rId7"/>
    <p:sldLayoutId id="2147483707" r:id="rId8"/>
    <p:sldLayoutId id="2147483703" r:id="rId9"/>
    <p:sldLayoutId id="2147483704" r:id="rId10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ts val="900"/>
        </a:spcBef>
        <a:spcAft>
          <a:spcPct val="0"/>
        </a:spcAft>
        <a:defRPr sz="2400">
          <a:solidFill>
            <a:srgbClr val="003366"/>
          </a:solidFill>
          <a:latin typeface="+mn-lt"/>
          <a:ea typeface="+mn-ea"/>
          <a:cs typeface="+mn-cs"/>
        </a:defRPr>
      </a:lvl1pPr>
      <a:lvl2pPr marL="288925" indent="-227013" algn="l" rtl="0" eaLnBrk="1" fontAlgn="base" hangingPunct="1">
        <a:spcBef>
          <a:spcPts val="500"/>
        </a:spcBef>
        <a:spcAft>
          <a:spcPct val="0"/>
        </a:spcAft>
        <a:buSzPct val="85000"/>
        <a:buChar char="–"/>
        <a:defRPr sz="2400">
          <a:solidFill>
            <a:srgbClr val="003366"/>
          </a:solidFill>
          <a:latin typeface="+mn-lt"/>
          <a:ea typeface="+mn-ea"/>
        </a:defRPr>
      </a:lvl2pPr>
      <a:lvl3pPr marL="573088" indent="-117475" algn="l" rtl="0" eaLnBrk="1" fontAlgn="base" hangingPunct="1">
        <a:spcBef>
          <a:spcPts val="400"/>
        </a:spcBef>
        <a:spcAft>
          <a:spcPct val="0"/>
        </a:spcAft>
        <a:buSzPct val="75000"/>
        <a:buFont typeface="Lucida Grande" pitchFamily="-109" charset="0"/>
        <a:buChar char="–"/>
        <a:defRPr sz="2400">
          <a:solidFill>
            <a:srgbClr val="003366"/>
          </a:solidFill>
          <a:latin typeface="+mn-lt"/>
          <a:ea typeface="+mn-ea"/>
        </a:defRPr>
      </a:lvl3pPr>
      <a:lvl4pPr marL="909638" indent="-227013" algn="l" rtl="0" eaLnBrk="1" fontAlgn="base" hangingPunct="1">
        <a:spcBef>
          <a:spcPct val="20000"/>
        </a:spcBef>
        <a:spcAft>
          <a:spcPct val="0"/>
        </a:spcAft>
        <a:buSzPct val="75000"/>
        <a:buFont typeface="Lucida Grande" pitchFamily="-109" charset="0"/>
        <a:buChar char="–"/>
        <a:defRPr sz="2400">
          <a:solidFill>
            <a:srgbClr val="003366"/>
          </a:solidFill>
          <a:latin typeface="+mn-lt"/>
          <a:ea typeface="+mn-ea"/>
        </a:defRPr>
      </a:lvl4pPr>
      <a:lvl5pPr marL="1146175" indent="-236538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3366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1082675" y="1980112"/>
            <a:ext cx="7070725" cy="14700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USNDP</a:t>
            </a:r>
            <a:br>
              <a:rPr lang="en-US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</a:t>
            </a:r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and Decay </a:t>
            </a:r>
            <a:r>
              <a:rPr lang="en-US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US" altLang="en-US" dirty="0" smtClean="0">
              <a:solidFill>
                <a:schemeClr val="accent3"/>
              </a:solidFill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 bwMode="auto">
          <a:xfrm>
            <a:off x="1069975" y="3798518"/>
            <a:ext cx="7083425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Shamsuzzoha Basunia, LBNL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16-18, </a:t>
            </a:r>
            <a:r>
              <a:rPr lang="en-US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  <a:p>
            <a:pPr algn="ctr"/>
            <a:r>
              <a:rPr lang="en-US" sz="20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USNDP Meeting, BNL</a:t>
            </a:r>
            <a:endParaRPr lang="en-US" altLang="en-US" sz="2000" i="1" dirty="0" smtClean="0">
              <a:solidFill>
                <a:srgbClr val="FFFF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14608" y="3340608"/>
            <a:ext cx="7239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3400" y="914400"/>
            <a:ext cx="75895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604798" y="6062598"/>
            <a:ext cx="75895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446808" y="986424"/>
            <a:ext cx="8239991" cy="51054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5049" y="371789"/>
            <a:ext cx="8229600" cy="54261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46808" y="948324"/>
            <a:ext cx="8229600" cy="5026591"/>
          </a:xfrm>
        </p:spPr>
        <p:txBody>
          <a:bodyPr>
            <a:no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621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ENSDF</a:t>
            </a:r>
          </a:p>
          <a:p>
            <a:pPr lvl="3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Notre Dame (NDNCBS) workshop highlights critical use and its role for basic science: An up-to-date ENSDF database is vital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life: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~7 years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(FY2004),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~8 years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(FY2015)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many factors – increase of database size (41% - as of 2015), change of guards, some changes in policies, etc.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remains to </a:t>
            </a:r>
            <a:r>
              <a:rPr lang="en-US" dirty="0" smtClean="0">
                <a:solidFill>
                  <a:schemeClr val="tx1"/>
                </a:solidFill>
              </a:rPr>
              <a:t>maintain the evaluation rate - however – evaluation practices, fixing items in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database (ENSDF update), </a:t>
            </a:r>
            <a:r>
              <a:rPr lang="en-US" dirty="0">
                <a:solidFill>
                  <a:schemeClr val="tx1"/>
                </a:solidFill>
              </a:rPr>
              <a:t>NSD publication, </a:t>
            </a:r>
            <a:r>
              <a:rPr lang="en-US" dirty="0" smtClean="0">
                <a:solidFill>
                  <a:schemeClr val="tx1"/>
                </a:solidFill>
              </a:rPr>
              <a:t>etc. are important for effective use of limited effort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1621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plan: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Timely upgrade of subgroups, Adopted Decay Datasets, Citation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(Discussion topics), etc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1621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NSR and XUNDL</a:t>
            </a:r>
          </a:p>
          <a:p>
            <a:pPr lvl="3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Progressing well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1621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</a:t>
            </a:r>
          </a:p>
          <a:p>
            <a:pPr lvl="3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~2 FTE effort (ENSDF) required by 2019 to maintain the US level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z="1200" dirty="0" smtClean="0"/>
              <a:t>10</a:t>
            </a:r>
            <a:endParaRPr lang="en-US" altLang="en-US" sz="12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668044" y="6356350"/>
            <a:ext cx="4258849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US" altLang="en-US" sz="1800" i="1" dirty="0">
                <a:solidFill>
                  <a:srgbClr val="1833FA"/>
                </a:solidFill>
              </a:rPr>
              <a:t>USNDP Meeting, BNL,16-18 Nov, 2016</a:t>
            </a:r>
          </a:p>
        </p:txBody>
      </p:sp>
    </p:spTree>
    <p:extLst>
      <p:ext uri="{BB962C8B-B14F-4D97-AF65-F5344CB8AC3E}">
        <p14:creationId xmlns:p14="http://schemas.microsoft.com/office/powerpoint/2010/main" val="81388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533400" y="914400"/>
            <a:ext cx="75895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04798" y="6062598"/>
            <a:ext cx="75895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/>
          <p:cNvSpPr txBox="1">
            <a:spLocks/>
          </p:cNvSpPr>
          <p:nvPr/>
        </p:nvSpPr>
        <p:spPr>
          <a:xfrm>
            <a:off x="446808" y="986424"/>
            <a:ext cx="8239991" cy="51054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5049" y="444500"/>
            <a:ext cx="8229600" cy="469899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22</a:t>
            </a:r>
            <a:r>
              <a:rPr lang="en-US" sz="2400" kern="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NSDD Int. Meeting at LBNL (May 22-26, 2017) </a:t>
            </a:r>
            <a:endParaRPr lang="en-US" sz="24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08" y="986424"/>
            <a:ext cx="8103000" cy="456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34128" y="5535290"/>
            <a:ext cx="2211439" cy="461665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You are invited</a:t>
            </a:r>
            <a:endParaRPr lang="en-US" dirty="0"/>
          </a:p>
        </p:txBody>
      </p:sp>
      <p:sp>
        <p:nvSpPr>
          <p:cNvPr id="9" name="Footer Placeholder 9"/>
          <p:cNvSpPr txBox="1">
            <a:spLocks/>
          </p:cNvSpPr>
          <p:nvPr/>
        </p:nvSpPr>
        <p:spPr>
          <a:xfrm>
            <a:off x="592138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9pPr>
          </a:lstStyle>
          <a:p>
            <a:r>
              <a:rPr lang="en-US" altLang="en-US" sz="1200" dirty="0" smtClean="0"/>
              <a:t>11</a:t>
            </a:r>
            <a:endParaRPr lang="en-US" altLang="en-US" sz="1200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2668044" y="6356350"/>
            <a:ext cx="425884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9pPr>
          </a:lstStyle>
          <a:p>
            <a:r>
              <a:rPr lang="en-US" altLang="en-US" sz="1800" i="1" smtClean="0">
                <a:solidFill>
                  <a:srgbClr val="1833FA"/>
                </a:solidFill>
              </a:rPr>
              <a:t>USNDP Meeting, BNL,16-18 Nov, 2016</a:t>
            </a:r>
            <a:endParaRPr lang="en-US" altLang="en-US" sz="1800" i="1" dirty="0">
              <a:solidFill>
                <a:srgbClr val="1833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98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533400" y="914400"/>
            <a:ext cx="75895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04798" y="6062598"/>
            <a:ext cx="75895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/>
          <p:cNvSpPr txBox="1">
            <a:spLocks/>
          </p:cNvSpPr>
          <p:nvPr/>
        </p:nvSpPr>
        <p:spPr>
          <a:xfrm>
            <a:off x="446808" y="986424"/>
            <a:ext cx="8239991" cy="51054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5049" y="361740"/>
            <a:ext cx="8229600" cy="552659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en-US" sz="2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Backup slides</a:t>
            </a:r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05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533400" y="914400"/>
            <a:ext cx="75895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04798" y="6062598"/>
            <a:ext cx="75895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/>
          <p:cNvSpPr txBox="1">
            <a:spLocks/>
          </p:cNvSpPr>
          <p:nvPr/>
        </p:nvSpPr>
        <p:spPr>
          <a:xfrm>
            <a:off x="446808" y="986424"/>
            <a:ext cx="8239991" cy="51054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5049" y="371790"/>
            <a:ext cx="8229600" cy="54261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ENSDF Monthly Report: </a:t>
            </a:r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2668044" y="6356350"/>
            <a:ext cx="425884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9pPr>
          </a:lstStyle>
          <a:p>
            <a:r>
              <a:rPr lang="en-US" altLang="en-US" sz="1800" i="1" dirty="0" smtClean="0">
                <a:solidFill>
                  <a:srgbClr val="1833FA"/>
                </a:solidFill>
              </a:rPr>
              <a:t>USNDP Meeting, BNL,16-18 Nov, 2016</a:t>
            </a:r>
            <a:endParaRPr lang="en-US" altLang="en-US" sz="1800" i="1" dirty="0">
              <a:solidFill>
                <a:srgbClr val="1833FA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81" y="986424"/>
            <a:ext cx="4787900" cy="498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39" y="1158632"/>
            <a:ext cx="3823375" cy="474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46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533400" y="914400"/>
            <a:ext cx="75895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04798" y="6062598"/>
            <a:ext cx="75895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525049" y="391886"/>
            <a:ext cx="8229600" cy="52251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2800" kern="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NSDD report (2015): </a:t>
            </a:r>
            <a:r>
              <a:rPr lang="en-US" sz="2800" dirty="0" smtClean="0"/>
              <a:t>INDC(NDS</a:t>
            </a:r>
            <a:r>
              <a:rPr lang="en-US" sz="2800" dirty="0"/>
              <a:t>)-0687 </a:t>
            </a:r>
            <a:r>
              <a:rPr lang="en-US" sz="2800" b="0" dirty="0"/>
              <a:t>	</a:t>
            </a:r>
          </a:p>
          <a:p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2668044" y="6356350"/>
            <a:ext cx="425884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9pPr>
          </a:lstStyle>
          <a:p>
            <a:r>
              <a:rPr lang="en-US" altLang="en-US" sz="1800" i="1" dirty="0" smtClean="0">
                <a:solidFill>
                  <a:srgbClr val="1833FA"/>
                </a:solidFill>
              </a:rPr>
              <a:t>USNDP Meeting, BNL,16-18 Nov, 2016</a:t>
            </a:r>
            <a:endParaRPr lang="en-US" altLang="en-US" sz="1800" i="1" dirty="0">
              <a:solidFill>
                <a:srgbClr val="1833FA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43" y="987393"/>
            <a:ext cx="6110752" cy="507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4497819" y="2367419"/>
            <a:ext cx="412384" cy="115757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077217" y="2367419"/>
            <a:ext cx="412384" cy="76408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497819" y="3732680"/>
            <a:ext cx="358592" cy="170361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5489601" y="2749463"/>
            <a:ext cx="197591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4910203" y="3524995"/>
            <a:ext cx="255530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883306" y="4597014"/>
            <a:ext cx="2609101" cy="1252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465512" y="2512367"/>
            <a:ext cx="612668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2.5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67945" y="3294162"/>
            <a:ext cx="612668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4.4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492407" y="4353655"/>
            <a:ext cx="612668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2.2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5077217" y="2833922"/>
            <a:ext cx="412384" cy="224569"/>
          </a:xfrm>
          <a:prstGeom prst="ellipse">
            <a:avLst/>
          </a:prstGeom>
          <a:noFill/>
          <a:ln w="12700" cap="flat" cmpd="sng" algn="ctr">
            <a:solidFill>
              <a:srgbClr val="1833F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497819" y="2367419"/>
            <a:ext cx="412384" cy="250521"/>
          </a:xfrm>
          <a:prstGeom prst="ellipse">
            <a:avLst/>
          </a:prstGeom>
          <a:noFill/>
          <a:ln w="12700" cap="flat" cmpd="sng" algn="ctr">
            <a:solidFill>
              <a:srgbClr val="1833F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51382" y="2929217"/>
            <a:ext cx="612668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0.1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5489601" y="2974032"/>
            <a:ext cx="2661781" cy="1860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569351" y="5091522"/>
            <a:ext cx="535724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~1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18" idx="2"/>
            <a:endCxn id="20" idx="0"/>
          </p:cNvCxnSpPr>
          <p:nvPr/>
        </p:nvCxnSpPr>
        <p:spPr bwMode="auto">
          <a:xfrm>
            <a:off x="7798741" y="4815320"/>
            <a:ext cx="38472" cy="2762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6931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533400" y="914400"/>
            <a:ext cx="75895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04798" y="6062598"/>
            <a:ext cx="75895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525049" y="106680"/>
            <a:ext cx="8229600" cy="807719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 of ENSDF and # XUNDL since cut-off</a:t>
            </a:r>
            <a:r>
              <a:rPr lang="en-US" sz="2800" dirty="0" smtClean="0"/>
              <a:t> </a:t>
            </a:r>
          </a:p>
          <a:p>
            <a:r>
              <a:rPr lang="en-US" sz="2800" b="0" dirty="0"/>
              <a:t>http://www.nndc.bnl.gov/ensdf/ensdf/ensdfindices.jsp 	</a:t>
            </a:r>
          </a:p>
          <a:p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2668044" y="6356350"/>
            <a:ext cx="425884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9pPr>
          </a:lstStyle>
          <a:p>
            <a:r>
              <a:rPr lang="en-US" altLang="en-US" sz="1800" i="1" dirty="0" smtClean="0">
                <a:solidFill>
                  <a:srgbClr val="1833FA"/>
                </a:solidFill>
              </a:rPr>
              <a:t>USNDP Meeting, BNL,16-18 Nov, 2016</a:t>
            </a:r>
            <a:endParaRPr lang="en-US" altLang="en-US" sz="1800" i="1" dirty="0">
              <a:solidFill>
                <a:srgbClr val="1833FA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007745"/>
            <a:ext cx="6350000" cy="16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2" y="2661738"/>
            <a:ext cx="66198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4212236" y="2650808"/>
            <a:ext cx="3669701" cy="24229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212236" y="5171654"/>
            <a:ext cx="3669701" cy="24229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850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 txBox="1">
            <a:spLocks/>
          </p:cNvSpPr>
          <p:nvPr/>
        </p:nvSpPr>
        <p:spPr>
          <a:xfrm>
            <a:off x="2442036" y="6356349"/>
            <a:ext cx="436013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9pPr>
          </a:lstStyle>
          <a:p>
            <a:pPr algn="ctr"/>
            <a:r>
              <a:rPr lang="en-US" altLang="en-US" sz="1800" i="1" dirty="0" smtClean="0">
                <a:solidFill>
                  <a:srgbClr val="1833FA"/>
                </a:solidFill>
              </a:rPr>
              <a:t>USNDP Meeting, BNL,16-18 Nov, 2016</a:t>
            </a:r>
            <a:endParaRPr lang="en-US" altLang="en-US" sz="1800" i="1" dirty="0">
              <a:solidFill>
                <a:srgbClr val="1833FA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33400" y="914400"/>
            <a:ext cx="75895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604798" y="6066773"/>
            <a:ext cx="75895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507304" y="341643"/>
            <a:ext cx="8229600" cy="5727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&amp; Decay Databases: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9184" y="945505"/>
            <a:ext cx="5876860" cy="50145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en-US" sz="1800" b="1" dirty="0" smtClean="0">
                <a:solidFill>
                  <a:srgbClr val="1621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Data Sheets (NDS)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Initiated by Katherine Way at ORNL in 1948. NDS published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Academic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press since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1966 and later by Elsevier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1621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Evaluated Nuclear Structure Data File (ENSDF)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Input format –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 NDS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Initial effort – only in the US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network NSDD formed through the IAEA in 1974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Consistent contributors – US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+ Canada (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McMaster, since 1980)</a:t>
            </a:r>
            <a:endParaRPr lang="en-US" sz="1600" dirty="0" smtClean="0">
              <a:solidFill>
                <a:srgbClr val="1621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1621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Science Reference (NSR)  </a:t>
            </a:r>
            <a:endParaRPr lang="en-US" altLang="en-US" sz="1800" dirty="0" smtClean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 essential resource for ENSDF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1800" b="1" dirty="0" smtClean="0">
                <a:solidFill>
                  <a:srgbClr val="1621FC"/>
                </a:solidFill>
              </a:rPr>
              <a:t>Experimental Unevaluated Nuclear Data List (XUNDL)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Since 1998 - Timely compilation – useful for many reasons – ENSDF, contact with authors for data related issues (if any), and listing additional data (when available)  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endParaRPr lang="en-US" altLang="en-US" sz="1800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592138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9pPr>
          </a:lstStyle>
          <a:p>
            <a:r>
              <a:rPr lang="en-US" altLang="en-US" sz="1200" dirty="0" smtClean="0"/>
              <a:t>2</a:t>
            </a:r>
            <a:endParaRPr lang="en-US" alt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164" y="1052186"/>
            <a:ext cx="2578208" cy="223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415481" y="3358412"/>
            <a:ext cx="23214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1833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Katherine Way</a:t>
            </a:r>
            <a:endParaRPr lang="en-US" altLang="en-US" sz="1600" dirty="0" smtClean="0">
              <a:solidFill>
                <a:srgbClr val="1833FA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Credit</a:t>
            </a:r>
            <a:r>
              <a:rPr lang="en-US" altLang="en-US" sz="1200" dirty="0"/>
              <a:t>: </a:t>
            </a:r>
            <a:r>
              <a:rPr lang="en-US" altLang="en-US" sz="1200" dirty="0" err="1" smtClean="0"/>
              <a:t>Jagdish</a:t>
            </a:r>
            <a:r>
              <a:rPr lang="en-US" altLang="en-US" sz="1200" dirty="0" smtClean="0"/>
              <a:t> </a:t>
            </a:r>
            <a:r>
              <a:rPr lang="en-US" altLang="en-US" sz="1200" dirty="0" err="1"/>
              <a:t>Tuli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1486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3400" y="914400"/>
            <a:ext cx="75895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604798" y="6091825"/>
            <a:ext cx="75895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533400" y="382044"/>
            <a:ext cx="8229600" cy="54801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ENSDF status and trend:</a:t>
            </a:r>
            <a:endParaRPr lang="en-US" sz="2800" b="1" dirty="0">
              <a:solidFill>
                <a:srgbClr val="1833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4499" y="1117598"/>
            <a:ext cx="4245279" cy="484478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1621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ENSDF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rgbClr val="032B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Evaluated 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nuclides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FY 2016, including 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(non-US)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11-year average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244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nuclides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800" b="1" i="1" dirty="0">
                <a:solidFill>
                  <a:srgbClr val="1833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Data Sheets (NDS</a:t>
            </a:r>
            <a:r>
              <a:rPr lang="en-US" sz="1800" b="1" i="1" dirty="0" smtClean="0">
                <a:solidFill>
                  <a:srgbClr val="1833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800" b="1" dirty="0" smtClean="0">
                <a:solidFill>
                  <a:srgbClr val="1833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800" b="1" i="1" dirty="0" smtClean="0">
                <a:solidFill>
                  <a:srgbClr val="1833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Published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and submitted 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mass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chains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FY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11-year </a:t>
            </a:r>
            <a:r>
              <a:rPr 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publications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submissions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b="1" dirty="0" smtClean="0">
                <a:solidFill>
                  <a:srgbClr val="1621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ENSDF FTE: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FY2006: 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6.7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(US) (5.4 permanent+ 1.3 temp)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(non-US)=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10.2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FY2015: 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(US)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(4.4 permanent +2.1 contract) + 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(non-US)=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~7.5</a:t>
            </a:r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592138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9pPr>
          </a:lstStyle>
          <a:p>
            <a:r>
              <a:rPr lang="en-US" altLang="en-US" sz="1200" dirty="0" smtClean="0"/>
              <a:t>3</a:t>
            </a:r>
            <a:endParaRPr lang="en-US" altLang="en-US" sz="1200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2693096" y="6356350"/>
            <a:ext cx="417116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9pPr>
          </a:lstStyle>
          <a:p>
            <a:r>
              <a:rPr lang="en-US" altLang="en-US" sz="1800" i="1" dirty="0" smtClean="0">
                <a:solidFill>
                  <a:srgbClr val="1833FA"/>
                </a:solidFill>
              </a:rPr>
              <a:t>USNDP Meeting, BNL,16-18 Nov, 2016</a:t>
            </a:r>
            <a:endParaRPr lang="en-US" altLang="en-US" sz="1800" i="1" dirty="0">
              <a:solidFill>
                <a:srgbClr val="1833FA"/>
              </a:solidFill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61972"/>
              </p:ext>
            </p:extLst>
          </p:nvPr>
        </p:nvGraphicFramePr>
        <p:xfrm>
          <a:off x="4572000" y="3378200"/>
          <a:ext cx="4408083" cy="271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563657"/>
              </p:ext>
            </p:extLst>
          </p:nvPr>
        </p:nvGraphicFramePr>
        <p:xfrm>
          <a:off x="4328160" y="930059"/>
          <a:ext cx="4653094" cy="2609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735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 txBox="1">
            <a:spLocks/>
          </p:cNvSpPr>
          <p:nvPr/>
        </p:nvSpPr>
        <p:spPr>
          <a:xfrm>
            <a:off x="2693096" y="6356350"/>
            <a:ext cx="417116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9pPr>
          </a:lstStyle>
          <a:p>
            <a:r>
              <a:rPr lang="en-US" altLang="en-US" sz="1800" i="1" smtClean="0">
                <a:solidFill>
                  <a:srgbClr val="1833FA"/>
                </a:solidFill>
              </a:rPr>
              <a:t>USNDP Meeting, BNL,16-18 Nov, 2016</a:t>
            </a:r>
            <a:endParaRPr lang="en-US" altLang="en-US" sz="1800" i="1" dirty="0">
              <a:solidFill>
                <a:srgbClr val="1833FA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33400" y="914400"/>
            <a:ext cx="75895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604798" y="6091825"/>
            <a:ext cx="75895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533400" y="382044"/>
            <a:ext cx="8229600" cy="54801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ENSDF status and trend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 smtClean="0">
                <a:solidFill>
                  <a:srgbClr val="1833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Con’t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9769" y="1200827"/>
            <a:ext cx="3156935" cy="360891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rgbClr val="1833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</a:t>
            </a:r>
            <a:r>
              <a:rPr lang="en-US" sz="1800" dirty="0" smtClean="0">
                <a:solidFill>
                  <a:srgbClr val="032B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t: </a:t>
            </a:r>
            <a:r>
              <a:rPr lang="en-US" sz="1600" dirty="0" smtClean="0">
                <a:solidFill>
                  <a:srgbClr val="032B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lifetime of a mass chain: 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to 5.5 years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(10-year revision cycle)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rgbClr val="1833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reality</a:t>
            </a:r>
            <a:r>
              <a:rPr lang="en-US" sz="1800" dirty="0" smtClean="0">
                <a:solidFill>
                  <a:srgbClr val="032B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Average lifetime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6.9 years </a:t>
            </a:r>
            <a:r>
              <a:rPr lang="en-US" sz="1600" dirty="0" smtClean="0">
                <a:solidFill>
                  <a:srgbClr val="1833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FY2004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8.3 years </a:t>
            </a:r>
            <a:r>
              <a:rPr lang="en-US" sz="1600" dirty="0" smtClean="0">
                <a:solidFill>
                  <a:srgbClr val="1833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FY2015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rgbClr val="032B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ENSDF size: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148 MB </a:t>
            </a:r>
            <a:r>
              <a:rPr lang="en-US" sz="1600" dirty="0" smtClean="0">
                <a:solidFill>
                  <a:srgbClr val="1833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600" dirty="0">
                <a:solidFill>
                  <a:srgbClr val="1833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FY2004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209 MB </a:t>
            </a:r>
            <a:r>
              <a:rPr lang="en-US" sz="1600" dirty="0" smtClean="0">
                <a:solidFill>
                  <a:srgbClr val="1833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FY2015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n-US" sz="1600" dirty="0" smtClean="0">
                <a:solidFill>
                  <a:srgbClr val="1833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41% increase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592138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9pPr>
          </a:lstStyle>
          <a:p>
            <a:r>
              <a:rPr lang="en-US" altLang="en-US" sz="1200" dirty="0" smtClean="0"/>
              <a:t>4</a:t>
            </a:r>
            <a:endParaRPr lang="en-US" altLang="en-US" sz="1200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7311274"/>
              </p:ext>
            </p:extLst>
          </p:nvPr>
        </p:nvGraphicFramePr>
        <p:xfrm>
          <a:off x="3213970" y="1019827"/>
          <a:ext cx="5803030" cy="397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35280" y="5092392"/>
            <a:ext cx="8427720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Evaluation</a:t>
            </a:r>
            <a:r>
              <a:rPr lang="en-US" sz="2000" dirty="0" smtClean="0"/>
              <a:t>: Could take average time or longer or shorter – many issues –    </a:t>
            </a:r>
            <a:br>
              <a:rPr lang="en-US" sz="2000" dirty="0" smtClean="0"/>
            </a:br>
            <a:r>
              <a:rPr lang="en-US" sz="2000" dirty="0" smtClean="0"/>
              <a:t>     disagreement, dealing older data, new policies, size increase, etc.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412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 txBox="1">
            <a:spLocks/>
          </p:cNvSpPr>
          <p:nvPr/>
        </p:nvSpPr>
        <p:spPr>
          <a:xfrm>
            <a:off x="2442036" y="6356349"/>
            <a:ext cx="436013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9pPr>
          </a:lstStyle>
          <a:p>
            <a:pPr algn="ctr"/>
            <a:r>
              <a:rPr lang="en-US" altLang="en-US" sz="1800" i="1" dirty="0" smtClean="0">
                <a:solidFill>
                  <a:srgbClr val="1833FA"/>
                </a:solidFill>
              </a:rPr>
              <a:t>USNDP Meeting, BNL,16-18 Nov, 2016</a:t>
            </a:r>
            <a:endParaRPr lang="en-US" altLang="en-US" sz="1800" i="1" dirty="0">
              <a:solidFill>
                <a:srgbClr val="1833FA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33400" y="914400"/>
            <a:ext cx="75895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604798" y="6066773"/>
            <a:ext cx="75895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507304" y="391438"/>
            <a:ext cx="8229600" cy="5229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Mass-chain/Nuclide/Dataset: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7304" y="1109271"/>
            <a:ext cx="5642975" cy="484476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300"/>
              </a:spcBef>
              <a:buNone/>
            </a:pPr>
            <a:r>
              <a:rPr lang="en-US" sz="2000" b="1" dirty="0" smtClean="0">
                <a:solidFill>
                  <a:srgbClr val="1833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different components</a:t>
            </a:r>
            <a:r>
              <a:rPr lang="en-US" sz="2000" dirty="0" smtClean="0">
                <a:solidFill>
                  <a:srgbClr val="1833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Mass-chain – a good unit – consistent treatment for decay datasets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Longer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consistent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effort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publication unit for Nuclear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Sheets</a:t>
            </a:r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Nuclide/dataset evaluation/update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Ongoing – at limited scale, when identified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On-request evaluations: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Ongoing – as per request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Need more of it – to serve the community</a:t>
            </a:r>
          </a:p>
          <a:p>
            <a:pPr marL="457200" lvl="1" indent="0">
              <a:spcBef>
                <a:spcPts val="300"/>
              </a:spcBef>
              <a:buNone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300"/>
              </a:spcBef>
              <a:buFont typeface="Wingdings" panose="05000000000000000000" pitchFamily="2" charset="2"/>
              <a:buChar char="v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300"/>
              </a:spcBef>
              <a:buNone/>
            </a:pPr>
            <a:endParaRPr lang="en-US" altLang="en-US" sz="1800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592138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9pPr>
          </a:lstStyle>
          <a:p>
            <a:r>
              <a:rPr lang="en-US" altLang="en-US" sz="1200" dirty="0" smtClean="0"/>
              <a:t>5</a:t>
            </a:r>
            <a:endParaRPr lang="en-US" altLang="en-US" sz="1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070" y="1302708"/>
            <a:ext cx="2983943" cy="403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6150279" y="2630466"/>
            <a:ext cx="2586625" cy="795403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4227951" y="3163078"/>
            <a:ext cx="1822119" cy="166375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2570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 txBox="1">
            <a:spLocks/>
          </p:cNvSpPr>
          <p:nvPr/>
        </p:nvSpPr>
        <p:spPr>
          <a:xfrm>
            <a:off x="2442036" y="6356349"/>
            <a:ext cx="436013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9pPr>
          </a:lstStyle>
          <a:p>
            <a:pPr algn="ctr"/>
            <a:r>
              <a:rPr lang="en-US" altLang="en-US" sz="1800" i="1" dirty="0" smtClean="0">
                <a:solidFill>
                  <a:srgbClr val="1833FA"/>
                </a:solidFill>
              </a:rPr>
              <a:t>USNDP Meeting, BNL,16-18 Nov, 2016</a:t>
            </a:r>
            <a:endParaRPr lang="en-US" altLang="en-US" sz="1800" i="1" dirty="0">
              <a:solidFill>
                <a:srgbClr val="1833FA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914400"/>
            <a:ext cx="75895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04798" y="6066773"/>
            <a:ext cx="75895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507304" y="391438"/>
            <a:ext cx="8229600" cy="5229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ENSDF codes: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7304" y="1052185"/>
            <a:ext cx="7897660" cy="488515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1833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IAEA-led code development project: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Coordinated meetings, status, update,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JAVA-NDS v1.5 in good standing – J. Chen (MSU) and                    B. Singh (McMaster)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J-GAMUT, </a:t>
            </a:r>
            <a:r>
              <a:rPr lang="en-US" altLang="en-US" sz="1800" dirty="0" err="1" smtClean="0"/>
              <a:t>V.AveLib</a:t>
            </a:r>
            <a:r>
              <a:rPr lang="en-US" altLang="en-US" sz="1800" dirty="0" smtClean="0"/>
              <a:t> – available for evaluators - M. Birch and           B. Singh (McMaster)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GABS (rewritten</a:t>
            </a:r>
            <a:r>
              <a:rPr lang="en-US" altLang="en-US" sz="1800" dirty="0"/>
              <a:t>), new code for </a:t>
            </a:r>
            <a:r>
              <a:rPr lang="en-US" altLang="en-US" sz="1800" dirty="0" smtClean="0"/>
              <a:t>Auger electron data –                       T. </a:t>
            </a:r>
            <a:r>
              <a:rPr lang="en-US" altLang="en-US" sz="1800" dirty="0" err="1" smtClean="0"/>
              <a:t>Kibedi</a:t>
            </a:r>
            <a:r>
              <a:rPr lang="en-US" altLang="en-US" sz="1800" dirty="0" smtClean="0"/>
              <a:t> (ANU)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ALPHAD revision - </a:t>
            </a:r>
            <a:r>
              <a:rPr lang="en-US" sz="1800" dirty="0"/>
              <a:t>India and McMaster</a:t>
            </a:r>
            <a:endParaRPr lang="en-US" altLang="en-US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/>
              <a:t>RULER </a:t>
            </a:r>
            <a:r>
              <a:rPr lang="en-US" altLang="en-US" sz="1800" dirty="0" smtClean="0"/>
              <a:t>– known for bugs – not fixed yet 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altLang="en-US" sz="2000" dirty="0" smtClean="0"/>
              <a:t>Other codes/software: (</a:t>
            </a:r>
            <a:r>
              <a:rPr lang="en-US" altLang="en-US" sz="2000" dirty="0" smtClean="0">
                <a:solidFill>
                  <a:srgbClr val="1833FA"/>
                </a:solidFill>
              </a:rPr>
              <a:t>foreseen item </a:t>
            </a:r>
            <a:r>
              <a:rPr lang="en-US" altLang="en-US" sz="2000" dirty="0">
                <a:solidFill>
                  <a:srgbClr val="1833FA"/>
                </a:solidFill>
              </a:rPr>
              <a:t>– </a:t>
            </a:r>
            <a:r>
              <a:rPr lang="en-US" altLang="en-US" sz="2000" dirty="0" smtClean="0">
                <a:solidFill>
                  <a:srgbClr val="1833FA"/>
                </a:solidFill>
              </a:rPr>
              <a:t>discussion ongoing</a:t>
            </a:r>
            <a:r>
              <a:rPr lang="en-US" altLang="en-US" sz="2000" dirty="0" smtClean="0"/>
              <a:t>) </a:t>
            </a:r>
            <a:endParaRPr lang="en-US" altLang="en-US" sz="2000" dirty="0"/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Parser for ENSDF </a:t>
            </a:r>
            <a:r>
              <a:rPr lang="en-US" altLang="en-US" sz="2000" dirty="0"/>
              <a:t>to </a:t>
            </a:r>
            <a:r>
              <a:rPr lang="en-US" altLang="en-US" sz="2000" dirty="0" smtClean="0"/>
              <a:t>XML</a:t>
            </a:r>
            <a:endParaRPr lang="en-US" altLang="en-US" sz="2000" dirty="0"/>
          </a:p>
          <a:p>
            <a:pPr lvl="2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altLang="en-US" sz="1800" dirty="0"/>
              <a:t>Personal initiative – Hurst (LBNL/UCB</a:t>
            </a:r>
            <a:r>
              <a:rPr lang="en-US" altLang="en-US" sz="1800" dirty="0" smtClean="0"/>
              <a:t>)</a:t>
            </a:r>
          </a:p>
          <a:p>
            <a:pPr lvl="3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altLang="en-US" sz="1800" dirty="0" smtClean="0"/>
              <a:t>NDWG item for infrastructure modernization </a:t>
            </a:r>
            <a:endParaRPr lang="en-US" altLang="en-US" sz="1800" dirty="0"/>
          </a:p>
          <a:p>
            <a:pPr lvl="2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altLang="en-US" sz="1800" dirty="0"/>
              <a:t>JAVA-NDS </a:t>
            </a:r>
            <a:r>
              <a:rPr lang="en-US" altLang="en-US" sz="1800" dirty="0" smtClean="0"/>
              <a:t>– sets example </a:t>
            </a:r>
            <a:r>
              <a:rPr lang="en-US" altLang="en-US" sz="1800" dirty="0"/>
              <a:t>of parsing from ENSDF </a:t>
            </a:r>
            <a:r>
              <a:rPr lang="en-US" altLang="en-US" sz="1800" dirty="0" smtClean="0"/>
              <a:t> - </a:t>
            </a:r>
            <a:r>
              <a:rPr lang="en-US" altLang="en-US" sz="1800" dirty="0" err="1" smtClean="0"/>
              <a:t>LaTeX</a:t>
            </a:r>
            <a:r>
              <a:rPr lang="en-US" altLang="en-US" sz="1800" dirty="0" smtClean="0"/>
              <a:t> </a:t>
            </a:r>
          </a:p>
          <a:p>
            <a:pPr lvl="2">
              <a:spcBef>
                <a:spcPts val="300"/>
              </a:spcBef>
            </a:pPr>
            <a:endParaRPr lang="en-US" altLang="en-US" sz="1600" dirty="0" smtClean="0"/>
          </a:p>
        </p:txBody>
      </p:sp>
      <p:sp>
        <p:nvSpPr>
          <p:cNvPr id="8" name="Footer Placeholder 5"/>
          <p:cNvSpPr txBox="1">
            <a:spLocks/>
          </p:cNvSpPr>
          <p:nvPr/>
        </p:nvSpPr>
        <p:spPr>
          <a:xfrm>
            <a:off x="592138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9pPr>
          </a:lstStyle>
          <a:p>
            <a:r>
              <a:rPr lang="en-US" altLang="en-US" sz="1200" dirty="0" smtClean="0"/>
              <a:t>6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5526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668044" y="6356350"/>
            <a:ext cx="4258849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US" altLang="en-US" sz="1800" i="1" dirty="0">
                <a:solidFill>
                  <a:srgbClr val="1833FA"/>
                </a:solidFill>
              </a:rPr>
              <a:t>USNDP Meeting, BNL,16-18 Nov, 2016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914400"/>
            <a:ext cx="75895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4798" y="6070949"/>
            <a:ext cx="75895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5049" y="341644"/>
            <a:ext cx="8229600" cy="572756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Bright Spots: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637" y="1067805"/>
            <a:ext cx="8209518" cy="362432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300" dirty="0" smtClean="0">
                <a:solidFill>
                  <a:srgbClr val="1833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XUNDL+ENSDF contains a nearly complete </a:t>
            </a:r>
            <a:r>
              <a:rPr lang="en-US" sz="2300" u="sng" dirty="0" smtClean="0">
                <a:solidFill>
                  <a:srgbClr val="1833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up-to-date</a:t>
            </a:r>
            <a:r>
              <a:rPr lang="en-US" sz="2300" dirty="0" smtClean="0">
                <a:solidFill>
                  <a:srgbClr val="1833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nuclear structure data of the literature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300" dirty="0" smtClean="0">
                <a:solidFill>
                  <a:srgbClr val="1833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one new generation evaluator at each center in the US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Experienced (retired) evaluators are making valuable contributions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Horizontal evaluation – evaluator expertise in topical activities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Development/update 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codes with IAEA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300" dirty="0" smtClean="0">
                <a:solidFill>
                  <a:schemeClr val="tx1"/>
                </a:solidFill>
              </a:rPr>
              <a:t>IAEA-ICTP NSDD workshop for outreach and </a:t>
            </a:r>
            <a:r>
              <a:rPr lang="en-US" sz="2300" dirty="0">
                <a:solidFill>
                  <a:schemeClr val="tx1"/>
                </a:solidFill>
              </a:rPr>
              <a:t>training since 2003 </a:t>
            </a:r>
            <a:endParaRPr lang="en-US" sz="2300" dirty="0" smtClean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300" dirty="0" smtClean="0">
                <a:solidFill>
                  <a:srgbClr val="1833FA"/>
                </a:solidFill>
              </a:rPr>
              <a:t>Experimental activities, NDNCA (Berkeley, 2015), NDNCBS (Notre Dame, 2016), formation of NDWG, etc</a:t>
            </a:r>
            <a:r>
              <a:rPr lang="en-US" dirty="0" smtClean="0">
                <a:solidFill>
                  <a:srgbClr val="1833FA"/>
                </a:solidFill>
              </a:rPr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z="1200" dirty="0" smtClean="0"/>
              <a:t>7</a:t>
            </a:r>
            <a:endParaRPr lang="en-US" alt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50" y="5316422"/>
            <a:ext cx="8565292" cy="56367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3566" y="4692126"/>
            <a:ext cx="7936788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Note from Brad Sherrill at NDNCBS, Notre Dame,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9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3400" y="914400"/>
            <a:ext cx="75895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604798" y="6096000"/>
            <a:ext cx="75895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446808" y="1031309"/>
            <a:ext cx="8239991" cy="51054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308685"/>
            <a:ext cx="8229600" cy="5325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Challenges/Concerns: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46808" y="972854"/>
            <a:ext cx="8229600" cy="522231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900" b="1" dirty="0" smtClean="0">
                <a:solidFill>
                  <a:srgbClr val="1621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ENSDF, NDS</a:t>
            </a:r>
            <a:endParaRPr lang="en-US" sz="2900" b="1" dirty="0">
              <a:solidFill>
                <a:srgbClr val="1621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of ~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nuclides/year with a reduced level of international support</a:t>
            </a:r>
          </a:p>
          <a:p>
            <a:pPr lvl="3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NDS publication – Mass chain 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dependent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horizontal evaluations – but no nuclides in recent 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endParaRPr lang="en-US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unit: Mass-chain/Nuclide/Dataset – ongoing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1833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from users - fewer – effective use of effor</a:t>
            </a:r>
            <a:r>
              <a:rPr lang="en-US" sz="2600" dirty="0" smtClean="0">
                <a:solidFill>
                  <a:srgbClr val="1833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900" b="1" dirty="0" smtClean="0">
                <a:solidFill>
                  <a:srgbClr val="1621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of Analysis and Utility codes:</a:t>
            </a:r>
            <a:endParaRPr lang="en-US" sz="2900" b="1" dirty="0">
              <a:solidFill>
                <a:srgbClr val="1621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Fortran language – fewer expertise</a:t>
            </a:r>
          </a:p>
          <a:p>
            <a:pPr lvl="3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Coordinated efforts - through IAEA 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900" b="1" dirty="0" smtClean="0">
                <a:solidFill>
                  <a:srgbClr val="1621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 execution of any policy changes</a:t>
            </a:r>
            <a:r>
              <a:rPr lang="en-US" sz="2900" dirty="0" smtClean="0">
                <a:solidFill>
                  <a:srgbClr val="1621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900" dirty="0">
              <a:solidFill>
                <a:srgbClr val="1621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whole database – hands-on effort </a:t>
            </a:r>
            <a:endParaRPr lang="en-US" sz="2900" dirty="0" smtClean="0">
              <a:solidFill>
                <a:srgbClr val="1621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900" b="1" dirty="0" smtClean="0">
                <a:solidFill>
                  <a:srgbClr val="1621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</a:t>
            </a:r>
          </a:p>
          <a:p>
            <a:pPr lvl="3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evaluators will not be available for ever </a:t>
            </a:r>
          </a:p>
          <a:p>
            <a:pPr lvl="3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add ~2 FTE for ENSDF (US) by 2019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at 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Labs for 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evaluators - ongoing</a:t>
            </a:r>
          </a:p>
          <a:p>
            <a:pPr lvl="3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involvement is crucial</a:t>
            </a:r>
            <a:endParaRPr lang="en-US" sz="2600" dirty="0" smtClean="0">
              <a:solidFill>
                <a:schemeClr val="tx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z="1200" dirty="0" smtClean="0"/>
              <a:t>8</a:t>
            </a:r>
            <a:endParaRPr lang="en-US" altLang="en-US" sz="1200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668044" y="6356350"/>
            <a:ext cx="4258849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US" altLang="en-US" sz="1800" i="1" dirty="0">
                <a:solidFill>
                  <a:srgbClr val="1833FA"/>
                </a:solidFill>
              </a:rPr>
              <a:t>USNDP Meeting, BNL,16-18 Nov, 2016</a:t>
            </a:r>
          </a:p>
        </p:txBody>
      </p:sp>
    </p:spTree>
    <p:extLst>
      <p:ext uri="{BB962C8B-B14F-4D97-AF65-F5344CB8AC3E}">
        <p14:creationId xmlns:p14="http://schemas.microsoft.com/office/powerpoint/2010/main" val="390471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533400" y="914400"/>
            <a:ext cx="75895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04798" y="6096000"/>
            <a:ext cx="75895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/>
          <p:cNvSpPr txBox="1">
            <a:spLocks/>
          </p:cNvSpPr>
          <p:nvPr/>
        </p:nvSpPr>
        <p:spPr>
          <a:xfrm>
            <a:off x="446807" y="1047508"/>
            <a:ext cx="8239991" cy="51054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5049" y="351692"/>
            <a:ext cx="8229600" cy="56270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Plans/Activities:</a:t>
            </a:r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6368" y="1015291"/>
            <a:ext cx="5491287" cy="500841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rtl="0" eaLnBrk="1" fontAlgn="base" hangingPunct="1">
              <a:spcBef>
                <a:spcPts val="90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288925" indent="-227013" algn="l" rtl="0" eaLnBrk="1" fontAlgn="base" hangingPunct="1">
              <a:spcBef>
                <a:spcPts val="500"/>
              </a:spcBef>
              <a:spcAft>
                <a:spcPct val="0"/>
              </a:spcAft>
              <a:buSzPct val="85000"/>
              <a:buChar char="–"/>
              <a:defRPr sz="2400">
                <a:solidFill>
                  <a:srgbClr val="003366"/>
                </a:solidFill>
                <a:latin typeface="+mn-lt"/>
                <a:ea typeface="+mn-ea"/>
              </a:defRPr>
            </a:lvl2pPr>
            <a:lvl3pPr marL="573088" indent="-11747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Lucida Grande" pitchFamily="-109" charset="0"/>
              <a:buChar char="–"/>
              <a:defRPr sz="2400">
                <a:solidFill>
                  <a:srgbClr val="003366"/>
                </a:solidFill>
                <a:latin typeface="+mn-lt"/>
                <a:ea typeface="+mn-ea"/>
              </a:defRPr>
            </a:lvl3pPr>
            <a:lvl4pPr marL="909638" indent="-227013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Lucida Grande" pitchFamily="-109" charset="0"/>
              <a:buChar char="–"/>
              <a:defRPr sz="2400">
                <a:solidFill>
                  <a:srgbClr val="003366"/>
                </a:solidFill>
                <a:latin typeface="+mn-lt"/>
                <a:ea typeface="+mn-ea"/>
              </a:defRPr>
            </a:lvl4pPr>
            <a:lvl5pPr marL="1146175" indent="-23653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66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C5993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C5993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C5993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C5993"/>
                </a:solidFill>
                <a:latin typeface="+mn-lt"/>
                <a:ea typeface="+mn-ea"/>
              </a:defRPr>
            </a:lvl9pPr>
          </a:lstStyle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300" b="1" kern="0" dirty="0" smtClean="0">
                <a:solidFill>
                  <a:srgbClr val="1621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ENSDF</a:t>
            </a:r>
          </a:p>
          <a:p>
            <a:pPr lvl="3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21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 Chain:</a:t>
            </a:r>
            <a:r>
              <a:rPr lang="en-US" sz="21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Select with multiple criteria – ongoing</a:t>
            </a:r>
          </a:p>
          <a:p>
            <a:pPr lvl="3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21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Nuclide</a:t>
            </a:r>
            <a:r>
              <a:rPr lang="en-US" sz="21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Update ENSDF and NDS publication if significant</a:t>
            </a:r>
          </a:p>
          <a:p>
            <a:pPr lvl="3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2100" kern="0" dirty="0" smtClean="0">
                <a:solidFill>
                  <a:srgbClr val="1833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US" sz="21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Timely update of any subgroups? (</a:t>
            </a:r>
            <a:r>
              <a:rPr lang="en-US" sz="2100" kern="0" dirty="0" smtClean="0">
                <a:solidFill>
                  <a:srgbClr val="1833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topic</a:t>
            </a:r>
            <a:r>
              <a:rPr lang="en-US" sz="21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4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1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 - Decay datasets following AME publication (where needed)</a:t>
            </a:r>
          </a:p>
          <a:p>
            <a:pPr lvl="3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2100" kern="0" dirty="0" smtClean="0">
                <a:solidFill>
                  <a:srgbClr val="1833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US" sz="21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Adopted Decay Datasets? (</a:t>
            </a:r>
            <a:r>
              <a:rPr lang="en-US" sz="2100" kern="0" dirty="0" smtClean="0">
                <a:solidFill>
                  <a:srgbClr val="1833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topic</a:t>
            </a:r>
            <a:r>
              <a:rPr lang="en-US" sz="21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3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21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Outreach for input/need from community</a:t>
            </a:r>
          </a:p>
          <a:p>
            <a:pPr lvl="4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1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to address needs for future FRIB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300" b="1" kern="0" dirty="0">
                <a:solidFill>
                  <a:srgbClr val="1621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NDS</a:t>
            </a:r>
          </a:p>
          <a:p>
            <a:pPr lvl="3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21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issue: For reactions</a:t>
            </a:r>
          </a:p>
          <a:p>
            <a:pPr lvl="3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21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issues: For Mass Chain, </a:t>
            </a:r>
            <a:r>
              <a:rPr lang="en-US" sz="21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Nuclide</a:t>
            </a:r>
            <a:r>
              <a:rPr lang="en-US" sz="21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Horizontal evaluation, </a:t>
            </a:r>
            <a:r>
              <a:rPr lang="en-US" sz="21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items (</a:t>
            </a:r>
            <a:r>
              <a:rPr lang="en-US" sz="2100" kern="0" dirty="0" smtClean="0">
                <a:solidFill>
                  <a:srgbClr val="1833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</a:t>
            </a:r>
            <a:r>
              <a:rPr lang="en-US" sz="2100" kern="0" dirty="0">
                <a:solidFill>
                  <a:srgbClr val="1833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r>
              <a:rPr lang="en-US" sz="21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100" kern="0" dirty="0" smtClean="0">
              <a:solidFill>
                <a:srgbClr val="1621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300" b="1" kern="0" dirty="0" smtClean="0">
                <a:solidFill>
                  <a:srgbClr val="1621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en-US" sz="2300" kern="0" dirty="0" smtClean="0">
                <a:solidFill>
                  <a:srgbClr val="1621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300" kern="0" dirty="0">
              <a:solidFill>
                <a:srgbClr val="1621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21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NDS vs. ENSDF (Sometimes data in ENSDF changes prior to next NDS)</a:t>
            </a:r>
            <a:endParaRPr lang="en-US" sz="21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21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 snapshot could help (</a:t>
            </a:r>
            <a:r>
              <a:rPr lang="en-US" sz="2100" kern="0" dirty="0" smtClean="0">
                <a:solidFill>
                  <a:srgbClr val="1833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topic</a:t>
            </a:r>
            <a:r>
              <a:rPr lang="en-US" sz="21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100" kern="0" dirty="0" smtClean="0">
              <a:solidFill>
                <a:srgbClr val="1621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10"/>
          <p:cNvSpPr txBox="1">
            <a:spLocks/>
          </p:cNvSpPr>
          <p:nvPr/>
        </p:nvSpPr>
        <p:spPr>
          <a:xfrm>
            <a:off x="592138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9pPr>
          </a:lstStyle>
          <a:p>
            <a:r>
              <a:rPr lang="en-US" altLang="en-US" sz="1200" dirty="0" smtClean="0"/>
              <a:t>9</a:t>
            </a:r>
            <a:endParaRPr lang="en-US" altLang="en-US" sz="1200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2668044" y="6356350"/>
            <a:ext cx="425884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+mn-cs"/>
              </a:defRPr>
            </a:lvl9pPr>
          </a:lstStyle>
          <a:p>
            <a:r>
              <a:rPr lang="en-US" altLang="en-US" sz="1800" i="1" smtClean="0">
                <a:solidFill>
                  <a:srgbClr val="1833FA"/>
                </a:solidFill>
              </a:rPr>
              <a:t>USNDP Meeting, BNL,16-18 Nov, 2016</a:t>
            </a:r>
            <a:endParaRPr lang="en-US" altLang="en-US" sz="1800" i="1" dirty="0">
              <a:solidFill>
                <a:srgbClr val="1833FA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040" y="1081324"/>
            <a:ext cx="2658759" cy="2587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441" y="1507201"/>
            <a:ext cx="2233730" cy="402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53904" y="5643626"/>
            <a:ext cx="3170804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http://www.nndc.bnl.gov/ensarchivals</a:t>
            </a:r>
            <a:r>
              <a:rPr lang="en-US" sz="1400" dirty="0" smtClean="0"/>
              <a:t>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7920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BNL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LBNL_Template</Template>
  <TotalTime>5513</TotalTime>
  <Words>1121</Words>
  <Application>Microsoft Office PowerPoint</Application>
  <PresentationFormat>On-screen Show (4:3)</PresentationFormat>
  <Paragraphs>158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LBNL_Template</vt:lpstr>
      <vt:lpstr>USNDP Nuclear Structure and Decay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Bright Spots:</vt:lpstr>
      <vt:lpstr>Challenges/Concerns:</vt:lpstr>
      <vt:lpstr>PowerPoint Presentation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Structure and Decay Data of USNDP</dc:title>
  <dc:creator>Basunia</dc:creator>
  <cp:lastModifiedBy>Basunia</cp:lastModifiedBy>
  <cp:revision>328</cp:revision>
  <cp:lastPrinted>2016-11-15T00:54:09Z</cp:lastPrinted>
  <dcterms:created xsi:type="dcterms:W3CDTF">2016-01-31T07:51:06Z</dcterms:created>
  <dcterms:modified xsi:type="dcterms:W3CDTF">2016-11-18T14:46:45Z</dcterms:modified>
</cp:coreProperties>
</file>