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6" r:id="rId1"/>
  </p:sldMasterIdLst>
  <p:notesMasterIdLst>
    <p:notesMasterId r:id="rId13"/>
  </p:notesMasterIdLst>
  <p:handoutMasterIdLst>
    <p:handoutMasterId r:id="rId14"/>
  </p:handoutMasterIdLst>
  <p:sldIdLst>
    <p:sldId id="582" r:id="rId2"/>
    <p:sldId id="602" r:id="rId3"/>
    <p:sldId id="603" r:id="rId4"/>
    <p:sldId id="604" r:id="rId5"/>
    <p:sldId id="596" r:id="rId6"/>
    <p:sldId id="597" r:id="rId7"/>
    <p:sldId id="609" r:id="rId8"/>
    <p:sldId id="606" r:id="rId9"/>
    <p:sldId id="607" r:id="rId10"/>
    <p:sldId id="608" r:id="rId11"/>
    <p:sldId id="568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8000"/>
    <a:srgbClr val="FFC000"/>
    <a:srgbClr val="E6B9B8"/>
    <a:srgbClr val="800000"/>
    <a:srgbClr val="FFFF00"/>
    <a:srgbClr val="042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 autoAdjust="0"/>
    <p:restoredTop sz="90143" autoAdjust="0"/>
  </p:normalViewPr>
  <p:slideViewPr>
    <p:cSldViewPr>
      <p:cViewPr>
        <p:scale>
          <a:sx n="69" d="100"/>
          <a:sy n="69" d="100"/>
        </p:scale>
        <p:origin x="-3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1154E38C-A77C-40AD-9865-57E5DA9B1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18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6CBE9D29-5C9F-4B5C-B05B-E727A1184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38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1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47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89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09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47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16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81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8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5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EEF959AA-FAC2-4C1A-B9C4-D7F6FE7F7BD7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42D5E156-7552-4F32-ADE6-A9FAFCC49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2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65AF6451-DCB3-48D1-882A-3149C9EE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84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DC75C66-2309-4CD2-A3CC-F2F6613BA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1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119CF80D-CE4B-4B48-99CA-4F0072B4D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1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778AC0EA-064D-4C51-B5A1-8C89F0E88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33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6BB7D4D-3B1E-4DFB-8832-3ED7098AB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03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CE08F509-DA07-4C1D-96A2-0A8A046E2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20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0AD1C941-FF35-4CE8-8826-1CCCCD1DF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9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A5F919BC-9759-49AE-888F-2D87D9F97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6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8201A8E7-72FB-4F91-833E-D88DB0DE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1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3B339D3-81D1-48A9-BEBE-F46642409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FABD5C0-0E4A-4392-A82C-C05862CB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8" descr="REVBG_Slide4_Blu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0" y="6414655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</a:rPr>
              <a:t>Antineutrinos</a:t>
            </a:r>
            <a:endParaRPr lang="en-US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0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4648200" cy="429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5308412"/>
            <a:ext cx="449580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F.P. An et al,  PRL 116, 061801 (2016)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1676400"/>
            <a:ext cx="3733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Missing 5.4% of the total number of electron antineutrinos at around 500m from the reactor with </a:t>
            </a:r>
            <a:r>
              <a:rPr lang="en-US" sz="2000" dirty="0"/>
              <a:t>respect to the Huber-Mueller </a:t>
            </a:r>
            <a:r>
              <a:rPr lang="en-US" sz="2000" dirty="0" smtClean="0"/>
              <a:t>predictions.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deficit is not accounted for in the three flavors oscillations.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There is a distortion in the energy spectrum with respect to the Huber-Mueller prediction.</a:t>
            </a:r>
            <a:endParaRPr lang="en-US" sz="20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29200" y="707050"/>
            <a:ext cx="381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400" u="sng" dirty="0" smtClean="0">
                <a:solidFill>
                  <a:srgbClr val="1F497D"/>
                </a:solidFill>
                <a:latin typeface="Calibri" pitchFamily="34" charset="0"/>
              </a:rPr>
              <a:t>Latest </a:t>
            </a:r>
            <a:r>
              <a:rPr lang="en-US" altLang="en-US" sz="2400" u="sng" dirty="0" err="1" smtClean="0">
                <a:solidFill>
                  <a:srgbClr val="1F497D"/>
                </a:solidFill>
                <a:latin typeface="Calibri" pitchFamily="34" charset="0"/>
              </a:rPr>
              <a:t>Daya</a:t>
            </a:r>
            <a:r>
              <a:rPr lang="en-US" altLang="en-US" sz="2400" u="sng" dirty="0" smtClean="0">
                <a:solidFill>
                  <a:srgbClr val="1F497D"/>
                </a:solidFill>
                <a:latin typeface="Calibri" pitchFamily="34" charset="0"/>
              </a:rPr>
              <a:t> Bay Antineutrino Spectrum</a:t>
            </a:r>
            <a:endParaRPr lang="en-US" altLang="en-US" sz="2400" u="sng" dirty="0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-27709"/>
            <a:ext cx="9144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Neutrinos are hot now!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7709"/>
            <a:ext cx="9144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Additional shape factors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691" y="609600"/>
            <a:ext cx="8229600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2000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exp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=1+a</a:t>
            </a:r>
            <a:r>
              <a:rPr lang="en-US" sz="2000" b="1" i="1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W+a</a:t>
            </a:r>
            <a:r>
              <a:rPr lang="en-US" sz="2000" b="1" i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W+a</a:t>
            </a:r>
            <a:r>
              <a:rPr lang="en-US" sz="2000" b="1" i="1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W+b</a:t>
            </a:r>
            <a:r>
              <a:rPr lang="en-US" sz="2000" b="1" i="1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/W</a:t>
            </a:r>
            <a:endParaRPr lang="en-US" sz="2000" b="1" i="1" baseline="-25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000" b="1" i="1" baseline="-25000" dirty="0"/>
          </a:p>
        </p:txBody>
      </p:sp>
      <p:grpSp>
        <p:nvGrpSpPr>
          <p:cNvPr id="6" name="Group 5"/>
          <p:cNvGrpSpPr/>
          <p:nvPr/>
        </p:nvGrpSpPr>
        <p:grpSpPr>
          <a:xfrm>
            <a:off x="145473" y="1413164"/>
            <a:ext cx="5957455" cy="5444836"/>
            <a:chOff x="1219200" y="1413164"/>
            <a:chExt cx="5957455" cy="5444836"/>
          </a:xfrm>
        </p:grpSpPr>
        <p:pic>
          <p:nvPicPr>
            <p:cNvPr id="46082" name="Picture 2" descr="C:\my documents\ensdf\signal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01" r="19581"/>
            <a:stretch/>
          </p:blipFill>
          <p:spPr bwMode="auto">
            <a:xfrm>
              <a:off x="1219200" y="1413164"/>
              <a:ext cx="5957455" cy="5444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27418" y="1591791"/>
              <a:ext cx="235527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rgbClr val="008000"/>
                  </a:solidFill>
                </a:rPr>
                <a:t>Data</a:t>
              </a:r>
            </a:p>
            <a:p>
              <a:pPr algn="ctr"/>
              <a:r>
                <a:rPr lang="en-US" sz="1800" b="1" dirty="0" smtClean="0">
                  <a:solidFill>
                    <a:srgbClr val="0000FF"/>
                  </a:solidFill>
                </a:rPr>
                <a:t>ILL-Vogel</a:t>
              </a:r>
            </a:p>
            <a:p>
              <a:pPr algn="ctr"/>
              <a:r>
                <a:rPr lang="en-US" sz="1800" b="1" dirty="0" smtClean="0">
                  <a:solidFill>
                    <a:srgbClr val="FF0000"/>
                  </a:solidFill>
                </a:rPr>
                <a:t>Huber-Mueller</a:t>
              </a:r>
            </a:p>
            <a:p>
              <a:pPr algn="ctr"/>
              <a:r>
                <a:rPr lang="en-US" sz="1800" b="1" dirty="0" smtClean="0"/>
                <a:t>Conversion</a:t>
              </a:r>
            </a:p>
            <a:p>
              <a:pPr algn="ctr"/>
              <a:r>
                <a:rPr lang="en-US" sz="1800" b="1" dirty="0"/>
                <a:t>a</a:t>
              </a:r>
              <a:r>
                <a:rPr lang="en-US" sz="1800" b="1" baseline="-25000" dirty="0" smtClean="0"/>
                <a:t>1</a:t>
              </a:r>
              <a:r>
                <a:rPr lang="en-US" sz="1800" b="1" dirty="0" smtClean="0"/>
                <a:t>=0.03 in 3-6 MeV</a:t>
              </a:r>
              <a:endParaRPr lang="en-US" sz="1800" b="1" dirty="0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366879"/>
              </p:ext>
            </p:extLst>
          </p:nvPr>
        </p:nvGraphicFramePr>
        <p:xfrm>
          <a:off x="6109855" y="2577225"/>
          <a:ext cx="289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</a:t>
                      </a:r>
                      <a:r>
                        <a:rPr lang="en-US" baseline="-25000" dirty="0" err="1" smtClean="0"/>
                        <a:t>exp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130</a:t>
                      </a:r>
                      <a:r>
                        <a:rPr lang="en-US" b="1" dirty="0" smtClean="0"/>
                        <a:t>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1+0.04W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130</a:t>
                      </a:r>
                      <a:r>
                        <a:rPr lang="en-US" b="1" dirty="0" smtClean="0"/>
                        <a:t>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1+0.04W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131</a:t>
                      </a:r>
                      <a:r>
                        <a:rPr lang="en-US" b="1" dirty="0" smtClean="0"/>
                        <a:t>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1+0.02W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09855" y="1516024"/>
            <a:ext cx="2881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From X. </a:t>
            </a:r>
            <a:r>
              <a:rPr lang="en-US" sz="2000" dirty="0" err="1" smtClean="0"/>
              <a:t>Mougeot</a:t>
            </a:r>
            <a:r>
              <a:rPr lang="en-US" sz="2000" dirty="0" smtClean="0"/>
              <a:t>, PRC91, 055504 (2015), for allowed transitions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62254" y="4267200"/>
            <a:ext cx="2881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=0.03 is not a crazy value!</a:t>
            </a: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2705100" y="609600"/>
            <a:ext cx="3397828" cy="802008"/>
            <a:chOff x="2705100" y="609600"/>
            <a:chExt cx="3397828" cy="802008"/>
          </a:xfrm>
        </p:grpSpPr>
        <p:sp>
          <p:nvSpPr>
            <p:cNvPr id="4" name="TextBox 3"/>
            <p:cNvSpPr txBox="1"/>
            <p:nvPr/>
          </p:nvSpPr>
          <p:spPr>
            <a:xfrm>
              <a:off x="2705100" y="1011498"/>
              <a:ext cx="33978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Adjust to match </a:t>
              </a:r>
              <a:r>
                <a:rPr lang="en-US" sz="2000" b="1" dirty="0" err="1" smtClean="0"/>
                <a:t>Daya</a:t>
              </a:r>
              <a:r>
                <a:rPr lang="en-US" sz="2000" b="1" dirty="0" smtClean="0"/>
                <a:t> Bay</a:t>
              </a:r>
              <a:endParaRPr lang="en-US" sz="2000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810000" y="6096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314208" y="5105400"/>
            <a:ext cx="24730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Shape factors are not included in ENSDF!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0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7709"/>
            <a:ext cx="9144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Conclusions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755" y="838200"/>
            <a:ext cx="8458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400" dirty="0" smtClean="0"/>
              <a:t>If we had highly precise decay data as well as electron spectra and yields following the fission of </a:t>
            </a:r>
            <a:r>
              <a:rPr lang="en-US" sz="2400" baseline="30000" dirty="0" smtClean="0"/>
              <a:t>235</a:t>
            </a:r>
            <a:r>
              <a:rPr lang="en-US" sz="2400" dirty="0" smtClean="0"/>
              <a:t>U, </a:t>
            </a:r>
            <a:r>
              <a:rPr lang="en-US" sz="2400" baseline="30000" dirty="0" smtClean="0"/>
              <a:t>238</a:t>
            </a:r>
            <a:r>
              <a:rPr lang="en-US" sz="2400" dirty="0" smtClean="0"/>
              <a:t>U, </a:t>
            </a:r>
            <a:r>
              <a:rPr lang="en-US" sz="2400" baseline="30000" dirty="0" smtClean="0"/>
              <a:t>239</a:t>
            </a:r>
            <a:r>
              <a:rPr lang="en-US" sz="2400" dirty="0" smtClean="0"/>
              <a:t>Pu and </a:t>
            </a:r>
            <a:r>
              <a:rPr lang="en-US" sz="2400" baseline="30000" dirty="0" smtClean="0"/>
              <a:t>241</a:t>
            </a:r>
            <a:r>
              <a:rPr lang="en-US" sz="2400" dirty="0" smtClean="0"/>
              <a:t>Pu, we could tell if there is physics behind the standard model.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400" dirty="0" smtClean="0"/>
              <a:t>We have explored the sensitivity of the recently published data to different nuclear data quantities</a:t>
            </a:r>
          </a:p>
          <a:p>
            <a:pPr algn="just"/>
            <a:endParaRPr lang="en-US" sz="2400" dirty="0"/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en-US" sz="2400" baseline="30000" dirty="0" smtClean="0"/>
              <a:t>238</a:t>
            </a:r>
            <a:r>
              <a:rPr lang="en-US" sz="2400" dirty="0" smtClean="0"/>
              <a:t>U antineutrino spectrum</a:t>
            </a:r>
          </a:p>
          <a:p>
            <a:pPr lvl="1" algn="just"/>
            <a:endParaRPr lang="en-US" sz="800" dirty="0" smtClean="0"/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en-US" sz="2400" dirty="0" err="1" smtClean="0"/>
              <a:t>Z</a:t>
            </a:r>
            <a:r>
              <a:rPr lang="en-US" sz="2400" baseline="-25000" dirty="0" err="1" smtClean="0"/>
              <a:t>effective</a:t>
            </a:r>
            <a:r>
              <a:rPr lang="en-US" sz="2400" dirty="0" smtClean="0"/>
              <a:t> of the </a:t>
            </a:r>
            <a:r>
              <a:rPr lang="en-US" sz="2400" baseline="30000" dirty="0" smtClean="0"/>
              <a:t>235</a:t>
            </a:r>
            <a:r>
              <a:rPr lang="en-US" sz="2400" dirty="0" smtClean="0"/>
              <a:t>U and </a:t>
            </a:r>
            <a:r>
              <a:rPr lang="en-US" sz="2400" baseline="30000" dirty="0" smtClean="0"/>
              <a:t>239,239</a:t>
            </a:r>
            <a:r>
              <a:rPr lang="en-US" sz="2400" dirty="0" smtClean="0"/>
              <a:t>Pu antineutrino spectra</a:t>
            </a:r>
          </a:p>
          <a:p>
            <a:pPr lvl="1" algn="just"/>
            <a:endParaRPr lang="en-US" sz="800" dirty="0" smtClean="0"/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en-US" sz="2400" dirty="0" smtClean="0"/>
              <a:t>Shape factors due to weak magnetism, first-forbidden transitions,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 corrections.</a:t>
            </a:r>
          </a:p>
        </p:txBody>
      </p:sp>
    </p:spTree>
    <p:extLst>
      <p:ext uri="{BB962C8B-B14F-4D97-AF65-F5344CB8AC3E}">
        <p14:creationId xmlns:p14="http://schemas.microsoft.com/office/powerpoint/2010/main" val="25242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709"/>
            <a:ext cx="914400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Possible </a:t>
            </a:r>
            <a:r>
              <a:rPr lang="en-US" b="1" dirty="0">
                <a:solidFill>
                  <a:schemeClr val="bg1"/>
                </a:solidFill>
              </a:rPr>
              <a:t>s</a:t>
            </a:r>
            <a:r>
              <a:rPr lang="en-US" b="1" dirty="0" smtClean="0">
                <a:solidFill>
                  <a:schemeClr val="bg1"/>
                </a:solidFill>
              </a:rPr>
              <a:t>ources of disagreement between          </a:t>
            </a:r>
            <a:r>
              <a:rPr lang="en-US" b="1" dirty="0" err="1" smtClean="0">
                <a:solidFill>
                  <a:schemeClr val="bg1"/>
                </a:solidFill>
              </a:rPr>
              <a:t>Daya</a:t>
            </a:r>
            <a:r>
              <a:rPr lang="en-US" b="1" dirty="0" smtClean="0">
                <a:solidFill>
                  <a:schemeClr val="bg1"/>
                </a:solidFill>
              </a:rPr>
              <a:t> Bay and Huber-Mueller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772400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Assuming that the ILL electron spectra data are correct (most likely), then the disagreement is due to:</a:t>
            </a:r>
          </a:p>
          <a:p>
            <a:pPr algn="just"/>
            <a:endParaRPr lang="en-US" sz="24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400" baseline="30000" dirty="0" smtClean="0"/>
              <a:t>238</a:t>
            </a:r>
            <a:r>
              <a:rPr lang="en-US" sz="2400" dirty="0" smtClean="0"/>
              <a:t>U spectra, the least known, is </a:t>
            </a:r>
            <a:r>
              <a:rPr lang="en-US" sz="2400" dirty="0"/>
              <a:t>wrong, see </a:t>
            </a:r>
            <a:r>
              <a:rPr lang="en-US" sz="2400" dirty="0" smtClean="0"/>
              <a:t>A.C</a:t>
            </a:r>
            <a:r>
              <a:rPr lang="en-US" sz="2400" dirty="0"/>
              <a:t>. Hayes </a:t>
            </a:r>
            <a:r>
              <a:rPr lang="en-US" sz="2400" dirty="0" smtClean="0"/>
              <a:t>et al, Phys</a:t>
            </a:r>
            <a:r>
              <a:rPr lang="en-US" sz="2400" dirty="0"/>
              <a:t>. Rev. </a:t>
            </a:r>
            <a:r>
              <a:rPr lang="en-US" sz="2400" dirty="0" smtClean="0"/>
              <a:t>D92, </a:t>
            </a:r>
            <a:r>
              <a:rPr lang="en-US" sz="2400" dirty="0"/>
              <a:t>033015 (2015).</a:t>
            </a:r>
            <a:endParaRPr lang="en-US" sz="24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400" dirty="0" err="1" smtClean="0"/>
              <a:t>Z</a:t>
            </a:r>
            <a:r>
              <a:rPr lang="en-US" sz="2400" baseline="-25000" dirty="0" err="1" smtClean="0"/>
              <a:t>effective</a:t>
            </a:r>
            <a:r>
              <a:rPr lang="en-US" sz="2400" dirty="0" smtClean="0"/>
              <a:t> vs end-point energies function is not correct.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400" dirty="0" smtClean="0"/>
              <a:t>Additional correction terms are needed in beta spectrum shapes.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400" dirty="0" smtClean="0"/>
              <a:t>Something new…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8593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Changes to the </a:t>
            </a:r>
            <a:r>
              <a:rPr lang="en-US" sz="2400" baseline="30000" dirty="0" smtClean="0"/>
              <a:t>238</a:t>
            </a:r>
            <a:r>
              <a:rPr lang="en-US" sz="2400" dirty="0" smtClean="0"/>
              <a:t>U</a:t>
            </a:r>
            <a:r>
              <a:rPr lang="en-US" sz="2400" dirty="0"/>
              <a:t> </a:t>
            </a:r>
            <a:r>
              <a:rPr lang="en-US" sz="2400" dirty="0" smtClean="0"/>
              <a:t>antineutrino spectrum to fit the data, that is, to solve the anomaly and spectrum distortion: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27709"/>
            <a:ext cx="9144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Adjusting the </a:t>
            </a:r>
            <a:r>
              <a:rPr lang="en-US" b="1" baseline="30000" dirty="0" smtClean="0">
                <a:solidFill>
                  <a:schemeClr val="bg1"/>
                </a:solidFill>
              </a:rPr>
              <a:t>238</a:t>
            </a:r>
            <a:r>
              <a:rPr lang="en-US" b="1" dirty="0" smtClean="0">
                <a:solidFill>
                  <a:schemeClr val="bg1"/>
                </a:solidFill>
              </a:rPr>
              <a:t>U antineutrino spectrum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7106" name="Picture 2" descr="C:\my documents\ensdf\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62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32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709"/>
            <a:ext cx="9144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Adjusting the </a:t>
            </a:r>
            <a:r>
              <a:rPr lang="en-US" b="1" baseline="30000" dirty="0" smtClean="0">
                <a:solidFill>
                  <a:schemeClr val="bg1"/>
                </a:solidFill>
              </a:rPr>
              <a:t>238</a:t>
            </a:r>
            <a:r>
              <a:rPr lang="en-US" b="1" dirty="0" smtClean="0">
                <a:solidFill>
                  <a:schemeClr val="bg1"/>
                </a:solidFill>
              </a:rPr>
              <a:t>U antineutrino spectrum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762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Adjusting the </a:t>
            </a:r>
            <a:r>
              <a:rPr lang="en-US" sz="2400" baseline="30000" dirty="0" smtClean="0"/>
              <a:t>238</a:t>
            </a:r>
            <a:r>
              <a:rPr lang="en-US" sz="2400" dirty="0" smtClean="0"/>
              <a:t>U spectrum leads to a result that is unphysical</a:t>
            </a:r>
            <a:endParaRPr lang="en-US" sz="2400" dirty="0"/>
          </a:p>
        </p:txBody>
      </p:sp>
      <p:pic>
        <p:nvPicPr>
          <p:cNvPr id="46082" name="Picture 2" descr="C:\my documents\ensdf\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6852"/>
            <a:ext cx="762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9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my documents\ensdf\241Pu-f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89" y="942110"/>
            <a:ext cx="6823362" cy="545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2066" y="1524000"/>
            <a:ext cx="1143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baseline="30000" dirty="0" smtClean="0"/>
              <a:t>241</a:t>
            </a:r>
            <a:r>
              <a:rPr lang="en-US" b="1" dirty="0" smtClean="0"/>
              <a:t>Pu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60647" y="216372"/>
            <a:ext cx="581025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Q</a:t>
            </a:r>
            <a:r>
              <a:rPr lang="en-US" b="1" i="1" baseline="-25000" dirty="0" smtClean="0"/>
              <a:t>i</a:t>
            </a:r>
            <a:endParaRPr lang="en-US" b="1" i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8034337" y="129248"/>
            <a:ext cx="552450" cy="52322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Z</a:t>
            </a:r>
            <a:r>
              <a:rPr lang="en-US" b="1" i="1" baseline="-25000" dirty="0" err="1" smtClean="0"/>
              <a:t>i</a:t>
            </a:r>
            <a:endParaRPr lang="en-US" b="1" i="1" baseline="-25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723168" y="523220"/>
            <a:ext cx="419100" cy="52322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I</a:t>
            </a:r>
            <a:r>
              <a:rPr lang="en-US" b="1" i="1" baseline="-25000" dirty="0" smtClean="0"/>
              <a:t>i</a:t>
            </a:r>
            <a:endParaRPr lang="en-US" b="1" i="1" baseline="-25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200900" y="5943600"/>
            <a:ext cx="17145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715250" y="784830"/>
            <a:ext cx="146555" cy="6629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229600" y="609600"/>
            <a:ext cx="41131" cy="8630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586787" y="1046440"/>
            <a:ext cx="204789" cy="4775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032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3600" u="sng" dirty="0" smtClean="0">
                <a:solidFill>
                  <a:srgbClr val="1F497D"/>
                </a:solidFill>
                <a:latin typeface="Calibri" pitchFamily="34" charset="0"/>
              </a:rPr>
              <a:t>Conversion Method</a:t>
            </a:r>
            <a:endParaRPr lang="en-US" altLang="en-US" sz="3600" u="sng" dirty="0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739592"/>
            <a:ext cx="188278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Fit a number of average decay branches to the measured electron spectrum to derive the antineutrino spectrum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97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032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3600" u="sng" dirty="0" smtClean="0">
                <a:solidFill>
                  <a:srgbClr val="1F497D"/>
                </a:solidFill>
                <a:latin typeface="Calibri" pitchFamily="34" charset="0"/>
              </a:rPr>
              <a:t>Conversion Method</a:t>
            </a:r>
            <a:endParaRPr lang="en-US" altLang="en-US" sz="3600" u="sng" dirty="0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9" y="721741"/>
            <a:ext cx="8804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 turns out that </a:t>
            </a:r>
            <a:r>
              <a:rPr lang="en-US" sz="2000" i="1" dirty="0" err="1" smtClean="0"/>
              <a:t>Z</a:t>
            </a:r>
            <a:r>
              <a:rPr lang="en-US" sz="2000" i="1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is not constant.  It is calculated as: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502449"/>
              </p:ext>
            </p:extLst>
          </p:nvPr>
        </p:nvGraphicFramePr>
        <p:xfrm>
          <a:off x="294768" y="1143000"/>
          <a:ext cx="44672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0" name="Equation" r:id="rId3" imgW="2425680" imgH="355320" progId="Equation.3">
                  <p:embed/>
                </p:oleObj>
              </mc:Choice>
              <mc:Fallback>
                <p:oleObj name="Equation" r:id="rId3" imgW="2425680" imgH="355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68" y="1143000"/>
                        <a:ext cx="446722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51478" y="1219200"/>
            <a:ext cx="1025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where: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080879"/>
              </p:ext>
            </p:extLst>
          </p:nvPr>
        </p:nvGraphicFramePr>
        <p:xfrm>
          <a:off x="5876715" y="1219200"/>
          <a:ext cx="297021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1" name="Equation" r:id="rId5" imgW="1612800" imgH="228600" progId="Equation.3">
                  <p:embed/>
                </p:oleObj>
              </mc:Choice>
              <mc:Fallback>
                <p:oleObj name="Equation" r:id="rId5" imgW="1612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715" y="1219200"/>
                        <a:ext cx="2970213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086174" y="1619310"/>
            <a:ext cx="7014125" cy="5010089"/>
            <a:chOff x="1086174" y="1619310"/>
            <a:chExt cx="7014125" cy="5010089"/>
          </a:xfrm>
        </p:grpSpPr>
        <p:pic>
          <p:nvPicPr>
            <p:cNvPr id="52241" name="Picture 17" descr="C:\my documents\ensdf\235Uavz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174" y="1619310"/>
              <a:ext cx="7014125" cy="5010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858000" y="1828800"/>
              <a:ext cx="990600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baseline="30000" dirty="0" smtClean="0"/>
                <a:t>235</a:t>
              </a:r>
              <a:r>
                <a:rPr lang="en-US" b="1" dirty="0" smtClean="0"/>
                <a:t>U</a:t>
              </a:r>
              <a:endParaRPr lang="en-US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92336" y="5144501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Uncertain due to the CFY data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9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7709"/>
            <a:ext cx="9144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Adjusting the Z-effective to match the data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2322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electron/antineutrino spectrum is shifted to lower/higher energies for higher Z values: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163781" y="1374999"/>
            <a:ext cx="6650182" cy="4831771"/>
            <a:chOff x="762000" y="1558361"/>
            <a:chExt cx="6650182" cy="4831771"/>
          </a:xfrm>
        </p:grpSpPr>
        <p:pic>
          <p:nvPicPr>
            <p:cNvPr id="3" name="Picture 2" descr="C:\my documents\ensdf\es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87" r="12727"/>
            <a:stretch/>
          </p:blipFill>
          <p:spPr bwMode="auto">
            <a:xfrm>
              <a:off x="762000" y="1884217"/>
              <a:ext cx="6650182" cy="4505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324600" y="2133599"/>
              <a:ext cx="914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Z=47</a:t>
              </a:r>
            </a:p>
            <a:p>
              <a:r>
                <a:rPr lang="en-US" sz="2000" b="1" dirty="0" smtClean="0">
                  <a:solidFill>
                    <a:srgbClr val="0000FF"/>
                  </a:solidFill>
                </a:rPr>
                <a:t>Z=27</a:t>
              </a:r>
            </a:p>
            <a:p>
              <a:r>
                <a:rPr lang="en-US" sz="2000" b="1" dirty="0" smtClean="0">
                  <a:solidFill>
                    <a:srgbClr val="FF0000"/>
                  </a:solidFill>
                </a:rPr>
                <a:t>Z=67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8400" y="1558361"/>
              <a:ext cx="374072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Electron Spectrum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044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my documents\ensdf\av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-27709"/>
            <a:ext cx="9144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Adjusting the Z-effective to match the data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3733800"/>
            <a:ext cx="19050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Unphysical changes to </a:t>
            </a:r>
            <a:r>
              <a:rPr lang="en-US" sz="2000" b="1" dirty="0" err="1" smtClean="0"/>
              <a:t>Z</a:t>
            </a:r>
            <a:r>
              <a:rPr lang="en-US" sz="2000" b="1" baseline="-25000" dirty="0" err="1" smtClean="0"/>
              <a:t>eff</a:t>
            </a:r>
            <a:r>
              <a:rPr lang="en-US" sz="2000" b="1" dirty="0" smtClean="0"/>
              <a:t> are needed to match the data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2878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my documents\ensdf\nnu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51163"/>
            <a:ext cx="762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762000" y="671945"/>
            <a:ext cx="7620000" cy="4762500"/>
            <a:chOff x="762000" y="1047750"/>
            <a:chExt cx="7620000" cy="4762500"/>
          </a:xfrm>
        </p:grpSpPr>
        <p:pic>
          <p:nvPicPr>
            <p:cNvPr id="13" name="Picture 3" descr="C:\my documents\ensdf\nnuc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047750"/>
              <a:ext cx="7620000" cy="476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752600" y="2008909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~100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24600" y="39624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&lt;10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-27709"/>
            <a:ext cx="9144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Number of nuclides in </a:t>
            </a:r>
            <a:r>
              <a:rPr lang="en-US" b="1" dirty="0" err="1" smtClean="0">
                <a:solidFill>
                  <a:schemeClr val="bg1"/>
                </a:solidFill>
              </a:rPr>
              <a:t>Daya</a:t>
            </a:r>
            <a:r>
              <a:rPr lang="en-US" b="1" dirty="0" smtClean="0">
                <a:solidFill>
                  <a:schemeClr val="bg1"/>
                </a:solidFill>
              </a:rPr>
              <a:t> Bay spectrum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62000" y="665018"/>
            <a:ext cx="7620000" cy="4762500"/>
            <a:chOff x="762000" y="1047750"/>
            <a:chExt cx="7620000" cy="4762500"/>
          </a:xfrm>
        </p:grpSpPr>
        <p:pic>
          <p:nvPicPr>
            <p:cNvPr id="17" name="Picture 4" descr="C:\my documents\ensdf\nnuc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047750"/>
              <a:ext cx="7620000" cy="476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1981200" y="24384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~50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48200" y="35814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&lt;10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678918"/>
            <a:ext cx="7620000" cy="6085939"/>
            <a:chOff x="762000" y="685800"/>
            <a:chExt cx="7620000" cy="6085939"/>
          </a:xfrm>
        </p:grpSpPr>
        <p:pic>
          <p:nvPicPr>
            <p:cNvPr id="46082" name="Picture 2" descr="C:\my documents\ensdf\nnuc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685800"/>
              <a:ext cx="7620000" cy="476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" name="Group 1"/>
            <p:cNvGrpSpPr/>
            <p:nvPr/>
          </p:nvGrpSpPr>
          <p:grpSpPr>
            <a:xfrm>
              <a:off x="2971800" y="1905000"/>
              <a:ext cx="4267200" cy="4866739"/>
              <a:chOff x="2971800" y="1905000"/>
              <a:chExt cx="4267200" cy="4866739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2971800" y="1905000"/>
                <a:ext cx="838200" cy="25908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971800" y="5448300"/>
                <a:ext cx="4267200" cy="13234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u="sng" dirty="0" smtClean="0"/>
                  <a:t>3 – 5 MeV region</a:t>
                </a:r>
              </a:p>
              <a:p>
                <a:r>
                  <a:rPr lang="en-US" sz="2000" b="1" dirty="0" smtClean="0"/>
                  <a:t>8 – 3 nuclides contribute 25%</a:t>
                </a:r>
              </a:p>
              <a:p>
                <a:r>
                  <a:rPr lang="en-US" sz="2000" b="1" dirty="0" smtClean="0"/>
                  <a:t>22 – 10 nuclides 50%</a:t>
                </a:r>
              </a:p>
              <a:p>
                <a:r>
                  <a:rPr lang="en-US" sz="2000" b="1" dirty="0" smtClean="0"/>
                  <a:t>50 – 25 nuclides 75%</a:t>
                </a:r>
                <a:endParaRPr lang="en-US" sz="20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1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10923</TotalTime>
  <Words>472</Words>
  <Application>Microsoft Office PowerPoint</Application>
  <PresentationFormat>On-screen Show (4:3)</PresentationFormat>
  <Paragraphs>93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nndc</cp:lastModifiedBy>
  <cp:revision>673</cp:revision>
  <cp:lastPrinted>2007-07-02T19:06:14Z</cp:lastPrinted>
  <dcterms:created xsi:type="dcterms:W3CDTF">2007-06-28T20:22:43Z</dcterms:created>
  <dcterms:modified xsi:type="dcterms:W3CDTF">2016-11-09T19:30:35Z</dcterms:modified>
</cp:coreProperties>
</file>