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12"/>
  </p:notesMasterIdLst>
  <p:handoutMasterIdLst>
    <p:handoutMasterId r:id="rId13"/>
  </p:handoutMasterIdLst>
  <p:sldIdLst>
    <p:sldId id="610" r:id="rId2"/>
    <p:sldId id="611" r:id="rId3"/>
    <p:sldId id="582" r:id="rId4"/>
    <p:sldId id="617" r:id="rId5"/>
    <p:sldId id="474" r:id="rId6"/>
    <p:sldId id="556" r:id="rId7"/>
    <p:sldId id="612" r:id="rId8"/>
    <p:sldId id="602" r:id="rId9"/>
    <p:sldId id="604" r:id="rId10"/>
    <p:sldId id="61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2B7F"/>
    <a:srgbClr val="008000"/>
    <a:srgbClr val="FF00FF"/>
    <a:srgbClr val="FFC000"/>
    <a:srgbClr val="E6B9B8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0143" autoAdjust="0"/>
  </p:normalViewPr>
  <p:slideViewPr>
    <p:cSldViewPr>
      <p:cViewPr>
        <p:scale>
          <a:sx n="69" d="100"/>
          <a:sy n="69" d="100"/>
        </p:scale>
        <p:origin x="-36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3246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Fission Yields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2" y="609600"/>
            <a:ext cx="8763000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3962400"/>
            <a:ext cx="3886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Independent fission yields give the probability that a given level is populated following fission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82" y="0"/>
            <a:ext cx="763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Fission Yields</a:t>
            </a:r>
            <a:endParaRPr 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 NNDC Activities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Requiring no extra funding:</a:t>
            </a:r>
          </a:p>
          <a:p>
            <a:endParaRPr lang="en-US" sz="2400" u="sng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Participate in Isomeric Ratios experiments.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E</a:t>
            </a:r>
            <a:r>
              <a:rPr lang="en-US" sz="2400" dirty="0" smtClean="0"/>
              <a:t>xplore effect on antineutrino spectra calculations.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r>
              <a:rPr lang="en-US" sz="2400" u="sng" dirty="0" smtClean="0"/>
              <a:t>Wish list:</a:t>
            </a:r>
          </a:p>
          <a:p>
            <a:endParaRPr lang="en-US" sz="2400" u="sng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Rebuild experimental fission yields database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Develop least-squares methods to obtain recommended yields and correlations in cooperation with other national labs.  </a:t>
            </a:r>
          </a:p>
          <a:p>
            <a:endParaRPr lang="en-US" sz="2400" dirty="0"/>
          </a:p>
          <a:p>
            <a:r>
              <a:rPr lang="en-US" sz="2400" dirty="0" smtClean="0"/>
              <a:t>This will require considerable funding, several FTEs for  about 5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2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114" y="166255"/>
            <a:ext cx="86106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Cumulative fission yields are recursively defined as: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CFY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=</a:t>
            </a:r>
            <a:r>
              <a:rPr lang="en-US" sz="2400" dirty="0" err="1" smtClean="0">
                <a:solidFill>
                  <a:srgbClr val="0000FF"/>
                </a:solidFill>
              </a:rPr>
              <a:t>IFY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+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ki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CFY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k</a:t>
            </a:r>
            <a:endParaRPr lang="en-US" sz="2400" dirty="0" err="1">
              <a:solidFill>
                <a:srgbClr val="0000FF"/>
              </a:solidFill>
            </a:endParaRP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where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ki</a:t>
            </a:r>
            <a:r>
              <a:rPr lang="en-US" sz="2400" dirty="0" smtClean="0">
                <a:solidFill>
                  <a:srgbClr val="0000FF"/>
                </a:solidFill>
              </a:rPr>
              <a:t> is the probability of the level k decaying to the level </a:t>
            </a:r>
            <a:r>
              <a:rPr lang="en-US" sz="2400" dirty="0" err="1" smtClean="0">
                <a:solidFill>
                  <a:srgbClr val="0000FF"/>
                </a:solidFill>
              </a:rPr>
              <a:t>i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72" y="1752600"/>
            <a:ext cx="6040228" cy="49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7336" y="2286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Cumulative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Independent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5718" y="208594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Z=60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75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Fission Yields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Currently two independent fission yields library, ENDF/B and JEFF.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The code GEF by K.-H. Schmidt and B. </a:t>
            </a:r>
            <a:r>
              <a:rPr lang="en-US" sz="2000" dirty="0" err="1" smtClean="0"/>
              <a:t>Jurado</a:t>
            </a:r>
            <a:r>
              <a:rPr lang="en-US" sz="2000" dirty="0" smtClean="0"/>
              <a:t> has been developed in the last few years and shows considerable capabilities. </a:t>
            </a:r>
          </a:p>
          <a:p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Most of ENDF/B yields were released </a:t>
            </a:r>
            <a:r>
              <a:rPr lang="en-US" sz="2000" dirty="0"/>
              <a:t>in 1992, </a:t>
            </a:r>
            <a:r>
              <a:rPr lang="en-US" sz="2000" dirty="0" smtClean="0"/>
              <a:t>with </a:t>
            </a:r>
            <a:r>
              <a:rPr lang="en-US" sz="2000" dirty="0"/>
              <a:t>the exception of the </a:t>
            </a:r>
            <a:r>
              <a:rPr lang="en-US" sz="2000" baseline="30000" dirty="0"/>
              <a:t>239</a:t>
            </a:r>
            <a:r>
              <a:rPr lang="en-US" sz="2000" dirty="0"/>
              <a:t>Pu 2 MeV </a:t>
            </a:r>
            <a:r>
              <a:rPr lang="en-US" sz="2000" dirty="0" smtClean="0"/>
              <a:t>data</a:t>
            </a:r>
            <a:r>
              <a:rPr lang="en-US" sz="2000" dirty="0"/>
              <a:t>.</a:t>
            </a: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Data published in the last 25 years have not been incorporated in the library.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ENDF/B-VII.1 </a:t>
            </a:r>
            <a:r>
              <a:rPr lang="en-US" sz="2000" dirty="0" smtClean="0"/>
              <a:t>yields are not fully compatible with modern decay data.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Many experiments are taking data and more will start taking data soon, which should be incorporated in the libraries.</a:t>
            </a:r>
          </a:p>
        </p:txBody>
      </p:sp>
    </p:spTree>
    <p:extLst>
      <p:ext uri="{BB962C8B-B14F-4D97-AF65-F5344CB8AC3E}">
        <p14:creationId xmlns:p14="http://schemas.microsoft.com/office/powerpoint/2010/main" val="30285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4" y="228600"/>
            <a:ext cx="8534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2B7F"/>
                </a:solidFill>
              </a:rPr>
              <a:t>Fission Yields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Workforce shortage is an issue.   During his plenary talk </a:t>
            </a:r>
            <a:r>
              <a:rPr lang="en-US" sz="2000" dirty="0"/>
              <a:t>in ND2016, </a:t>
            </a:r>
            <a:r>
              <a:rPr lang="en-US" sz="2000" dirty="0" err="1" smtClean="0"/>
              <a:t>Tokio</a:t>
            </a:r>
            <a:r>
              <a:rPr lang="en-US" sz="2000" dirty="0" smtClean="0"/>
              <a:t> </a:t>
            </a:r>
            <a:r>
              <a:rPr lang="en-US" sz="2000" dirty="0" err="1" smtClean="0"/>
              <a:t>Fukahori</a:t>
            </a:r>
            <a:r>
              <a:rPr lang="en-US" sz="2000" dirty="0" smtClean="0"/>
              <a:t> considered fission yields evaluators all but </a:t>
            </a:r>
            <a:r>
              <a:rPr lang="en-US" sz="2000" b="1" u="sng" dirty="0" smtClean="0">
                <a:solidFill>
                  <a:srgbClr val="FF0000"/>
                </a:solidFill>
              </a:rPr>
              <a:t>extinct</a:t>
            </a:r>
            <a:r>
              <a:rPr lang="en-US" sz="20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ENDF-6 format doesn’t include yields as function of Z and A, as well as </a:t>
            </a:r>
            <a:r>
              <a:rPr lang="en-US" sz="2000" dirty="0" err="1" smtClean="0"/>
              <a:t>nubar</a:t>
            </a:r>
            <a:r>
              <a:rPr lang="en-US" sz="2000" dirty="0" smtClean="0"/>
              <a:t> as function of 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Covariances</a:t>
            </a:r>
            <a:r>
              <a:rPr lang="en-US" sz="2000" dirty="0" smtClean="0"/>
              <a:t> of fission yields have been developed, but can’t be accommodated in the ENDF-6 format either.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FF"/>
                </a:solidFill>
              </a:rPr>
              <a:t>Consultants meeting organized by the IAEA, May 23-26, 2016. </a:t>
            </a:r>
            <a:r>
              <a:rPr lang="en-US" sz="2000" dirty="0" smtClean="0">
                <a:solidFill>
                  <a:srgbClr val="0000FF"/>
                </a:solidFill>
              </a:rPr>
              <a:t>    INDC-NDS-0713 </a:t>
            </a:r>
            <a:r>
              <a:rPr lang="en-US" sz="2000" dirty="0" smtClean="0">
                <a:solidFill>
                  <a:srgbClr val="0000FF"/>
                </a:solidFill>
              </a:rPr>
              <a:t>report by P. </a:t>
            </a:r>
            <a:r>
              <a:rPr lang="en-US" sz="2000" dirty="0" err="1" smtClean="0">
                <a:solidFill>
                  <a:srgbClr val="0000FF"/>
                </a:solidFill>
              </a:rPr>
              <a:t>Dimitriou</a:t>
            </a:r>
            <a:r>
              <a:rPr lang="en-US" sz="2000" dirty="0" smtClean="0">
                <a:solidFill>
                  <a:srgbClr val="0000FF"/>
                </a:solidFill>
              </a:rPr>
              <a:t>, F.-J. </a:t>
            </a:r>
            <a:r>
              <a:rPr lang="en-US" sz="2000" dirty="0" err="1" smtClean="0">
                <a:solidFill>
                  <a:srgbClr val="0000FF"/>
                </a:solidFill>
              </a:rPr>
              <a:t>Hambsch</a:t>
            </a:r>
            <a:r>
              <a:rPr lang="en-US" sz="2000" dirty="0" smtClean="0">
                <a:solidFill>
                  <a:srgbClr val="0000FF"/>
                </a:solidFill>
              </a:rPr>
              <a:t> and S. Pomp.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Possible evaluation of </a:t>
            </a:r>
            <a:r>
              <a:rPr lang="en-US" sz="2000" baseline="30000" dirty="0" smtClean="0"/>
              <a:t>235,238</a:t>
            </a:r>
            <a:r>
              <a:rPr lang="en-US" sz="2000" dirty="0" smtClean="0"/>
              <a:t>U, </a:t>
            </a:r>
            <a:r>
              <a:rPr lang="en-US" sz="2000" baseline="30000" dirty="0" smtClean="0"/>
              <a:t>239,241</a:t>
            </a:r>
            <a:r>
              <a:rPr lang="en-US" sz="2000" dirty="0" smtClean="0"/>
              <a:t>Pu and </a:t>
            </a:r>
            <a:r>
              <a:rPr lang="en-US" sz="2000" baseline="30000" dirty="0" smtClean="0"/>
              <a:t>252</a:t>
            </a:r>
            <a:r>
              <a:rPr lang="en-US" sz="2000" dirty="0" smtClean="0"/>
              <a:t>Cf yields as a world effort.  It will take considerable amount of funds to get it done.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u="sng" dirty="0" smtClean="0"/>
              <a:t>Next slides</a:t>
            </a:r>
            <a:r>
              <a:rPr lang="en-US" sz="2000" dirty="0" smtClean="0"/>
              <a:t>: Some of our recent work.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9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Fission Yield Effects in antineutrinos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has been known for a while that ENDF/B and JEFF fission yields were producing different results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" y="4963989"/>
            <a:ext cx="745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performed corrections to the ENDF/B yields to account for: 	a) better decay data, </a:t>
            </a:r>
          </a:p>
          <a:p>
            <a:r>
              <a:rPr lang="en-US" sz="2000" dirty="0" smtClean="0"/>
              <a:t>	b) improved isomeric ratios, </a:t>
            </a:r>
          </a:p>
          <a:p>
            <a:r>
              <a:rPr lang="en-US" sz="2000" dirty="0" smtClean="0"/>
              <a:t>	c) anomalous yields.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24200" y="817418"/>
            <a:ext cx="5838824" cy="4113810"/>
            <a:chOff x="2819400" y="789709"/>
            <a:chExt cx="6143625" cy="4341519"/>
          </a:xfrm>
        </p:grpSpPr>
        <p:pic>
          <p:nvPicPr>
            <p:cNvPr id="43089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789709"/>
              <a:ext cx="614362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81398" y="4773934"/>
              <a:ext cx="5381627" cy="35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A.C. Hayes et al, PRD 92, 033015 (2015)</a:t>
              </a:r>
              <a:endParaRPr lang="en-US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-calc2i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7010400" cy="5364612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Thermal </a:t>
            </a:r>
            <a:r>
              <a:rPr lang="en-US" altLang="en-US" sz="4000" u="sng" baseline="30000" dirty="0" smtClean="0">
                <a:solidFill>
                  <a:srgbClr val="1F497D"/>
                </a:solidFill>
                <a:latin typeface="Calibri" pitchFamily="34" charset="0"/>
              </a:rPr>
              <a:t>235</a:t>
            </a:r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U electron spectrum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600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Corrected yields:</a:t>
            </a:r>
          </a:p>
          <a:p>
            <a:endParaRPr lang="en-US" sz="2000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No electron excess.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Better agreement with JEFF.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7818" y="5881135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A.A. </a:t>
            </a:r>
            <a:r>
              <a:rPr lang="en-US" sz="1600" dirty="0" err="1" smtClean="0"/>
              <a:t>Sonzogni</a:t>
            </a:r>
            <a:r>
              <a:rPr lang="en-US" sz="1600" dirty="0" smtClean="0"/>
              <a:t>, E.A. </a:t>
            </a:r>
            <a:r>
              <a:rPr lang="en-US" sz="1600" dirty="0" err="1" smtClean="0"/>
              <a:t>McCutchan</a:t>
            </a:r>
            <a:r>
              <a:rPr lang="en-US" sz="1600" dirty="0" smtClean="0"/>
              <a:t>, T.D. Johnson, P. </a:t>
            </a:r>
            <a:r>
              <a:rPr lang="en-US" sz="1600" dirty="0" err="1" smtClean="0"/>
              <a:t>Dimitriou</a:t>
            </a:r>
            <a:r>
              <a:rPr lang="en-US" sz="1600" dirty="0" smtClean="0"/>
              <a:t>, </a:t>
            </a:r>
            <a:r>
              <a:rPr lang="en-US" sz="1600" dirty="0"/>
              <a:t>PRL 116, 132502 (2016).</a:t>
            </a:r>
          </a:p>
        </p:txBody>
      </p:sp>
    </p:spTree>
    <p:extLst>
      <p:ext uri="{BB962C8B-B14F-4D97-AF65-F5344CB8AC3E}">
        <p14:creationId xmlns:p14="http://schemas.microsoft.com/office/powerpoint/2010/main" val="12541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Y-IR-effect.png"/>
          <p:cNvPicPr>
            <a:picLocks noChangeAspect="1"/>
          </p:cNvPicPr>
          <p:nvPr/>
        </p:nvPicPr>
        <p:blipFill>
          <a:blip r:embed="rId3" cstate="print"/>
          <a:srcRect l="4076" t="7042" r="11856" b="4225"/>
          <a:stretch>
            <a:fillRect/>
          </a:stretch>
        </p:blipFill>
        <p:spPr>
          <a:xfrm>
            <a:off x="3429000" y="673250"/>
            <a:ext cx="5334000" cy="4308231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baseline="30000" dirty="0" smtClean="0">
                <a:solidFill>
                  <a:srgbClr val="1F497D"/>
                </a:solidFill>
                <a:latin typeface="Calibri" pitchFamily="34" charset="0"/>
              </a:rPr>
              <a:t>96</a:t>
            </a:r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Y – Isomeric Ratio Effect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chemeClr val="tx2"/>
                </a:solidFill>
              </a:rPr>
              <a:t>96</a:t>
            </a:r>
            <a:r>
              <a:rPr lang="en-US" sz="2000" dirty="0" smtClean="0">
                <a:solidFill>
                  <a:schemeClr val="tx2"/>
                </a:solidFill>
              </a:rPr>
              <a:t>Y Isomeric Ratio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" y="1828800"/>
          <a:ext cx="306977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Equation" r:id="rId4" imgW="1790640" imgH="444240" progId="Equation.3">
                  <p:embed/>
                </p:oleObj>
              </mc:Choice>
              <mc:Fallback>
                <p:oleObj name="Equation" r:id="rId4" imgW="1790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306977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971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CFY ~ 0.05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At about 5.2 MeV, changing IR from 0 to 100% changes the calculated to experimental ratio by 7%.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There is no journal publication of IR. Estimates vary from 18% to 70%.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599" y="5106281"/>
            <a:ext cx="531404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Very recent Experiment in ILL (France), IR=0.5</a:t>
            </a:r>
          </a:p>
          <a:p>
            <a:pPr algn="ctr"/>
            <a:r>
              <a:rPr lang="en-US" sz="1800" b="1" dirty="0" smtClean="0"/>
              <a:t>Recent Penning Trap in Jyvaskyla, IR=0.5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597" y="5945271"/>
            <a:ext cx="472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Next slides</a:t>
            </a:r>
            <a:r>
              <a:rPr lang="en-US" sz="2000" dirty="0" smtClean="0"/>
              <a:t>: some inconsistencies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0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solidFill>
                  <a:schemeClr val="bg1"/>
                </a:solidFill>
              </a:rPr>
              <a:t>252</a:t>
            </a:r>
            <a:r>
              <a:rPr lang="en-US" b="1" dirty="0" smtClean="0">
                <a:solidFill>
                  <a:schemeClr val="bg1"/>
                </a:solidFill>
              </a:rPr>
              <a:t>Cf ENDF/B vs JEFF vs GEF yields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6494" r="11877" b="4598"/>
          <a:stretch/>
        </p:blipFill>
        <p:spPr>
          <a:xfrm>
            <a:off x="20782" y="1295400"/>
            <a:ext cx="4537364" cy="3759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7576" r="10560" b="4546"/>
          <a:stretch/>
        </p:blipFill>
        <p:spPr>
          <a:xfrm>
            <a:off x="4599709" y="1350819"/>
            <a:ext cx="4454513" cy="3704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 example, Z=44, with IFY(110Ru)=0.036 (highest in LFF)</a:t>
            </a:r>
          </a:p>
          <a:p>
            <a:pPr algn="ctr"/>
            <a:r>
              <a:rPr lang="en-US" sz="2000" dirty="0" smtClean="0"/>
              <a:t>We should expect good agreement between them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2287" y="50011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30000" dirty="0" smtClean="0"/>
              <a:t>252</a:t>
            </a:r>
            <a:r>
              <a:rPr lang="en-US" sz="2000" dirty="0" smtClean="0"/>
              <a:t>Cf JEFF yields are consistently lower than ENDF/B for nuclides on the right of the maximum</a:t>
            </a:r>
          </a:p>
          <a:p>
            <a:pPr algn="ctr"/>
            <a:r>
              <a:rPr lang="en-US" sz="2000" dirty="0" smtClean="0"/>
              <a:t>Using summation method we obtain:</a:t>
            </a:r>
          </a:p>
          <a:p>
            <a:pPr algn="ctr"/>
            <a:r>
              <a:rPr lang="en-US" sz="2000" dirty="0" smtClean="0"/>
              <a:t>Delayed </a:t>
            </a:r>
            <a:r>
              <a:rPr lang="en-US" sz="2000" dirty="0" err="1" smtClean="0"/>
              <a:t>nubar</a:t>
            </a:r>
            <a:r>
              <a:rPr lang="en-US" sz="2000" dirty="0" smtClean="0"/>
              <a:t> ENDF/B=8.3E-3, Delayed </a:t>
            </a:r>
            <a:r>
              <a:rPr lang="en-US" sz="2000" dirty="0" err="1" smtClean="0"/>
              <a:t>nubar</a:t>
            </a:r>
            <a:r>
              <a:rPr lang="en-US" sz="2000" dirty="0" smtClean="0"/>
              <a:t> JEFF=6.6E-3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9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solidFill>
                  <a:schemeClr val="bg1"/>
                </a:solidFill>
              </a:rPr>
              <a:t>238</a:t>
            </a:r>
            <a:r>
              <a:rPr lang="en-US" b="1" dirty="0" smtClean="0">
                <a:solidFill>
                  <a:schemeClr val="bg1"/>
                </a:solidFill>
              </a:rPr>
              <a:t>U Yields ENDF/B vs JEFF vs GEF vs recent data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3411" r="6096" b="4848"/>
          <a:stretch/>
        </p:blipFill>
        <p:spPr>
          <a:xfrm>
            <a:off x="1219200" y="997550"/>
            <a:ext cx="6982690" cy="5713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3309" y="2667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238</a:t>
            </a:r>
            <a:r>
              <a:rPr lang="en-US" sz="2400" b="1" dirty="0" smtClean="0"/>
              <a:t>U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5062" y="6372439"/>
            <a:ext cx="335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Data: F-J </a:t>
            </a:r>
            <a:r>
              <a:rPr lang="en-US" sz="1600" dirty="0" err="1" smtClean="0"/>
              <a:t>Hambsch</a:t>
            </a:r>
            <a:r>
              <a:rPr lang="en-US" sz="1600" dirty="0" smtClean="0"/>
              <a:t>, private comm.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67345" y="609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Disagreement in 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U Mass Yields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71453" y="3128169"/>
            <a:ext cx="900547" cy="2738735"/>
            <a:chOff x="3962399" y="3128665"/>
            <a:chExt cx="900547" cy="2738735"/>
          </a:xfrm>
        </p:grpSpPr>
        <p:sp>
          <p:nvSpPr>
            <p:cNvPr id="9" name="Oval 8"/>
            <p:cNvSpPr/>
            <p:nvPr/>
          </p:nvSpPr>
          <p:spPr>
            <a:xfrm rot="20833209">
              <a:off x="3962399" y="3128665"/>
              <a:ext cx="900545" cy="273873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2672" y="3128665"/>
              <a:ext cx="450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11440</TotalTime>
  <Words>580</Words>
  <Application>Microsoft Office PowerPoint</Application>
  <PresentationFormat>On-screen Show (4:3)</PresentationFormat>
  <Paragraphs>87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nndc</cp:lastModifiedBy>
  <cp:revision>687</cp:revision>
  <cp:lastPrinted>2007-07-02T19:06:14Z</cp:lastPrinted>
  <dcterms:created xsi:type="dcterms:W3CDTF">2007-06-28T20:22:43Z</dcterms:created>
  <dcterms:modified xsi:type="dcterms:W3CDTF">2016-11-16T14:53:07Z</dcterms:modified>
</cp:coreProperties>
</file>