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16"/>
  </p:notesMasterIdLst>
  <p:handoutMasterIdLst>
    <p:handoutMasterId r:id="rId17"/>
  </p:handoutMasterIdLst>
  <p:sldIdLst>
    <p:sldId id="582" r:id="rId2"/>
    <p:sldId id="602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FFC000"/>
    <a:srgbClr val="E6B9B8"/>
    <a:srgbClr val="800000"/>
    <a:srgbClr val="FFFF00"/>
    <a:srgbClr val="042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143" autoAdjust="0"/>
  </p:normalViewPr>
  <p:slideViewPr>
    <p:cSldViewPr>
      <p:cViewPr>
        <p:scale>
          <a:sx n="69" d="100"/>
          <a:sy n="69" d="100"/>
        </p:scale>
        <p:origin x="-36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1465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Web Dissemination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c.bnl.gov/nudat2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Trends in Web Dissemination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9144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Developments mainly in response to the feedback received at the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Notre Dame Workshop for Nuclear Data Needs and Capabilities for Basic Science,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August 19-11, 2016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i="1" u="sng" dirty="0" smtClean="0">
                <a:solidFill>
                  <a:srgbClr val="0000FF"/>
                </a:solidFill>
              </a:rPr>
              <a:t>meetings.nscl.msu.edu/2016ND_workshop/html/program.html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Some of the new features are preliminarily available  for testing at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i="1" dirty="0" smtClean="0">
                <a:hlinkClick r:id="rId3"/>
              </a:rPr>
              <a:t>www.nndc.bnl.gov/nudat2b</a:t>
            </a:r>
            <a:endParaRPr lang="en-US" sz="2000" i="1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New features will </a:t>
            </a:r>
            <a:r>
              <a:rPr lang="en-US" sz="2000" dirty="0"/>
              <a:t>be officially released in a few months</a:t>
            </a:r>
            <a:r>
              <a:rPr lang="en-US" sz="2000" dirty="0" smtClean="0"/>
              <a:t>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5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7963"/>
            <a:ext cx="6477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9600" y="2057400"/>
            <a:ext cx="28956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 = 2 x pairing gap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4780"/>
            <a:ext cx="5942012" cy="10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From Alex Brown’s presentation at the Notre Dame Workshop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90800"/>
            <a:ext cx="2638508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1" y="0"/>
            <a:ext cx="62738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01" y="2867770"/>
            <a:ext cx="6289546" cy="299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228600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Pairing gap is now part of </a:t>
            </a:r>
            <a:r>
              <a:rPr lang="en-US" b="1" dirty="0" err="1" smtClean="0">
                <a:solidFill>
                  <a:schemeClr val="tx2"/>
                </a:solidFill>
              </a:rPr>
              <a:t>NuDat</a:t>
            </a:r>
            <a:r>
              <a:rPr lang="en-US" b="1" dirty="0" smtClean="0">
                <a:solidFill>
                  <a:schemeClr val="tx2"/>
                </a:solidFill>
              </a:rPr>
              <a:t> 2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0062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0" y="752564"/>
            <a:ext cx="3048000" cy="224631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aseline="30000" dirty="0"/>
              <a:t>76</a:t>
            </a:r>
            <a:r>
              <a:rPr lang="en-US" altLang="en-US" dirty="0"/>
              <a:t>Ge      E2 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Width of red line is proportional  to the B(E2)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Another slide from Alex Brown’s presentation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617529"/>
            <a:ext cx="6165588" cy="4716471"/>
            <a:chOff x="533400" y="617529"/>
            <a:chExt cx="6165588" cy="471647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2000"/>
              <a:ext cx="6165588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656609" y="617529"/>
              <a:ext cx="10668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 vs E* plots are now available through </a:t>
            </a:r>
            <a:r>
              <a:rPr lang="en-US" sz="2400" b="1" dirty="0" err="1" smtClean="0">
                <a:solidFill>
                  <a:schemeClr val="tx2"/>
                </a:solidFill>
              </a:rPr>
              <a:t>NuDat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2201" y="1524000"/>
            <a:ext cx="6581558" cy="5041557"/>
            <a:chOff x="3048000" y="1614054"/>
            <a:chExt cx="6305117" cy="481642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28354"/>
              <a:ext cx="6305117" cy="47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257800" y="1614054"/>
              <a:ext cx="10668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my documents\ensdf\b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19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my documents\ensdf\b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6" y="37719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609600"/>
            <a:ext cx="7381876" cy="30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/>
              <a:t>196</a:t>
            </a:r>
            <a:r>
              <a:rPr lang="en-US" sz="2000" dirty="0" smtClean="0"/>
              <a:t>Pb, spherical at the lowest energies and super-deformed at higher energies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291" y="181017"/>
            <a:ext cx="3638281" cy="2662157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24803"/>
              </p:ext>
            </p:extLst>
          </p:nvPr>
        </p:nvGraphicFramePr>
        <p:xfrm>
          <a:off x="289463" y="3545801"/>
          <a:ext cx="3721903" cy="305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Graph" r:id="rId5" imgW="5761800" imgH="3859200" progId="">
                  <p:embed/>
                </p:oleObj>
              </mc:Choice>
              <mc:Fallback>
                <p:oleObj name="Graph" r:id="rId5" imgW="5761800" imgH="3859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091" b="6818"/>
                      <a:stretch>
                        <a:fillRect/>
                      </a:stretch>
                    </p:blipFill>
                    <p:spPr bwMode="auto">
                      <a:xfrm>
                        <a:off x="289463" y="3545801"/>
                        <a:ext cx="3721903" cy="305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2071" y="2133600"/>
            <a:ext cx="103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A4CBC"/>
                </a:solidFill>
              </a:rPr>
              <a:t>Nice !</a:t>
            </a:r>
            <a:endParaRPr lang="en-US" sz="2800" b="1" dirty="0">
              <a:solidFill>
                <a:srgbClr val="0A4CB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6147" y="6316425"/>
            <a:ext cx="355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A4CBC"/>
                </a:solidFill>
              </a:rPr>
              <a:t>Would also be nice(r) !</a:t>
            </a:r>
            <a:endParaRPr lang="en-US" sz="2800" b="1" dirty="0">
              <a:solidFill>
                <a:srgbClr val="0A4CBC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78977"/>
              </p:ext>
            </p:extLst>
          </p:nvPr>
        </p:nvGraphicFramePr>
        <p:xfrm>
          <a:off x="4722660" y="3586113"/>
          <a:ext cx="3800069" cy="305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Graph" r:id="rId7" imgW="5887800" imgH="3825000" progId="">
                  <p:embed/>
                </p:oleObj>
              </mc:Choice>
              <mc:Fallback>
                <p:oleObj name="Graph" r:id="rId7" imgW="5887800" imgH="3825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222" b="7780"/>
                      <a:stretch>
                        <a:fillRect/>
                      </a:stretch>
                    </p:blipFill>
                    <p:spPr bwMode="auto">
                      <a:xfrm>
                        <a:off x="4722660" y="3586113"/>
                        <a:ext cx="3800069" cy="3050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5180" y="3124142"/>
            <a:ext cx="688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A4CBC"/>
                </a:solidFill>
              </a:rPr>
              <a:t>Different perspectives yield different insights</a:t>
            </a:r>
            <a:endParaRPr lang="en-US" sz="2800" b="1" dirty="0">
              <a:solidFill>
                <a:srgbClr val="0A4CB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09" y="181017"/>
            <a:ext cx="4338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From Rick </a:t>
            </a:r>
            <a:r>
              <a:rPr lang="en-US" b="1" dirty="0" err="1" smtClean="0">
                <a:solidFill>
                  <a:schemeClr val="tx2"/>
                </a:solidFill>
              </a:rPr>
              <a:t>Casten’s</a:t>
            </a:r>
            <a:r>
              <a:rPr lang="en-US" b="1" dirty="0" smtClean="0">
                <a:solidFill>
                  <a:schemeClr val="tx2"/>
                </a:solidFill>
              </a:rPr>
              <a:t> presentation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4/2</a:t>
            </a:r>
            <a:r>
              <a:rPr lang="en-US" b="1" dirty="0" smtClean="0">
                <a:solidFill>
                  <a:srgbClr val="FF0000"/>
                </a:solidFill>
              </a:rPr>
              <a:t>=E(4)/E(2)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8222"/>
            <a:ext cx="7214073" cy="3329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537859"/>
            <a:ext cx="7183593" cy="3315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8" y="0"/>
            <a:ext cx="721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R4/2 vs N, Z plots are now available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667000"/>
            <a:ext cx="448283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42" y="91109"/>
            <a:ext cx="3852407" cy="330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43" y="3352800"/>
            <a:ext cx="395605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744" y="1143000"/>
            <a:ext cx="40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plots are interactive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37646"/>
              </p:ext>
            </p:extLst>
          </p:nvPr>
        </p:nvGraphicFramePr>
        <p:xfrm>
          <a:off x="1248731" y="2146400"/>
          <a:ext cx="68294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Worksheet" r:id="rId5" imgW="6829349" imgH="3933749" progId="Excel.Sheet.8">
                  <p:embed/>
                </p:oleObj>
              </mc:Choice>
              <mc:Fallback>
                <p:oleObj name="Worksheet" r:id="rId5" imgW="6829349" imgH="39337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731" y="2146400"/>
                        <a:ext cx="682942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052940"/>
            <a:ext cx="9180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Normal behavior:  ~ linear segments with drops after closed shells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08711" y="1524000"/>
            <a:ext cx="5283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Discontinuities at first order phase transitions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317848" y="3751024"/>
            <a:ext cx="782637" cy="666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 rot="21182233">
            <a:off x="3977643" y="2718382"/>
            <a:ext cx="354013" cy="1998662"/>
          </a:xfrm>
          <a:prstGeom prst="ellipse">
            <a:avLst/>
          </a:prstGeom>
          <a:noFill/>
          <a:ln w="57150">
            <a:solidFill>
              <a:srgbClr val="FA0E1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1895165">
            <a:off x="4560223" y="3382777"/>
            <a:ext cx="2360613" cy="39528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20739924">
            <a:off x="7349529" y="3699413"/>
            <a:ext cx="286003" cy="1421238"/>
          </a:xfrm>
          <a:prstGeom prst="ellipse">
            <a:avLst/>
          </a:prstGeom>
          <a:noFill/>
          <a:ln w="57150">
            <a:solidFill>
              <a:srgbClr val="FA0E1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909" y="181017"/>
            <a:ext cx="433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Another slide from Rick </a:t>
            </a:r>
            <a:r>
              <a:rPr lang="en-US" sz="2400" b="1" dirty="0" err="1" smtClean="0">
                <a:solidFill>
                  <a:schemeClr val="tx2"/>
                </a:solidFill>
              </a:rPr>
              <a:t>Casten’s</a:t>
            </a:r>
            <a:r>
              <a:rPr lang="en-US" sz="2400" b="1" dirty="0" smtClean="0">
                <a:solidFill>
                  <a:schemeClr val="tx2"/>
                </a:solidFill>
              </a:rPr>
              <a:t> presentation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6" y="1676400"/>
            <a:ext cx="6791325" cy="4124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" y="181017"/>
            <a:ext cx="433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two-neutron separation energy in a 2D plot is not particularly illustrative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15291"/>
            <a:ext cx="8572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8" y="181017"/>
            <a:ext cx="759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 wealth of richness is revealed when plotted as function of 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572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8" y="181017"/>
            <a:ext cx="75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Or as function of Z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8513"/>
            <a:ext cx="4917219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4650412" cy="2824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01" y="571500"/>
            <a:ext cx="394335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46568"/>
            <a:ext cx="4295693" cy="2863795"/>
          </a:xfrm>
          <a:prstGeom prst="rect">
            <a:avLst/>
          </a:prstGeom>
        </p:spPr>
      </p:pic>
      <p:sp>
        <p:nvSpPr>
          <p:cNvPr id="6" name="AutoShape 2" descr="http://www.nndc.bnl.gov/nudat2b/temp/z84n128zl6cpg3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793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(Z,N)=</a:t>
            </a:r>
            <a:r>
              <a:rPr lang="en-US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(Z+2,N+2)-</a:t>
            </a:r>
            <a:r>
              <a:rPr lang="en-US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(Z,N)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11033</TotalTime>
  <Words>226</Words>
  <Application>Microsoft Office PowerPoint</Application>
  <PresentationFormat>On-screen Show (4:3)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Graph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nndc</cp:lastModifiedBy>
  <cp:revision>679</cp:revision>
  <cp:lastPrinted>2007-07-02T19:06:14Z</cp:lastPrinted>
  <dcterms:created xsi:type="dcterms:W3CDTF">2007-06-28T20:22:43Z</dcterms:created>
  <dcterms:modified xsi:type="dcterms:W3CDTF">2016-11-14T15:08:28Z</dcterms:modified>
</cp:coreProperties>
</file>