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40"/>
  </p:notesMasterIdLst>
  <p:handoutMasterIdLst>
    <p:handoutMasterId r:id="rId41"/>
  </p:handoutMasterIdLst>
  <p:sldIdLst>
    <p:sldId id="259" r:id="rId2"/>
    <p:sldId id="442" r:id="rId3"/>
    <p:sldId id="425" r:id="rId4"/>
    <p:sldId id="424" r:id="rId5"/>
    <p:sldId id="411" r:id="rId6"/>
    <p:sldId id="373" r:id="rId7"/>
    <p:sldId id="348" r:id="rId8"/>
    <p:sldId id="379" r:id="rId9"/>
    <p:sldId id="378" r:id="rId10"/>
    <p:sldId id="380" r:id="rId11"/>
    <p:sldId id="413" r:id="rId12"/>
    <p:sldId id="414" r:id="rId13"/>
    <p:sldId id="374" r:id="rId14"/>
    <p:sldId id="427" r:id="rId15"/>
    <p:sldId id="428" r:id="rId16"/>
    <p:sldId id="429" r:id="rId17"/>
    <p:sldId id="432" r:id="rId18"/>
    <p:sldId id="439" r:id="rId19"/>
    <p:sldId id="433" r:id="rId20"/>
    <p:sldId id="430" r:id="rId21"/>
    <p:sldId id="440" r:id="rId22"/>
    <p:sldId id="441" r:id="rId23"/>
    <p:sldId id="443" r:id="rId24"/>
    <p:sldId id="444" r:id="rId25"/>
    <p:sldId id="445" r:id="rId26"/>
    <p:sldId id="446" r:id="rId27"/>
    <p:sldId id="426" r:id="rId28"/>
    <p:sldId id="376" r:id="rId29"/>
    <p:sldId id="398" r:id="rId30"/>
    <p:sldId id="420" r:id="rId31"/>
    <p:sldId id="399" r:id="rId32"/>
    <p:sldId id="362" r:id="rId33"/>
    <p:sldId id="360" r:id="rId34"/>
    <p:sldId id="434" r:id="rId35"/>
    <p:sldId id="435" r:id="rId36"/>
    <p:sldId id="436" r:id="rId37"/>
    <p:sldId id="437" r:id="rId38"/>
    <p:sldId id="438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 pitchFamily="-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9694"/>
    <a:srgbClr val="FFFF00"/>
    <a:srgbClr val="00B0F0"/>
    <a:srgbClr val="FFFF66"/>
    <a:srgbClr val="FF9900"/>
    <a:srgbClr val="E6B9B8"/>
    <a:srgbClr val="0033CC"/>
    <a:srgbClr val="FF6699"/>
    <a:srgbClr val="C0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2784" y="-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EEC9A3B-E627-4F38-A691-992A74549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0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5723645-B59A-4A9A-8751-5F86E19D8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4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8196" name="Footer Placeholder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r>
              <a:rPr lang="en-US" sz="1200" smtClean="0"/>
              <a:t>Go to ”Insert (View) | Header and Footer" to add your organization, sponsor, meeting name here; then, click "Apply to All"</a:t>
            </a: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-112" charset="-128"/>
              </a:defRPr>
            </a:lvl9pPr>
          </a:lstStyle>
          <a:p>
            <a:fld id="{963BB3DE-D5C9-48B5-AE65-03861921ACEB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723645-B59A-4A9A-8751-5F86E19D8E7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6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DC87-8C06-421A-9339-D8FB9CC2A4B3}" type="datetimeFigureOut">
              <a:rPr lang="en-US"/>
              <a:pPr>
                <a:defRPr/>
              </a:pPr>
              <a:t>11/17/2016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1B28-501A-43D1-A911-2786B9868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1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5C9B8-3C53-4B8E-AF69-55858EC7F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9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DE730-29B3-4110-ADB6-52535C6C9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8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1D7A3-A980-456F-82CF-A8C49BCB2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9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549DD-064C-47A9-808E-E5A6669D4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3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53DC-E54A-470F-B6EC-547CEF57C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76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FF35B-F31C-46C7-8BEC-BB0515A66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6F40-8B98-4977-8CAF-407F4B5DB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39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E9A47-77A7-432F-A80A-87F453C95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FE25C-A1E4-4488-968A-CE2BE0A63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457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5E528-334F-4883-9914-D1E55CC66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4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D13922-E4E8-40EE-914E-36D999D94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8" descr="REVBG_Slide4_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6"/>
          <p:cNvSpPr>
            <a:spLocks noGrp="1"/>
          </p:cNvSpPr>
          <p:nvPr>
            <p:ph type="ctrTitle"/>
          </p:nvPr>
        </p:nvSpPr>
        <p:spPr>
          <a:xfrm>
            <a:off x="-53788" y="1626296"/>
            <a:ext cx="9238129" cy="863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</a:rPr>
              <a:t>BNL Experimental Activities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Applied – Medical Isotopes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Structure – Light and Heavy Nuclei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9859" y="3267635"/>
            <a:ext cx="6373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i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400" i="1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42" y="928913"/>
            <a:ext cx="7736113" cy="27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"/>
          <a:stretch/>
        </p:blipFill>
        <p:spPr bwMode="auto">
          <a:xfrm>
            <a:off x="53983" y="3526969"/>
            <a:ext cx="9191617" cy="308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293257" y="2297298"/>
            <a:ext cx="14514" cy="13683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05311" y="2406156"/>
            <a:ext cx="14514" cy="13683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66455" y="2406156"/>
            <a:ext cx="7257" cy="1744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09135" y="2398902"/>
            <a:ext cx="7257" cy="1744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79135" y="2535183"/>
            <a:ext cx="7257" cy="1744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11992" y="2535183"/>
            <a:ext cx="7257" cy="17449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R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esults on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Y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8434" y="691962"/>
            <a:ext cx="491802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05612" y="636525"/>
            <a:ext cx="356101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Gate on 2</a:t>
            </a:r>
            <a:r>
              <a:rPr lang="en-US" sz="3200" baseline="30000" dirty="0" smtClean="0"/>
              <a:t>+</a:t>
            </a:r>
            <a:r>
              <a:rPr lang="en-US" sz="3200" dirty="0" smtClean="0">
                <a:sym typeface="Symbol"/>
              </a:rPr>
              <a:t>0</a:t>
            </a:r>
            <a:r>
              <a:rPr lang="en-US" sz="3200" baseline="30000" dirty="0" smtClean="0">
                <a:sym typeface="Symbol"/>
              </a:rPr>
              <a:t>+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88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Revised decay for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Y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8434" y="691962"/>
            <a:ext cx="546209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mccutchan\Documents\students\Gus\DOE_report\levelschem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2" y="817316"/>
            <a:ext cx="7194440" cy="580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cutchan\Documents\students\Gus\DOE_report\levelschem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72" y="795249"/>
            <a:ext cx="7194439" cy="600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cutchan\Documents\students\Gus\DOE_report\levelschem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9" y="763528"/>
            <a:ext cx="7153832" cy="604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ccutchan\Documents\students\Gus\DOE_report\levelscheme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53" y="795249"/>
            <a:ext cx="7113757" cy="599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2772" y="2971800"/>
            <a:ext cx="7344945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60 new gamma-ray transitions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</a:rPr>
              <a:t>12 new excited levels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413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Improved dose assessment for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Y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8434" y="691962"/>
            <a:ext cx="856836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100967"/>
              </p:ext>
            </p:extLst>
          </p:nvPr>
        </p:nvGraphicFramePr>
        <p:xfrm>
          <a:off x="291355" y="1114613"/>
          <a:ext cx="5356410" cy="3021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470"/>
                <a:gridCol w="1785470"/>
                <a:gridCol w="1785470"/>
              </a:tblGrid>
              <a:tr h="8731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smtClean="0">
                          <a:latin typeface="+mj-lt"/>
                          <a:sym typeface="Symbol"/>
                        </a:rPr>
                        <a:t>E</a:t>
                      </a:r>
                      <a:r>
                        <a:rPr lang="en-US" sz="4000" baseline="-25000" dirty="0" smtClean="0">
                          <a:latin typeface="+mj-lt"/>
                          <a:sym typeface="Symbol"/>
                        </a:rPr>
                        <a:t></a:t>
                      </a:r>
                      <a:r>
                        <a:rPr lang="en-US" sz="4000" baseline="0" dirty="0" smtClean="0">
                          <a:latin typeface="+mj-lt"/>
                          <a:sym typeface="Symbol"/>
                        </a:rPr>
                        <a:t>I</a:t>
                      </a:r>
                      <a:r>
                        <a:rPr lang="en-US" sz="4000" baseline="-25000" dirty="0" smtClean="0">
                          <a:latin typeface="+mj-lt"/>
                          <a:sym typeface="Symbol"/>
                        </a:rPr>
                        <a:t></a:t>
                      </a:r>
                      <a:endParaRPr lang="en-US" sz="4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E</a:t>
                      </a:r>
                      <a:r>
                        <a:rPr lang="en-US" sz="40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</a:t>
                      </a:r>
                      <a:r>
                        <a:rPr lang="en-US" sz="4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I</a:t>
                      </a:r>
                      <a:r>
                        <a:rPr lang="en-US" sz="4000" b="1" kern="1200" baseline="-250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Symbol"/>
                        </a:rPr>
                        <a:t></a:t>
                      </a:r>
                      <a:endParaRPr lang="en-US" sz="40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</a:tr>
              <a:tr h="954978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Previous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3560 (40)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212(22</a:t>
                      </a:r>
                      <a:r>
                        <a:rPr lang="en-US" sz="2400" dirty="0" smtClean="0"/>
                        <a:t>)</a:t>
                      </a:r>
                      <a:endParaRPr lang="en-US" sz="2400" dirty="0"/>
                    </a:p>
                  </a:txBody>
                  <a:tcPr/>
                </a:tc>
              </a:tr>
              <a:tr h="1091404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Present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3620 (30)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175(9)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57988"/>
              </p:ext>
            </p:extLst>
          </p:nvPr>
        </p:nvGraphicFramePr>
        <p:xfrm>
          <a:off x="1940859" y="4530165"/>
          <a:ext cx="6096000" cy="2199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Previous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Present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511 </a:t>
                      </a:r>
                      <a:r>
                        <a:rPr lang="en-US" sz="2400" dirty="0" err="1" smtClean="0"/>
                        <a:t>keV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64 (4)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57.6</a:t>
                      </a:r>
                      <a:r>
                        <a:rPr lang="en-US" sz="2400" baseline="0" dirty="0" smtClean="0"/>
                        <a:t> (23)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777 </a:t>
                      </a:r>
                      <a:r>
                        <a:rPr lang="en-US" sz="2400" dirty="0" err="1" smtClean="0"/>
                        <a:t>keV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22.4(6)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21.4 (4)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1076 </a:t>
                      </a:r>
                      <a:r>
                        <a:rPr lang="en-US" sz="2400" dirty="0" err="1" smtClean="0"/>
                        <a:t>keV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82.5 (4)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82.8(4)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1920 </a:t>
                      </a:r>
                      <a:r>
                        <a:rPr lang="en-US" sz="2400" dirty="0" err="1" smtClean="0"/>
                        <a:t>keV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20.8 (7)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21.9(6)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5%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00400" y="3833284"/>
            <a:ext cx="376517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Absolute Intensity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133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55" y="748393"/>
            <a:ext cx="5663345" cy="148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24" y="2449364"/>
            <a:ext cx="7637741" cy="1345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041280" y="1190172"/>
            <a:ext cx="8102720" cy="3197401"/>
            <a:chOff x="1041280" y="1190172"/>
            <a:chExt cx="8102720" cy="319740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0"/>
            <a:stretch/>
          </p:blipFill>
          <p:spPr bwMode="auto">
            <a:xfrm>
              <a:off x="1041280" y="1342840"/>
              <a:ext cx="8102720" cy="3044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96120" y="1190172"/>
              <a:ext cx="3555996" cy="7837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Early results on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76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Br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4892" y="678997"/>
            <a:ext cx="475836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05" y="3483429"/>
            <a:ext cx="8897121" cy="337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872342" y="2449364"/>
            <a:ext cx="0" cy="25000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96018" y="2233633"/>
            <a:ext cx="0" cy="156162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82018" y="2702616"/>
            <a:ext cx="0" cy="246809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25789" y="2449364"/>
            <a:ext cx="0" cy="331280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46709" y="28652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95794" y="28652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912651" y="3017606"/>
            <a:ext cx="0" cy="2896965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95794" y="1235815"/>
            <a:ext cx="356101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Gate on 2</a:t>
            </a:r>
            <a:r>
              <a:rPr lang="en-US" sz="3200" baseline="30000" dirty="0" smtClean="0"/>
              <a:t>+</a:t>
            </a:r>
            <a:r>
              <a:rPr lang="en-US" sz="3200" dirty="0" smtClean="0">
                <a:sym typeface="Symbol"/>
              </a:rPr>
              <a:t>0</a:t>
            </a:r>
            <a:r>
              <a:rPr lang="en-US" sz="3200" baseline="30000" dirty="0" smtClean="0">
                <a:sym typeface="Symbol"/>
              </a:rPr>
              <a:t>+</a:t>
            </a:r>
            <a:endParaRPr lang="en-US" sz="3200" dirty="0"/>
          </a:p>
        </p:txBody>
      </p:sp>
      <p:sp>
        <p:nvSpPr>
          <p:cNvPr id="2" name="Oval 1"/>
          <p:cNvSpPr/>
          <p:nvPr/>
        </p:nvSpPr>
        <p:spPr>
          <a:xfrm>
            <a:off x="1988457" y="1190172"/>
            <a:ext cx="261257" cy="1512444"/>
          </a:xfrm>
          <a:prstGeom prst="ellipse">
            <a:avLst/>
          </a:prstGeom>
          <a:solidFill>
            <a:srgbClr val="00B0F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595255" y="2026224"/>
            <a:ext cx="261257" cy="1512444"/>
          </a:xfrm>
          <a:prstGeom prst="ellipse">
            <a:avLst/>
          </a:prstGeom>
          <a:solidFill>
            <a:srgbClr val="00B0F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" y="-15369"/>
            <a:ext cx="89916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2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Summary of Decay Data Measurements</a:t>
            </a:r>
            <a:endParaRPr lang="en-US" sz="42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74892" y="675821"/>
            <a:ext cx="8679143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37881" y="1398492"/>
            <a:ext cx="3435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>
                <a:latin typeface="+mj-lt"/>
              </a:rPr>
              <a:t>82</a:t>
            </a:r>
            <a:r>
              <a:rPr lang="en-US" sz="3200" dirty="0" smtClean="0">
                <a:latin typeface="+mj-lt"/>
              </a:rPr>
              <a:t>Rb – published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892" y="752161"/>
            <a:ext cx="156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+mj-lt"/>
              </a:rPr>
              <a:t>FY15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126" y="2012699"/>
            <a:ext cx="7382433" cy="4687135"/>
            <a:chOff x="94126" y="2012699"/>
            <a:chExt cx="7382433" cy="4687135"/>
          </a:xfrm>
        </p:grpSpPr>
        <p:sp>
          <p:nvSpPr>
            <p:cNvPr id="6" name="TextBox 5"/>
            <p:cNvSpPr txBox="1"/>
            <p:nvPr/>
          </p:nvSpPr>
          <p:spPr>
            <a:xfrm>
              <a:off x="605112" y="2729516"/>
              <a:ext cx="6871447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30000" dirty="0" smtClean="0">
                  <a:latin typeface="+mj-lt"/>
                </a:rPr>
                <a:t>77</a:t>
              </a:r>
              <a:r>
                <a:rPr lang="en-US" sz="3200" dirty="0" smtClean="0">
                  <a:latin typeface="+mj-lt"/>
                </a:rPr>
                <a:t>Br – analysis complete</a:t>
              </a:r>
            </a:p>
            <a:p>
              <a:r>
                <a:rPr lang="en-US" sz="3200" baseline="30000" dirty="0" smtClean="0">
                  <a:latin typeface="+mj-lt"/>
                </a:rPr>
                <a:t>86</a:t>
              </a:r>
              <a:r>
                <a:rPr lang="en-US" sz="3200" dirty="0" smtClean="0">
                  <a:latin typeface="+mj-lt"/>
                </a:rPr>
                <a:t>Y – analysis complete</a:t>
              </a:r>
            </a:p>
            <a:p>
              <a:r>
                <a:rPr lang="en-US" sz="3200" baseline="30000" dirty="0" smtClean="0">
                  <a:latin typeface="+mj-lt"/>
                </a:rPr>
                <a:t>55</a:t>
              </a:r>
              <a:r>
                <a:rPr lang="en-US" sz="3200" dirty="0" smtClean="0">
                  <a:latin typeface="+mj-lt"/>
                </a:rPr>
                <a:t>Mn – analysis complete</a:t>
              </a:r>
            </a:p>
            <a:p>
              <a:r>
                <a:rPr lang="en-US" sz="3200" baseline="30000" dirty="0" smtClean="0">
                  <a:latin typeface="+mj-lt"/>
                </a:rPr>
                <a:t>76</a:t>
              </a:r>
              <a:r>
                <a:rPr lang="en-US" sz="3200" dirty="0" smtClean="0">
                  <a:latin typeface="+mj-lt"/>
                </a:rPr>
                <a:t>Br – analysis in progress</a:t>
              </a:r>
            </a:p>
            <a:p>
              <a:r>
                <a:rPr lang="en-US" sz="3200" baseline="30000" dirty="0" smtClean="0">
                  <a:latin typeface="+mj-lt"/>
                </a:rPr>
                <a:t>61</a:t>
              </a:r>
              <a:r>
                <a:rPr lang="en-US" sz="3200" dirty="0" smtClean="0">
                  <a:latin typeface="+mj-lt"/>
                </a:rPr>
                <a:t>Cu – measurement performed</a:t>
              </a:r>
            </a:p>
            <a:p>
              <a:r>
                <a:rPr lang="en-US" sz="3200" baseline="30000" dirty="0" smtClean="0">
                  <a:latin typeface="+mj-lt"/>
                </a:rPr>
                <a:t>62</a:t>
              </a:r>
              <a:r>
                <a:rPr lang="en-US" sz="3200" dirty="0" smtClean="0">
                  <a:latin typeface="+mj-lt"/>
                </a:rPr>
                <a:t>Cu – measurement performed</a:t>
              </a:r>
            </a:p>
            <a:p>
              <a:r>
                <a:rPr lang="en-US" sz="3200" baseline="30000" dirty="0" smtClean="0">
                  <a:latin typeface="+mj-lt"/>
                </a:rPr>
                <a:t>71</a:t>
              </a:r>
              <a:r>
                <a:rPr lang="en-US" sz="3200" dirty="0" smtClean="0">
                  <a:latin typeface="+mj-lt"/>
                </a:rPr>
                <a:t>As,</a:t>
              </a:r>
              <a:r>
                <a:rPr lang="en-US" sz="3200" baseline="30000" dirty="0" smtClean="0">
                  <a:latin typeface="+mj-lt"/>
                </a:rPr>
                <a:t>73</a:t>
              </a:r>
              <a:r>
                <a:rPr lang="en-US" sz="3200" dirty="0" smtClean="0">
                  <a:latin typeface="+mj-lt"/>
                </a:rPr>
                <a:t>As,</a:t>
              </a:r>
              <a:r>
                <a:rPr lang="en-US" sz="3200" baseline="30000" dirty="0" smtClean="0">
                  <a:latin typeface="+mj-lt"/>
                </a:rPr>
                <a:t>74</a:t>
              </a:r>
              <a:r>
                <a:rPr lang="en-US" sz="3200" dirty="0" smtClean="0">
                  <a:latin typeface="+mj-lt"/>
                </a:rPr>
                <a:t>As – PAC approved</a:t>
              </a:r>
            </a:p>
            <a:p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126" y="2012699"/>
              <a:ext cx="15656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rgbClr val="C00000"/>
                  </a:solidFill>
                  <a:latin typeface="+mj-lt"/>
                </a:rPr>
                <a:t>FY16</a:t>
              </a:r>
              <a:endParaRPr lang="en-US" sz="4000" b="1" dirty="0">
                <a:solidFill>
                  <a:srgbClr val="C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9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518" y="2350511"/>
            <a:ext cx="8310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+mj-lt"/>
              </a:rPr>
              <a:t>Cross Sections in Support of BLIP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503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7" y="3718617"/>
            <a:ext cx="3992938" cy="300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95" y="3693694"/>
            <a:ext cx="3846698" cy="310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65" y="-15369"/>
            <a:ext cx="9861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Finalizing Pt cross section measurements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4892" y="598315"/>
            <a:ext cx="7885767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892" y="739589"/>
            <a:ext cx="90691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~</a:t>
            </a:r>
            <a:r>
              <a:rPr lang="en-US" dirty="0" smtClean="0">
                <a:latin typeface="+mj-lt"/>
              </a:rPr>
              <a:t>50% of chemotherapy involves platinum-based agent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Most dosing using only patient’s height and weight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Pair with imaging agent to monitor dose and tissue uptake </a:t>
            </a:r>
            <a:endParaRPr lang="en-US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4892" y="2245659"/>
            <a:ext cx="88413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74143" y="2259106"/>
            <a:ext cx="68940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+mj-lt"/>
              </a:rPr>
              <a:t>50-180 MeV protons on Pt foils at BLIP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+mj-lt"/>
              </a:rPr>
              <a:t>Measured </a:t>
            </a:r>
            <a:r>
              <a:rPr lang="en-US" dirty="0" err="1" smtClean="0">
                <a:solidFill>
                  <a:srgbClr val="C00000"/>
                </a:solidFill>
                <a:latin typeface="+mj-lt"/>
              </a:rPr>
              <a:t>Au,Pt,Ir,Os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cross sections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+mj-lt"/>
              </a:rPr>
              <a:t>Detailed comparison with EMPIRE calculations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79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0" y="952739"/>
            <a:ext cx="2660707" cy="343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65" y="-15369"/>
            <a:ext cx="9861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Future work focuses on NSAC recommendations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4892" y="678997"/>
            <a:ext cx="906910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40387" y="872057"/>
            <a:ext cx="6303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We recommend a significant increase of funding for research and development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7458" y="2057400"/>
            <a:ext cx="5849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a) Continue support for R&amp;D on the production of </a:t>
            </a:r>
            <a:r>
              <a:rPr lang="en-US" dirty="0" smtClean="0">
                <a:latin typeface="+mj-lt"/>
                <a:sym typeface="Symbol"/>
              </a:rPr>
              <a:t>-emitting radioisotopes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7259" y="3200401"/>
            <a:ext cx="4625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+mj-lt"/>
              </a:rPr>
              <a:t>With focus on </a:t>
            </a:r>
            <a:r>
              <a:rPr lang="en-US" b="1" baseline="30000" dirty="0" smtClean="0">
                <a:solidFill>
                  <a:srgbClr val="C00000"/>
                </a:solidFill>
                <a:latin typeface="+mj-lt"/>
              </a:rPr>
              <a:t>225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Ac and </a:t>
            </a:r>
            <a:r>
              <a:rPr lang="en-US" b="1" baseline="30000" dirty="0" smtClean="0">
                <a:solidFill>
                  <a:srgbClr val="C00000"/>
                </a:solidFill>
                <a:latin typeface="+mj-lt"/>
              </a:rPr>
              <a:t>211</a:t>
            </a:r>
            <a:r>
              <a:rPr lang="en-US" b="1" dirty="0" smtClean="0">
                <a:solidFill>
                  <a:srgbClr val="C00000"/>
                </a:solidFill>
                <a:latin typeface="+mj-lt"/>
              </a:rPr>
              <a:t>At</a:t>
            </a:r>
            <a:endParaRPr lang="en-US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5540" y="3844644"/>
            <a:ext cx="5483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b</a:t>
            </a:r>
            <a:r>
              <a:rPr lang="en-US" dirty="0" smtClean="0">
                <a:latin typeface="+mj-lt"/>
              </a:rPr>
              <a:t>) Support R&amp;D into the production of high specific activity </a:t>
            </a:r>
            <a:r>
              <a:rPr lang="en-US" dirty="0" err="1" smtClean="0">
                <a:latin typeface="+mj-lt"/>
              </a:rPr>
              <a:t>theranostic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radioistopes</a:t>
            </a:r>
            <a:r>
              <a:rPr lang="en-US" dirty="0" smtClean="0">
                <a:latin typeface="+mj-lt"/>
              </a:rPr>
              <a:t> </a:t>
            </a:r>
            <a:endParaRPr lang="en-US" dirty="0" smtClean="0">
              <a:latin typeface="+mj-lt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2878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" y="-15369"/>
            <a:ext cx="98611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A work in progress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4892" y="732785"/>
            <a:ext cx="436935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892" y="860612"/>
            <a:ext cx="9069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Need a sophisticated array, but </a:t>
            </a:r>
            <a:r>
              <a:rPr lang="en-US" dirty="0" err="1" smtClean="0">
                <a:latin typeface="+mj-lt"/>
              </a:rPr>
              <a:t>Gammasphere</a:t>
            </a:r>
            <a:r>
              <a:rPr lang="en-US" dirty="0" smtClean="0">
                <a:latin typeface="+mj-lt"/>
              </a:rPr>
              <a:t> is a bit overkill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776" y="1573306"/>
            <a:ext cx="8148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+mj-lt"/>
              </a:rPr>
              <a:t>Lowell’s Array for Radiological Assaying (LARA)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3" t="2691" r="14167" b="6966"/>
          <a:stretch/>
        </p:blipFill>
        <p:spPr bwMode="auto">
          <a:xfrm>
            <a:off x="1317811" y="2518355"/>
            <a:ext cx="2937549" cy="3247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r="1514" b="5484"/>
          <a:stretch/>
        </p:blipFill>
        <p:spPr>
          <a:xfrm rot="5400000">
            <a:off x="4140397" y="2825081"/>
            <a:ext cx="3631846" cy="2634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5422" y="5997388"/>
            <a:ext cx="6817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6 Compton-suppressed </a:t>
            </a:r>
            <a:r>
              <a:rPr lang="en-US" sz="3200" dirty="0" err="1" smtClean="0">
                <a:latin typeface="+mj-lt"/>
              </a:rPr>
              <a:t>HPGe</a:t>
            </a:r>
            <a:r>
              <a:rPr lang="en-US" sz="3200" dirty="0" smtClean="0">
                <a:latin typeface="+mj-lt"/>
              </a:rPr>
              <a:t> detectors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636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" y="-82604"/>
            <a:ext cx="89916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2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What’s in a Thorium Irradiation</a:t>
            </a:r>
            <a:endParaRPr lang="en-US" sz="42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74892" y="608586"/>
            <a:ext cx="6957920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1" t="33072" r="33419" b="37778"/>
          <a:stretch/>
        </p:blipFill>
        <p:spPr bwMode="auto">
          <a:xfrm>
            <a:off x="4182035" y="874060"/>
            <a:ext cx="4899212" cy="240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8274423" y="1479177"/>
            <a:ext cx="806824" cy="739589"/>
          </a:xfrm>
          <a:prstGeom prst="ellipse">
            <a:avLst/>
          </a:prstGeom>
          <a:solidFill>
            <a:srgbClr val="D99694">
              <a:alpha val="5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34753" y="2071475"/>
            <a:ext cx="806824" cy="739589"/>
          </a:xfrm>
          <a:prstGeom prst="ellipse">
            <a:avLst/>
          </a:prstGeom>
          <a:solidFill>
            <a:srgbClr val="D99694">
              <a:alpha val="5098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551" y="968189"/>
            <a:ext cx="4322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High energy protons on </a:t>
            </a:r>
            <a:r>
              <a:rPr lang="en-US" sz="2400" baseline="30000" dirty="0" smtClean="0">
                <a:latin typeface="+mj-lt"/>
              </a:rPr>
              <a:t>232</a:t>
            </a:r>
            <a:r>
              <a:rPr lang="en-US" sz="2400" dirty="0" smtClean="0">
                <a:latin typeface="+mj-lt"/>
              </a:rPr>
              <a:t>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Tons of nuclei produced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Analysis would significantly benefit from γ</a:t>
            </a:r>
            <a:r>
              <a:rPr lang="el-GR" sz="2400" dirty="0" smtClean="0">
                <a:latin typeface="Calibri"/>
              </a:rPr>
              <a:t>γ</a:t>
            </a:r>
            <a:r>
              <a:rPr lang="en-US" sz="2400" dirty="0" smtClean="0">
                <a:latin typeface="Calibri"/>
              </a:rPr>
              <a:t> coincidence spectroscopy </a:t>
            </a:r>
            <a:endParaRPr lang="en-US" sz="2400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4314" y="3345089"/>
            <a:ext cx="7660901" cy="3362969"/>
            <a:chOff x="674314" y="3345089"/>
            <a:chExt cx="7660901" cy="336296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14" y="3345089"/>
              <a:ext cx="7660901" cy="336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602006" y="3576918"/>
              <a:ext cx="1331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103</a:t>
              </a:r>
              <a:r>
                <a:rPr lang="en-US" dirty="0" smtClean="0"/>
                <a:t>Ru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28800" y="3724040"/>
              <a:ext cx="1331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233</a:t>
              </a:r>
              <a:r>
                <a:rPr lang="en-US" dirty="0" smtClean="0"/>
                <a:t>Pa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03494" y="4392329"/>
              <a:ext cx="1331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95</a:t>
              </a:r>
              <a:r>
                <a:rPr lang="en-US" dirty="0" smtClean="0"/>
                <a:t>Zr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69123" y="4485047"/>
              <a:ext cx="1331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aseline="30000" dirty="0" smtClean="0"/>
                <a:t>95</a:t>
              </a:r>
              <a:r>
                <a:rPr lang="en-US" dirty="0" smtClean="0"/>
                <a:t>Nb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7574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7506" y="2111188"/>
            <a:ext cx="77589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Data in Support of Medical Isotope Production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50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" y="-15369"/>
            <a:ext cx="89916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2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Theranostic</a:t>
            </a:r>
            <a:r>
              <a:rPr lang="en-US" sz="42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 Pairs</a:t>
            </a:r>
            <a:endParaRPr lang="en-US" sz="42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74892" y="675821"/>
            <a:ext cx="4120590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7578" y="766483"/>
            <a:ext cx="8498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Combine imaging and therapy in single treatment</a:t>
            </a:r>
            <a:endParaRPr lang="en-US" dirty="0">
              <a:latin typeface="+mj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1" r="4091" b="20415"/>
          <a:stretch/>
        </p:blipFill>
        <p:spPr bwMode="auto">
          <a:xfrm>
            <a:off x="649430" y="1383738"/>
            <a:ext cx="7956689" cy="2811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9" name="Group 8"/>
          <p:cNvGrpSpPr/>
          <p:nvPr/>
        </p:nvGrpSpPr>
        <p:grpSpPr>
          <a:xfrm>
            <a:off x="225262" y="3740803"/>
            <a:ext cx="5981141" cy="2872630"/>
            <a:chOff x="225262" y="3740803"/>
            <a:chExt cx="5981141" cy="287263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8"/>
            <a:stretch/>
          </p:blipFill>
          <p:spPr bwMode="auto">
            <a:xfrm>
              <a:off x="225262" y="3740803"/>
              <a:ext cx="5981141" cy="287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897842" y="3933872"/>
              <a:ext cx="2918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Gated spectrum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326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" y="-15369"/>
            <a:ext cx="8991600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2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Summary and Outlook</a:t>
            </a:r>
            <a:endParaRPr lang="en-US" sz="42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4892" y="692444"/>
            <a:ext cx="512912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32429" y="887505"/>
            <a:ext cx="225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Decay data</a:t>
            </a:r>
            <a:endParaRPr lang="en-US" sz="3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495" y="1587624"/>
            <a:ext cx="87271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Very successful campaign of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Helps to have well developed equipment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Very low cost and very nice training ground for students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623" y="3312458"/>
            <a:ext cx="314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Cross Sections</a:t>
            </a:r>
            <a:endParaRPr lang="en-US" sz="3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71" y="4173941"/>
            <a:ext cx="90863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Making progress on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Ironing out issues in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Very much looking forward to restart of BLIP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Very successful campaign will require more focused effort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547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-103094"/>
            <a:ext cx="89916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An opportunity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5575" y="666565"/>
            <a:ext cx="375751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www.bnl.gov/tandem/images/splash/Splash-00-72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3" y="2380446"/>
            <a:ext cx="2910163" cy="15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7597" y="1356939"/>
            <a:ext cx="4270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RHIC Injector Tandem</a:t>
            </a:r>
          </a:p>
          <a:p>
            <a:r>
              <a:rPr lang="en-US" dirty="0" smtClean="0">
                <a:latin typeface="+mj-lt"/>
              </a:rPr>
              <a:t> 29 MeV protons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155" y="739590"/>
            <a:ext cx="954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For a world-leading facility for cross section measurements</a:t>
            </a:r>
            <a:endParaRPr lang="en-US" dirty="0">
              <a:latin typeface="+mj-lt"/>
            </a:endParaRPr>
          </a:p>
        </p:txBody>
      </p:sp>
      <p:pic>
        <p:nvPicPr>
          <p:cNvPr id="11" name="Picture 2" descr="200 MeVLIN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94" y="2380446"/>
            <a:ext cx="2527046" cy="17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" r="1514" b="5484"/>
          <a:stretch/>
        </p:blipFill>
        <p:spPr>
          <a:xfrm rot="5400000">
            <a:off x="6720632" y="2318541"/>
            <a:ext cx="2339888" cy="16971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73567" y="1356938"/>
            <a:ext cx="276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BLIP</a:t>
            </a:r>
          </a:p>
          <a:p>
            <a:pPr algn="ctr"/>
            <a:r>
              <a:rPr lang="en-US" dirty="0" smtClean="0">
                <a:latin typeface="+mj-lt"/>
              </a:rPr>
              <a:t>200 MeV protons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4936" y="1310771"/>
            <a:ext cx="1451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LARA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998" y="4443936"/>
            <a:ext cx="8401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latin typeface="+mj-lt"/>
              </a:rPr>
              <a:t>Cover full range of proton energies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latin typeface="+mj-lt"/>
              </a:rPr>
              <a:t>Paired with high-precision </a:t>
            </a:r>
            <a:r>
              <a:rPr lang="el-GR" dirty="0" smtClean="0">
                <a:solidFill>
                  <a:srgbClr val="C00000"/>
                </a:solidFill>
                <a:latin typeface="+mj-lt"/>
              </a:rPr>
              <a:t>γγ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coincidence spectroscopy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2727" y="5599748"/>
            <a:ext cx="9040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Proposal for a 50/50 postdoc working on BLIP and ENSDF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57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237" y="80683"/>
            <a:ext cx="7758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Experiments in Nuclear Structure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5575" y="827929"/>
            <a:ext cx="767061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1671" y="1062318"/>
            <a:ext cx="5970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29235"/>
            <a:ext cx="8638801" cy="135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449" y="903912"/>
            <a:ext cx="9049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+mj-lt"/>
              </a:rPr>
              <a:t>From FRIB talk by Heather Crawford at ND meeting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28600" y="3939984"/>
            <a:ext cx="8901953" cy="2389931"/>
            <a:chOff x="228600" y="3106270"/>
            <a:chExt cx="8901953" cy="2389931"/>
          </a:xfrm>
        </p:grpSpPr>
        <p:sp>
          <p:nvSpPr>
            <p:cNvPr id="9" name="TextBox 8"/>
            <p:cNvSpPr txBox="1"/>
            <p:nvPr/>
          </p:nvSpPr>
          <p:spPr>
            <a:xfrm>
              <a:off x="228600" y="3106270"/>
              <a:ext cx="89019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Led experiments at all major facilities in North America</a:t>
              </a:r>
              <a:endParaRPr lang="en-US" dirty="0">
                <a:latin typeface="+mj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7506" y="3926541"/>
              <a:ext cx="76917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smtClean="0">
                  <a:latin typeface="+mj-lt"/>
                </a:rPr>
                <a:t>NSCL – </a:t>
              </a:r>
              <a:r>
                <a:rPr lang="en-US" sz="3200" baseline="30000" dirty="0" smtClean="0">
                  <a:latin typeface="+mj-lt"/>
                </a:rPr>
                <a:t>12</a:t>
              </a:r>
              <a:r>
                <a:rPr lang="en-US" sz="3200" dirty="0" smtClean="0">
                  <a:latin typeface="+mj-lt"/>
                </a:rPr>
                <a:t>Be using </a:t>
              </a:r>
              <a:r>
                <a:rPr lang="en-US" sz="3200" dirty="0" err="1" smtClean="0">
                  <a:latin typeface="+mj-lt"/>
                </a:rPr>
                <a:t>Gretina</a:t>
              </a:r>
              <a:endParaRPr lang="en-US" sz="3200" dirty="0" smtClean="0">
                <a:latin typeface="+mj-lt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smtClean="0">
                  <a:latin typeface="+mj-lt"/>
                </a:rPr>
                <a:t>TRIUMF – Li isotopes using Tigress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smtClean="0">
                  <a:latin typeface="+mj-lt"/>
                </a:rPr>
                <a:t>ANL – </a:t>
              </a:r>
              <a:r>
                <a:rPr lang="en-US" sz="3200" baseline="30000" dirty="0" smtClean="0">
                  <a:latin typeface="+mj-lt"/>
                </a:rPr>
                <a:t>208</a:t>
              </a:r>
              <a:r>
                <a:rPr lang="en-US" sz="3200" dirty="0" smtClean="0">
                  <a:latin typeface="+mj-lt"/>
                </a:rPr>
                <a:t>Pb region using </a:t>
              </a:r>
              <a:r>
                <a:rPr lang="en-US" sz="3200" dirty="0" err="1" smtClean="0">
                  <a:latin typeface="+mj-lt"/>
                </a:rPr>
                <a:t>Gammasphere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5327" y="3031704"/>
            <a:ext cx="739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+mj-lt"/>
              </a:rPr>
              <a:t>Identify key deficiencies in data and address them 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056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ccutchan\Documents\Conferences\USNDP2013\photo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2" t="18790" r="17600"/>
          <a:stretch/>
        </p:blipFill>
        <p:spPr bwMode="auto">
          <a:xfrm>
            <a:off x="159214" y="4397188"/>
            <a:ext cx="2877513" cy="24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578219" y="80683"/>
            <a:ext cx="7758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aseline="300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12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Be using GRETINA at NSCL 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55575" y="827929"/>
            <a:ext cx="656795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872752" y="1068854"/>
            <a:ext cx="5135698" cy="1486088"/>
            <a:chOff x="378823" y="4495800"/>
            <a:chExt cx="5810359" cy="185133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23" y="4495800"/>
              <a:ext cx="3800475" cy="1851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246" y="4495800"/>
              <a:ext cx="1773936" cy="184708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57721" y="5097959"/>
              <a:ext cx="3524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srgbClr val="00B050"/>
                  </a:solidFill>
                </a:rPr>
                <a:t>?</a:t>
              </a:r>
              <a:endParaRPr lang="en-US" sz="44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6" y="2725361"/>
            <a:ext cx="5256721" cy="3355853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49850" r="34384" b="2437"/>
          <a:stretch/>
        </p:blipFill>
        <p:spPr bwMode="auto">
          <a:xfrm>
            <a:off x="76074" y="907677"/>
            <a:ext cx="3242455" cy="335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916" y="2554942"/>
            <a:ext cx="5302084" cy="35956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72752" y="6278122"/>
            <a:ext cx="4613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Analysis by C. Morse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685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32007" y="-80681"/>
            <a:ext cx="77589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M1 strengths in Li isotopes 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1787" y="653118"/>
            <a:ext cx="656795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94" y="1510551"/>
            <a:ext cx="3383534" cy="4675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226748"/>
            <a:ext cx="30793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S. </a:t>
            </a:r>
            <a:r>
              <a:rPr lang="en-US" sz="1000" dirty="0" err="1" smtClean="0">
                <a:solidFill>
                  <a:schemeClr val="tx1"/>
                </a:solidFill>
              </a:rPr>
              <a:t>Pastore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>
                <a:solidFill>
                  <a:schemeClr val="tx1"/>
                </a:solidFill>
              </a:rPr>
              <a:t>et al., </a:t>
            </a:r>
            <a:r>
              <a:rPr lang="en-US" sz="1000" dirty="0" smtClean="0">
                <a:solidFill>
                  <a:schemeClr val="tx1"/>
                </a:solidFill>
              </a:rPr>
              <a:t>Phys. Rev. C 87, 035503 (2013)</a:t>
            </a:r>
            <a:endParaRPr lang="en-US" sz="10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r="21780"/>
          <a:stretch/>
        </p:blipFill>
        <p:spPr bwMode="auto">
          <a:xfrm>
            <a:off x="4758018" y="704604"/>
            <a:ext cx="3608294" cy="287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47261" y="3425845"/>
            <a:ext cx="1508633" cy="45089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7647" y="4546433"/>
            <a:ext cx="1508633" cy="450891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891989"/>
            <a:ext cx="433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GFMC Ab-initio calculations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787" y="1832533"/>
            <a:ext cx="3809999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</a:rPr>
              <a:t>Need to precisely measure lifetimes to challenge theoretical calculations!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998899" y="3450817"/>
            <a:ext cx="4613552" cy="3460971"/>
            <a:chOff x="3998899" y="3450817"/>
            <a:chExt cx="4613552" cy="3460971"/>
          </a:xfrm>
        </p:grpSpPr>
        <p:sp>
          <p:nvSpPr>
            <p:cNvPr id="11" name="TextBox 10"/>
            <p:cNvSpPr txBox="1"/>
            <p:nvPr/>
          </p:nvSpPr>
          <p:spPr>
            <a:xfrm>
              <a:off x="4957481" y="3450817"/>
              <a:ext cx="36549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schemeClr val="tx1"/>
                  </a:solidFill>
                  <a:latin typeface="+mj-lt"/>
                </a:rPr>
                <a:t>6,7,8</a:t>
              </a:r>
              <a:r>
                <a:rPr lang="en-US" sz="2400" dirty="0" smtClean="0">
                  <a:solidFill>
                    <a:schemeClr val="tx1"/>
                  </a:solidFill>
                  <a:latin typeface="+mj-lt"/>
                </a:rPr>
                <a:t>Li @ 2.1 MeV/u, using</a:t>
              </a:r>
            </a:p>
            <a:p>
              <a:r>
                <a:rPr lang="en-US" sz="2400" dirty="0" smtClean="0">
                  <a:solidFill>
                    <a:schemeClr val="tx1"/>
                  </a:solidFill>
                  <a:latin typeface="+mj-lt"/>
                </a:rPr>
                <a:t>(</a:t>
              </a:r>
              <a:r>
                <a:rPr lang="en-US" sz="2400" dirty="0" err="1" smtClean="0">
                  <a:solidFill>
                    <a:schemeClr val="tx1"/>
                  </a:solidFill>
                  <a:latin typeface="+mj-lt"/>
                </a:rPr>
                <a:t>d,p</a:t>
              </a:r>
              <a:r>
                <a:rPr lang="en-US" sz="2400" dirty="0" smtClean="0">
                  <a:solidFill>
                    <a:schemeClr val="tx1"/>
                  </a:solidFill>
                  <a:latin typeface="+mj-lt"/>
                </a:rPr>
                <a:t>) in inverse kinematics</a:t>
              </a:r>
              <a:endParaRPr lang="en-US" sz="2400" dirty="0" smtClean="0">
                <a:solidFill>
                  <a:schemeClr val="tx1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98899" y="4257007"/>
              <a:ext cx="4613552" cy="2654781"/>
              <a:chOff x="3998899" y="4257007"/>
              <a:chExt cx="4613552" cy="26547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0503" y="4257007"/>
                <a:ext cx="3018476" cy="226658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998899" y="6450123"/>
                <a:ext cx="46135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+mj-lt"/>
                  </a:rPr>
                  <a:t>Analysis by C. Morse</a:t>
                </a:r>
                <a:endParaRPr lang="en-US" sz="2400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80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87503" y="-67234"/>
            <a:ext cx="6373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Southeast of </a:t>
            </a:r>
            <a:r>
              <a:rPr lang="en-US" sz="4400" baseline="300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208</a:t>
            </a:r>
            <a:r>
              <a:rPr lang="en-US" sz="440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Pb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1787" y="626224"/>
            <a:ext cx="463157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067174" y="1691679"/>
            <a:ext cx="5076825" cy="4984226"/>
            <a:chOff x="4067174" y="1691679"/>
            <a:chExt cx="5076825" cy="498422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302" y="1691679"/>
              <a:ext cx="3052474" cy="3963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74" y="5856755"/>
              <a:ext cx="5076825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6" t="24062" r="33088" b="44117"/>
          <a:stretch/>
        </p:blipFill>
        <p:spPr bwMode="auto">
          <a:xfrm>
            <a:off x="403412" y="1691679"/>
            <a:ext cx="4542571" cy="212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791" y="658907"/>
            <a:ext cx="8154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Data below </a:t>
            </a:r>
            <a:r>
              <a:rPr lang="en-US" baseline="30000" dirty="0" smtClean="0">
                <a:latin typeface="+mj-lt"/>
              </a:rPr>
              <a:t>208</a:t>
            </a:r>
            <a:r>
              <a:rPr lang="en-US" dirty="0" smtClean="0">
                <a:latin typeface="+mj-lt"/>
              </a:rPr>
              <a:t>Pb get very sparse very quickly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191" y="1113677"/>
            <a:ext cx="8471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Probe using </a:t>
            </a:r>
            <a:r>
              <a:rPr lang="en-US" baseline="30000" dirty="0" smtClean="0">
                <a:latin typeface="+mj-lt"/>
              </a:rPr>
              <a:t>204</a:t>
            </a:r>
            <a:r>
              <a:rPr lang="en-US" dirty="0" smtClean="0">
                <a:latin typeface="+mj-lt"/>
              </a:rPr>
              <a:t>Hg+</a:t>
            </a:r>
            <a:r>
              <a:rPr lang="en-US" baseline="30000" dirty="0" smtClean="0">
                <a:latin typeface="+mj-lt"/>
              </a:rPr>
              <a:t>208</a:t>
            </a:r>
            <a:r>
              <a:rPr lang="en-US" dirty="0" smtClean="0">
                <a:latin typeface="+mj-lt"/>
              </a:rPr>
              <a:t>Pb, </a:t>
            </a:r>
            <a:r>
              <a:rPr lang="en-US" baseline="30000" dirty="0" smtClean="0">
                <a:latin typeface="+mj-lt"/>
              </a:rPr>
              <a:t>136</a:t>
            </a:r>
            <a:r>
              <a:rPr lang="en-US" dirty="0" smtClean="0">
                <a:latin typeface="+mj-lt"/>
              </a:rPr>
              <a:t>Xe+</a:t>
            </a:r>
            <a:r>
              <a:rPr lang="en-US" baseline="30000" dirty="0" smtClean="0">
                <a:latin typeface="+mj-lt"/>
              </a:rPr>
              <a:t>208</a:t>
            </a:r>
            <a:r>
              <a:rPr lang="en-US" dirty="0" smtClean="0">
                <a:latin typeface="+mj-lt"/>
              </a:rPr>
              <a:t>Pb and </a:t>
            </a:r>
            <a:r>
              <a:rPr lang="en-US" dirty="0" err="1" smtClean="0">
                <a:latin typeface="+mj-lt"/>
              </a:rPr>
              <a:t>Gammasphere</a:t>
            </a:r>
            <a:endParaRPr lang="en-US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804" y="3818218"/>
            <a:ext cx="5370021" cy="3039782"/>
            <a:chOff x="8804" y="3818218"/>
            <a:chExt cx="5370021" cy="303978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91" y="4242387"/>
              <a:ext cx="3678644" cy="2615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804" y="3818218"/>
              <a:ext cx="53700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Loveland </a:t>
              </a:r>
              <a:r>
                <a:rPr lang="en-US" i="1" dirty="0" smtClean="0">
                  <a:latin typeface="+mj-lt"/>
                </a:rPr>
                <a:t>et al., </a:t>
              </a:r>
              <a:r>
                <a:rPr lang="en-US" dirty="0" smtClean="0">
                  <a:latin typeface="+mj-lt"/>
                </a:rPr>
                <a:t>cross sections</a:t>
              </a:r>
              <a:endParaRPr 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23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0946" y="2311532"/>
            <a:ext cx="369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BACKUPS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775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65" y="0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On the bright side: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52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Mn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8434" y="691962"/>
            <a:ext cx="516476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10" y="2635623"/>
            <a:ext cx="7876404" cy="3866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145" y="847165"/>
            <a:ext cx="65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j-lt"/>
              </a:rPr>
              <a:t>100 MeV protons on natural Ni</a:t>
            </a:r>
            <a:endParaRPr lang="en-US" sz="32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568" y="1489996"/>
            <a:ext cx="8337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We make a lot and some isotopes have applied 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For example, Co-55 and Mn-52, both studied 1970’s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5357" y="2945725"/>
            <a:ext cx="28956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Singles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148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ccutchan\Documents\BLIP\Gammasphere_March2015\52Mn1434gat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t="5900" r="1667" b="6220"/>
          <a:stretch/>
        </p:blipFill>
        <p:spPr bwMode="auto">
          <a:xfrm>
            <a:off x="249864" y="3140188"/>
            <a:ext cx="7446336" cy="33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18034" y="5349580"/>
            <a:ext cx="28956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Gate on 1434-keV</a:t>
            </a:r>
            <a:endParaRPr lang="en-US" sz="2800" dirty="0"/>
          </a:p>
        </p:txBody>
      </p:sp>
      <p:grpSp>
        <p:nvGrpSpPr>
          <p:cNvPr id="2" name="Group 1"/>
          <p:cNvGrpSpPr/>
          <p:nvPr/>
        </p:nvGrpSpPr>
        <p:grpSpPr>
          <a:xfrm>
            <a:off x="3860616" y="1109430"/>
            <a:ext cx="5186878" cy="3978540"/>
            <a:chOff x="4281536" y="1109430"/>
            <a:chExt cx="4461164" cy="372687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4" t="19285" r="27782" b="56472"/>
            <a:stretch/>
          </p:blipFill>
          <p:spPr bwMode="auto">
            <a:xfrm>
              <a:off x="4281536" y="1109430"/>
              <a:ext cx="4461164" cy="3726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6858000" y="3886200"/>
              <a:ext cx="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6705600" y="3581400"/>
              <a:ext cx="0" cy="304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324600" y="3276600"/>
              <a:ext cx="0" cy="304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717622" y="3791151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935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0799" y="355348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744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-13447"/>
            <a:ext cx="90678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cs typeface="Arial" charset="0"/>
              </a:rPr>
              <a:t>Coincidences are essential</a:t>
            </a:r>
            <a:endParaRPr lang="en-US" sz="40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5575" y="688975"/>
            <a:ext cx="5572872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5575" y="1676844"/>
            <a:ext cx="352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+mj-lt"/>
              </a:rPr>
              <a:t>Decay of Mn-52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26935" y="4826360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511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522" y="1954318"/>
            <a:ext cx="2533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Target design</a:t>
            </a:r>
          </a:p>
          <a:p>
            <a:r>
              <a:rPr lang="en-US" sz="2400" dirty="0" smtClean="0">
                <a:latin typeface="+mj-lt"/>
              </a:rPr>
              <a:t>Radiochemistry</a:t>
            </a:r>
          </a:p>
          <a:p>
            <a:r>
              <a:rPr lang="en-US" sz="2400" dirty="0" smtClean="0">
                <a:latin typeface="+mj-lt"/>
              </a:rPr>
              <a:t>Medical relevance</a:t>
            </a:r>
            <a:endParaRPr lang="en-U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3455" y="1925290"/>
            <a:ext cx="3421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Structure &amp; Decay Data</a:t>
            </a:r>
          </a:p>
          <a:p>
            <a:r>
              <a:rPr lang="en-US" sz="2400" dirty="0" smtClean="0">
                <a:latin typeface="+mj-lt"/>
              </a:rPr>
              <a:t>Reaction Data</a:t>
            </a:r>
          </a:p>
          <a:p>
            <a:r>
              <a:rPr lang="en-US" sz="2400" dirty="0" smtClean="0">
                <a:latin typeface="+mj-lt"/>
              </a:rPr>
              <a:t>Reaction Modeling</a:t>
            </a:r>
            <a:endParaRPr lang="en-US" sz="2400" dirty="0">
              <a:latin typeface="+mj-lt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96" y="3221054"/>
            <a:ext cx="2632849" cy="19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1649203" y="3235569"/>
            <a:ext cx="1137542" cy="67187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+mj-lt"/>
              </a:rPr>
              <a:t>BLIP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07910" y="3182649"/>
            <a:ext cx="3132163" cy="2216678"/>
            <a:chOff x="5271395" y="3339882"/>
            <a:chExt cx="3263005" cy="2359142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6" t="14961" r="50806" b="47244"/>
            <a:stretch>
              <a:fillRect/>
            </a:stretch>
          </p:blipFill>
          <p:spPr bwMode="auto">
            <a:xfrm>
              <a:off x="5271395" y="3339882"/>
              <a:ext cx="3263005" cy="2359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966443" y="3428104"/>
              <a:ext cx="1567957" cy="6878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 smtClean="0">
                  <a:latin typeface="+mj-lt"/>
                </a:rPr>
                <a:t>USNDP</a:t>
              </a:r>
              <a:endParaRPr lang="en-US" sz="3600" dirty="0">
                <a:latin typeface="+mj-lt"/>
              </a:endParaRPr>
            </a:p>
          </p:txBody>
        </p:sp>
      </p:grpSp>
      <p:pic>
        <p:nvPicPr>
          <p:cNvPr id="2050" name="Picture 2" descr="Image result for gammasph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9" y="3282022"/>
            <a:ext cx="2690574" cy="201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99207" y="1921263"/>
            <a:ext cx="2844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  <a:sym typeface="Symbol"/>
              </a:rPr>
              <a:t>-ray spectroscopy</a:t>
            </a:r>
          </a:p>
          <a:p>
            <a:r>
              <a:rPr lang="en-US" sz="2400" dirty="0" smtClean="0">
                <a:latin typeface="+mj-lt"/>
                <a:sym typeface="Symbol"/>
              </a:rPr>
              <a:t>State-of-the-art detector systems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565052" y="3257158"/>
            <a:ext cx="1439241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+mj-lt"/>
              </a:rPr>
              <a:t>ANL</a:t>
            </a:r>
          </a:p>
          <a:p>
            <a:pPr>
              <a:defRPr/>
            </a:pPr>
            <a:r>
              <a:rPr lang="en-US" sz="3200" dirty="0" smtClean="0">
                <a:latin typeface="+mj-lt"/>
              </a:rPr>
              <a:t>UMASS</a:t>
            </a:r>
            <a:endParaRPr lang="en-US" sz="32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56" y="868568"/>
            <a:ext cx="900429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C</a:t>
            </a:r>
            <a:r>
              <a:rPr lang="en-US" sz="2400" dirty="0" smtClean="0">
                <a:latin typeface="+mj-lt"/>
              </a:rPr>
              <a:t>ombine expertize in all skills needed to develop a world-class program to enhance production and application of radioisotopes </a:t>
            </a:r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54" y="5358010"/>
            <a:ext cx="940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With eager participation from all collaborators, we have made substantial progress in past year with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ZERO</a:t>
            </a:r>
            <a:r>
              <a:rPr lang="en-US" dirty="0" smtClean="0">
                <a:latin typeface="+mj-lt"/>
              </a:rPr>
              <a:t> additional funding</a:t>
            </a:r>
            <a:endParaRPr lang="en-US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724" y="-880"/>
            <a:ext cx="91102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cs typeface="Arial" charset="0"/>
              </a:rPr>
              <a:t>Use a “best-practice”, synergistic approach</a:t>
            </a:r>
            <a:endParaRPr lang="en-US" sz="40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55575" y="661868"/>
            <a:ext cx="884871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 bwMode="auto">
          <a:xfrm>
            <a:off x="1183342" y="3226077"/>
            <a:ext cx="1594117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latin typeface="+mj-lt"/>
              </a:rPr>
              <a:t>BLIP</a:t>
            </a:r>
          </a:p>
          <a:p>
            <a:pPr>
              <a:defRPr/>
            </a:pPr>
            <a:r>
              <a:rPr lang="en-US" sz="3200" dirty="0" err="1" smtClean="0">
                <a:latin typeface="+mj-lt"/>
              </a:rPr>
              <a:t>UofWisc</a:t>
            </a:r>
            <a:endParaRPr lang="en-US" sz="32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52" y="5361779"/>
            <a:ext cx="9404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With eager participation from all collaborators, we have made substantial progress in past year with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$30K</a:t>
            </a:r>
            <a:r>
              <a:rPr lang="en-US" dirty="0" smtClean="0">
                <a:latin typeface="+mj-lt"/>
              </a:rPr>
              <a:t> additional funding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15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8" grpId="0" animBg="1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166918" y="1237129"/>
            <a:ext cx="5815714" cy="3850841"/>
            <a:chOff x="2427333" y="1237129"/>
            <a:chExt cx="5815714" cy="385084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4" t="25144" r="32775" b="56472"/>
            <a:stretch/>
          </p:blipFill>
          <p:spPr bwMode="auto">
            <a:xfrm>
              <a:off x="2427333" y="1237129"/>
              <a:ext cx="5815714" cy="3850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6087341" y="3442285"/>
              <a:ext cx="0" cy="32538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5096741" y="2911375"/>
              <a:ext cx="0" cy="53091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501023" y="2645920"/>
              <a:ext cx="0" cy="79636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213847" y="3388497"/>
              <a:ext cx="29718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965" y="-67235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Results on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52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Mn decay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15234" y="611469"/>
            <a:ext cx="4671919" cy="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1" y="748353"/>
            <a:ext cx="3407615" cy="360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995078" y="3993776"/>
            <a:ext cx="5699434" cy="2740344"/>
            <a:chOff x="0" y="3993776"/>
            <a:chExt cx="5699434" cy="2740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r="1658"/>
            <a:stretch/>
          </p:blipFill>
          <p:spPr>
            <a:xfrm>
              <a:off x="0" y="3993776"/>
              <a:ext cx="5699434" cy="2740344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805517" y="4316506"/>
              <a:ext cx="1183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+mj-lt"/>
                </a:rPr>
                <a:t>1645</a:t>
              </a:r>
              <a:endParaRPr lang="en-US" sz="32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45352" y="5350500"/>
              <a:ext cx="11833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C00000"/>
                  </a:solidFill>
                  <a:latin typeface="+mj-lt"/>
                </a:rPr>
                <a:t>1046</a:t>
              </a:r>
              <a:endParaRPr lang="en-US" sz="3200" b="1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1909483" y="5849471"/>
              <a:ext cx="227540" cy="32272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8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"/>
          <a:stretch/>
        </p:blipFill>
        <p:spPr bwMode="auto">
          <a:xfrm>
            <a:off x="82074" y="657225"/>
            <a:ext cx="4185339" cy="603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65" y="-67235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Results on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52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Mn decay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55575" y="608293"/>
            <a:ext cx="4658472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04764" y="608293"/>
            <a:ext cx="463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+mj-lt"/>
              </a:rPr>
              <a:t>No evidence for 2 weak transitions</a:t>
            </a:r>
            <a:endParaRPr lang="en-US" sz="2400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874701"/>
              </p:ext>
            </p:extLst>
          </p:nvPr>
        </p:nvGraphicFramePr>
        <p:xfrm>
          <a:off x="4504764" y="1229097"/>
          <a:ext cx="4365813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271"/>
                <a:gridCol w="1455271"/>
                <a:gridCol w="1455271"/>
              </a:tblGrid>
              <a:tr h="572563">
                <a:tc>
                  <a:txBody>
                    <a:bodyPr/>
                    <a:lstStyle/>
                    <a:p>
                      <a:r>
                        <a:rPr lang="en-US" dirty="0" smtClean="0"/>
                        <a:t>Energy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Intensit</a:t>
                      </a:r>
                      <a:r>
                        <a:rPr lang="en-US" baseline="0" dirty="0" smtClean="0"/>
                        <a:t>y </a:t>
                      </a:r>
                    </a:p>
                    <a:p>
                      <a:r>
                        <a:rPr lang="en-US" baseline="0" dirty="0" smtClean="0"/>
                        <a:t>    (lit)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Intensity (present)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200.6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0.18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346.0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0.86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398.1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0.004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399.6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0.16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502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0.20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600.2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0.35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647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744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88.6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848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3.43</a:t>
                      </a:r>
                      <a:endParaRPr lang="en-US" dirty="0"/>
                    </a:p>
                  </a:txBody>
                  <a:tcPr/>
                </a:tc>
              </a:tr>
              <a:tr h="331722">
                <a:tc>
                  <a:txBody>
                    <a:bodyPr/>
                    <a:lstStyle/>
                    <a:p>
                      <a:r>
                        <a:rPr lang="en-US" dirty="0" smtClean="0"/>
                        <a:t>935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94.9</a:t>
                      </a:r>
                      <a:endParaRPr lang="en-US" dirty="0"/>
                    </a:p>
                  </a:txBody>
                  <a:tcPr/>
                </a:tc>
              </a:tr>
              <a:tr h="327178">
                <a:tc>
                  <a:txBody>
                    <a:bodyPr/>
                    <a:lstStyle/>
                    <a:p>
                      <a:r>
                        <a:rPr lang="en-US" dirty="0" smtClean="0"/>
                        <a:t>1046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</a:t>
                      </a:r>
                      <a:endParaRPr lang="en-US" dirty="0"/>
                    </a:p>
                  </a:txBody>
                  <a:tcPr/>
                </a:tc>
              </a:tr>
              <a:tr h="327178">
                <a:tc>
                  <a:txBody>
                    <a:bodyPr/>
                    <a:lstStyle/>
                    <a:p>
                      <a:r>
                        <a:rPr lang="en-US" dirty="0" smtClean="0"/>
                        <a:t>1246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4.2</a:t>
                      </a:r>
                      <a:endParaRPr lang="en-US" dirty="0"/>
                    </a:p>
                  </a:txBody>
                  <a:tcPr/>
                </a:tc>
              </a:tr>
              <a:tr h="327178">
                <a:tc>
                  <a:txBody>
                    <a:bodyPr/>
                    <a:lstStyle/>
                    <a:p>
                      <a:r>
                        <a:rPr lang="en-US" dirty="0" smtClean="0"/>
                        <a:t>1247.8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4430803" y="1828801"/>
            <a:ext cx="3839137" cy="457200"/>
          </a:xfrm>
          <a:prstGeom prst="ellipse">
            <a:avLst/>
          </a:prstGeom>
          <a:solidFill>
            <a:srgbClr val="FFFF0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81230" y="2586318"/>
            <a:ext cx="3839137" cy="425823"/>
          </a:xfrm>
          <a:prstGeom prst="ellipse">
            <a:avLst/>
          </a:prstGeom>
          <a:solidFill>
            <a:srgbClr val="FFFF0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07268" y="5486400"/>
            <a:ext cx="3839137" cy="466165"/>
          </a:xfrm>
          <a:prstGeom prst="ellipse">
            <a:avLst/>
          </a:prstGeom>
          <a:solidFill>
            <a:srgbClr val="FFFF00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5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72" y="25398"/>
            <a:ext cx="2986314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Conclusions 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5574" y="715495"/>
            <a:ext cx="267471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67655" y="3186100"/>
            <a:ext cx="775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Active campaign of decay data measurements relating to medical isotopes is underway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2930" y="4292607"/>
            <a:ext cx="775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Studied </a:t>
            </a:r>
            <a:r>
              <a:rPr lang="en-US" baseline="30000" dirty="0" smtClean="0">
                <a:latin typeface="+mj-lt"/>
              </a:rPr>
              <a:t>82</a:t>
            </a:r>
            <a:r>
              <a:rPr lang="en-US" dirty="0" smtClean="0">
                <a:latin typeface="+mj-lt"/>
              </a:rPr>
              <a:t>Rb, </a:t>
            </a:r>
            <a:r>
              <a:rPr lang="en-US" baseline="30000" dirty="0" smtClean="0">
                <a:latin typeface="+mj-lt"/>
              </a:rPr>
              <a:t>86</a:t>
            </a:r>
            <a:r>
              <a:rPr lang="en-US" dirty="0" smtClean="0">
                <a:latin typeface="+mj-lt"/>
              </a:rPr>
              <a:t>Y, </a:t>
            </a:r>
            <a:r>
              <a:rPr lang="en-US" baseline="30000" dirty="0" smtClean="0">
                <a:latin typeface="+mj-lt"/>
              </a:rPr>
              <a:t>76</a:t>
            </a:r>
            <a:r>
              <a:rPr lang="en-US" dirty="0" smtClean="0">
                <a:latin typeface="+mj-lt"/>
              </a:rPr>
              <a:t>Br, </a:t>
            </a:r>
            <a:r>
              <a:rPr lang="en-US" baseline="30000" dirty="0" smtClean="0">
                <a:latin typeface="+mj-lt"/>
              </a:rPr>
              <a:t>77</a:t>
            </a:r>
            <a:r>
              <a:rPr lang="en-US" dirty="0" smtClean="0">
                <a:latin typeface="+mj-lt"/>
              </a:rPr>
              <a:t>Br, </a:t>
            </a:r>
            <a:r>
              <a:rPr lang="en-US" baseline="30000" dirty="0" smtClean="0">
                <a:latin typeface="+mj-lt"/>
              </a:rPr>
              <a:t>52</a:t>
            </a:r>
            <a:r>
              <a:rPr lang="en-US" dirty="0" smtClean="0">
                <a:latin typeface="+mj-lt"/>
              </a:rPr>
              <a:t>Mn, </a:t>
            </a:r>
            <a:r>
              <a:rPr lang="en-US" baseline="30000" dirty="0" smtClean="0">
                <a:latin typeface="+mj-lt"/>
              </a:rPr>
              <a:t>188</a:t>
            </a:r>
            <a:r>
              <a:rPr lang="en-US" dirty="0" smtClean="0">
                <a:latin typeface="+mj-lt"/>
              </a:rPr>
              <a:t>Pt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3435" y="4880360"/>
            <a:ext cx="775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Planned </a:t>
            </a:r>
            <a:r>
              <a:rPr lang="en-US" baseline="30000" dirty="0" smtClean="0">
                <a:latin typeface="+mj-lt"/>
              </a:rPr>
              <a:t>61</a:t>
            </a:r>
            <a:r>
              <a:rPr lang="en-US" dirty="0" smtClean="0">
                <a:latin typeface="+mj-lt"/>
              </a:rPr>
              <a:t>Cu, </a:t>
            </a:r>
            <a:r>
              <a:rPr lang="en-US" baseline="30000" dirty="0" smtClean="0">
                <a:latin typeface="+mj-lt"/>
              </a:rPr>
              <a:t>62</a:t>
            </a:r>
            <a:r>
              <a:rPr lang="en-US" dirty="0" smtClean="0">
                <a:latin typeface="+mj-lt"/>
              </a:rPr>
              <a:t>Cu, </a:t>
            </a:r>
            <a:r>
              <a:rPr lang="en-US" baseline="30000" dirty="0" smtClean="0">
                <a:latin typeface="+mj-lt"/>
              </a:rPr>
              <a:t>123</a:t>
            </a:r>
            <a:r>
              <a:rPr lang="en-US" dirty="0">
                <a:latin typeface="+mj-lt"/>
              </a:rPr>
              <a:t>I</a:t>
            </a:r>
            <a:r>
              <a:rPr lang="en-US" dirty="0" smtClean="0">
                <a:latin typeface="+mj-lt"/>
              </a:rPr>
              <a:t>, </a:t>
            </a:r>
            <a:r>
              <a:rPr lang="en-US" baseline="30000" dirty="0" smtClean="0">
                <a:latin typeface="+mj-lt"/>
              </a:rPr>
              <a:t>124</a:t>
            </a:r>
            <a:r>
              <a:rPr lang="en-US" dirty="0" smtClean="0">
                <a:latin typeface="+mj-lt"/>
              </a:rPr>
              <a:t>I …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3435" y="5432819"/>
            <a:ext cx="7750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… and what you tell us is important</a:t>
            </a:r>
            <a:endParaRPr lang="en-US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903941"/>
            <a:ext cx="8089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National Nuclear Data Center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14867" r="48396" b="45749"/>
          <a:stretch/>
        </p:blipFill>
        <p:spPr bwMode="auto">
          <a:xfrm>
            <a:off x="5593977" y="716026"/>
            <a:ext cx="3309326" cy="2284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46250" y="148648"/>
            <a:ext cx="335705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www.nndc.bnl.gov</a:t>
            </a:r>
            <a:endParaRPr lang="en-US" sz="32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7652" y="1494148"/>
            <a:ext cx="4923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We are here for you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Please contact us with ideas, questions, concerns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3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72" y="39912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Collaborators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55575" y="693269"/>
            <a:ext cx="280533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77746" y="2149181"/>
            <a:ext cx="3784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R.J. </a:t>
            </a:r>
            <a:r>
              <a:rPr lang="en-US" dirty="0" err="1" smtClean="0">
                <a:latin typeface="+mj-lt"/>
              </a:rPr>
              <a:t>Nickles</a:t>
            </a:r>
            <a:r>
              <a:rPr lang="en-US" dirty="0" smtClean="0">
                <a:latin typeface="+mj-lt"/>
              </a:rPr>
              <a:t>, P. Ellison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07443" y="2667066"/>
            <a:ext cx="7387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 University of Wisconsin</a:t>
            </a:r>
            <a:endParaRPr lang="en-US" sz="24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301" y="1004685"/>
            <a:ext cx="91748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j-lt"/>
              </a:rPr>
              <a:t>S.V. Smith, L. </a:t>
            </a:r>
            <a:r>
              <a:rPr lang="en-US" sz="2600" dirty="0" err="1" smtClean="0">
                <a:latin typeface="+mj-lt"/>
              </a:rPr>
              <a:t>Muench</a:t>
            </a:r>
            <a:r>
              <a:rPr lang="en-US" sz="2600" dirty="0" smtClean="0">
                <a:latin typeface="+mj-lt"/>
              </a:rPr>
              <a:t>, A.A. </a:t>
            </a:r>
            <a:r>
              <a:rPr lang="en-US" sz="2600" dirty="0" err="1" smtClean="0">
                <a:latin typeface="+mj-lt"/>
              </a:rPr>
              <a:t>Sonzogni</a:t>
            </a:r>
            <a:r>
              <a:rPr lang="en-US" sz="2600" dirty="0" smtClean="0">
                <a:latin typeface="+mj-lt"/>
              </a:rPr>
              <a:t>, M. Nino, B. Broder, A. </a:t>
            </a:r>
            <a:r>
              <a:rPr lang="en-US" sz="2600" dirty="0" err="1" smtClean="0">
                <a:latin typeface="+mj-lt"/>
              </a:rPr>
              <a:t>Gula</a:t>
            </a:r>
            <a:endParaRPr lang="en-US" sz="2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576" y="1517448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Brookhaven National Laboratory</a:t>
            </a:r>
            <a:endParaRPr lang="en-US" sz="2400" i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3302" y="3316513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J.P. Greene, M.P. Carpenter, and S. Zhu</a:t>
            </a:r>
            <a:endParaRPr lang="en-US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0511" y="3803450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Argonne National Laboratory</a:t>
            </a:r>
            <a:endParaRPr lang="en-US" sz="2400" i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7126" y="4586941"/>
            <a:ext cx="3345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 C.J. Lister, K. Moran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827" y="5186089"/>
            <a:ext cx="522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+mj-lt"/>
              </a:rPr>
              <a:t>University of Massachusetts, Lowell</a:t>
            </a:r>
            <a:endParaRPr lang="en-US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91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24" y="-29908"/>
            <a:ext cx="90812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+mj-lt"/>
                <a:cs typeface="Arial" charset="0"/>
              </a:rPr>
              <a:t>Isotope Production Experts</a:t>
            </a:r>
            <a:endParaRPr lang="en-US" sz="40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41061" y="603812"/>
            <a:ext cx="56356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200 MeVLIN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9" y="1788658"/>
            <a:ext cx="3245076" cy="22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7" y="3631293"/>
            <a:ext cx="4429695" cy="322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032" y="711440"/>
            <a:ext cx="4340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Brookhaven </a:t>
            </a:r>
            <a:r>
              <a:rPr lang="en-US" sz="3200" b="1" dirty="0" err="1" smtClean="0">
                <a:solidFill>
                  <a:schemeClr val="tx2"/>
                </a:solidFill>
                <a:latin typeface="+mj-lt"/>
              </a:rPr>
              <a:t>Linac</a:t>
            </a:r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 Isotope Producer (BLIP)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122" name="Picture 2" descr="Our GE PeTra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2"/>
          <a:stretch/>
        </p:blipFill>
        <p:spPr bwMode="auto">
          <a:xfrm>
            <a:off x="5094067" y="1716088"/>
            <a:ext cx="3324216" cy="19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97717" y="712907"/>
            <a:ext cx="4340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latin typeface="+mj-lt"/>
              </a:rPr>
              <a:t>University of Wisconsin</a:t>
            </a:r>
          </a:p>
          <a:p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Institute for Medical Research</a:t>
            </a:r>
            <a:endParaRPr lang="en-US" sz="24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5984" y="3638125"/>
            <a:ext cx="4823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16 MeV proton GE </a:t>
            </a:r>
            <a:r>
              <a:rPr lang="en-US" sz="2000" dirty="0" err="1" smtClean="0">
                <a:latin typeface="+mj-lt"/>
              </a:rPr>
              <a:t>PETrace</a:t>
            </a:r>
            <a:r>
              <a:rPr lang="en-US" sz="2000" dirty="0" smtClean="0">
                <a:latin typeface="+mj-lt"/>
              </a:rPr>
              <a:t> cyclotron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11 MeV proton CTI RDS 112 cyclotron</a:t>
            </a:r>
            <a:endParaRPr lang="en-US" sz="2000" dirty="0">
              <a:latin typeface="+mj-lt"/>
            </a:endParaRPr>
          </a:p>
        </p:txBody>
      </p:sp>
      <p:pic>
        <p:nvPicPr>
          <p:cNvPr id="5124" name="Picture 4" descr="Isotope Me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07" y="4354153"/>
            <a:ext cx="3697810" cy="250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Gammasphere spectrometer is an array of up to 110 High Purity Germanium Detectors. We use it for our projectile Coulomb excitation experiments at the Argonne National Laboratory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7"/>
          <a:stretch/>
        </p:blipFill>
        <p:spPr bwMode="auto">
          <a:xfrm>
            <a:off x="155575" y="4028442"/>
            <a:ext cx="3993704" cy="22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15" y="34363"/>
            <a:ext cx="8541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Gammasphere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 at Argonne National Lab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55575" y="742249"/>
            <a:ext cx="8451395" cy="13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1" y="972456"/>
            <a:ext cx="4790595" cy="295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china\gs_pi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365" y="3345955"/>
            <a:ext cx="3629891" cy="272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34856" y="1219200"/>
            <a:ext cx="3849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HPGe</a:t>
            </a:r>
            <a:r>
              <a:rPr lang="en-US" dirty="0" smtClean="0"/>
              <a:t> detectors</a:t>
            </a:r>
          </a:p>
          <a:p>
            <a:r>
              <a:rPr lang="en-US" dirty="0" smtClean="0"/>
              <a:t>Compton-suppressed</a:t>
            </a:r>
          </a:p>
          <a:p>
            <a:r>
              <a:rPr lang="en-US" dirty="0" smtClean="0"/>
              <a:t>Digital or analog DAQ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2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34" y="-96745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Non-conventional PET agents :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76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Br 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8434" y="557492"/>
            <a:ext cx="7304342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" y="769846"/>
            <a:ext cx="8772525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4" y="603999"/>
            <a:ext cx="5276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4" y="2558090"/>
            <a:ext cx="7898466" cy="205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5" y="4495135"/>
            <a:ext cx="6282366" cy="2342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39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t="17552" r="40429" b="6770"/>
          <a:stretch/>
        </p:blipFill>
        <p:spPr bwMode="auto">
          <a:xfrm>
            <a:off x="457201" y="844541"/>
            <a:ext cx="7637928" cy="557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7431548" y="1266918"/>
            <a:ext cx="1475520" cy="566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51822" y="861785"/>
            <a:ext cx="201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more!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18434" y="611280"/>
            <a:ext cx="7313114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894" y="-69850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Non-conventional PET agents :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76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Br 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65" y="-82604"/>
            <a:ext cx="899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Theranostic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 pairs: </a:t>
            </a:r>
            <a:r>
              <a:rPr lang="en-US" sz="48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76,77</a:t>
            </a: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Br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74892" y="675821"/>
            <a:ext cx="6086425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42063" r="27156" b="31945"/>
          <a:stretch/>
        </p:blipFill>
        <p:spPr bwMode="auto">
          <a:xfrm>
            <a:off x="839907" y="2017512"/>
            <a:ext cx="7329715" cy="190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973944" y="2481969"/>
            <a:ext cx="914399" cy="972458"/>
            <a:chOff x="1973944" y="2481969"/>
            <a:chExt cx="914399" cy="972458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2888343" y="2481969"/>
              <a:ext cx="0" cy="97245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1973944" y="2576313"/>
              <a:ext cx="87085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8" name="Group 2047"/>
          <p:cNvGrpSpPr/>
          <p:nvPr/>
        </p:nvGrpSpPr>
        <p:grpSpPr>
          <a:xfrm>
            <a:off x="2888343" y="2481969"/>
            <a:ext cx="870858" cy="972458"/>
            <a:chOff x="2888343" y="2481969"/>
            <a:chExt cx="870858" cy="972458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2888343" y="2576313"/>
              <a:ext cx="87085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737430" y="2481969"/>
              <a:ext cx="0" cy="97245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9" name="Group 2048"/>
          <p:cNvGrpSpPr/>
          <p:nvPr/>
        </p:nvGrpSpPr>
        <p:grpSpPr>
          <a:xfrm>
            <a:off x="3759201" y="2481969"/>
            <a:ext cx="870858" cy="972458"/>
            <a:chOff x="3759201" y="2481969"/>
            <a:chExt cx="870858" cy="972458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3759201" y="2576313"/>
              <a:ext cx="87085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4519281" y="2481969"/>
              <a:ext cx="0" cy="97245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3" name="Group 2052"/>
          <p:cNvGrpSpPr/>
          <p:nvPr/>
        </p:nvGrpSpPr>
        <p:grpSpPr>
          <a:xfrm>
            <a:off x="5290459" y="2481969"/>
            <a:ext cx="926996" cy="972458"/>
            <a:chOff x="5290459" y="2481969"/>
            <a:chExt cx="926996" cy="972458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5290459" y="2561799"/>
              <a:ext cx="87085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217455" y="2481969"/>
              <a:ext cx="0" cy="97245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4" name="Group 2053"/>
          <p:cNvGrpSpPr/>
          <p:nvPr/>
        </p:nvGrpSpPr>
        <p:grpSpPr>
          <a:xfrm>
            <a:off x="6952345" y="2481969"/>
            <a:ext cx="885372" cy="972458"/>
            <a:chOff x="6952345" y="2481969"/>
            <a:chExt cx="885372" cy="972458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6952345" y="2561799"/>
              <a:ext cx="87085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7837717" y="2481969"/>
              <a:ext cx="0" cy="97245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 descr="C:\Users\mccutchan\Documents\students\Brittany\NiSe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929" y="225883"/>
            <a:ext cx="1312636" cy="131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6077" y="853173"/>
            <a:ext cx="5063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 MeV protons on </a:t>
            </a:r>
            <a:r>
              <a:rPr lang="en-US" dirty="0" err="1" smtClean="0"/>
              <a:t>NiSe</a:t>
            </a:r>
            <a:r>
              <a:rPr lang="en-US" dirty="0" smtClean="0"/>
              <a:t> pellet  (Univ. of Wisconsin)</a:t>
            </a:r>
            <a:endParaRPr lang="en-US" dirty="0"/>
          </a:p>
        </p:txBody>
      </p:sp>
      <p:grpSp>
        <p:nvGrpSpPr>
          <p:cNvPr id="2055" name="Group 2054"/>
          <p:cNvGrpSpPr/>
          <p:nvPr/>
        </p:nvGrpSpPr>
        <p:grpSpPr>
          <a:xfrm>
            <a:off x="1074057" y="3896017"/>
            <a:ext cx="6894286" cy="2961983"/>
            <a:chOff x="1074057" y="3896017"/>
            <a:chExt cx="6894286" cy="2961983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21"/>
            <a:stretch/>
          </p:blipFill>
          <p:spPr bwMode="auto">
            <a:xfrm>
              <a:off x="1074057" y="3896017"/>
              <a:ext cx="6894286" cy="296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Isosceles Triangle 23"/>
            <p:cNvSpPr/>
            <p:nvPr/>
          </p:nvSpPr>
          <p:spPr>
            <a:xfrm>
              <a:off x="3177162" y="4513943"/>
              <a:ext cx="146610" cy="15965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2459439" y="5696857"/>
              <a:ext cx="146610" cy="15965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2612572" y="5856514"/>
              <a:ext cx="146610" cy="15965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5-Point Star 24"/>
            <p:cNvSpPr/>
            <p:nvPr/>
          </p:nvSpPr>
          <p:spPr>
            <a:xfrm>
              <a:off x="3554960" y="5856514"/>
              <a:ext cx="190153" cy="17417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3264247" y="4027714"/>
              <a:ext cx="190153" cy="17417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5-Point Star 31"/>
            <p:cNvSpPr/>
            <p:nvPr/>
          </p:nvSpPr>
          <p:spPr>
            <a:xfrm>
              <a:off x="6711816" y="5943599"/>
              <a:ext cx="190153" cy="17417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3882264" y="4325257"/>
              <a:ext cx="174625" cy="1451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454400" y="4775200"/>
              <a:ext cx="174625" cy="1451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003796" y="5667829"/>
              <a:ext cx="174625" cy="1451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672314" y="5202837"/>
              <a:ext cx="174625" cy="1451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571774" y="5646056"/>
              <a:ext cx="174625" cy="1451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5297716" y="5740399"/>
              <a:ext cx="174625" cy="1451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725440" y="5892797"/>
              <a:ext cx="174625" cy="1451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6281874" y="4811486"/>
              <a:ext cx="174625" cy="145143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>
              <a:off x="6303641" y="4455889"/>
              <a:ext cx="146610" cy="15965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5-Point Star 42"/>
            <p:cNvSpPr/>
            <p:nvPr/>
          </p:nvSpPr>
          <p:spPr>
            <a:xfrm>
              <a:off x="6266346" y="4122064"/>
              <a:ext cx="190153" cy="17417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Isosceles Triangle 43"/>
            <p:cNvSpPr/>
            <p:nvPr/>
          </p:nvSpPr>
          <p:spPr>
            <a:xfrm>
              <a:off x="2290325" y="5936342"/>
              <a:ext cx="146610" cy="15965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63020" y="4007344"/>
              <a:ext cx="1119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76</a:t>
              </a:r>
              <a:r>
                <a:rPr lang="en-US" sz="2400" dirty="0" smtClean="0"/>
                <a:t>Br</a:t>
              </a:r>
              <a:endParaRPr lang="en-US" sz="2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448506" y="4342564"/>
              <a:ext cx="1119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77</a:t>
              </a:r>
              <a:r>
                <a:rPr lang="en-US" sz="2400" dirty="0" smtClean="0"/>
                <a:t>Br</a:t>
              </a:r>
              <a:endParaRPr lang="en-US" sz="2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435002" y="4711282"/>
              <a:ext cx="11195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/>
                <a:t>82</a:t>
              </a:r>
              <a:r>
                <a:rPr lang="en-US" sz="2400" dirty="0" smtClean="0"/>
                <a:t>Br</a:t>
              </a:r>
              <a:endParaRPr lang="en-US" sz="2400" dirty="0"/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1659686" y="2174936"/>
            <a:ext cx="5692535" cy="805268"/>
            <a:chOff x="1659686" y="2174936"/>
            <a:chExt cx="5692535" cy="805268"/>
          </a:xfrm>
        </p:grpSpPr>
        <p:sp>
          <p:nvSpPr>
            <p:cNvPr id="2056" name="Rectangle 2055"/>
            <p:cNvSpPr/>
            <p:nvPr/>
          </p:nvSpPr>
          <p:spPr>
            <a:xfrm>
              <a:off x="1659686" y="2174936"/>
              <a:ext cx="799753" cy="7932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552468" y="2179682"/>
              <a:ext cx="799753" cy="7932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86268" y="2186942"/>
              <a:ext cx="799753" cy="7932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78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ccutchan\AppData\Local\Microsoft\Windows\Temporary Internet Files\Content.Outlook\XZ435XK6\image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0"/>
          <a:stretch/>
        </p:blipFill>
        <p:spPr bwMode="auto">
          <a:xfrm rot="5400000">
            <a:off x="93499" y="1794131"/>
            <a:ext cx="2465854" cy="221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ccutchan\AppData\Local\Microsoft\Windows\Temporary Internet Files\Content.Outlook\XZ435XK6\image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/>
          <a:stretch/>
        </p:blipFill>
        <p:spPr bwMode="auto">
          <a:xfrm rot="5400000">
            <a:off x="125506" y="4442011"/>
            <a:ext cx="2348753" cy="220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Image result for gulhan gurd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 descr="Image result for gulhan gurd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7"/>
          <a:stretch/>
        </p:blipFill>
        <p:spPr bwMode="auto">
          <a:xfrm>
            <a:off x="6094880" y="4610573"/>
            <a:ext cx="2030507" cy="201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9882" y="3074939"/>
            <a:ext cx="2675963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Brittany Broder:</a:t>
            </a:r>
          </a:p>
          <a:p>
            <a:r>
              <a:rPr lang="en-US" baseline="30000" dirty="0" smtClean="0">
                <a:latin typeface="+mj-lt"/>
              </a:rPr>
              <a:t>55</a:t>
            </a:r>
            <a:r>
              <a:rPr lang="en-US" dirty="0" smtClean="0">
                <a:latin typeface="+mj-lt"/>
              </a:rPr>
              <a:t>Mn, </a:t>
            </a:r>
            <a:r>
              <a:rPr lang="en-US" baseline="30000" dirty="0" smtClean="0">
                <a:latin typeface="+mj-lt"/>
              </a:rPr>
              <a:t>77</a:t>
            </a:r>
            <a:r>
              <a:rPr lang="en-US" dirty="0" smtClean="0">
                <a:latin typeface="+mj-lt"/>
              </a:rPr>
              <a:t>Br decay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3107" y="5619935"/>
            <a:ext cx="2219115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August </a:t>
            </a:r>
            <a:r>
              <a:rPr lang="en-US" dirty="0" err="1" smtClean="0">
                <a:latin typeface="+mj-lt"/>
              </a:rPr>
              <a:t>Gula</a:t>
            </a:r>
            <a:r>
              <a:rPr lang="en-US" dirty="0" smtClean="0">
                <a:latin typeface="+mj-lt"/>
              </a:rPr>
              <a:t>:</a:t>
            </a:r>
          </a:p>
          <a:p>
            <a:r>
              <a:rPr lang="en-US" dirty="0" smtClean="0">
                <a:latin typeface="+mj-lt"/>
              </a:rPr>
              <a:t> </a:t>
            </a:r>
            <a:r>
              <a:rPr lang="en-US" baseline="30000" dirty="0" smtClean="0">
                <a:latin typeface="+mj-lt"/>
              </a:rPr>
              <a:t>86</a:t>
            </a:r>
            <a:r>
              <a:rPr lang="en-US" dirty="0">
                <a:latin typeface="+mj-lt"/>
              </a:rPr>
              <a:t>Y</a:t>
            </a:r>
            <a:r>
              <a:rPr lang="en-US" dirty="0" smtClean="0">
                <a:latin typeface="+mj-lt"/>
              </a:rPr>
              <a:t> decay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611" y="914400"/>
            <a:ext cx="266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SULI Students</a:t>
            </a:r>
            <a:endParaRPr lang="en-US" sz="3200" dirty="0">
              <a:latin typeface="+mj-lt"/>
            </a:endParaRPr>
          </a:p>
        </p:txBody>
      </p:sp>
      <p:pic>
        <p:nvPicPr>
          <p:cNvPr id="1033" name="Picture 9" descr="Image result for katie moran low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129" y="1381598"/>
            <a:ext cx="2294965" cy="22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75514" y="764411"/>
            <a:ext cx="2669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PhD Student</a:t>
            </a:r>
            <a:endParaRPr lang="en-US" sz="32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50224" y="2900361"/>
            <a:ext cx="2064124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Kati Moran:</a:t>
            </a:r>
          </a:p>
          <a:p>
            <a:r>
              <a:rPr lang="en-US" dirty="0" smtClean="0">
                <a:latin typeface="+mj-lt"/>
              </a:rPr>
              <a:t> </a:t>
            </a:r>
            <a:r>
              <a:rPr lang="en-US" baseline="30000" dirty="0" smtClean="0">
                <a:latin typeface="+mj-lt"/>
              </a:rPr>
              <a:t>76</a:t>
            </a:r>
            <a:r>
              <a:rPr lang="en-US" dirty="0" smtClean="0">
                <a:latin typeface="+mj-lt"/>
              </a:rPr>
              <a:t>Br decay</a:t>
            </a:r>
            <a:endParaRPr lang="en-US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5410" y="4025798"/>
            <a:ext cx="420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Visiting Faculty Program</a:t>
            </a:r>
            <a:endParaRPr lang="en-US" sz="32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09129" y="5877044"/>
            <a:ext cx="3334871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Gulhan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Gurdal</a:t>
            </a:r>
            <a:r>
              <a:rPr lang="en-US" dirty="0" smtClean="0">
                <a:latin typeface="+mj-lt"/>
              </a:rPr>
              <a:t>:</a:t>
            </a:r>
          </a:p>
          <a:p>
            <a:r>
              <a:rPr lang="en-US" dirty="0" smtClean="0">
                <a:latin typeface="+mj-lt"/>
              </a:rPr>
              <a:t>BLIP cross sections</a:t>
            </a:r>
            <a:endParaRPr lang="en-US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71" y="-80682"/>
            <a:ext cx="3962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The Team</a:t>
            </a:r>
            <a:endParaRPr lang="en-US" sz="48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55575" y="632012"/>
            <a:ext cx="269708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40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57"/>
          <a:stretch/>
        </p:blipFill>
        <p:spPr bwMode="auto">
          <a:xfrm>
            <a:off x="152399" y="3605784"/>
            <a:ext cx="5774965" cy="303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65" y="96042"/>
            <a:ext cx="2829729" cy="364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8343" y="4497316"/>
            <a:ext cx="4492264" cy="1828797"/>
            <a:chOff x="2668907" y="4526349"/>
            <a:chExt cx="4184004" cy="1828797"/>
          </a:xfrm>
        </p:grpSpPr>
        <p:sp>
          <p:nvSpPr>
            <p:cNvPr id="2" name="Oval 1"/>
            <p:cNvSpPr/>
            <p:nvPr/>
          </p:nvSpPr>
          <p:spPr>
            <a:xfrm>
              <a:off x="6101536" y="4526349"/>
              <a:ext cx="720402" cy="3193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68907" y="4722292"/>
              <a:ext cx="720402" cy="3047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101536" y="4707779"/>
              <a:ext cx="720402" cy="31931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668907" y="4932747"/>
              <a:ext cx="720402" cy="26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096224" y="5520576"/>
              <a:ext cx="720402" cy="26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672797" y="5672976"/>
              <a:ext cx="720402" cy="26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68907" y="5821745"/>
              <a:ext cx="720402" cy="26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132509" y="5839886"/>
              <a:ext cx="720402" cy="26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68907" y="6086629"/>
              <a:ext cx="720402" cy="26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035509" y="6086624"/>
              <a:ext cx="720402" cy="26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01536" y="5672975"/>
              <a:ext cx="720402" cy="2685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5"/>
          <p:cNvSpPr txBox="1">
            <a:spLocks noChangeArrowheads="1"/>
          </p:cNvSpPr>
          <p:nvPr/>
        </p:nvSpPr>
        <p:spPr bwMode="auto">
          <a:xfrm rot="1486333">
            <a:off x="4218389" y="4138830"/>
            <a:ext cx="4675402" cy="954107"/>
          </a:xfrm>
          <a:prstGeom prst="rect">
            <a:avLst/>
          </a:prstGeom>
          <a:solidFill>
            <a:srgbClr val="FFCC66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charset="0"/>
                <a:cs typeface="Arial" charset="0"/>
              </a:rPr>
              <a:t>Over half were last studied &gt;30 years ago !!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400" y="-67235"/>
            <a:ext cx="3962400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Why Decay Data ?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155575" y="591671"/>
            <a:ext cx="3959225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55575" y="857944"/>
            <a:ext cx="4797425" cy="1677373"/>
            <a:chOff x="3406775" y="1092808"/>
            <a:chExt cx="4797425" cy="1677373"/>
          </a:xfrm>
        </p:grpSpPr>
        <p:sp>
          <p:nvSpPr>
            <p:cNvPr id="29" name="TextBox 28"/>
            <p:cNvSpPr txBox="1"/>
            <p:nvPr/>
          </p:nvSpPr>
          <p:spPr>
            <a:xfrm>
              <a:off x="3406775" y="1092808"/>
              <a:ext cx="4797425" cy="954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+mj-lt"/>
                  <a:cs typeface="Arial" charset="0"/>
                </a:rPr>
                <a:t>Essential for determining:</a:t>
              </a:r>
            </a:p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48407" y="1569852"/>
              <a:ext cx="4343400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+mj-lt"/>
                  <a:cs typeface="Arial" charset="0"/>
                </a:rPr>
                <a:t>Overall dose</a:t>
              </a: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+mj-lt"/>
                  <a:cs typeface="Arial" charset="0"/>
                </a:rPr>
                <a:t>Specific dose</a:t>
              </a:r>
            </a:p>
            <a:p>
              <a:pPr marL="457200" indent="-457200">
                <a:buFont typeface="Arial" panose="020B0604020202020204" pitchFamily="34" charset="0"/>
                <a:buChar char="•"/>
                <a:defRPr/>
              </a:pPr>
              <a:r>
                <a:rPr lang="en-US" sz="2400" dirty="0">
                  <a:latin typeface="+mj-lt"/>
                  <a:cs typeface="Arial" charset="0"/>
                </a:rPr>
                <a:t>Imaging </a:t>
              </a:r>
              <a:r>
                <a:rPr lang="en-US" sz="2400" dirty="0" smtClean="0">
                  <a:latin typeface="+mj-lt"/>
                  <a:cs typeface="Arial" charset="0"/>
                </a:rPr>
                <a:t>background</a:t>
              </a:r>
              <a:endParaRPr lang="en-US" sz="2400" dirty="0">
                <a:latin typeface="+mj-lt"/>
                <a:cs typeface="Arial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55575" y="2581836"/>
            <a:ext cx="496775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Gamma-ray intensities usually used to determine cross sections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380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ゲルマニウム半導体検出器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4" r="65686" b="6649"/>
          <a:stretch/>
        </p:blipFill>
        <p:spPr bwMode="auto">
          <a:xfrm>
            <a:off x="715264" y="1929501"/>
            <a:ext cx="1576109" cy="1062318"/>
          </a:xfrm>
          <a:prstGeom prst="chord">
            <a:avLst>
              <a:gd name="adj1" fmla="val 1572952"/>
              <a:gd name="adj2" fmla="val 1722123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971" y="1060597"/>
            <a:ext cx="432790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30 Years ago: 1-2 small detectors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2" descr="ゲルマニウム半導体検出器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4" r="65686" b="6649"/>
          <a:stretch/>
        </p:blipFill>
        <p:spPr bwMode="auto">
          <a:xfrm rot="7984560">
            <a:off x="2259340" y="1929501"/>
            <a:ext cx="1576109" cy="1062318"/>
          </a:xfrm>
          <a:prstGeom prst="chord">
            <a:avLst>
              <a:gd name="adj1" fmla="val 1572952"/>
              <a:gd name="adj2" fmla="val 1722123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4389" y="3401773"/>
            <a:ext cx="4109066" cy="3114155"/>
            <a:chOff x="264389" y="3401773"/>
            <a:chExt cx="4109066" cy="3114155"/>
          </a:xfrm>
        </p:grpSpPr>
        <p:sp>
          <p:nvSpPr>
            <p:cNvPr id="5" name="TextBox 4"/>
            <p:cNvSpPr txBox="1"/>
            <p:nvPr/>
          </p:nvSpPr>
          <p:spPr>
            <a:xfrm>
              <a:off x="264389" y="3401773"/>
              <a:ext cx="4109066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Present: 10-100 detectors</a:t>
              </a:r>
              <a:endParaRPr lang="en-US" dirty="0">
                <a:latin typeface="+mj-lt"/>
              </a:endParaRPr>
            </a:p>
          </p:txBody>
        </p:sp>
        <p:pic>
          <p:nvPicPr>
            <p:cNvPr id="7" name="Picture 6" descr="The Gammasphere spectrometer is an array of up to 110 High Purity Germanium Detectors. We use it for our projectile Coulomb excitation experiments at the Argonne National Laboratory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637"/>
            <a:stretch/>
          </p:blipFill>
          <p:spPr bwMode="auto">
            <a:xfrm>
              <a:off x="278297" y="4231642"/>
              <a:ext cx="3993704" cy="2284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3724" y="-29908"/>
            <a:ext cx="9081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tx2"/>
                </a:solidFill>
                <a:latin typeface="+mj-lt"/>
                <a:cs typeface="Arial" charset="0"/>
              </a:rPr>
              <a:t>Capitalizing on advances in </a:t>
            </a:r>
            <a:r>
              <a:rPr lang="en-US" sz="3600" dirty="0" smtClean="0">
                <a:solidFill>
                  <a:schemeClr val="tx2"/>
                </a:solidFill>
                <a:latin typeface="+mj-lt"/>
                <a:cs typeface="Arial" charset="0"/>
                <a:sym typeface="Symbol"/>
              </a:rPr>
              <a:t>-ray spectroscopy</a:t>
            </a:r>
            <a:endParaRPr lang="en-US" sz="3600" dirty="0">
              <a:solidFill>
                <a:schemeClr val="tx2"/>
              </a:solidFill>
              <a:latin typeface="+mj-lt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5575" y="591671"/>
            <a:ext cx="8654596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38912" y="797237"/>
            <a:ext cx="4093029" cy="3390863"/>
            <a:chOff x="4838912" y="797237"/>
            <a:chExt cx="4093029" cy="339086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8912" y="1305645"/>
              <a:ext cx="4093029" cy="2882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314678" y="797237"/>
              <a:ext cx="3524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+mj-lt"/>
                </a:rPr>
                <a:t>Compton suppression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98952" y="4133353"/>
            <a:ext cx="2678979" cy="2724647"/>
            <a:chOff x="5898952" y="4133353"/>
            <a:chExt cx="2678979" cy="272464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" t="10596" r="49796" b="29987"/>
            <a:stretch/>
          </p:blipFill>
          <p:spPr bwMode="auto">
            <a:xfrm>
              <a:off x="5898952" y="4656573"/>
              <a:ext cx="2355968" cy="2201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924266" y="4133353"/>
              <a:ext cx="26536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+mj-lt"/>
                  <a:sym typeface="Symbol"/>
                </a:rPr>
                <a:t> coincidences</a:t>
              </a:r>
              <a:endParaRPr lang="en-US" b="1" dirty="0" smtClean="0">
                <a:solidFill>
                  <a:srgbClr val="C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03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/>
          <a:stretch/>
        </p:blipFill>
        <p:spPr bwMode="auto">
          <a:xfrm>
            <a:off x="178013" y="648237"/>
            <a:ext cx="6258796" cy="5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65" y="-82604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Revised decay scheme for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82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Rb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5575" y="560483"/>
            <a:ext cx="6299013" cy="3176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2" t="33595" r="22868" b="10718"/>
          <a:stretch/>
        </p:blipFill>
        <p:spPr bwMode="auto">
          <a:xfrm>
            <a:off x="3441882" y="3230292"/>
            <a:ext cx="5378824" cy="354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88004"/>
            <a:ext cx="7084359" cy="2447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34" y="-16063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Non-conventional PET agents :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86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Y 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8434" y="648420"/>
            <a:ext cx="75160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0" y="753613"/>
            <a:ext cx="5009924" cy="223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7"/>
          <a:stretch/>
        </p:blipFill>
        <p:spPr bwMode="auto">
          <a:xfrm>
            <a:off x="4341726" y="2126348"/>
            <a:ext cx="4744218" cy="226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" y="4327991"/>
            <a:ext cx="7097486" cy="250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5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34" y="-16063"/>
            <a:ext cx="89916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Non-conventional PET agents : </a:t>
            </a:r>
            <a:r>
              <a:rPr lang="en-US" sz="4000" baseline="30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86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Arial" charset="0"/>
              </a:rPr>
              <a:t>Y </a:t>
            </a:r>
            <a:endParaRPr lang="en-US" sz="4000" dirty="0">
              <a:solidFill>
                <a:schemeClr val="tx2">
                  <a:lumMod val="75000"/>
                </a:schemeClr>
              </a:solidFill>
              <a:latin typeface="+mj-lt"/>
              <a:cs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18434" y="691962"/>
            <a:ext cx="7516080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0" y="898753"/>
            <a:ext cx="5009924" cy="223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20586" r="39849" b="9573"/>
          <a:stretch/>
        </p:blipFill>
        <p:spPr bwMode="auto">
          <a:xfrm>
            <a:off x="199510" y="898753"/>
            <a:ext cx="8601412" cy="573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7634514" y="1582057"/>
            <a:ext cx="1475520" cy="566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18865" y="1058837"/>
            <a:ext cx="201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 more!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88" y="2309437"/>
            <a:ext cx="8800922" cy="23863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19896</TotalTime>
  <Words>1104</Words>
  <Application>Microsoft Office PowerPoint</Application>
  <PresentationFormat>On-screen Show (4:3)</PresentationFormat>
  <Paragraphs>264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BNL Experimental Activities  Applied – Medical Isotopes Structure – Light and Heavy Nuclei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Gagnon</dc:creator>
  <cp:lastModifiedBy>Ricard-McCutchan, Elizabeth</cp:lastModifiedBy>
  <cp:revision>504</cp:revision>
  <cp:lastPrinted>2007-07-02T19:06:14Z</cp:lastPrinted>
  <dcterms:created xsi:type="dcterms:W3CDTF">2007-06-28T20:22:43Z</dcterms:created>
  <dcterms:modified xsi:type="dcterms:W3CDTF">2016-11-17T13:16:14Z</dcterms:modified>
</cp:coreProperties>
</file>