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76" r:id="rId1"/>
  </p:sldMasterIdLst>
  <p:notesMasterIdLst>
    <p:notesMasterId r:id="rId8"/>
  </p:notesMasterIdLst>
  <p:handoutMasterIdLst>
    <p:handoutMasterId r:id="rId9"/>
  </p:handoutMasterIdLst>
  <p:sldIdLst>
    <p:sldId id="365" r:id="rId2"/>
    <p:sldId id="611" r:id="rId3"/>
    <p:sldId id="621" r:id="rId4"/>
    <p:sldId id="620" r:id="rId5"/>
    <p:sldId id="622" r:id="rId6"/>
    <p:sldId id="613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42B7F"/>
    <a:srgbClr val="FF00FF"/>
    <a:srgbClr val="008000"/>
    <a:srgbClr val="FFC000"/>
    <a:srgbClr val="E6B9B8"/>
    <a:srgbClr val="8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68" autoAdjust="0"/>
    <p:restoredTop sz="90143" autoAdjust="0"/>
  </p:normalViewPr>
  <p:slideViewPr>
    <p:cSldViewPr>
      <p:cViewPr>
        <p:scale>
          <a:sx n="69" d="100"/>
          <a:sy n="69" d="100"/>
        </p:scale>
        <p:origin x="-3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1154E38C-A77C-40AD-9865-57E5DA9B1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18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6CBE9D29-5C9F-4B5C-B05B-E727A1184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38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Go to ”Insert (View) | Header and Footer" to add your organization, sponsor, meeting name here; then, click "Apply to All"</a:t>
            </a: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E7FDD21-7884-42EC-A34E-421A65CF26DB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E9D29-5C9F-4B5C-B05B-E727A11842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68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E9D29-5C9F-4B5C-B05B-E727A118425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57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NLppt_BG_Title_NewDOElogo_OffSci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EEF959AA-FAC2-4C1A-B9C4-D7F6FE7F7BD7}" type="datetimeFigureOut">
              <a:rPr lang="en-US"/>
              <a:pPr>
                <a:defRPr/>
              </a:pPr>
              <a:t>11/17/2016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42D5E156-7552-4F32-ADE6-A9FAFCC49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20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65AF6451-DCB3-48D1-882A-3149C9EE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84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DDC75C66-2309-4CD2-A3CC-F2F6613BA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16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119CF80D-CE4B-4B48-99CA-4F0072B4D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61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778AC0EA-064D-4C51-B5A1-8C89F0E88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33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D6BB7D4D-3B1E-4DFB-8832-3ED7098AB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03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CE08F509-DA07-4C1D-96A2-0A8A046E2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20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0AD1C941-FF35-4CE8-8826-1CCCCD1DF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98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A5F919BC-9759-49AE-888F-2D87D9F97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62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8201A8E7-72FB-4F91-833E-D88DB0DE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1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D3B339D3-81D1-48A9-BEBE-F46642409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7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0FABD5C0-0E4A-4392-A82C-C05862CB9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18" descr="REVBG_Slide4_Blu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0" y="6414655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accent5">
                    <a:lumMod val="75000"/>
                  </a:schemeClr>
                </a:solidFill>
              </a:rPr>
              <a:t>BNL Report</a:t>
            </a:r>
            <a:endParaRPr lang="en-US" sz="11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0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7391400" cy="863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BNL Report</a:t>
            </a:r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04801" y="2819400"/>
            <a:ext cx="8305800" cy="114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sz="2400" i="1" dirty="0" smtClean="0">
                <a:solidFill>
                  <a:schemeClr val="bg1"/>
                </a:solidFill>
                <a:latin typeface="+mn-lt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Batang" pitchFamily="18" charset="-127"/>
                <a:cs typeface="Times New Roman" pitchFamily="18" charset="0"/>
              </a:rPr>
              <a:t>A.A.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Batang" pitchFamily="18" charset="-127"/>
                <a:cs typeface="Times New Roman" pitchFamily="18" charset="0"/>
              </a:rPr>
              <a:t>Sonzogni</a:t>
            </a:r>
            <a:endParaRPr lang="en-US" sz="2400" dirty="0" smtClean="0">
              <a:solidFill>
                <a:schemeClr val="bg1"/>
              </a:solidFill>
              <a:latin typeface="+mn-lt"/>
              <a:ea typeface="Batang" pitchFamily="18" charset="-127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2400" i="1" dirty="0" smtClean="0">
                <a:solidFill>
                  <a:schemeClr val="bg1"/>
                </a:solidFill>
                <a:latin typeface="+mn-lt"/>
                <a:ea typeface="Batang" pitchFamily="18" charset="-127"/>
                <a:cs typeface="Times New Roman" pitchFamily="18" charset="0"/>
              </a:rPr>
              <a:t>National Nuclear Data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721709"/>
              </p:ext>
            </p:extLst>
          </p:nvPr>
        </p:nvGraphicFramePr>
        <p:xfrm>
          <a:off x="1066800" y="1143000"/>
          <a:ext cx="7086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32004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Primary duties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Ramon </a:t>
                      </a:r>
                      <a:r>
                        <a:rPr lang="en-US" dirty="0" err="1" smtClean="0"/>
                        <a:t>Arcilla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Servers, ENDF validation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David Brown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ENDF, EMPIRE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Michal Herman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ENDF, EMPIRE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 Johnson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Web, ENSDF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Letty </a:t>
                      </a:r>
                      <a:r>
                        <a:rPr lang="en-US" dirty="0" err="1" smtClean="0"/>
                        <a:t>Krejci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Secretary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Libby </a:t>
                      </a:r>
                      <a:r>
                        <a:rPr lang="en-US" dirty="0" err="1" smtClean="0"/>
                        <a:t>McCutchan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ENSDF, XUNDL,</a:t>
                      </a:r>
                      <a:r>
                        <a:rPr lang="en-US" baseline="0" dirty="0" smtClean="0"/>
                        <a:t> NDS, Experiments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Gustavo </a:t>
                      </a:r>
                      <a:r>
                        <a:rPr lang="en-US" dirty="0" err="1" smtClean="0"/>
                        <a:t>Nobre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ENDF, EMPIRE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Boris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Pritychenko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NSR, EXFOR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Alejandro </a:t>
                      </a:r>
                      <a:r>
                        <a:rPr lang="en-US" dirty="0" err="1" smtClean="0"/>
                        <a:t>Sonzogni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ENSDF, Web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Joan </a:t>
                      </a:r>
                      <a:r>
                        <a:rPr lang="en-US" dirty="0" err="1" smtClean="0"/>
                        <a:t>Totans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Library, NSR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Jag </a:t>
                      </a:r>
                      <a:r>
                        <a:rPr lang="en-US" dirty="0" err="1" smtClean="0"/>
                        <a:t>Tuli</a:t>
                      </a:r>
                      <a:r>
                        <a:rPr lang="en-US" dirty="0" smtClean="0"/>
                        <a:t> (retired 10/16)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ENSDF, 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Norman Holden (retired)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Abundances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Said </a:t>
                      </a:r>
                      <a:r>
                        <a:rPr lang="en-US" dirty="0" err="1" smtClean="0"/>
                        <a:t>Mughabghab</a:t>
                      </a:r>
                      <a:r>
                        <a:rPr lang="en-US" baseline="0" dirty="0" smtClean="0"/>
                        <a:t> (retired)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Neutron Resonances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117869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42B7F"/>
                </a:solidFill>
              </a:rPr>
              <a:t>NNDC Staff during FY16 </a:t>
            </a:r>
          </a:p>
          <a:p>
            <a:r>
              <a:rPr lang="en-US" sz="2000" b="1" dirty="0" smtClean="0"/>
              <a:t>7.5 Scientific FTEs and 3.0 Tech/Admin FTEs</a:t>
            </a:r>
            <a:endParaRPr lang="en-US" sz="2000" b="1" dirty="0"/>
          </a:p>
        </p:txBody>
      </p:sp>
      <p:pic>
        <p:nvPicPr>
          <p:cNvPr id="1026" name="Picture 2" descr="To NND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6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ndc\AppData\Local\Temp\NNDC staff (2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83"/>
          <a:stretch/>
        </p:blipFill>
        <p:spPr bwMode="auto">
          <a:xfrm>
            <a:off x="838200" y="1115291"/>
            <a:ext cx="7421880" cy="4599709"/>
          </a:xfrm>
          <a:prstGeom prst="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117869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42B7F"/>
                </a:solidFill>
              </a:rPr>
              <a:t>NNDC Staff during FY16</a:t>
            </a:r>
            <a:endParaRPr lang="en-US" b="1" dirty="0">
              <a:solidFill>
                <a:srgbClr val="042B7F"/>
              </a:solidFill>
            </a:endParaRPr>
          </a:p>
        </p:txBody>
      </p:sp>
      <p:pic>
        <p:nvPicPr>
          <p:cNvPr id="6" name="Picture 2" descr="To NND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671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034855"/>
              </p:ext>
            </p:extLst>
          </p:nvPr>
        </p:nvGraphicFramePr>
        <p:xfrm>
          <a:off x="685800" y="1397000"/>
          <a:ext cx="7924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9718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Current/Former</a:t>
                      </a:r>
                      <a:r>
                        <a:rPr lang="en-US" baseline="0" dirty="0" smtClean="0"/>
                        <a:t>  Affiliation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Eddy Brown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LBNL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ENSDF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Ninel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Texas A&amp;M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ENSDF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Balraj</a:t>
                      </a:r>
                      <a:r>
                        <a:rPr lang="en-US" dirty="0" smtClean="0"/>
                        <a:t> Singh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McMaster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ENSDF, XUNDL, NSR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Gulhan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Gurdal</a:t>
                      </a:r>
                      <a:r>
                        <a:rPr lang="en-US" dirty="0" smtClean="0"/>
                        <a:t> (only in FY16)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Millsaps</a:t>
                      </a:r>
                      <a:r>
                        <a:rPr lang="en-US" baseline="0" dirty="0" smtClean="0"/>
                        <a:t> 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XUNDL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Emil </a:t>
                      </a:r>
                      <a:r>
                        <a:rPr lang="en-US" dirty="0" err="1" smtClean="0"/>
                        <a:t>Betak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Bratislava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NSR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Stanislav </a:t>
                      </a:r>
                      <a:r>
                        <a:rPr lang="en-US" dirty="0" err="1" smtClean="0"/>
                        <a:t>Hlavac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Bratislava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EXFOR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Otto </a:t>
                      </a:r>
                      <a:r>
                        <a:rPr lang="en-US" dirty="0" err="1" smtClean="0"/>
                        <a:t>Schwerer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IAEA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EXFOR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Pavel </a:t>
                      </a:r>
                      <a:r>
                        <a:rPr lang="en-US" dirty="0" err="1" smtClean="0"/>
                        <a:t>Oblozinsky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Bratislava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NDS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3964" y="29084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42B7F"/>
                </a:solidFill>
              </a:rPr>
              <a:t>NNDC contractors during FY16</a:t>
            </a:r>
            <a:endParaRPr lang="en-US" b="1" dirty="0">
              <a:solidFill>
                <a:srgbClr val="042B7F"/>
              </a:solidFill>
            </a:endParaRPr>
          </a:p>
        </p:txBody>
      </p:sp>
      <p:pic>
        <p:nvPicPr>
          <p:cNvPr id="6" name="Picture 2" descr="To NND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380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709" y="433489"/>
            <a:ext cx="480060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86" y="3686175"/>
            <a:ext cx="432435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448" y="3657600"/>
            <a:ext cx="4238625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05400" y="33528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3.0 Tech/Admin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333690"/>
            <a:ext cx="2488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2.0 PhD contracts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073977" y="19524"/>
            <a:ext cx="2488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7.5 PhD staff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06086" y="219579"/>
            <a:ext cx="2063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NNDC FY16 FTE Distribution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1759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62000"/>
            <a:ext cx="71818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In the following, some additional BNL activities on:</a:t>
            </a:r>
          </a:p>
          <a:p>
            <a:endParaRPr lang="en-US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FF"/>
                </a:solidFill>
              </a:rPr>
              <a:t>Medical Radioisotopes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dirty="0">
              <a:solidFill>
                <a:srgbClr val="0000FF"/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FF"/>
                </a:solidFill>
              </a:rPr>
              <a:t>Nuclear Reaction Model Code EMPIRE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dirty="0" smtClean="0">
              <a:solidFill>
                <a:srgbClr val="0000FF"/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FF"/>
                </a:solidFill>
              </a:rPr>
              <a:t>Nuclear Reactor’s Antineutrinos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dirty="0" smtClean="0">
              <a:solidFill>
                <a:srgbClr val="0000FF"/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FF"/>
                </a:solidFill>
              </a:rPr>
              <a:t>Fission Yields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dirty="0" smtClean="0">
              <a:solidFill>
                <a:srgbClr val="0000FF"/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FF"/>
                </a:solidFill>
              </a:rPr>
              <a:t>Web Dissemination</a:t>
            </a:r>
          </a:p>
        </p:txBody>
      </p:sp>
      <p:pic>
        <p:nvPicPr>
          <p:cNvPr id="4" name="Picture 2" descr="To NND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8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11622</TotalTime>
  <Words>236</Words>
  <Application>Microsoft Office PowerPoint</Application>
  <PresentationFormat>On-screen Show (4:3)</PresentationFormat>
  <Paragraphs>93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BNL Report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Gagnon</dc:creator>
  <cp:lastModifiedBy>nndc</cp:lastModifiedBy>
  <cp:revision>712</cp:revision>
  <cp:lastPrinted>2007-07-02T19:06:14Z</cp:lastPrinted>
  <dcterms:created xsi:type="dcterms:W3CDTF">2007-06-28T20:22:43Z</dcterms:created>
  <dcterms:modified xsi:type="dcterms:W3CDTF">2016-11-17T14:30:44Z</dcterms:modified>
</cp:coreProperties>
</file>