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7" r:id="rId2"/>
    <p:sldId id="261" r:id="rId3"/>
    <p:sldId id="266" r:id="rId4"/>
    <p:sldId id="262" r:id="rId5"/>
    <p:sldId id="263" r:id="rId6"/>
    <p:sldId id="269" r:id="rId7"/>
    <p:sldId id="265" r:id="rId8"/>
    <p:sldId id="264" r:id="rId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2B7F"/>
    <a:srgbClr val="594E7F"/>
    <a:srgbClr val="D2C4F5"/>
    <a:srgbClr val="000000"/>
    <a:srgbClr val="ACA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12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11F04EF-6DC6-45AA-B4E8-8FDC8F840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6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03AA42-2632-4BD8-B32A-E9CCE7E2E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17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1C8E11-206A-46BD-8256-13D77D9CEAF6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4CE3-09C8-4A5C-9893-BC09F802E3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04800"/>
            <a:ext cx="20955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61341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A4E05-63A6-41A2-9976-E3338BE33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1A50-C087-4FB0-8A43-CDFE0695B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F8A50-CB7B-49E5-9BE9-844153DD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7338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B472-3A09-4E28-A222-70DF09119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E3F4A-CAAB-44E1-AB7C-ACCCCF4A1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71EEA8-6615-41E0-B144-AA663DE9B4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CDFEF-3015-4758-88E6-00E501DCCE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4A680-26EF-40C0-B7EB-F7C83F353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B4DDDD-0FED-48FB-A6B5-4331790C0D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828800"/>
            <a:ext cx="7620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62230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5150" y="6235700"/>
            <a:ext cx="3009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48400" y="6235700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42B7F"/>
                </a:solidFill>
              </a:defRPr>
            </a:lvl1pPr>
          </a:lstStyle>
          <a:p>
            <a:pPr>
              <a:defRPr/>
            </a:pPr>
            <a:fld id="{A484066D-602A-4D8F-B8E9-F7A0939444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8382000" cy="109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11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42B7F"/>
        </a:buClr>
        <a:buSzPct val="90000"/>
        <a:buFont typeface="Times" charset="0"/>
        <a:buChar char="•"/>
        <a:defRPr sz="2000">
          <a:solidFill>
            <a:schemeClr val="tx1"/>
          </a:solidFill>
          <a:latin typeface="+mn-lt"/>
          <a:ea typeface="+mn-ea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5pPr>
      <a:lvl6pPr marL="22288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eaLnBrk="1" fontAlgn="base" hangingPunct="1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-nds.iaea.org/exfor-master/x4compi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hyperlink" Target="http://www.nndc.bnl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rgbClr val="FFC000"/>
                </a:solidFill>
              </a:rPr>
              <a:t>Current status of the EXFOR project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Boris Pritychenko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mtClean="0">
                <a:solidFill>
                  <a:srgbClr val="FFC000"/>
                </a:solidFill>
              </a:rPr>
              <a:t>National Nuclear Data Center, BNL, Upton, NY 11973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Compilations &amp; Evaluations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Compilations of experimental papers are often done once while evaluations are revisited on 5-10 year basis.</a:t>
            </a:r>
          </a:p>
          <a:p>
            <a:r>
              <a:rPr lang="en-US" sz="2000" dirty="0" smtClean="0"/>
              <a:t>Compilations are assembled manually, block by block. It is not a push-button technology.</a:t>
            </a:r>
          </a:p>
          <a:p>
            <a:r>
              <a:rPr lang="en-US" sz="2000" dirty="0" smtClean="0"/>
              <a:t>Compilations have to be done right during the first try because there are no periodic updates.</a:t>
            </a:r>
          </a:p>
          <a:p>
            <a:r>
              <a:rPr lang="en-US" sz="2000" dirty="0" smtClean="0"/>
              <a:t>ENDF evaluators should pay more attention to the quality of EXFOR instead of just mechanic fitting of experimental points.</a:t>
            </a:r>
          </a:p>
          <a:p>
            <a:r>
              <a:rPr lang="en-US" sz="2000" dirty="0" smtClean="0"/>
              <a:t>EXFOR has many issues due to scope change, lack of advanced computer technologies in the past, sloppiness and desire to exceed the performance expectations by</a:t>
            </a:r>
            <a:r>
              <a:rPr lang="en-US" sz="2000" dirty="0"/>
              <a:t> </a:t>
            </a:r>
            <a:r>
              <a:rPr lang="en-US" sz="2000" dirty="0" smtClean="0"/>
              <a:t>some compilers.</a:t>
            </a:r>
          </a:p>
          <a:p>
            <a:r>
              <a:rPr lang="en-US" sz="2000" dirty="0" smtClean="0"/>
              <a:t>We need more resources to improve EXFOR.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EXFOR Effort in the U.S. and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NNDC EXFOR project is an integral part of the NRDC network.</a:t>
            </a:r>
          </a:p>
          <a:p>
            <a:r>
              <a:rPr lang="en-US" sz="2000" dirty="0" smtClean="0"/>
              <a:t>EXFOR Team: B. Pritychenko, S. </a:t>
            </a:r>
            <a:r>
              <a:rPr lang="en-US" sz="2000" dirty="0" err="1" smtClean="0"/>
              <a:t>Hlavac</a:t>
            </a:r>
            <a:r>
              <a:rPr lang="en-US" sz="2000" dirty="0" smtClean="0"/>
              <a:t>, O. </a:t>
            </a:r>
            <a:r>
              <a:rPr lang="en-US" sz="2000" dirty="0" err="1" smtClean="0"/>
              <a:t>Schwerer</a:t>
            </a:r>
            <a:r>
              <a:rPr lang="en-US" sz="2000" dirty="0" smtClean="0"/>
              <a:t> and V. </a:t>
            </a:r>
            <a:r>
              <a:rPr lang="en-US" sz="2000" dirty="0" err="1" smtClean="0"/>
              <a:t>Zerkin</a:t>
            </a:r>
            <a:r>
              <a:rPr lang="en-US" sz="2000" dirty="0" smtClean="0"/>
              <a:t> (IAEA).</a:t>
            </a:r>
          </a:p>
          <a:p>
            <a:pPr lvl="1"/>
            <a:r>
              <a:rPr lang="en-US" sz="1600" dirty="0" smtClean="0"/>
              <a:t>NNDC: Overall database and contracts management, website support, compilation and correction of missing and older references.</a:t>
            </a:r>
          </a:p>
          <a:p>
            <a:pPr lvl="1"/>
            <a:r>
              <a:rPr lang="en-US" sz="1600" dirty="0" smtClean="0"/>
              <a:t>Bratislava: New experiment compilation.</a:t>
            </a:r>
          </a:p>
          <a:p>
            <a:pPr lvl="1"/>
            <a:r>
              <a:rPr lang="en-US" sz="1600" dirty="0" smtClean="0"/>
              <a:t>Vienna: Overall quality assurance and transmission handling.</a:t>
            </a:r>
          </a:p>
          <a:p>
            <a:pPr lvl="1"/>
            <a:r>
              <a:rPr lang="en-US" sz="1600" dirty="0" smtClean="0"/>
              <a:t>IAEA: Web and database development</a:t>
            </a:r>
            <a:r>
              <a:rPr lang="en-US" sz="1600" dirty="0" smtClean="0"/>
              <a:t>.</a:t>
            </a:r>
            <a:endParaRPr lang="en-US" sz="2000" dirty="0" smtClean="0"/>
          </a:p>
          <a:p>
            <a:r>
              <a:rPr lang="en-US" sz="2000" dirty="0" smtClean="0"/>
              <a:t>Contractors (S. </a:t>
            </a:r>
            <a:r>
              <a:rPr lang="en-US" sz="2000" dirty="0" err="1" smtClean="0"/>
              <a:t>Hlavac</a:t>
            </a:r>
            <a:r>
              <a:rPr lang="en-US" sz="2000" dirty="0" smtClean="0"/>
              <a:t> and O. </a:t>
            </a:r>
            <a:r>
              <a:rPr lang="en-US" sz="2000" dirty="0" err="1" smtClean="0"/>
              <a:t>Schwerer</a:t>
            </a:r>
            <a:r>
              <a:rPr lang="en-US" sz="2000" dirty="0" smtClean="0"/>
              <a:t>) are essential for the overall success of the NNDC EXFOR effort.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4765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CSEWG&amp;USNDP\CSEWG&amp;USNDP2016\Compilation\reac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87" y="533400"/>
            <a:ext cx="42579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X4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Smooth EXFOR operation between NNDC staff and contractors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Largest </a:t>
            </a:r>
            <a:r>
              <a:rPr lang="en-US" sz="2000" smtClean="0"/>
              <a:t>NRDC contributions in recent years.</a:t>
            </a:r>
            <a:endParaRPr lang="en-US" sz="2000" dirty="0" smtClean="0"/>
          </a:p>
          <a:p>
            <a:r>
              <a:rPr lang="en-US" sz="2000" dirty="0" smtClean="0"/>
              <a:t>Large </a:t>
            </a:r>
            <a:r>
              <a:rPr lang="en-US" sz="2000" dirty="0"/>
              <a:t>d</a:t>
            </a:r>
            <a:r>
              <a:rPr lang="en-US" sz="2000" dirty="0" smtClean="0"/>
              <a:t>ata sets from K. </a:t>
            </a:r>
            <a:r>
              <a:rPr lang="en-US" sz="2000" dirty="0" err="1" smtClean="0"/>
              <a:t>Guber’s</a:t>
            </a:r>
            <a:r>
              <a:rPr lang="en-US" sz="2000" dirty="0" smtClean="0"/>
              <a:t> measurements have been compiled and submitted to the database: 20MB data sets were a problem for an EXFOR editor, the editor was upgraded by the NRDC. </a:t>
            </a:r>
          </a:p>
          <a:p>
            <a:r>
              <a:rPr lang="en-US" sz="2000" dirty="0" smtClean="0"/>
              <a:t>EXFOR Web application was upgraded in collaboration with the IAEA.</a:t>
            </a:r>
          </a:p>
          <a:p>
            <a:r>
              <a:rPr lang="en-US" sz="2000" dirty="0" smtClean="0"/>
              <a:t>Database was updated  9 times in FY2016.  We followed the IAEA releases.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7862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X4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New entries: 60 + 66 (BNL) = 126</a:t>
            </a:r>
          </a:p>
          <a:p>
            <a:r>
              <a:rPr lang="en-US" sz="2000" dirty="0" smtClean="0"/>
              <a:t>Corrected entries: 84 + 38 (BNL) = 122</a:t>
            </a:r>
          </a:p>
          <a:p>
            <a:r>
              <a:rPr lang="en-US" sz="2000" dirty="0"/>
              <a:t>More details in the IAEA system based on calendar years: </a:t>
            </a:r>
            <a:r>
              <a:rPr lang="en-GB" sz="2000" u="sng" dirty="0">
                <a:hlinkClick r:id="rId2"/>
              </a:rPr>
              <a:t>http://www-nds.iaea.org/exfor-master/x4compil</a:t>
            </a:r>
            <a:r>
              <a:rPr lang="en-GB" sz="2000" u="sng" dirty="0" smtClean="0">
                <a:hlinkClick r:id="rId2"/>
              </a:rPr>
              <a:t>/</a:t>
            </a:r>
            <a:endParaRPr lang="en-GB" sz="2000" u="sng" dirty="0" smtClean="0"/>
          </a:p>
          <a:p>
            <a:r>
              <a:rPr lang="en-US" sz="2000" dirty="0"/>
              <a:t>Web retrievals using the IAEA system of counting (12 months adjusted due to summer scans)	</a:t>
            </a:r>
          </a:p>
          <a:p>
            <a:pPr lvl="1"/>
            <a:r>
              <a:rPr lang="en-US" dirty="0"/>
              <a:t>EXFOR: 62104</a:t>
            </a:r>
          </a:p>
          <a:p>
            <a:pPr lvl="1"/>
            <a:r>
              <a:rPr lang="en-US" dirty="0"/>
              <a:t>ENDF: 69087</a:t>
            </a:r>
          </a:p>
          <a:p>
            <a:pPr lvl="1"/>
            <a:r>
              <a:rPr lang="en-US" dirty="0"/>
              <a:t>CINDA: </a:t>
            </a:r>
            <a:r>
              <a:rPr lang="en-US" dirty="0" smtClean="0"/>
              <a:t>1537</a:t>
            </a:r>
            <a:endParaRPr lang="en-US" sz="2000" dirty="0" smtClean="0"/>
          </a:p>
          <a:p>
            <a:r>
              <a:rPr lang="en-US" sz="2000" dirty="0" smtClean="0"/>
              <a:t>Large numbers of the older charged particle and photonuclear experiments are still missing in EXFOR, many existing compilations are incomplete.</a:t>
            </a:r>
          </a:p>
        </p:txBody>
      </p:sp>
    </p:spTree>
    <p:extLst>
      <p:ext uri="{BB962C8B-B14F-4D97-AF65-F5344CB8AC3E}">
        <p14:creationId xmlns:p14="http://schemas.microsoft.com/office/powerpoint/2010/main" val="126491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Optical Character Recognition (OCR)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4684486" cy="3886200"/>
          </a:xfrm>
        </p:spPr>
        <p:txBody>
          <a:bodyPr/>
          <a:lstStyle/>
          <a:p>
            <a:r>
              <a:rPr lang="en-US" sz="2000" dirty="0" smtClean="0"/>
              <a:t>The OCR technology has been used in EXFOR compilations for data recovery purposes.</a:t>
            </a:r>
          </a:p>
          <a:p>
            <a:r>
              <a:rPr lang="en-US" sz="2000" dirty="0" smtClean="0"/>
              <a:t>Free conversion of images and PDF files: </a:t>
            </a:r>
            <a:r>
              <a:rPr lang="en-US" sz="2000" dirty="0"/>
              <a:t>http://www.onlineocr.net/</a:t>
            </a:r>
            <a:endParaRPr lang="en-US" sz="2000" dirty="0" smtClean="0"/>
          </a:p>
          <a:p>
            <a:r>
              <a:rPr lang="en-US" sz="2000" dirty="0" smtClean="0"/>
              <a:t>Sometimes Microsoft Word file output has the best quality for the EXFOR entry #14199 (1971 KAPL Report, TSL Data, RPI LINAC) </a:t>
            </a:r>
            <a:r>
              <a:rPr lang="en-US" sz="2000" dirty="0"/>
              <a:t> </a:t>
            </a:r>
            <a:r>
              <a:rPr lang="en-US" sz="2000" dirty="0" smtClean="0"/>
              <a:t>       7 pages have been converted.</a:t>
            </a:r>
          </a:p>
          <a:p>
            <a:r>
              <a:rPr lang="en-US" sz="2000" dirty="0" smtClean="0"/>
              <a:t>Unfortunately, conversion quality was bad and these data were added manually ~5 days of work.</a:t>
            </a:r>
            <a:endParaRPr lang="en-US" sz="2000" dirty="0"/>
          </a:p>
        </p:txBody>
      </p:sp>
      <p:pic>
        <p:nvPicPr>
          <p:cNvPr id="1026" name="Picture 2" descr="C:\CSEWG&amp;USNDP\CSEWG&amp;USNDP2016\EXFOR\Page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486" y="1800113"/>
            <a:ext cx="1773524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CSEWG&amp;USNDP\CSEWG&amp;USNDP2016\EXFOR\OC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971" y="2729753"/>
            <a:ext cx="2879829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CSEWG&amp;USNDP\CSEWG&amp;USNDP2016\EXFOR\OCRWord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215" y="3276600"/>
            <a:ext cx="2981985" cy="22860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CSEWG&amp;USNDP\CSEWG&amp;USNDP2016\EXFOR\OCRExce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391" y="3505200"/>
            <a:ext cx="1791422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Add Your Own Data to EXFOR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828800"/>
            <a:ext cx="3810000" cy="3886200"/>
          </a:xfrm>
        </p:spPr>
        <p:txBody>
          <a:bodyPr/>
          <a:lstStyle/>
          <a:p>
            <a:r>
              <a:rPr lang="en-US" sz="2000" dirty="0" smtClean="0"/>
              <a:t>New Feature of X4 Web Interface developed by V. </a:t>
            </a:r>
            <a:r>
              <a:rPr lang="en-US" sz="2000" dirty="0" err="1" smtClean="0"/>
              <a:t>Zerkin</a:t>
            </a:r>
            <a:r>
              <a:rPr lang="en-US" sz="2000" dirty="0" smtClean="0"/>
              <a:t>, IAEA.</a:t>
            </a:r>
          </a:p>
          <a:p>
            <a:r>
              <a:rPr lang="en-US" sz="2000" dirty="0" smtClean="0"/>
              <a:t>EXFOR users can submit their results and compare with experimental and evaluated data sets.</a:t>
            </a:r>
          </a:p>
          <a:p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http://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  <a:hlinkClick r:id="rId2"/>
              </a:rPr>
              <a:t>www.nndc.bnl.gov/</a:t>
            </a:r>
            <a:r>
              <a:rPr lang="en-US" sz="20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u="sng" dirty="0" err="1" smtClean="0">
                <a:solidFill>
                  <a:schemeClr val="accent1">
                    <a:lumMod val="50000"/>
                  </a:schemeClr>
                </a:solidFill>
              </a:rPr>
              <a:t>exfor</a:t>
            </a:r>
            <a:r>
              <a:rPr lang="en-US" sz="2000" u="sng" dirty="0" smtClean="0">
                <a:solidFill>
                  <a:schemeClr val="accent1">
                    <a:lumMod val="50000"/>
                  </a:schemeClr>
                </a:solidFill>
              </a:rPr>
              <a:t>/x4data.htm</a:t>
            </a:r>
          </a:p>
        </p:txBody>
      </p:sp>
      <p:pic>
        <p:nvPicPr>
          <p:cNvPr id="1026" name="Picture 2" descr="C:\Users\pritychenko\Desktop\exfor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3493343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ritychenko\Desktop\exfor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585" y="2438400"/>
            <a:ext cx="3486215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pritychenko\Desktop\exfor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673" y="2895600"/>
            <a:ext cx="3483927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ritychenko\Desktop\exfor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274" y="3200400"/>
            <a:ext cx="3495926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ritychenko\Desktop\exfor5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842" y="3810000"/>
            <a:ext cx="3501355" cy="27432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0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 &amp;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EXFOR compilation effort is complex and well-organized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EXFOR contractors are essential for the current operation. </a:t>
            </a:r>
            <a:endParaRPr lang="en-US" sz="2000" dirty="0"/>
          </a:p>
          <a:p>
            <a:r>
              <a:rPr lang="en-US" sz="2000" dirty="0"/>
              <a:t>We address compilation of current articles, correct previous entries and add missing articles.</a:t>
            </a:r>
          </a:p>
          <a:p>
            <a:r>
              <a:rPr lang="en-US" sz="2000" dirty="0"/>
              <a:t>EXFOR database is incomplete due to multiple historical and technological reasons. We should continue to work on compilation of missing articles, </a:t>
            </a:r>
            <a:r>
              <a:rPr lang="en-US" sz="2000" dirty="0" smtClean="0"/>
              <a:t>update the </a:t>
            </a:r>
            <a:r>
              <a:rPr lang="en-US" sz="2000" dirty="0"/>
              <a:t>previous entries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We will continue to use modern technical tools: plot digitization and optical character recognition technologies for the data recovery purposes.</a:t>
            </a:r>
            <a:endParaRPr lang="en-US" sz="2000" dirty="0"/>
          </a:p>
          <a:p>
            <a:r>
              <a:rPr lang="en-US" sz="2000" dirty="0" smtClean="0"/>
              <a:t>It </a:t>
            </a:r>
            <a:r>
              <a:rPr lang="en-US" sz="2000" dirty="0"/>
              <a:t>is a team effort that is conducted in close cooperation with the IAEA.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41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NL_rev0412">
  <a:themeElements>
    <a:clrScheme name="BNL Blue 2">
      <a:dk1>
        <a:srgbClr val="141313"/>
      </a:dk1>
      <a:lt1>
        <a:srgbClr val="FFFFFF"/>
      </a:lt1>
      <a:dk2>
        <a:srgbClr val="082957"/>
      </a:dk2>
      <a:lt2>
        <a:srgbClr val="8DABCC"/>
      </a:lt2>
      <a:accent1>
        <a:srgbClr val="C9DBE8"/>
      </a:accent1>
      <a:accent2>
        <a:srgbClr val="8DABCC"/>
      </a:accent2>
      <a:accent3>
        <a:srgbClr val="3A75AB"/>
      </a:accent3>
      <a:accent4>
        <a:srgbClr val="2D4D7B"/>
      </a:accent4>
      <a:accent5>
        <a:srgbClr val="082957"/>
      </a:accent5>
      <a:accent6>
        <a:srgbClr val="141313"/>
      </a:accent6>
      <a:hlink>
        <a:srgbClr val="3A75AB"/>
      </a:hlink>
      <a:folHlink>
        <a:srgbClr val="2D4D7B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</TotalTime>
  <Words>593</Words>
  <Application>Microsoft Office PowerPoint</Application>
  <PresentationFormat>On-screen Show (4:3)</PresentationFormat>
  <Paragraphs>50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BNL_rev0412</vt:lpstr>
      <vt:lpstr>Current status of the EXFOR project</vt:lpstr>
      <vt:lpstr>Compilations &amp; Evaluations</vt:lpstr>
      <vt:lpstr>EXFOR Effort in the U.S. and Canada</vt:lpstr>
      <vt:lpstr>X4 Highlights</vt:lpstr>
      <vt:lpstr>X4 Statistics</vt:lpstr>
      <vt:lpstr>Optical Character Recognition (OCR)</vt:lpstr>
      <vt:lpstr>Add Your Own Data to EXFOR</vt:lpstr>
      <vt:lpstr>Conclusions &amp; Outlook</vt:lpstr>
    </vt:vector>
  </TitlesOfParts>
  <Company>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Gagnon</dc:creator>
  <cp:lastModifiedBy>Pritychenko, Boris</cp:lastModifiedBy>
  <cp:revision>283</cp:revision>
  <cp:lastPrinted>2007-07-02T19:06:14Z</cp:lastPrinted>
  <dcterms:created xsi:type="dcterms:W3CDTF">2007-06-28T20:22:43Z</dcterms:created>
  <dcterms:modified xsi:type="dcterms:W3CDTF">2016-11-14T13:25:46Z</dcterms:modified>
</cp:coreProperties>
</file>