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9" r:id="rId2"/>
    <p:sldId id="285" r:id="rId3"/>
    <p:sldId id="290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33FA"/>
    <a:srgbClr val="99CCFF"/>
    <a:srgbClr val="022B45"/>
    <a:srgbClr val="032B44"/>
    <a:srgbClr val="062A44"/>
    <a:srgbClr val="062E44"/>
    <a:srgbClr val="003366"/>
    <a:srgbClr val="336699"/>
    <a:srgbClr val="66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000">
                <a:latin typeface="Arial" pitchFamily="-109" charset="0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/>
            </a:lvl1pPr>
          </a:lstStyle>
          <a:p>
            <a:fld id="{4F54C679-D001-46C3-B17A-F3DE1480EFBF}" type="datetime1">
              <a:rPr lang="en-US" altLang="en-US"/>
              <a:pPr/>
              <a:t>11/15/2016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800">
                <a:latin typeface="Arial" pitchFamily="-109" charset="0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800"/>
            </a:lvl1pPr>
          </a:lstStyle>
          <a:p>
            <a:fld id="{7F08F395-D801-4000-A288-EB094810D2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4602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09" charset="0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109" charset="0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09" charset="0"/>
                <a:cs typeface="ＭＳ Ｐゴシック" pitchFamily="-10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9C91D5E8-1B76-45A5-9594-AA6F012C17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835750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4" descr="XBD200302-00063-0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6" t="26352" r="66402" b="1721"/>
          <a:stretch>
            <a:fillRect/>
          </a:stretch>
        </p:blipFill>
        <p:spPr bwMode="auto">
          <a:xfrm>
            <a:off x="0" y="1066800"/>
            <a:ext cx="91440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066800"/>
            <a:ext cx="9144000" cy="5791200"/>
          </a:xfrm>
          <a:prstGeom prst="rect">
            <a:avLst/>
          </a:prstGeom>
          <a:solidFill>
            <a:srgbClr val="376092">
              <a:alpha val="90979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n-US" sz="1800">
              <a:latin typeface="Arial" pitchFamily="-109" charset="0"/>
            </a:endParaRPr>
          </a:p>
        </p:txBody>
      </p:sp>
      <p:sp>
        <p:nvSpPr>
          <p:cNvPr id="6" name="Rectangle 1031"/>
          <p:cNvSpPr>
            <a:spLocks noChangeArrowheads="1"/>
          </p:cNvSpPr>
          <p:nvPr userDrawn="1"/>
        </p:nvSpPr>
        <p:spPr bwMode="auto">
          <a:xfrm>
            <a:off x="0" y="0"/>
            <a:ext cx="9144000" cy="1066800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pitchFamily="-109" charset="0"/>
            </a:endParaRPr>
          </a:p>
        </p:txBody>
      </p:sp>
      <p:pic>
        <p:nvPicPr>
          <p:cNvPr id="7" name="Picture 7" descr="LBNL_Banner.psd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450"/>
            <a:ext cx="9144000" cy="90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7928" y="2130425"/>
            <a:ext cx="7070271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3886200"/>
            <a:ext cx="7082971" cy="17526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776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625" y="1573213"/>
            <a:ext cx="7781925" cy="4368800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900"/>
              </a:spcBef>
              <a:buFont typeface="Arial"/>
              <a:buChar char="•"/>
              <a:defRPr/>
            </a:lvl2pPr>
            <a:lvl3pPr marL="458788" indent="-177800">
              <a:spcBef>
                <a:spcPts val="500"/>
              </a:spcBef>
              <a:defRPr/>
            </a:lvl3pPr>
            <a:lvl4pPr marL="687388" indent="-177800">
              <a:spcBef>
                <a:spcPts val="400"/>
              </a:spcBef>
              <a:buSzPct val="50000"/>
              <a:buFont typeface="Arial"/>
              <a:buChar char="•"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Footer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AE7533-C4E9-4307-849B-C754CA33B7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5681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7901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98613"/>
            <a:ext cx="4038600" cy="4525962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98613"/>
            <a:ext cx="4038600" cy="4525962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A7E7EC-4AE4-4969-AC61-3908D258BC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127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Footer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4E827D-2F02-4E74-A060-8548953E1C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0226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Footer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C992EDD-AE79-4F41-BC3E-DD8B96541E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9499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91659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946B3E-46AE-4455-86D9-620E99F537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191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51CB664-A71C-4A93-B9DF-96C386B92E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3721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82625" y="260350"/>
            <a:ext cx="77819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6043613"/>
            <a:ext cx="9144000" cy="1587"/>
          </a:xfrm>
          <a:prstGeom prst="line">
            <a:avLst/>
          </a:prstGeom>
          <a:ln w="6350" cap="flat" cmpd="sng" algn="ctr">
            <a:solidFill>
              <a:schemeClr val="tx2">
                <a:lumMod val="75000"/>
              </a:schemeClr>
            </a:solidFill>
            <a:prstDash val="dot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8" name="Picture 7" descr="LBNL_small_logo.psd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7075" y="6242050"/>
            <a:ext cx="5683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2138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600">
                <a:solidFill>
                  <a:srgbClr val="898989"/>
                </a:solidFill>
              </a:defRPr>
            </a:lvl1pPr>
          </a:lstStyle>
          <a:p>
            <a:r>
              <a:rPr lang="en-US" alt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600">
                <a:solidFill>
                  <a:srgbClr val="898989"/>
                </a:solidFill>
              </a:defRPr>
            </a:lvl1pPr>
          </a:lstStyle>
          <a:p>
            <a:fld id="{5DECE226-F093-40FE-A998-FEC5E7ECDE0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699" r:id="rId2"/>
    <p:sldLayoutId id="2147483706" r:id="rId3"/>
    <p:sldLayoutId id="2147483700" r:id="rId4"/>
    <p:sldLayoutId id="2147483701" r:id="rId5"/>
    <p:sldLayoutId id="2147483702" r:id="rId6"/>
    <p:sldLayoutId id="2147483707" r:id="rId7"/>
    <p:sldLayoutId id="2147483703" r:id="rId8"/>
    <p:sldLayoutId id="2147483704" r:id="rId9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3366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C5993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C5993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C5993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2C5993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ts val="900"/>
        </a:spcBef>
        <a:spcAft>
          <a:spcPct val="0"/>
        </a:spcAft>
        <a:defRPr sz="2400">
          <a:solidFill>
            <a:srgbClr val="003366"/>
          </a:solidFill>
          <a:latin typeface="+mn-lt"/>
          <a:ea typeface="+mn-ea"/>
          <a:cs typeface="+mn-cs"/>
        </a:defRPr>
      </a:lvl1pPr>
      <a:lvl2pPr marL="288925" indent="-227013" algn="l" rtl="0" eaLnBrk="1" fontAlgn="base" hangingPunct="1">
        <a:spcBef>
          <a:spcPts val="500"/>
        </a:spcBef>
        <a:spcAft>
          <a:spcPct val="0"/>
        </a:spcAft>
        <a:buSzPct val="85000"/>
        <a:buChar char="–"/>
        <a:defRPr sz="2400">
          <a:solidFill>
            <a:srgbClr val="003366"/>
          </a:solidFill>
          <a:latin typeface="+mn-lt"/>
          <a:ea typeface="+mn-ea"/>
        </a:defRPr>
      </a:lvl2pPr>
      <a:lvl3pPr marL="573088" indent="-117475" algn="l" rtl="0" eaLnBrk="1" fontAlgn="base" hangingPunct="1">
        <a:spcBef>
          <a:spcPts val="400"/>
        </a:spcBef>
        <a:spcAft>
          <a:spcPct val="0"/>
        </a:spcAft>
        <a:buSzPct val="75000"/>
        <a:buFont typeface="Lucida Grande" pitchFamily="-109" charset="0"/>
        <a:buChar char="–"/>
        <a:defRPr sz="2400">
          <a:solidFill>
            <a:srgbClr val="003366"/>
          </a:solidFill>
          <a:latin typeface="+mn-lt"/>
          <a:ea typeface="+mn-ea"/>
        </a:defRPr>
      </a:lvl3pPr>
      <a:lvl4pPr marL="909638" indent="-227013" algn="l" rtl="0" eaLnBrk="1" fontAlgn="base" hangingPunct="1">
        <a:spcBef>
          <a:spcPct val="20000"/>
        </a:spcBef>
        <a:spcAft>
          <a:spcPct val="0"/>
        </a:spcAft>
        <a:buSzPct val="75000"/>
        <a:buFont typeface="Lucida Grande" pitchFamily="-109" charset="0"/>
        <a:buChar char="–"/>
        <a:defRPr sz="2400">
          <a:solidFill>
            <a:srgbClr val="003366"/>
          </a:solidFill>
          <a:latin typeface="+mn-lt"/>
          <a:ea typeface="+mn-ea"/>
        </a:defRPr>
      </a:lvl4pPr>
      <a:lvl5pPr marL="1146175" indent="-236538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rgbClr val="003366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C5993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C5993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C5993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2C5993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533400" y="9144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604798" y="60960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525049" y="317500"/>
            <a:ext cx="8229600" cy="5969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800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Spin-parity argument:</a:t>
            </a:r>
            <a:r>
              <a:rPr lang="en-US" sz="2800" kern="0" dirty="0">
                <a:solidFill>
                  <a:srgbClr val="1833FA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weak vs. strong</a:t>
            </a:r>
            <a:endParaRPr lang="en-US" sz="2800" i="1" dirty="0">
              <a:latin typeface="Calibri"/>
            </a:endParaRPr>
          </a:p>
        </p:txBody>
      </p:sp>
      <p:sp>
        <p:nvSpPr>
          <p:cNvPr id="14" name="Slide Number Placeholder 4"/>
          <p:cNvSpPr txBox="1">
            <a:spLocks/>
          </p:cNvSpPr>
          <p:nvPr/>
        </p:nvSpPr>
        <p:spPr>
          <a:xfrm>
            <a:off x="2580361" y="6268668"/>
            <a:ext cx="434653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1pPr>
            <a:lvl2pPr marL="37931725" indent="-37474525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5pPr>
            <a:lvl6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6pPr>
            <a:lvl7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7pPr>
            <a:lvl8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8pPr>
            <a:lvl9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9pPr>
          </a:lstStyle>
          <a:p>
            <a:r>
              <a:rPr lang="en-US" altLang="en-US" sz="1600" i="1" smtClean="0">
                <a:solidFill>
                  <a:srgbClr val="1833FA"/>
                </a:solidFill>
              </a:rPr>
              <a:t>USNDP meeting, BNL, Nov 16-18, 2016</a:t>
            </a:r>
            <a:endParaRPr lang="en-US" altLang="en-US" sz="1600" i="1" dirty="0">
              <a:solidFill>
                <a:srgbClr val="1833FA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0980" y="927100"/>
            <a:ext cx="74943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Longitudinal momentum distribution measurements and analysis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071" y="1468969"/>
            <a:ext cx="8146130" cy="431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001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AE7533-C4E9-4307-849B-C754CA33B715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52400" y="115866"/>
            <a:ext cx="8763000" cy="7985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kumimoji="0" lang="en-US" sz="28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9140" y="9144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04798" y="60960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04798" y="268266"/>
            <a:ext cx="7980402" cy="6461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800" b="1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Spin-parity argument:</a:t>
            </a:r>
            <a:r>
              <a:rPr lang="en-US" sz="2800" b="1" kern="0" dirty="0">
                <a:solidFill>
                  <a:srgbClr val="1833FA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weak vs. </a:t>
            </a:r>
            <a:r>
              <a:rPr lang="en-US" sz="2800" b="1" kern="0" dirty="0" smtClean="0">
                <a:solidFill>
                  <a:srgbClr val="1833FA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strong</a:t>
            </a:r>
            <a:endParaRPr kumimoji="0" lang="en-US" sz="28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</a:endParaRPr>
          </a:p>
        </p:txBody>
      </p:sp>
      <p:sp>
        <p:nvSpPr>
          <p:cNvPr id="10" name="Slide Number Placeholder 4"/>
          <p:cNvSpPr txBox="1">
            <a:spLocks/>
          </p:cNvSpPr>
          <p:nvPr/>
        </p:nvSpPr>
        <p:spPr>
          <a:xfrm>
            <a:off x="2580361" y="6268668"/>
            <a:ext cx="434653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1pPr>
            <a:lvl2pPr marL="37931725" indent="-37474525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5pPr>
            <a:lvl6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6pPr>
            <a:lvl7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7pPr>
            <a:lvl8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8pPr>
            <a:lvl9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9pPr>
          </a:lstStyle>
          <a:p>
            <a:r>
              <a:rPr lang="en-US" altLang="en-US" sz="1600" i="1" smtClean="0">
                <a:solidFill>
                  <a:srgbClr val="1833FA"/>
                </a:solidFill>
              </a:rPr>
              <a:t>USNDP meeting, BNL, Nov 16-18, 2016</a:t>
            </a:r>
            <a:endParaRPr lang="en-US" altLang="en-US" sz="1600" i="1" dirty="0">
              <a:solidFill>
                <a:srgbClr val="1833FA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35581"/>
            <a:ext cx="4182231" cy="4219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999" y="1435581"/>
            <a:ext cx="4308790" cy="4038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981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533400" y="9144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604798" y="6096000"/>
            <a:ext cx="7589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 txBox="1">
            <a:spLocks/>
          </p:cNvSpPr>
          <p:nvPr/>
        </p:nvSpPr>
        <p:spPr>
          <a:xfrm>
            <a:off x="525049" y="317500"/>
            <a:ext cx="8229600" cy="596900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03366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C599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sz="2800" kern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Spin-parity argument:</a:t>
            </a:r>
            <a:r>
              <a:rPr lang="en-US" sz="2800" kern="0" dirty="0">
                <a:solidFill>
                  <a:srgbClr val="1833FA"/>
                </a:solidFill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 weak vs. strong</a:t>
            </a:r>
            <a:endParaRPr lang="en-US" sz="2800" i="1" dirty="0">
              <a:latin typeface="Calibri"/>
            </a:endParaRPr>
          </a:p>
        </p:txBody>
      </p:sp>
      <p:sp>
        <p:nvSpPr>
          <p:cNvPr id="5" name="Slide Number Placeholder 4"/>
          <p:cNvSpPr txBox="1">
            <a:spLocks/>
          </p:cNvSpPr>
          <p:nvPr/>
        </p:nvSpPr>
        <p:spPr>
          <a:xfrm>
            <a:off x="2580361" y="6268668"/>
            <a:ext cx="434653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1pPr>
            <a:lvl2pPr marL="37931725" indent="-37474525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5pPr>
            <a:lvl6pPr marL="4572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6pPr>
            <a:lvl7pPr marL="9144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7pPr>
            <a:lvl8pPr marL="1371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8pPr>
            <a:lvl9pPr marL="18288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pitchFamily="-109" charset="-128"/>
                <a:cs typeface="+mn-cs"/>
              </a:defRPr>
            </a:lvl9pPr>
          </a:lstStyle>
          <a:p>
            <a:r>
              <a:rPr lang="en-US" altLang="en-US" sz="1600" i="1" smtClean="0">
                <a:solidFill>
                  <a:srgbClr val="1833FA"/>
                </a:solidFill>
              </a:rPr>
              <a:t>USNDP meeting, BNL, Nov 16-18, 2016</a:t>
            </a:r>
            <a:endParaRPr lang="en-US" altLang="en-US" sz="1600" i="1" dirty="0">
              <a:solidFill>
                <a:srgbClr val="1833FA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80980" y="927100"/>
            <a:ext cx="8483413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From: </a:t>
            </a:r>
            <a:r>
              <a:rPr lang="en-US" sz="2000" b="1" dirty="0"/>
              <a:t>Murray</a:t>
            </a:r>
            <a:r>
              <a:rPr lang="en-US" sz="2000" dirty="0"/>
              <a:t> &lt;martinmj@bellsouth.net&gt;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Date: Mon, Nov 14, 2016 at 8:00 PM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smtClean="0"/>
              <a:t>As </a:t>
            </a:r>
            <a:r>
              <a:rPr lang="en-US" sz="2000" dirty="0"/>
              <a:t>for the paper, I'm not an </a:t>
            </a:r>
            <a:r>
              <a:rPr lang="en-US" sz="2000" dirty="0" smtClean="0"/>
              <a:t>expert </a:t>
            </a:r>
            <a:r>
              <a:rPr lang="en-US" sz="2000" dirty="0"/>
              <a:t>on the experimental </a:t>
            </a:r>
            <a:r>
              <a:rPr lang="en-US" sz="2000" dirty="0" smtClean="0"/>
              <a:t>techniques</a:t>
            </a:r>
          </a:p>
          <a:p>
            <a:r>
              <a:rPr lang="en-US" sz="2000" dirty="0" smtClean="0"/>
              <a:t>used </a:t>
            </a:r>
            <a:r>
              <a:rPr lang="en-US" sz="2000" dirty="0"/>
              <a:t>in the experiment, </a:t>
            </a:r>
            <a:r>
              <a:rPr lang="en-US" sz="2000" dirty="0" smtClean="0"/>
              <a:t>but </a:t>
            </a:r>
            <a:r>
              <a:rPr lang="en-US" sz="2000" dirty="0"/>
              <a:t>the </a:t>
            </a:r>
            <a:r>
              <a:rPr lang="en-US" sz="2000" dirty="0" smtClean="0"/>
              <a:t>work </a:t>
            </a:r>
            <a:r>
              <a:rPr lang="en-US" sz="2000" dirty="0"/>
              <a:t>seems convincing</a:t>
            </a:r>
            <a:r>
              <a:rPr lang="en-US" sz="20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 </a:t>
            </a:r>
            <a:r>
              <a:rPr lang="en-US" sz="2000" dirty="0"/>
              <a:t>feel that we should allow </a:t>
            </a:r>
            <a:r>
              <a:rPr lang="en-US" sz="2000" dirty="0" smtClean="0"/>
              <a:t>"</a:t>
            </a:r>
            <a:r>
              <a:rPr lang="en-US" sz="2000" dirty="0"/>
              <a:t>special strong argument cases</a:t>
            </a:r>
            <a:r>
              <a:rPr lang="en-US" sz="2000" dirty="0" smtClean="0"/>
              <a:t>"</a:t>
            </a:r>
          </a:p>
          <a:p>
            <a:r>
              <a:rPr lang="en-US" sz="2000" dirty="0" smtClean="0"/>
              <a:t>     occasionally if </a:t>
            </a:r>
            <a:r>
              <a:rPr lang="en-US" sz="2000" dirty="0"/>
              <a:t>an evaluator </a:t>
            </a:r>
            <a:r>
              <a:rPr lang="en-US" sz="2000" dirty="0" smtClean="0"/>
              <a:t>trusts </a:t>
            </a:r>
            <a:r>
              <a:rPr lang="en-US" sz="2000" dirty="0"/>
              <a:t>the result. 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We </a:t>
            </a:r>
            <a:r>
              <a:rPr lang="en-US" sz="2000" dirty="0"/>
              <a:t>probably don't need a special rule to appear </a:t>
            </a:r>
            <a:r>
              <a:rPr lang="en-US" sz="2000" dirty="0" smtClean="0"/>
              <a:t>in </a:t>
            </a:r>
            <a:r>
              <a:rPr lang="en-US" sz="2000" dirty="0"/>
              <a:t>our arguments </a:t>
            </a:r>
            <a:endParaRPr lang="en-US" sz="2000" dirty="0" smtClean="0"/>
          </a:p>
          <a:p>
            <a:r>
              <a:rPr lang="en-US" sz="2000" dirty="0" smtClean="0"/>
              <a:t>     for </a:t>
            </a:r>
            <a:r>
              <a:rPr lang="en-US" sz="2000" dirty="0"/>
              <a:t>strong assignments for a case like this unless </a:t>
            </a:r>
            <a:r>
              <a:rPr lang="en-US" sz="2000" dirty="0" smtClean="0"/>
              <a:t>the </a:t>
            </a:r>
            <a:r>
              <a:rPr lang="en-US" sz="2000" dirty="0"/>
              <a:t>technique </a:t>
            </a:r>
            <a:endParaRPr lang="en-US" sz="2000" dirty="0" smtClean="0"/>
          </a:p>
          <a:p>
            <a:r>
              <a:rPr lang="en-US" sz="2000" dirty="0" smtClean="0"/>
              <a:t>     becomes </a:t>
            </a:r>
            <a:r>
              <a:rPr lang="en-US" sz="2000" dirty="0"/>
              <a:t>widely used. </a:t>
            </a:r>
            <a:endParaRPr lang="en-US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It </a:t>
            </a:r>
            <a:r>
              <a:rPr lang="en-US" sz="2000" dirty="0"/>
              <a:t>can be </a:t>
            </a:r>
            <a:r>
              <a:rPr lang="en-US" sz="2000" dirty="0" smtClean="0"/>
              <a:t>handled </a:t>
            </a:r>
            <a:r>
              <a:rPr lang="en-US" sz="2000" dirty="0"/>
              <a:t>on an individual case by case basis. </a:t>
            </a:r>
            <a:endParaRPr lang="en-US" sz="2000" dirty="0" smtClean="0"/>
          </a:p>
          <a:p>
            <a:r>
              <a:rPr lang="en-US" sz="2000" dirty="0" smtClean="0"/>
              <a:t>     </a:t>
            </a:r>
            <a:r>
              <a:rPr lang="en-US" sz="2000" b="1" dirty="0" smtClean="0">
                <a:solidFill>
                  <a:srgbClr val="1833FA"/>
                </a:solidFill>
              </a:rPr>
              <a:t>Note </a:t>
            </a:r>
            <a:r>
              <a:rPr lang="en-US" sz="2000" b="1" dirty="0">
                <a:solidFill>
                  <a:srgbClr val="1833FA"/>
                </a:solidFill>
              </a:rPr>
              <a:t>that the authors' arguments rely heavily on the shell model, </a:t>
            </a:r>
            <a:endParaRPr lang="en-US" sz="2000" b="1" dirty="0" smtClean="0">
              <a:solidFill>
                <a:srgbClr val="1833FA"/>
              </a:solidFill>
            </a:endParaRPr>
          </a:p>
          <a:p>
            <a:r>
              <a:rPr lang="en-US" sz="2000" b="1" dirty="0" smtClean="0">
                <a:solidFill>
                  <a:srgbClr val="1833FA"/>
                </a:solidFill>
              </a:rPr>
              <a:t>     and </a:t>
            </a:r>
            <a:r>
              <a:rPr lang="en-US" sz="2000" b="1" dirty="0">
                <a:solidFill>
                  <a:srgbClr val="1833FA"/>
                </a:solidFill>
              </a:rPr>
              <a:t>so may not be generally applicable</a:t>
            </a:r>
            <a:r>
              <a:rPr lang="en-US" sz="2000" b="1" dirty="0" smtClean="0">
                <a:solidFill>
                  <a:srgbClr val="1833FA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2739070"/>
      </p:ext>
    </p:extLst>
  </p:cSld>
  <p:clrMapOvr>
    <a:masterClrMapping/>
  </p:clrMapOvr>
</p:sld>
</file>

<file path=ppt/theme/theme1.xml><?xml version="1.0" encoding="utf-8"?>
<a:theme xmlns:a="http://schemas.openxmlformats.org/drawingml/2006/main" name="LBNL_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LBNL_Template</Template>
  <TotalTime>2894</TotalTime>
  <Words>59</Words>
  <Application>Microsoft Office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LBNL_Template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Nuclear Structure and Decay Data of USNDP</dc:title>
  <dc:creator>Basunia</dc:creator>
  <cp:lastModifiedBy>Basunia</cp:lastModifiedBy>
  <cp:revision>162</cp:revision>
  <dcterms:created xsi:type="dcterms:W3CDTF">2016-01-31T07:51:06Z</dcterms:created>
  <dcterms:modified xsi:type="dcterms:W3CDTF">2016-11-15T08:38:30Z</dcterms:modified>
</cp:coreProperties>
</file>