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3FA"/>
    <a:srgbClr val="99CCFF"/>
    <a:srgbClr val="022B45"/>
    <a:srgbClr val="032B44"/>
    <a:srgbClr val="062A44"/>
    <a:srgbClr val="062E44"/>
    <a:srgbClr val="003366"/>
    <a:srgbClr val="336699"/>
    <a:srgbClr val="66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986" y="-7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000">
                <a:latin typeface="Arial" pitchFamily="-109" charset="0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/>
            </a:lvl1pPr>
          </a:lstStyle>
          <a:p>
            <a:fld id="{4F54C679-D001-46C3-B17A-F3DE1480EFBF}" type="datetime1">
              <a:rPr lang="en-US" altLang="en-US"/>
              <a:pPr/>
              <a:t>11/14/2016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800">
                <a:latin typeface="Arial" pitchFamily="-109" charset="0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800"/>
            </a:lvl1pPr>
          </a:lstStyle>
          <a:p>
            <a:fld id="{7F08F395-D801-4000-A288-EB094810D2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4602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09" charset="0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109" charset="0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09" charset="0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9C91D5E8-1B76-45A5-9594-AA6F012C17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83575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4" descr="XBD200302-00063-0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6" t="26352" r="66402" b="1721"/>
          <a:stretch>
            <a:fillRect/>
          </a:stretch>
        </p:blipFill>
        <p:spPr bwMode="auto">
          <a:xfrm>
            <a:off x="0" y="1066800"/>
            <a:ext cx="91440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066800"/>
            <a:ext cx="9144000" cy="5791200"/>
          </a:xfrm>
          <a:prstGeom prst="rect">
            <a:avLst/>
          </a:prstGeom>
          <a:solidFill>
            <a:srgbClr val="376092">
              <a:alpha val="9097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sz="1800">
              <a:latin typeface="Arial" pitchFamily="-109" charset="0"/>
            </a:endParaRPr>
          </a:p>
        </p:txBody>
      </p:sp>
      <p:sp>
        <p:nvSpPr>
          <p:cNvPr id="6" name="Rectangle 1031"/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pitchFamily="-109" charset="0"/>
            </a:endParaRPr>
          </a:p>
        </p:txBody>
      </p:sp>
      <p:pic>
        <p:nvPicPr>
          <p:cNvPr id="7" name="Picture 7" descr="LBNL_Banner.psd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450"/>
            <a:ext cx="9144000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7928" y="2130425"/>
            <a:ext cx="7070271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3886200"/>
            <a:ext cx="7082971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776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625" y="1573213"/>
            <a:ext cx="7781925" cy="4368800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900"/>
              </a:spcBef>
              <a:buFont typeface="Arial"/>
              <a:buChar char="•"/>
              <a:defRPr/>
            </a:lvl2pPr>
            <a:lvl3pPr marL="458788" indent="-177800">
              <a:spcBef>
                <a:spcPts val="500"/>
              </a:spcBef>
              <a:defRPr/>
            </a:lvl3pPr>
            <a:lvl4pPr marL="687388" indent="-177800">
              <a:spcBef>
                <a:spcPts val="400"/>
              </a:spcBef>
              <a:buSzPct val="50000"/>
              <a:buFont typeface="Arial"/>
              <a:buChar char="•"/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Footer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AE7533-C4E9-4307-849B-C754CA33B7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5681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7901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98613"/>
            <a:ext cx="4038600" cy="4525962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98613"/>
            <a:ext cx="4038600" cy="4525962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A7E7EC-4AE4-4969-AC61-3908D258BC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8127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Footer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4E827D-2F02-4E74-A060-8548953E1C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0226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Footer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992EDD-AE79-4F41-BC3E-DD8B96541E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9499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1659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946B3E-46AE-4455-86D9-620E99F537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191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1CB664-A71C-4A93-B9DF-96C386B92E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3721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82625" y="260350"/>
            <a:ext cx="77819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6043613"/>
            <a:ext cx="9144000" cy="1587"/>
          </a:xfrm>
          <a:prstGeom prst="line">
            <a:avLst/>
          </a:prstGeom>
          <a:ln w="6350" cap="flat" cmpd="sng" algn="ctr">
            <a:solidFill>
              <a:schemeClr val="tx2">
                <a:lumMod val="75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8" name="Picture 7" descr="LBNL_small_logo.psd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7075" y="6242050"/>
            <a:ext cx="5683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2138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600">
                <a:solidFill>
                  <a:srgbClr val="898989"/>
                </a:solidFill>
              </a:defRPr>
            </a:lvl1pPr>
          </a:lstStyle>
          <a:p>
            <a:r>
              <a:rPr lang="en-US" alt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600">
                <a:solidFill>
                  <a:srgbClr val="898989"/>
                </a:solidFill>
              </a:defRPr>
            </a:lvl1pPr>
          </a:lstStyle>
          <a:p>
            <a:fld id="{5DECE226-F093-40FE-A998-FEC5E7ECDE0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699" r:id="rId2"/>
    <p:sldLayoutId id="2147483706" r:id="rId3"/>
    <p:sldLayoutId id="2147483700" r:id="rId4"/>
    <p:sldLayoutId id="2147483701" r:id="rId5"/>
    <p:sldLayoutId id="2147483702" r:id="rId6"/>
    <p:sldLayoutId id="2147483707" r:id="rId7"/>
    <p:sldLayoutId id="2147483703" r:id="rId8"/>
    <p:sldLayoutId id="2147483704" r:id="rId9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C5993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C5993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C5993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C5993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ts val="900"/>
        </a:spcBef>
        <a:spcAft>
          <a:spcPct val="0"/>
        </a:spcAft>
        <a:defRPr sz="2400">
          <a:solidFill>
            <a:srgbClr val="003366"/>
          </a:solidFill>
          <a:latin typeface="+mn-lt"/>
          <a:ea typeface="+mn-ea"/>
          <a:cs typeface="+mn-cs"/>
        </a:defRPr>
      </a:lvl1pPr>
      <a:lvl2pPr marL="288925" indent="-227013" algn="l" rtl="0" eaLnBrk="1" fontAlgn="base" hangingPunct="1">
        <a:spcBef>
          <a:spcPts val="500"/>
        </a:spcBef>
        <a:spcAft>
          <a:spcPct val="0"/>
        </a:spcAft>
        <a:buSzPct val="85000"/>
        <a:buChar char="–"/>
        <a:defRPr sz="2400">
          <a:solidFill>
            <a:srgbClr val="003366"/>
          </a:solidFill>
          <a:latin typeface="+mn-lt"/>
          <a:ea typeface="+mn-ea"/>
        </a:defRPr>
      </a:lvl2pPr>
      <a:lvl3pPr marL="573088" indent="-117475" algn="l" rtl="0" eaLnBrk="1" fontAlgn="base" hangingPunct="1">
        <a:spcBef>
          <a:spcPts val="400"/>
        </a:spcBef>
        <a:spcAft>
          <a:spcPct val="0"/>
        </a:spcAft>
        <a:buSzPct val="75000"/>
        <a:buFont typeface="Lucida Grande" pitchFamily="-109" charset="0"/>
        <a:buChar char="–"/>
        <a:defRPr sz="2400">
          <a:solidFill>
            <a:srgbClr val="003366"/>
          </a:solidFill>
          <a:latin typeface="+mn-lt"/>
          <a:ea typeface="+mn-ea"/>
        </a:defRPr>
      </a:lvl3pPr>
      <a:lvl4pPr marL="909638" indent="-227013" algn="l" rtl="0" eaLnBrk="1" fontAlgn="base" hangingPunct="1">
        <a:spcBef>
          <a:spcPct val="20000"/>
        </a:spcBef>
        <a:spcAft>
          <a:spcPct val="0"/>
        </a:spcAft>
        <a:buSzPct val="75000"/>
        <a:buFont typeface="Lucida Grande" pitchFamily="-109" charset="0"/>
        <a:buChar char="–"/>
        <a:defRPr sz="2400">
          <a:solidFill>
            <a:srgbClr val="003366"/>
          </a:solidFill>
          <a:latin typeface="+mn-lt"/>
          <a:ea typeface="+mn-ea"/>
        </a:defRPr>
      </a:lvl4pPr>
      <a:lvl5pPr marL="1146175" indent="-236538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rgbClr val="003366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C5993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C5993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C5993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C5993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rtinmj@bellsouth.net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533400" y="9144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604798" y="60960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>
          <a:xfrm>
            <a:off x="525049" y="317500"/>
            <a:ext cx="8229600" cy="5969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en-US" sz="2800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New Data:</a:t>
            </a:r>
            <a:r>
              <a:rPr lang="en-US" sz="2800" kern="0" dirty="0" smtClean="0">
                <a:solidFill>
                  <a:srgbClr val="1833FA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</a:t>
            </a:r>
            <a:r>
              <a:rPr lang="en-US" sz="2800" b="0" kern="0" dirty="0" smtClean="0">
                <a:solidFill>
                  <a:srgbClr val="1833FA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Related to E0 transition</a:t>
            </a:r>
            <a:endParaRPr lang="en-US" sz="2800" b="0" kern="0" dirty="0">
              <a:solidFill>
                <a:srgbClr val="1833F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90501" y="1028700"/>
            <a:ext cx="8661400" cy="494029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From</a:t>
            </a:r>
            <a:r>
              <a:rPr lang="en-US" sz="1600" dirty="0"/>
              <a:t>: </a:t>
            </a:r>
            <a:r>
              <a:rPr lang="en-US" sz="1600" b="1" dirty="0"/>
              <a:t>Murray</a:t>
            </a:r>
            <a:r>
              <a:rPr lang="en-US" sz="1600" dirty="0"/>
              <a:t> </a:t>
            </a:r>
            <a:r>
              <a:rPr lang="en-US" sz="1600" dirty="0" smtClean="0">
                <a:hlinkClick r:id="rId2"/>
              </a:rPr>
              <a:t>martinmj@bellsouth.net</a:t>
            </a:r>
            <a:r>
              <a:rPr lang="en-US" sz="1600" dirty="0" smtClean="0"/>
              <a:t> Date</a:t>
            </a:r>
            <a:r>
              <a:rPr lang="en-US" sz="1600" dirty="0"/>
              <a:t>: Fri, Oct 14, 2016 at 4:16 </a:t>
            </a:r>
            <a:r>
              <a:rPr lang="en-US" sz="1600" dirty="0" smtClean="0"/>
              <a:t>PM</a:t>
            </a:r>
          </a:p>
          <a:p>
            <a:r>
              <a:rPr lang="en-US" sz="1600" dirty="0" smtClean="0"/>
              <a:t>An </a:t>
            </a:r>
            <a:r>
              <a:rPr lang="en-US" sz="1600" dirty="0"/>
              <a:t>addition to the data types allowed for gamma records. These additions are related to E0 transitions and are the formats suggested by Tibor and me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They </a:t>
            </a:r>
            <a:r>
              <a:rPr lang="en-US" sz="1600" dirty="0"/>
              <a:t>are discussed in the revised Guidelines for Evaluators under the sections on E0 transitions. Briefly, for a transition with </a:t>
            </a:r>
            <a:r>
              <a:rPr lang="en-US" sz="1600" dirty="0" err="1"/>
              <a:t>multipolarity</a:t>
            </a:r>
            <a:r>
              <a:rPr lang="en-US" sz="1600" dirty="0"/>
              <a:t> E0+M1+E2, in order to calculate the absolute monopole strength, rho**2, one needs the mixing ratio E2/M1, given by delta, and the ratio I(E0)/I(E2</a:t>
            </a:r>
            <a:r>
              <a:rPr lang="en-US" sz="1600" dirty="0" smtClean="0"/>
              <a:t>).</a:t>
            </a:r>
          </a:p>
          <a:p>
            <a:r>
              <a:rPr lang="en-US" sz="1600" dirty="0" smtClean="0"/>
              <a:t> </a:t>
            </a:r>
            <a:r>
              <a:rPr lang="en-US" sz="1600" dirty="0"/>
              <a:t>We recommend introducing the quantities MR2K(E0/E2) and MR(E2/M1). The first of these is defined as </a:t>
            </a:r>
            <a:r>
              <a:rPr lang="en-US" sz="1600" dirty="0" err="1"/>
              <a:t>Icek</a:t>
            </a:r>
            <a:r>
              <a:rPr lang="en-US" sz="1600" dirty="0"/>
              <a:t>(E0)/</a:t>
            </a:r>
            <a:r>
              <a:rPr lang="en-US" sz="1600" dirty="0" err="1"/>
              <a:t>Icek</a:t>
            </a:r>
            <a:r>
              <a:rPr lang="en-US" sz="1600" dirty="0"/>
              <a:t>(E2) and sometimes given in the literature as q**2(E0/E2). The second of course is just delta. </a:t>
            </a:r>
            <a:r>
              <a:rPr lang="en-US" sz="1600" dirty="0">
                <a:solidFill>
                  <a:srgbClr val="FF0000"/>
                </a:solidFill>
              </a:rPr>
              <a:t>From these two quantities, RULER will calculate rho**2, BE2W, and BM1W and put them on continuation records. Also, </a:t>
            </a:r>
            <a:r>
              <a:rPr lang="en-US" sz="1600" dirty="0" err="1">
                <a:solidFill>
                  <a:srgbClr val="FF0000"/>
                </a:solidFill>
              </a:rPr>
              <a:t>Bricc</a:t>
            </a:r>
            <a:r>
              <a:rPr lang="en-US" sz="1600" dirty="0">
                <a:solidFill>
                  <a:srgbClr val="FF0000"/>
                </a:solidFill>
              </a:rPr>
              <a:t> will calculate the total conversion coefficient and enter it in the CC field of the gamma record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There </a:t>
            </a:r>
            <a:r>
              <a:rPr lang="en-US" sz="1600" dirty="0"/>
              <a:t>are several ways that the E0/E2 ratio can be measured, but rather than introduce continuation record data types for each of these, Ruler will do all the work starting with just MR2K(E0/E2). The factor 2 in this expression is introduced simply to avoid confusion with MRK(E0/E2) which, in analogy to MR(E2/M1)=delta would represent an amplitude, not an intensity. Using MRK(E0/E2)**2 would be less elegant and also clumsy.</a:t>
            </a:r>
            <a:br>
              <a:rPr lang="en-US" sz="1600" dirty="0"/>
            </a:br>
            <a:r>
              <a:rPr lang="en-US" sz="1600" dirty="0" smtClean="0"/>
              <a:t>I </a:t>
            </a:r>
            <a:r>
              <a:rPr lang="en-US" sz="1600" dirty="0"/>
              <a:t>hope these additions can be adopted. Tibor's RULER and </a:t>
            </a:r>
            <a:r>
              <a:rPr lang="en-US" sz="1600" dirty="0" err="1"/>
              <a:t>Bricc</a:t>
            </a:r>
            <a:r>
              <a:rPr lang="en-US" sz="1600" dirty="0"/>
              <a:t> programs than then be utilized as described.</a:t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14" name="Slide Number Placeholder 4"/>
          <p:cNvSpPr txBox="1">
            <a:spLocks/>
          </p:cNvSpPr>
          <p:nvPr/>
        </p:nvSpPr>
        <p:spPr>
          <a:xfrm>
            <a:off x="2580361" y="6268668"/>
            <a:ext cx="434653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1pPr>
            <a:lvl2pPr marL="37931725" indent="-37474525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5pPr>
            <a:lvl6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6pPr>
            <a:lvl7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7pPr>
            <a:lvl8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8pPr>
            <a:lvl9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9pPr>
          </a:lstStyle>
          <a:p>
            <a:r>
              <a:rPr lang="en-US" altLang="en-US" sz="1600" i="1" smtClean="0">
                <a:solidFill>
                  <a:srgbClr val="1833FA"/>
                </a:solidFill>
              </a:rPr>
              <a:t>USNDP meeting, BNL, Nov 16-18, 2016</a:t>
            </a:r>
            <a:endParaRPr lang="en-US" altLang="en-US" sz="1600" i="1" dirty="0">
              <a:solidFill>
                <a:srgbClr val="1833F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01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BNL_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LBNL_Template</Template>
  <TotalTime>2877</TotalTime>
  <Words>18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LBNL_Template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Nuclear Structure and Decay Data of USNDP</dc:title>
  <dc:creator>Basunia</dc:creator>
  <cp:lastModifiedBy>Basunia</cp:lastModifiedBy>
  <cp:revision>160</cp:revision>
  <dcterms:created xsi:type="dcterms:W3CDTF">2016-01-31T07:51:06Z</dcterms:created>
  <dcterms:modified xsi:type="dcterms:W3CDTF">2016-11-14T23:30:26Z</dcterms:modified>
</cp:coreProperties>
</file>