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76" r:id="rId1"/>
  </p:sldMasterIdLst>
  <p:notesMasterIdLst>
    <p:notesMasterId r:id="rId20"/>
  </p:notesMasterIdLst>
  <p:handoutMasterIdLst>
    <p:handoutMasterId r:id="rId21"/>
  </p:handoutMasterIdLst>
  <p:sldIdLst>
    <p:sldId id="365" r:id="rId2"/>
    <p:sldId id="611" r:id="rId3"/>
    <p:sldId id="624" r:id="rId4"/>
    <p:sldId id="613" r:id="rId5"/>
    <p:sldId id="579" r:id="rId6"/>
    <p:sldId id="612" r:id="rId7"/>
    <p:sldId id="619" r:id="rId8"/>
    <p:sldId id="576" r:id="rId9"/>
    <p:sldId id="582" r:id="rId10"/>
    <p:sldId id="545" r:id="rId11"/>
    <p:sldId id="588" r:id="rId12"/>
    <p:sldId id="587" r:id="rId13"/>
    <p:sldId id="617" r:id="rId14"/>
    <p:sldId id="621" r:id="rId15"/>
    <p:sldId id="622" r:id="rId16"/>
    <p:sldId id="623" r:id="rId17"/>
    <p:sldId id="620" r:id="rId18"/>
    <p:sldId id="618" r:id="rId19"/>
  </p:sldIdLst>
  <p:sldSz cx="9144000" cy="6858000" type="screen4x3"/>
  <p:notesSz cx="7315200" cy="9601200"/>
  <p:defaultTextStyle>
    <a:defPPr>
      <a:defRPr lang="en-US"/>
    </a:defPPr>
    <a:lvl1pPr algn="l" rtl="0" fontAlgn="base">
      <a:spcBef>
        <a:spcPct val="0"/>
      </a:spcBef>
      <a:spcAft>
        <a:spcPct val="0"/>
      </a:spcAft>
      <a:defRPr sz="28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8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8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8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800" kern="1200">
        <a:solidFill>
          <a:schemeClr val="tx1"/>
        </a:solidFill>
        <a:latin typeface="Arial" charset="0"/>
        <a:ea typeface="ＭＳ Ｐゴシック" pitchFamily="34" charset="-128"/>
        <a:cs typeface="Arial" charset="0"/>
      </a:defRPr>
    </a:lvl5pPr>
    <a:lvl6pPr marL="2286000" algn="l" defTabSz="914400" rtl="0" eaLnBrk="1" latinLnBrk="0" hangingPunct="1">
      <a:defRPr sz="2800" kern="1200">
        <a:solidFill>
          <a:schemeClr val="tx1"/>
        </a:solidFill>
        <a:latin typeface="Arial" charset="0"/>
        <a:ea typeface="ＭＳ Ｐゴシック" pitchFamily="34" charset="-128"/>
        <a:cs typeface="Arial" charset="0"/>
      </a:defRPr>
    </a:lvl6pPr>
    <a:lvl7pPr marL="2743200" algn="l" defTabSz="914400" rtl="0" eaLnBrk="1" latinLnBrk="0" hangingPunct="1">
      <a:defRPr sz="2800" kern="1200">
        <a:solidFill>
          <a:schemeClr val="tx1"/>
        </a:solidFill>
        <a:latin typeface="Arial" charset="0"/>
        <a:ea typeface="ＭＳ Ｐゴシック" pitchFamily="34" charset="-128"/>
        <a:cs typeface="Arial" charset="0"/>
      </a:defRPr>
    </a:lvl7pPr>
    <a:lvl8pPr marL="3200400" algn="l" defTabSz="914400" rtl="0" eaLnBrk="1" latinLnBrk="0" hangingPunct="1">
      <a:defRPr sz="2800" kern="1200">
        <a:solidFill>
          <a:schemeClr val="tx1"/>
        </a:solidFill>
        <a:latin typeface="Arial" charset="0"/>
        <a:ea typeface="ＭＳ Ｐゴシック" pitchFamily="34" charset="-128"/>
        <a:cs typeface="Arial" charset="0"/>
      </a:defRPr>
    </a:lvl8pPr>
    <a:lvl9pPr marL="3657600" algn="l" defTabSz="914400" rtl="0" eaLnBrk="1" latinLnBrk="0" hangingPunct="1">
      <a:defRPr sz="2800"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008000"/>
    <a:srgbClr val="FFC000"/>
    <a:srgbClr val="E6B9B8"/>
    <a:srgbClr val="800000"/>
    <a:srgbClr val="FFFF00"/>
    <a:srgbClr val="042B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68" autoAdjust="0"/>
    <p:restoredTop sz="90143" autoAdjust="0"/>
  </p:normalViewPr>
  <p:slideViewPr>
    <p:cSldViewPr>
      <p:cViewPr>
        <p:scale>
          <a:sx n="69" d="100"/>
          <a:sy n="69" d="100"/>
        </p:scale>
        <p:origin x="-1218"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58" tIns="48329" rIns="96658" bIns="48329" numCol="1" anchor="t" anchorCtr="0" compatLnSpc="1">
            <a:prstTxWarp prst="textNoShape">
              <a:avLst/>
            </a:prstTxWarp>
          </a:bodyPr>
          <a:lstStyle>
            <a:lvl1pPr defTabSz="966788" eaLnBrk="0" hangingPunct="0">
              <a:defRPr sz="1200">
                <a:cs typeface="Arial" charset="0"/>
              </a:defRPr>
            </a:lvl1pPr>
          </a:lstStyle>
          <a:p>
            <a:pPr>
              <a:defRPr/>
            </a:pPr>
            <a:endParaRPr lang="en-US"/>
          </a:p>
        </p:txBody>
      </p:sp>
      <p:sp>
        <p:nvSpPr>
          <p:cNvPr id="1638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6658" tIns="48329" rIns="96658" bIns="48329" numCol="1" anchor="t" anchorCtr="0" compatLnSpc="1">
            <a:prstTxWarp prst="textNoShape">
              <a:avLst/>
            </a:prstTxWarp>
          </a:bodyPr>
          <a:lstStyle>
            <a:lvl1pPr algn="r" defTabSz="966788" eaLnBrk="0" hangingPunct="0">
              <a:defRPr sz="1200">
                <a:cs typeface="Arial" charset="0"/>
              </a:defRPr>
            </a:lvl1pPr>
          </a:lstStyle>
          <a:p>
            <a:pPr>
              <a:defRPr/>
            </a:pPr>
            <a:endParaRPr lang="en-US"/>
          </a:p>
        </p:txBody>
      </p:sp>
      <p:sp>
        <p:nvSpPr>
          <p:cNvPr id="1638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6658" tIns="48329" rIns="96658" bIns="48329" numCol="1" anchor="b" anchorCtr="0" compatLnSpc="1">
            <a:prstTxWarp prst="textNoShape">
              <a:avLst/>
            </a:prstTxWarp>
          </a:bodyPr>
          <a:lstStyle>
            <a:lvl1pPr defTabSz="966788" eaLnBrk="0" hangingPunct="0">
              <a:defRPr sz="1200">
                <a:cs typeface="Arial" charset="0"/>
              </a:defRPr>
            </a:lvl1pPr>
          </a:lstStyle>
          <a:p>
            <a:pPr>
              <a:defRPr/>
            </a:pPr>
            <a:endParaRPr lang="en-US"/>
          </a:p>
        </p:txBody>
      </p:sp>
      <p:sp>
        <p:nvSpPr>
          <p:cNvPr id="1638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6658" tIns="48329" rIns="96658" bIns="48329" numCol="1" anchor="b" anchorCtr="0" compatLnSpc="1">
            <a:prstTxWarp prst="textNoShape">
              <a:avLst/>
            </a:prstTxWarp>
          </a:bodyPr>
          <a:lstStyle>
            <a:lvl1pPr algn="r" defTabSz="966788" eaLnBrk="0" hangingPunct="0">
              <a:defRPr sz="1200">
                <a:cs typeface="Arial" charset="0"/>
              </a:defRPr>
            </a:lvl1pPr>
          </a:lstStyle>
          <a:p>
            <a:pPr>
              <a:defRPr/>
            </a:pPr>
            <a:fld id="{1154E38C-A77C-40AD-9865-57E5DA9B199C}" type="slidenum">
              <a:rPr lang="en-US"/>
              <a:pPr>
                <a:defRPr/>
              </a:pPr>
              <a:t>‹#›</a:t>
            </a:fld>
            <a:endParaRPr lang="en-US"/>
          </a:p>
        </p:txBody>
      </p:sp>
    </p:spTree>
    <p:extLst>
      <p:ext uri="{BB962C8B-B14F-4D97-AF65-F5344CB8AC3E}">
        <p14:creationId xmlns:p14="http://schemas.microsoft.com/office/powerpoint/2010/main" val="4060118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58" tIns="48329" rIns="96658" bIns="48329" numCol="1" anchor="t" anchorCtr="0" compatLnSpc="1">
            <a:prstTxWarp prst="textNoShape">
              <a:avLst/>
            </a:prstTxWarp>
          </a:bodyPr>
          <a:lstStyle>
            <a:lvl1pPr defTabSz="966788" eaLnBrk="0" hangingPunct="0">
              <a:defRPr sz="1200">
                <a:cs typeface="Arial" charset="0"/>
              </a:defRPr>
            </a:lvl1pPr>
          </a:lstStyle>
          <a:p>
            <a:pPr>
              <a:defRPr/>
            </a:pPr>
            <a:endParaRPr 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58" tIns="48329" rIns="96658" bIns="48329" numCol="1" anchor="t" anchorCtr="0" compatLnSpc="1">
            <a:prstTxWarp prst="textNoShape">
              <a:avLst/>
            </a:prstTxWarp>
          </a:bodyPr>
          <a:lstStyle>
            <a:lvl1pPr algn="r" defTabSz="966788" eaLnBrk="0" hangingPunct="0">
              <a:defRPr sz="1200">
                <a:cs typeface="Arial"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6313" y="4560888"/>
            <a:ext cx="5362575" cy="4319587"/>
          </a:xfrm>
          <a:prstGeom prst="rect">
            <a:avLst/>
          </a:prstGeom>
          <a:noFill/>
          <a:ln w="9525">
            <a:noFill/>
            <a:miter lim="800000"/>
            <a:headEnd/>
            <a:tailEnd/>
          </a:ln>
        </p:spPr>
        <p:txBody>
          <a:bodyPr vert="horz" wrap="square" lIns="96658" tIns="48329" rIns="96658" bIns="4832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58" tIns="48329" rIns="96658" bIns="48329" numCol="1" anchor="b" anchorCtr="0" compatLnSpc="1">
            <a:prstTxWarp prst="textNoShape">
              <a:avLst/>
            </a:prstTxWarp>
          </a:bodyPr>
          <a:lstStyle>
            <a:lvl1pPr defTabSz="966788" eaLnBrk="0" hangingPunct="0">
              <a:defRPr sz="1200">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58" tIns="48329" rIns="96658" bIns="48329" numCol="1" anchor="b" anchorCtr="0" compatLnSpc="1">
            <a:prstTxWarp prst="textNoShape">
              <a:avLst/>
            </a:prstTxWarp>
          </a:bodyPr>
          <a:lstStyle>
            <a:lvl1pPr algn="r" defTabSz="966788" eaLnBrk="0" hangingPunct="0">
              <a:defRPr sz="1200">
                <a:cs typeface="Arial" charset="0"/>
              </a:defRPr>
            </a:lvl1pPr>
          </a:lstStyle>
          <a:p>
            <a:pPr>
              <a:defRPr/>
            </a:pPr>
            <a:fld id="{6CBE9D29-5C9F-4B5C-B05B-E727A118425B}" type="slidenum">
              <a:rPr lang="en-US"/>
              <a:pPr>
                <a:defRPr/>
              </a:pPr>
              <a:t>‹#›</a:t>
            </a:fld>
            <a:endParaRPr lang="en-US"/>
          </a:p>
        </p:txBody>
      </p:sp>
    </p:spTree>
    <p:extLst>
      <p:ext uri="{BB962C8B-B14F-4D97-AF65-F5344CB8AC3E}">
        <p14:creationId xmlns:p14="http://schemas.microsoft.com/office/powerpoint/2010/main" val="9586388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ea typeface="ＭＳ Ｐゴシック" pitchFamily="34" charset="-128"/>
            </a:endParaRPr>
          </a:p>
        </p:txBody>
      </p:sp>
      <p:sp>
        <p:nvSpPr>
          <p:cNvPr id="4813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Arial" charset="0"/>
                <a:ea typeface="ＭＳ Ｐゴシック" pitchFamily="34" charset="-128"/>
              </a:defRPr>
            </a:lvl1pPr>
            <a:lvl2pPr marL="742950" indent="-285750" defTabSz="966788" eaLnBrk="0" hangingPunct="0">
              <a:spcBef>
                <a:spcPct val="30000"/>
              </a:spcBef>
              <a:defRPr sz="1200">
                <a:solidFill>
                  <a:schemeClr val="tx1"/>
                </a:solidFill>
                <a:latin typeface="Arial" charset="0"/>
                <a:ea typeface="ＭＳ Ｐゴシック" pitchFamily="34" charset="-128"/>
              </a:defRPr>
            </a:lvl2pPr>
            <a:lvl3pPr marL="1143000" indent="-228600" defTabSz="966788" eaLnBrk="0" hangingPunct="0">
              <a:spcBef>
                <a:spcPct val="30000"/>
              </a:spcBef>
              <a:defRPr sz="1200">
                <a:solidFill>
                  <a:schemeClr val="tx1"/>
                </a:solidFill>
                <a:latin typeface="Arial" charset="0"/>
                <a:ea typeface="ＭＳ Ｐゴシック" pitchFamily="34" charset="-128"/>
              </a:defRPr>
            </a:lvl3pPr>
            <a:lvl4pPr marL="1600200" indent="-228600" defTabSz="966788" eaLnBrk="0" hangingPunct="0">
              <a:spcBef>
                <a:spcPct val="30000"/>
              </a:spcBef>
              <a:defRPr sz="1200">
                <a:solidFill>
                  <a:schemeClr val="tx1"/>
                </a:solidFill>
                <a:latin typeface="Arial" charset="0"/>
                <a:ea typeface="ＭＳ Ｐゴシック" pitchFamily="34" charset="-128"/>
              </a:defRPr>
            </a:lvl4pPr>
            <a:lvl5pPr marL="2057400" indent="-228600" defTabSz="966788" eaLnBrk="0" hangingPunct="0">
              <a:spcBef>
                <a:spcPct val="30000"/>
              </a:spcBef>
              <a:defRPr sz="1200">
                <a:solidFill>
                  <a:schemeClr val="tx1"/>
                </a:solidFill>
                <a:latin typeface="Arial" charset="0"/>
                <a:ea typeface="ＭＳ Ｐゴシック" pitchFamily="34" charset="-128"/>
              </a:defRPr>
            </a:lvl5pPr>
            <a:lvl6pPr marL="25146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r>
              <a:rPr lang="en-US" altLang="en-US" sz="1300" smtClean="0"/>
              <a:t>Go to ”Insert (View) | Header and Footer" to add your organization, sponsor, meeting name here; then, click "Apply to All"</a:t>
            </a:r>
          </a:p>
        </p:txBody>
      </p:sp>
      <p:sp>
        <p:nvSpPr>
          <p:cNvPr id="4813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Arial" charset="0"/>
                <a:ea typeface="ＭＳ Ｐゴシック" pitchFamily="34" charset="-128"/>
              </a:defRPr>
            </a:lvl1pPr>
            <a:lvl2pPr marL="742950" indent="-285750" defTabSz="966788" eaLnBrk="0" hangingPunct="0">
              <a:spcBef>
                <a:spcPct val="30000"/>
              </a:spcBef>
              <a:defRPr sz="1200">
                <a:solidFill>
                  <a:schemeClr val="tx1"/>
                </a:solidFill>
                <a:latin typeface="Arial" charset="0"/>
                <a:ea typeface="ＭＳ Ｐゴシック" pitchFamily="34" charset="-128"/>
              </a:defRPr>
            </a:lvl2pPr>
            <a:lvl3pPr marL="1143000" indent="-228600" defTabSz="966788" eaLnBrk="0" hangingPunct="0">
              <a:spcBef>
                <a:spcPct val="30000"/>
              </a:spcBef>
              <a:defRPr sz="1200">
                <a:solidFill>
                  <a:schemeClr val="tx1"/>
                </a:solidFill>
                <a:latin typeface="Arial" charset="0"/>
                <a:ea typeface="ＭＳ Ｐゴシック" pitchFamily="34" charset="-128"/>
              </a:defRPr>
            </a:lvl3pPr>
            <a:lvl4pPr marL="1600200" indent="-228600" defTabSz="966788" eaLnBrk="0" hangingPunct="0">
              <a:spcBef>
                <a:spcPct val="30000"/>
              </a:spcBef>
              <a:defRPr sz="1200">
                <a:solidFill>
                  <a:schemeClr val="tx1"/>
                </a:solidFill>
                <a:latin typeface="Arial" charset="0"/>
                <a:ea typeface="ＭＳ Ｐゴシック" pitchFamily="34" charset="-128"/>
              </a:defRPr>
            </a:lvl4pPr>
            <a:lvl5pPr marL="2057400" indent="-228600" defTabSz="966788" eaLnBrk="0" hangingPunct="0">
              <a:spcBef>
                <a:spcPct val="30000"/>
              </a:spcBef>
              <a:defRPr sz="1200">
                <a:solidFill>
                  <a:schemeClr val="tx1"/>
                </a:solidFill>
                <a:latin typeface="Arial" charset="0"/>
                <a:ea typeface="ＭＳ Ｐゴシック" pitchFamily="34" charset="-128"/>
              </a:defRPr>
            </a:lvl5pPr>
            <a:lvl6pPr marL="25146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667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EE7FDD21-7884-42EC-A34E-421A65CF26DB}" type="slidenum">
              <a:rPr lang="en-US" altLang="en-US" sz="1300" smtClean="0"/>
              <a:pPr>
                <a:spcBef>
                  <a:spcPct val="0"/>
                </a:spcBef>
              </a:pPr>
              <a:t>1</a:t>
            </a:fld>
            <a:endParaRPr lang="en-US" altLang="en-US" sz="13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BE9D29-5C9F-4B5C-B05B-E727A118425B}" type="slidenum">
              <a:rPr lang="en-US" smtClean="0"/>
              <a:pPr>
                <a:defRPr/>
              </a:pPr>
              <a:t>11</a:t>
            </a:fld>
            <a:endParaRPr lang="en-US"/>
          </a:p>
        </p:txBody>
      </p:sp>
    </p:spTree>
    <p:extLst>
      <p:ext uri="{BB962C8B-B14F-4D97-AF65-F5344CB8AC3E}">
        <p14:creationId xmlns:p14="http://schemas.microsoft.com/office/powerpoint/2010/main" val="4062070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BE9D29-5C9F-4B5C-B05B-E727A118425B}" type="slidenum">
              <a:rPr lang="en-US" smtClean="0"/>
              <a:pPr>
                <a:defRPr/>
              </a:pPr>
              <a:t>12</a:t>
            </a:fld>
            <a:endParaRPr lang="en-US"/>
          </a:p>
        </p:txBody>
      </p:sp>
    </p:spTree>
    <p:extLst>
      <p:ext uri="{BB962C8B-B14F-4D97-AF65-F5344CB8AC3E}">
        <p14:creationId xmlns:p14="http://schemas.microsoft.com/office/powerpoint/2010/main" val="2758261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BE9D29-5C9F-4B5C-B05B-E727A118425B}" type="slidenum">
              <a:rPr lang="en-US" smtClean="0"/>
              <a:pPr>
                <a:defRPr/>
              </a:pPr>
              <a:t>13</a:t>
            </a:fld>
            <a:endParaRPr lang="en-US"/>
          </a:p>
        </p:txBody>
      </p:sp>
    </p:spTree>
    <p:extLst>
      <p:ext uri="{BB962C8B-B14F-4D97-AF65-F5344CB8AC3E}">
        <p14:creationId xmlns:p14="http://schemas.microsoft.com/office/powerpoint/2010/main" val="2758261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BE9D29-5C9F-4B5C-B05B-E727A118425B}" type="slidenum">
              <a:rPr lang="en-US" smtClean="0"/>
              <a:pPr>
                <a:defRPr/>
              </a:pPr>
              <a:t>14</a:t>
            </a:fld>
            <a:endParaRPr lang="en-US"/>
          </a:p>
        </p:txBody>
      </p:sp>
    </p:spTree>
    <p:extLst>
      <p:ext uri="{BB962C8B-B14F-4D97-AF65-F5344CB8AC3E}">
        <p14:creationId xmlns:p14="http://schemas.microsoft.com/office/powerpoint/2010/main" val="2758261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BE9D29-5C9F-4B5C-B05B-E727A118425B}" type="slidenum">
              <a:rPr lang="en-US" smtClean="0"/>
              <a:pPr>
                <a:defRPr/>
              </a:pPr>
              <a:t>17</a:t>
            </a:fld>
            <a:endParaRPr lang="en-US"/>
          </a:p>
        </p:txBody>
      </p:sp>
    </p:spTree>
    <p:extLst>
      <p:ext uri="{BB962C8B-B14F-4D97-AF65-F5344CB8AC3E}">
        <p14:creationId xmlns:p14="http://schemas.microsoft.com/office/powerpoint/2010/main" val="2758261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BE9D29-5C9F-4B5C-B05B-E727A118425B}" type="slidenum">
              <a:rPr lang="en-US" smtClean="0"/>
              <a:pPr>
                <a:defRPr/>
              </a:pPr>
              <a:t>18</a:t>
            </a:fld>
            <a:endParaRPr lang="en-US"/>
          </a:p>
        </p:txBody>
      </p:sp>
    </p:spTree>
    <p:extLst>
      <p:ext uri="{BB962C8B-B14F-4D97-AF65-F5344CB8AC3E}">
        <p14:creationId xmlns:p14="http://schemas.microsoft.com/office/powerpoint/2010/main" val="2758261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BE9D29-5C9F-4B5C-B05B-E727A118425B}" type="slidenum">
              <a:rPr lang="en-US" smtClean="0"/>
              <a:pPr>
                <a:defRPr/>
              </a:pPr>
              <a:t>2</a:t>
            </a:fld>
            <a:endParaRPr lang="en-US"/>
          </a:p>
        </p:txBody>
      </p:sp>
    </p:spTree>
    <p:extLst>
      <p:ext uri="{BB962C8B-B14F-4D97-AF65-F5344CB8AC3E}">
        <p14:creationId xmlns:p14="http://schemas.microsoft.com/office/powerpoint/2010/main" val="731368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BE9D29-5C9F-4B5C-B05B-E727A118425B}" type="slidenum">
              <a:rPr lang="en-US" smtClean="0"/>
              <a:pPr>
                <a:defRPr/>
              </a:pPr>
              <a:t>4</a:t>
            </a:fld>
            <a:endParaRPr lang="en-US"/>
          </a:p>
        </p:txBody>
      </p:sp>
    </p:spTree>
    <p:extLst>
      <p:ext uri="{BB962C8B-B14F-4D97-AF65-F5344CB8AC3E}">
        <p14:creationId xmlns:p14="http://schemas.microsoft.com/office/powerpoint/2010/main" val="1887657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BE9D29-5C9F-4B5C-B05B-E727A118425B}" type="slidenum">
              <a:rPr lang="en-US" smtClean="0"/>
              <a:pPr>
                <a:defRPr/>
              </a:pPr>
              <a:t>5</a:t>
            </a:fld>
            <a:endParaRPr lang="en-US"/>
          </a:p>
        </p:txBody>
      </p:sp>
    </p:spTree>
    <p:extLst>
      <p:ext uri="{BB962C8B-B14F-4D97-AF65-F5344CB8AC3E}">
        <p14:creationId xmlns:p14="http://schemas.microsoft.com/office/powerpoint/2010/main" val="305407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BE9D29-5C9F-4B5C-B05B-E727A118425B}" type="slidenum">
              <a:rPr lang="en-US" smtClean="0"/>
              <a:pPr>
                <a:defRPr/>
              </a:pPr>
              <a:t>6</a:t>
            </a:fld>
            <a:endParaRPr lang="en-US"/>
          </a:p>
        </p:txBody>
      </p:sp>
    </p:spTree>
    <p:extLst>
      <p:ext uri="{BB962C8B-B14F-4D97-AF65-F5344CB8AC3E}">
        <p14:creationId xmlns:p14="http://schemas.microsoft.com/office/powerpoint/2010/main" val="3725741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BE9D29-5C9F-4B5C-B05B-E727A118425B}" type="slidenum">
              <a:rPr lang="en-US" smtClean="0"/>
              <a:pPr>
                <a:defRPr/>
              </a:pPr>
              <a:t>7</a:t>
            </a:fld>
            <a:endParaRPr lang="en-US"/>
          </a:p>
        </p:txBody>
      </p:sp>
    </p:spTree>
    <p:extLst>
      <p:ext uri="{BB962C8B-B14F-4D97-AF65-F5344CB8AC3E}">
        <p14:creationId xmlns:p14="http://schemas.microsoft.com/office/powerpoint/2010/main" val="2172530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BE9D29-5C9F-4B5C-B05B-E727A118425B}" type="slidenum">
              <a:rPr lang="en-US" smtClean="0"/>
              <a:pPr>
                <a:defRPr/>
              </a:pPr>
              <a:t>8</a:t>
            </a:fld>
            <a:endParaRPr lang="en-US"/>
          </a:p>
        </p:txBody>
      </p:sp>
    </p:spTree>
    <p:extLst>
      <p:ext uri="{BB962C8B-B14F-4D97-AF65-F5344CB8AC3E}">
        <p14:creationId xmlns:p14="http://schemas.microsoft.com/office/powerpoint/2010/main" val="3460583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BE9D29-5C9F-4B5C-B05B-E727A118425B}" type="slidenum">
              <a:rPr lang="en-US" smtClean="0"/>
              <a:pPr>
                <a:defRPr/>
              </a:pPr>
              <a:t>9</a:t>
            </a:fld>
            <a:endParaRPr lang="en-US"/>
          </a:p>
        </p:txBody>
      </p:sp>
    </p:spTree>
    <p:extLst>
      <p:ext uri="{BB962C8B-B14F-4D97-AF65-F5344CB8AC3E}">
        <p14:creationId xmlns:p14="http://schemas.microsoft.com/office/powerpoint/2010/main" val="684011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BE9D29-5C9F-4B5C-B05B-E727A118425B}" type="slidenum">
              <a:rPr lang="en-US" smtClean="0"/>
              <a:pPr>
                <a:defRPr/>
              </a:pPr>
              <a:t>10</a:t>
            </a:fld>
            <a:endParaRPr lang="en-US"/>
          </a:p>
        </p:txBody>
      </p:sp>
    </p:spTree>
    <p:extLst>
      <p:ext uri="{BB962C8B-B14F-4D97-AF65-F5344CB8AC3E}">
        <p14:creationId xmlns:p14="http://schemas.microsoft.com/office/powerpoint/2010/main" val="1750705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BNLppt_BG_Title_NewDOElogo_OffSci.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eaLnBrk="1" hangingPunct="1">
              <a:defRPr>
                <a:ea typeface="ＭＳ Ｐゴシック" pitchFamily="34" charset="-128"/>
                <a:cs typeface="Arial" charset="0"/>
              </a:defRPr>
            </a:lvl1pPr>
          </a:lstStyle>
          <a:p>
            <a:pPr>
              <a:defRPr/>
            </a:pPr>
            <a:fld id="{EEF959AA-FAC2-4C1A-B9C4-D7F6FE7F7BD7}" type="datetimeFigureOut">
              <a:rPr lang="en-US"/>
              <a:pPr>
                <a:defRPr/>
              </a:pPr>
              <a:t>11/16/2016</a:t>
            </a:fld>
            <a:endParaRPr lang="en-US"/>
          </a:p>
        </p:txBody>
      </p:sp>
      <p:sp>
        <p:nvSpPr>
          <p:cNvPr id="6" name="Footer Placeholder 4"/>
          <p:cNvSpPr>
            <a:spLocks noGrp="1"/>
          </p:cNvSpPr>
          <p:nvPr>
            <p:ph type="ftr" sz="quarter" idx="11"/>
          </p:nvPr>
        </p:nvSpPr>
        <p:spPr/>
        <p:txBody>
          <a:bodyPr/>
          <a:lstStyle>
            <a:lvl1pPr eaLnBrk="1" hangingPunct="1">
              <a:defRPr>
                <a:ea typeface="ＭＳ Ｐゴシック" pitchFamily="34" charset="-128"/>
                <a:cs typeface="Arial"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eaLnBrk="1" hangingPunct="1">
              <a:defRPr>
                <a:ea typeface="ＭＳ Ｐゴシック" pitchFamily="34" charset="-128"/>
                <a:cs typeface="Arial" charset="0"/>
              </a:defRPr>
            </a:lvl1pPr>
          </a:lstStyle>
          <a:p>
            <a:pPr>
              <a:defRPr/>
            </a:pPr>
            <a:fld id="{42D5E156-7552-4F32-ADE6-A9FAFCC493E5}" type="slidenum">
              <a:rPr lang="en-US"/>
              <a:pPr>
                <a:defRPr/>
              </a:pPr>
              <a:t>‹#›</a:t>
            </a:fld>
            <a:endParaRPr lang="en-US"/>
          </a:p>
        </p:txBody>
      </p:sp>
    </p:spTree>
    <p:extLst>
      <p:ext uri="{BB962C8B-B14F-4D97-AF65-F5344CB8AC3E}">
        <p14:creationId xmlns:p14="http://schemas.microsoft.com/office/powerpoint/2010/main" val="11541201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ea typeface="ＭＳ Ｐゴシック" pitchFamily="34" charset="-128"/>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ea typeface="ＭＳ Ｐゴシック" pitchFamily="34" charset="-128"/>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ea typeface="ＭＳ Ｐゴシック" pitchFamily="34" charset="-128"/>
                <a:cs typeface="Arial" charset="0"/>
              </a:defRPr>
            </a:lvl1pPr>
          </a:lstStyle>
          <a:p>
            <a:pPr>
              <a:defRPr/>
            </a:pPr>
            <a:fld id="{65AF6451-DCB3-48D1-882A-3149C9EEBE72}" type="slidenum">
              <a:rPr lang="en-US"/>
              <a:pPr>
                <a:defRPr/>
              </a:pPr>
              <a:t>‹#›</a:t>
            </a:fld>
            <a:endParaRPr lang="en-US"/>
          </a:p>
        </p:txBody>
      </p:sp>
    </p:spTree>
    <p:extLst>
      <p:ext uri="{BB962C8B-B14F-4D97-AF65-F5344CB8AC3E}">
        <p14:creationId xmlns:p14="http://schemas.microsoft.com/office/powerpoint/2010/main" val="408458418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ea typeface="ＭＳ Ｐゴシック" pitchFamily="34" charset="-128"/>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ea typeface="ＭＳ Ｐゴシック" pitchFamily="34" charset="-128"/>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ea typeface="ＭＳ Ｐゴシック" pitchFamily="34" charset="-128"/>
                <a:cs typeface="Arial" charset="0"/>
              </a:defRPr>
            </a:lvl1pPr>
          </a:lstStyle>
          <a:p>
            <a:pPr>
              <a:defRPr/>
            </a:pPr>
            <a:fld id="{DDC75C66-2309-4CD2-A3CC-F2F6613BAB32}" type="slidenum">
              <a:rPr lang="en-US"/>
              <a:pPr>
                <a:defRPr/>
              </a:pPr>
              <a:t>‹#›</a:t>
            </a:fld>
            <a:endParaRPr lang="en-US"/>
          </a:p>
        </p:txBody>
      </p:sp>
    </p:spTree>
    <p:extLst>
      <p:ext uri="{BB962C8B-B14F-4D97-AF65-F5344CB8AC3E}">
        <p14:creationId xmlns:p14="http://schemas.microsoft.com/office/powerpoint/2010/main" val="38725167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304800"/>
            <a:ext cx="83820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2905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ea typeface="ＭＳ Ｐゴシック" pitchFamily="34" charset="-128"/>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ea typeface="ＭＳ Ｐゴシック" pitchFamily="34" charset="-128"/>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1" hangingPunct="1">
              <a:defRPr>
                <a:ea typeface="ＭＳ Ｐゴシック" pitchFamily="34" charset="-128"/>
                <a:cs typeface="Arial" charset="0"/>
              </a:defRPr>
            </a:lvl1pPr>
          </a:lstStyle>
          <a:p>
            <a:pPr>
              <a:defRPr/>
            </a:pPr>
            <a:fld id="{119CF80D-CE4B-4B48-99CA-4F0072B4DB57}" type="slidenum">
              <a:rPr lang="en-US"/>
              <a:pPr>
                <a:defRPr/>
              </a:pPr>
              <a:t>‹#›</a:t>
            </a:fld>
            <a:endParaRPr lang="en-US"/>
          </a:p>
        </p:txBody>
      </p:sp>
    </p:spTree>
    <p:extLst>
      <p:ext uri="{BB962C8B-B14F-4D97-AF65-F5344CB8AC3E}">
        <p14:creationId xmlns:p14="http://schemas.microsoft.com/office/powerpoint/2010/main" val="20278610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ea typeface="ＭＳ Ｐゴシック" pitchFamily="34" charset="-128"/>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ea typeface="ＭＳ Ｐゴシック" pitchFamily="34" charset="-128"/>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ea typeface="ＭＳ Ｐゴシック" pitchFamily="34" charset="-128"/>
                <a:cs typeface="Arial" charset="0"/>
              </a:defRPr>
            </a:lvl1pPr>
          </a:lstStyle>
          <a:p>
            <a:pPr>
              <a:defRPr/>
            </a:pPr>
            <a:fld id="{778AC0EA-064D-4C51-B5A1-8C89F0E88CB6}" type="slidenum">
              <a:rPr lang="en-US"/>
              <a:pPr>
                <a:defRPr/>
              </a:pPr>
              <a:t>‹#›</a:t>
            </a:fld>
            <a:endParaRPr lang="en-US"/>
          </a:p>
        </p:txBody>
      </p:sp>
    </p:spTree>
    <p:extLst>
      <p:ext uri="{BB962C8B-B14F-4D97-AF65-F5344CB8AC3E}">
        <p14:creationId xmlns:p14="http://schemas.microsoft.com/office/powerpoint/2010/main" val="39510338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1" hangingPunct="1">
              <a:defRPr>
                <a:ea typeface="ＭＳ Ｐゴシック" pitchFamily="34" charset="-128"/>
                <a:cs typeface="Arial" charset="0"/>
              </a:defRPr>
            </a:lvl1pPr>
          </a:lstStyle>
          <a:p>
            <a:pPr>
              <a:defRPr/>
            </a:pPr>
            <a:endParaRPr lang="en-US"/>
          </a:p>
        </p:txBody>
      </p:sp>
      <p:sp>
        <p:nvSpPr>
          <p:cNvPr id="6" name="Footer Placeholder 4"/>
          <p:cNvSpPr>
            <a:spLocks noGrp="1"/>
          </p:cNvSpPr>
          <p:nvPr>
            <p:ph type="ftr" sz="quarter" idx="11"/>
          </p:nvPr>
        </p:nvSpPr>
        <p:spPr/>
        <p:txBody>
          <a:bodyPr/>
          <a:lstStyle>
            <a:lvl1pPr eaLnBrk="1" hangingPunct="1">
              <a:defRPr>
                <a:ea typeface="ＭＳ Ｐゴシック" pitchFamily="34" charset="-128"/>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1" hangingPunct="1">
              <a:defRPr>
                <a:ea typeface="ＭＳ Ｐゴシック" pitchFamily="34" charset="-128"/>
                <a:cs typeface="Arial" charset="0"/>
              </a:defRPr>
            </a:lvl1pPr>
          </a:lstStyle>
          <a:p>
            <a:pPr>
              <a:defRPr/>
            </a:pPr>
            <a:fld id="{D6BB7D4D-3B1E-4DFB-8832-3ED7098AB15F}" type="slidenum">
              <a:rPr lang="en-US"/>
              <a:pPr>
                <a:defRPr/>
              </a:pPr>
              <a:t>‹#›</a:t>
            </a:fld>
            <a:endParaRPr lang="en-US"/>
          </a:p>
        </p:txBody>
      </p:sp>
    </p:spTree>
    <p:extLst>
      <p:ext uri="{BB962C8B-B14F-4D97-AF65-F5344CB8AC3E}">
        <p14:creationId xmlns:p14="http://schemas.microsoft.com/office/powerpoint/2010/main" val="36016039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1" hangingPunct="1">
              <a:defRPr>
                <a:ea typeface="ＭＳ Ｐゴシック" pitchFamily="34" charset="-128"/>
                <a:cs typeface="Arial" charset="0"/>
              </a:defRPr>
            </a:lvl1pPr>
          </a:lstStyle>
          <a:p>
            <a:pPr>
              <a:defRPr/>
            </a:pPr>
            <a:endParaRPr lang="en-US"/>
          </a:p>
        </p:txBody>
      </p:sp>
      <p:sp>
        <p:nvSpPr>
          <p:cNvPr id="8" name="Footer Placeholder 4"/>
          <p:cNvSpPr>
            <a:spLocks noGrp="1"/>
          </p:cNvSpPr>
          <p:nvPr>
            <p:ph type="ftr" sz="quarter" idx="11"/>
          </p:nvPr>
        </p:nvSpPr>
        <p:spPr/>
        <p:txBody>
          <a:bodyPr/>
          <a:lstStyle>
            <a:lvl1pPr eaLnBrk="1" hangingPunct="1">
              <a:defRPr>
                <a:ea typeface="ＭＳ Ｐゴシック" pitchFamily="34" charset="-128"/>
                <a:cs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eaLnBrk="1" hangingPunct="1">
              <a:defRPr>
                <a:ea typeface="ＭＳ Ｐゴシック" pitchFamily="34" charset="-128"/>
                <a:cs typeface="Arial" charset="0"/>
              </a:defRPr>
            </a:lvl1pPr>
          </a:lstStyle>
          <a:p>
            <a:pPr>
              <a:defRPr/>
            </a:pPr>
            <a:fld id="{CE08F509-DA07-4C1D-96A2-0A8A046E2FD0}" type="slidenum">
              <a:rPr lang="en-US"/>
              <a:pPr>
                <a:defRPr/>
              </a:pPr>
              <a:t>‹#›</a:t>
            </a:fld>
            <a:endParaRPr lang="en-US"/>
          </a:p>
        </p:txBody>
      </p:sp>
    </p:spTree>
    <p:extLst>
      <p:ext uri="{BB962C8B-B14F-4D97-AF65-F5344CB8AC3E}">
        <p14:creationId xmlns:p14="http://schemas.microsoft.com/office/powerpoint/2010/main" val="29219201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1" hangingPunct="1">
              <a:defRPr>
                <a:ea typeface="ＭＳ Ｐゴシック" pitchFamily="34" charset="-128"/>
                <a:cs typeface="Arial" charset="0"/>
              </a:defRPr>
            </a:lvl1pPr>
          </a:lstStyle>
          <a:p>
            <a:pPr>
              <a:defRPr/>
            </a:pPr>
            <a:endParaRPr lang="en-US"/>
          </a:p>
        </p:txBody>
      </p:sp>
      <p:sp>
        <p:nvSpPr>
          <p:cNvPr id="4" name="Footer Placeholder 4"/>
          <p:cNvSpPr>
            <a:spLocks noGrp="1"/>
          </p:cNvSpPr>
          <p:nvPr>
            <p:ph type="ftr" sz="quarter" idx="11"/>
          </p:nvPr>
        </p:nvSpPr>
        <p:spPr/>
        <p:txBody>
          <a:bodyPr/>
          <a:lstStyle>
            <a:lvl1pPr eaLnBrk="1" hangingPunct="1">
              <a:defRPr>
                <a:ea typeface="ＭＳ Ｐゴシック" pitchFamily="34" charset="-128"/>
                <a:cs typeface="Arial" charset="0"/>
              </a:defRPr>
            </a:lvl1pPr>
          </a:lstStyle>
          <a:p>
            <a:pPr>
              <a:defRPr/>
            </a:pPr>
            <a:endParaRPr lang="en-US"/>
          </a:p>
        </p:txBody>
      </p:sp>
      <p:sp>
        <p:nvSpPr>
          <p:cNvPr id="5" name="Slide Number Placeholder 5"/>
          <p:cNvSpPr>
            <a:spLocks noGrp="1"/>
          </p:cNvSpPr>
          <p:nvPr>
            <p:ph type="sldNum" sz="quarter" idx="12"/>
          </p:nvPr>
        </p:nvSpPr>
        <p:spPr/>
        <p:txBody>
          <a:bodyPr/>
          <a:lstStyle>
            <a:lvl1pPr eaLnBrk="1" hangingPunct="1">
              <a:defRPr>
                <a:ea typeface="ＭＳ Ｐゴシック" pitchFamily="34" charset="-128"/>
                <a:cs typeface="Arial" charset="0"/>
              </a:defRPr>
            </a:lvl1pPr>
          </a:lstStyle>
          <a:p>
            <a:pPr>
              <a:defRPr/>
            </a:pPr>
            <a:fld id="{0AD1C941-FF35-4CE8-8826-1CCCCD1DF0C5}" type="slidenum">
              <a:rPr lang="en-US"/>
              <a:pPr>
                <a:defRPr/>
              </a:pPr>
              <a:t>‹#›</a:t>
            </a:fld>
            <a:endParaRPr lang="en-US"/>
          </a:p>
        </p:txBody>
      </p:sp>
    </p:spTree>
    <p:extLst>
      <p:ext uri="{BB962C8B-B14F-4D97-AF65-F5344CB8AC3E}">
        <p14:creationId xmlns:p14="http://schemas.microsoft.com/office/powerpoint/2010/main" val="9212980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1" hangingPunct="1">
              <a:defRPr>
                <a:ea typeface="ＭＳ Ｐゴシック" pitchFamily="34" charset="-128"/>
                <a:cs typeface="Arial" charset="0"/>
              </a:defRPr>
            </a:lvl1pPr>
          </a:lstStyle>
          <a:p>
            <a:pPr>
              <a:defRPr/>
            </a:pPr>
            <a:endParaRPr lang="en-US"/>
          </a:p>
        </p:txBody>
      </p:sp>
      <p:sp>
        <p:nvSpPr>
          <p:cNvPr id="3" name="Footer Placeholder 4"/>
          <p:cNvSpPr>
            <a:spLocks noGrp="1"/>
          </p:cNvSpPr>
          <p:nvPr>
            <p:ph type="ftr" sz="quarter" idx="11"/>
          </p:nvPr>
        </p:nvSpPr>
        <p:spPr/>
        <p:txBody>
          <a:bodyPr/>
          <a:lstStyle>
            <a:lvl1pPr eaLnBrk="1" hangingPunct="1">
              <a:defRPr>
                <a:ea typeface="ＭＳ Ｐゴシック" pitchFamily="34" charset="-128"/>
                <a:cs typeface="Arial" charset="0"/>
              </a:defRPr>
            </a:lvl1pPr>
          </a:lstStyle>
          <a:p>
            <a:pPr>
              <a:defRPr/>
            </a:pPr>
            <a:endParaRPr lang="en-US" dirty="0"/>
          </a:p>
        </p:txBody>
      </p:sp>
      <p:sp>
        <p:nvSpPr>
          <p:cNvPr id="4" name="Slide Number Placeholder 5"/>
          <p:cNvSpPr>
            <a:spLocks noGrp="1"/>
          </p:cNvSpPr>
          <p:nvPr>
            <p:ph type="sldNum" sz="quarter" idx="12"/>
          </p:nvPr>
        </p:nvSpPr>
        <p:spPr/>
        <p:txBody>
          <a:bodyPr/>
          <a:lstStyle>
            <a:lvl1pPr eaLnBrk="1" hangingPunct="1">
              <a:defRPr>
                <a:ea typeface="ＭＳ Ｐゴシック" pitchFamily="34" charset="-128"/>
                <a:cs typeface="Arial" charset="0"/>
              </a:defRPr>
            </a:lvl1pPr>
          </a:lstStyle>
          <a:p>
            <a:pPr>
              <a:defRPr/>
            </a:pPr>
            <a:fld id="{A5F919BC-9759-49AE-888F-2D87D9F97304}" type="slidenum">
              <a:rPr lang="en-US"/>
              <a:pPr>
                <a:defRPr/>
              </a:pPr>
              <a:t>‹#›</a:t>
            </a:fld>
            <a:endParaRPr lang="en-US"/>
          </a:p>
        </p:txBody>
      </p:sp>
    </p:spTree>
    <p:extLst>
      <p:ext uri="{BB962C8B-B14F-4D97-AF65-F5344CB8AC3E}">
        <p14:creationId xmlns:p14="http://schemas.microsoft.com/office/powerpoint/2010/main" val="33856626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1" hangingPunct="1">
              <a:defRPr>
                <a:ea typeface="ＭＳ Ｐゴシック" pitchFamily="34" charset="-128"/>
                <a:cs typeface="Arial" charset="0"/>
              </a:defRPr>
            </a:lvl1pPr>
          </a:lstStyle>
          <a:p>
            <a:pPr>
              <a:defRPr/>
            </a:pPr>
            <a:endParaRPr lang="en-US"/>
          </a:p>
        </p:txBody>
      </p:sp>
      <p:sp>
        <p:nvSpPr>
          <p:cNvPr id="6" name="Footer Placeholder 4"/>
          <p:cNvSpPr>
            <a:spLocks noGrp="1"/>
          </p:cNvSpPr>
          <p:nvPr>
            <p:ph type="ftr" sz="quarter" idx="11"/>
          </p:nvPr>
        </p:nvSpPr>
        <p:spPr/>
        <p:txBody>
          <a:bodyPr/>
          <a:lstStyle>
            <a:lvl1pPr eaLnBrk="1" hangingPunct="1">
              <a:defRPr>
                <a:ea typeface="ＭＳ Ｐゴシック" pitchFamily="34" charset="-128"/>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1" hangingPunct="1">
              <a:defRPr>
                <a:ea typeface="ＭＳ Ｐゴシック" pitchFamily="34" charset="-128"/>
                <a:cs typeface="Arial" charset="0"/>
              </a:defRPr>
            </a:lvl1pPr>
          </a:lstStyle>
          <a:p>
            <a:pPr>
              <a:defRPr/>
            </a:pPr>
            <a:fld id="{8201A8E7-72FB-4F91-833E-D88DB0DE7434}" type="slidenum">
              <a:rPr lang="en-US"/>
              <a:pPr>
                <a:defRPr/>
              </a:pPr>
              <a:t>‹#›</a:t>
            </a:fld>
            <a:endParaRPr lang="en-US"/>
          </a:p>
        </p:txBody>
      </p:sp>
    </p:spTree>
    <p:extLst>
      <p:ext uri="{BB962C8B-B14F-4D97-AF65-F5344CB8AC3E}">
        <p14:creationId xmlns:p14="http://schemas.microsoft.com/office/powerpoint/2010/main" val="9691116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1" hangingPunct="1">
              <a:defRPr>
                <a:ea typeface="ＭＳ Ｐゴシック" pitchFamily="34" charset="-128"/>
                <a:cs typeface="Arial" charset="0"/>
              </a:defRPr>
            </a:lvl1pPr>
          </a:lstStyle>
          <a:p>
            <a:pPr>
              <a:defRPr/>
            </a:pPr>
            <a:endParaRPr lang="en-US"/>
          </a:p>
        </p:txBody>
      </p:sp>
      <p:sp>
        <p:nvSpPr>
          <p:cNvPr id="6" name="Footer Placeholder 4"/>
          <p:cNvSpPr>
            <a:spLocks noGrp="1"/>
          </p:cNvSpPr>
          <p:nvPr>
            <p:ph type="ftr" sz="quarter" idx="11"/>
          </p:nvPr>
        </p:nvSpPr>
        <p:spPr/>
        <p:txBody>
          <a:bodyPr/>
          <a:lstStyle>
            <a:lvl1pPr eaLnBrk="1" hangingPunct="1">
              <a:defRPr>
                <a:ea typeface="ＭＳ Ｐゴシック" pitchFamily="34" charset="-128"/>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1" hangingPunct="1">
              <a:defRPr>
                <a:ea typeface="ＭＳ Ｐゴシック" pitchFamily="34" charset="-128"/>
                <a:cs typeface="Arial" charset="0"/>
              </a:defRPr>
            </a:lvl1pPr>
          </a:lstStyle>
          <a:p>
            <a:pPr>
              <a:defRPr/>
            </a:pPr>
            <a:fld id="{D3B339D3-81D1-48A9-BEBE-F466424095CA}" type="slidenum">
              <a:rPr lang="en-US"/>
              <a:pPr>
                <a:defRPr/>
              </a:pPr>
              <a:t>‹#›</a:t>
            </a:fld>
            <a:endParaRPr lang="en-US"/>
          </a:p>
        </p:txBody>
      </p:sp>
    </p:spTree>
    <p:extLst>
      <p:ext uri="{BB962C8B-B14F-4D97-AF65-F5344CB8AC3E}">
        <p14:creationId xmlns:p14="http://schemas.microsoft.com/office/powerpoint/2010/main" val="32609755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prstClr val="black">
                    <a:tint val="75000"/>
                  </a:prstClr>
                </a:solidFill>
                <a:ea typeface="ＭＳ Ｐゴシック" pitchFamily="-112" charset="-128"/>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prstClr val="black">
                    <a:tint val="75000"/>
                  </a:prstClr>
                </a:solidFill>
                <a:ea typeface="ＭＳ Ｐゴシック" pitchFamily="-112"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prstClr val="black">
                    <a:tint val="75000"/>
                  </a:prstClr>
                </a:solidFill>
                <a:ea typeface="ＭＳ Ｐゴシック" pitchFamily="-112" charset="-128"/>
                <a:cs typeface="+mn-cs"/>
              </a:defRPr>
            </a:lvl1pPr>
          </a:lstStyle>
          <a:p>
            <a:pPr>
              <a:defRPr/>
            </a:pPr>
            <a:fld id="{0FABD5C0-0E4A-4392-A82C-C05862CB98E7}" type="slidenum">
              <a:rPr lang="en-US"/>
              <a:pPr>
                <a:defRPr/>
              </a:pPr>
              <a:t>‹#›</a:t>
            </a:fld>
            <a:endParaRPr lang="en-US"/>
          </a:p>
        </p:txBody>
      </p:sp>
      <p:pic>
        <p:nvPicPr>
          <p:cNvPr id="2055" name="Picture 18" descr="REVBG_Slide4_Blu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0" y="6414655"/>
            <a:ext cx="9144000" cy="261610"/>
          </a:xfrm>
          <a:prstGeom prst="rect">
            <a:avLst/>
          </a:prstGeom>
          <a:noFill/>
        </p:spPr>
        <p:txBody>
          <a:bodyPr wrap="square" rtlCol="0">
            <a:spAutoFit/>
          </a:bodyPr>
          <a:lstStyle/>
          <a:p>
            <a:pPr algn="ctr"/>
            <a:r>
              <a:rPr lang="en-US" sz="1100" dirty="0" smtClean="0">
                <a:solidFill>
                  <a:schemeClr val="accent5">
                    <a:lumMod val="75000"/>
                  </a:schemeClr>
                </a:solidFill>
              </a:rPr>
              <a:t>A.A.</a:t>
            </a:r>
            <a:r>
              <a:rPr lang="en-US" sz="1100" baseline="0" dirty="0" smtClean="0">
                <a:solidFill>
                  <a:schemeClr val="accent5">
                    <a:lumMod val="75000"/>
                  </a:schemeClr>
                </a:solidFill>
              </a:rPr>
              <a:t> </a:t>
            </a:r>
            <a:r>
              <a:rPr lang="en-US" sz="1100" baseline="0" dirty="0" err="1" smtClean="0">
                <a:solidFill>
                  <a:schemeClr val="accent5">
                    <a:lumMod val="75000"/>
                  </a:schemeClr>
                </a:solidFill>
              </a:rPr>
              <a:t>Sonzogni</a:t>
            </a:r>
            <a:r>
              <a:rPr lang="en-US" sz="1100" baseline="0" dirty="0" smtClean="0">
                <a:solidFill>
                  <a:schemeClr val="accent5">
                    <a:lumMod val="75000"/>
                  </a:schemeClr>
                </a:solidFill>
              </a:rPr>
              <a:t> – USNDP Overview</a:t>
            </a:r>
            <a:endParaRPr lang="en-US" sz="1100" dirty="0">
              <a:solidFill>
                <a:schemeClr val="accent5">
                  <a:lumMod val="75000"/>
                </a:schemeClr>
              </a:solidFill>
            </a:endParaRPr>
          </a:p>
        </p:txBody>
      </p:sp>
    </p:spTree>
  </p:cSld>
  <p:clrMap bg1="lt1" tx1="dk1" bg2="lt2" tx2="dk2" accent1="accent1" accent2="accent2" accent3="accent3" accent4="accent4" accent5="accent5" accent6="accent6" hlink="hlink" folHlink="folHlink"/>
  <p:sldLayoutIdLst>
    <p:sldLayoutId id="2147484520" r:id="rId1"/>
    <p:sldLayoutId id="2147484521" r:id="rId2"/>
    <p:sldLayoutId id="2147484522" r:id="rId3"/>
    <p:sldLayoutId id="2147484523" r:id="rId4"/>
    <p:sldLayoutId id="2147484524" r:id="rId5"/>
    <p:sldLayoutId id="2147484525" r:id="rId6"/>
    <p:sldLayoutId id="2147484526" r:id="rId7"/>
    <p:sldLayoutId id="2147484527" r:id="rId8"/>
    <p:sldLayoutId id="2147484528" r:id="rId9"/>
    <p:sldLayoutId id="2147484529" r:id="rId10"/>
    <p:sldLayoutId id="2147484530" r:id="rId11"/>
    <p:sldLayoutId id="2147484531"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6"/>
          <p:cNvSpPr>
            <a:spLocks noGrp="1"/>
          </p:cNvSpPr>
          <p:nvPr>
            <p:ph type="ctrTitle"/>
          </p:nvPr>
        </p:nvSpPr>
        <p:spPr>
          <a:xfrm>
            <a:off x="914400" y="1371600"/>
            <a:ext cx="7391400" cy="863600"/>
          </a:xfrm>
        </p:spPr>
        <p:txBody>
          <a:bodyPr/>
          <a:lstStyle/>
          <a:p>
            <a:pPr eaLnBrk="1" hangingPunct="1"/>
            <a:r>
              <a:rPr lang="en-US" altLang="en-US" dirty="0" smtClean="0">
                <a:solidFill>
                  <a:schemeClr val="bg1"/>
                </a:solidFill>
                <a:latin typeface="Calibri" pitchFamily="34" charset="0"/>
              </a:rPr>
              <a:t>US Nuclear Data Program Overview</a:t>
            </a:r>
          </a:p>
        </p:txBody>
      </p:sp>
      <p:sp>
        <p:nvSpPr>
          <p:cNvPr id="3075" name="TextBox 1"/>
          <p:cNvSpPr txBox="1">
            <a:spLocks noChangeArrowheads="1"/>
          </p:cNvSpPr>
          <p:nvPr/>
        </p:nvSpPr>
        <p:spPr bwMode="auto">
          <a:xfrm>
            <a:off x="304801" y="2819400"/>
            <a:ext cx="8305800" cy="114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pitchFamily="-112" charset="-128"/>
              </a:defRPr>
            </a:lvl1pPr>
            <a:lvl2pPr marL="742950" indent="-285750">
              <a:defRPr sz="2800">
                <a:solidFill>
                  <a:schemeClr val="tx1"/>
                </a:solidFill>
                <a:latin typeface="Arial" charset="0"/>
                <a:ea typeface="ＭＳ Ｐゴシック" pitchFamily="-112" charset="-128"/>
              </a:defRPr>
            </a:lvl2pPr>
            <a:lvl3pPr marL="1143000" indent="-228600">
              <a:defRPr sz="2800">
                <a:solidFill>
                  <a:schemeClr val="tx1"/>
                </a:solidFill>
                <a:latin typeface="Arial" charset="0"/>
                <a:ea typeface="ＭＳ Ｐゴシック" pitchFamily="-112" charset="-128"/>
              </a:defRPr>
            </a:lvl3pPr>
            <a:lvl4pPr marL="1600200" indent="-228600">
              <a:defRPr sz="2800">
                <a:solidFill>
                  <a:schemeClr val="tx1"/>
                </a:solidFill>
                <a:latin typeface="Arial" charset="0"/>
                <a:ea typeface="ＭＳ Ｐゴシック" pitchFamily="-112" charset="-128"/>
              </a:defRPr>
            </a:lvl4pPr>
            <a:lvl5pPr marL="2057400" indent="-228600">
              <a:defRPr sz="28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112" charset="-128"/>
              </a:defRPr>
            </a:lvl9pPr>
          </a:lstStyle>
          <a:p>
            <a:pPr algn="ctr">
              <a:lnSpc>
                <a:spcPct val="150000"/>
              </a:lnSpc>
              <a:defRPr/>
            </a:pPr>
            <a:r>
              <a:rPr lang="en-US" sz="2400" i="1" dirty="0" smtClean="0">
                <a:solidFill>
                  <a:schemeClr val="bg1"/>
                </a:solidFill>
                <a:latin typeface="+mn-lt"/>
                <a:ea typeface="Batang" pitchFamily="18" charset="-127"/>
                <a:cs typeface="Times New Roman" pitchFamily="18" charset="0"/>
              </a:rPr>
              <a:t> </a:t>
            </a:r>
            <a:r>
              <a:rPr lang="en-US" sz="2400" dirty="0" smtClean="0">
                <a:solidFill>
                  <a:schemeClr val="bg1"/>
                </a:solidFill>
                <a:latin typeface="+mn-lt"/>
                <a:ea typeface="Batang" pitchFamily="18" charset="-127"/>
                <a:cs typeface="Times New Roman" pitchFamily="18" charset="0"/>
              </a:rPr>
              <a:t>A.A. </a:t>
            </a:r>
            <a:r>
              <a:rPr lang="en-US" sz="2400" dirty="0" err="1" smtClean="0">
                <a:solidFill>
                  <a:schemeClr val="bg1"/>
                </a:solidFill>
                <a:latin typeface="+mn-lt"/>
                <a:ea typeface="Batang" pitchFamily="18" charset="-127"/>
                <a:cs typeface="Times New Roman" pitchFamily="18" charset="0"/>
              </a:rPr>
              <a:t>Sonzogni</a:t>
            </a:r>
            <a:endParaRPr lang="en-US" sz="2400" dirty="0" smtClean="0">
              <a:solidFill>
                <a:schemeClr val="bg1"/>
              </a:solidFill>
              <a:latin typeface="+mn-lt"/>
              <a:ea typeface="Batang" pitchFamily="18" charset="-127"/>
              <a:cs typeface="Times New Roman" pitchFamily="18" charset="0"/>
            </a:endParaRPr>
          </a:p>
          <a:p>
            <a:pPr algn="ctr">
              <a:lnSpc>
                <a:spcPct val="150000"/>
              </a:lnSpc>
              <a:defRPr/>
            </a:pPr>
            <a:r>
              <a:rPr lang="en-US" sz="2400" i="1" dirty="0" smtClean="0">
                <a:solidFill>
                  <a:schemeClr val="bg1"/>
                </a:solidFill>
                <a:latin typeface="+mn-lt"/>
                <a:ea typeface="Batang" pitchFamily="18" charset="-127"/>
                <a:cs typeface="Times New Roman" pitchFamily="18" charset="0"/>
              </a:rPr>
              <a:t>National Nuclear Data Center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381000" y="66020"/>
            <a:ext cx="76892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800">
                <a:solidFill>
                  <a:schemeClr val="tx1"/>
                </a:solidFill>
                <a:latin typeface="Arial" charset="0"/>
                <a:ea typeface="ＭＳ Ｐゴシック" pitchFamily="34" charset="-128"/>
              </a:defRPr>
            </a:lvl2pPr>
            <a:lvl3pPr marL="1143000" indent="-228600" eaLnBrk="0" hangingPunct="0">
              <a:defRPr sz="2800">
                <a:solidFill>
                  <a:schemeClr val="tx1"/>
                </a:solidFill>
                <a:latin typeface="Arial" charset="0"/>
                <a:ea typeface="ＭＳ Ｐゴシック" pitchFamily="34" charset="-128"/>
              </a:defRPr>
            </a:lvl3pPr>
            <a:lvl4pPr marL="1600200" indent="-228600" eaLnBrk="0" hangingPunct="0">
              <a:defRPr sz="2800">
                <a:solidFill>
                  <a:schemeClr val="tx1"/>
                </a:solidFill>
                <a:latin typeface="Arial" charset="0"/>
                <a:ea typeface="ＭＳ Ｐゴシック" pitchFamily="34" charset="-128"/>
              </a:defRPr>
            </a:lvl4pPr>
            <a:lvl5pPr marL="2057400" indent="-228600" eaLnBrk="0" hangingPunct="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1" hangingPunct="1">
              <a:spcBef>
                <a:spcPct val="50000"/>
              </a:spcBef>
            </a:pPr>
            <a:r>
              <a:rPr lang="en-US" altLang="en-US" b="1" dirty="0" smtClean="0">
                <a:solidFill>
                  <a:srgbClr val="042B7F"/>
                </a:solidFill>
              </a:rPr>
              <a:t>ENSDF Evaluations</a:t>
            </a:r>
          </a:p>
        </p:txBody>
      </p:sp>
      <p:graphicFrame>
        <p:nvGraphicFramePr>
          <p:cNvPr id="6" name="Table 5"/>
          <p:cNvGraphicFramePr>
            <a:graphicFrameLocks noGrp="1"/>
          </p:cNvGraphicFramePr>
          <p:nvPr>
            <p:extLst>
              <p:ext uri="{D42A27DB-BD31-4B8C-83A1-F6EECF244321}">
                <p14:modId xmlns:p14="http://schemas.microsoft.com/office/powerpoint/2010/main" val="476565187"/>
              </p:ext>
            </p:extLst>
          </p:nvPr>
        </p:nvGraphicFramePr>
        <p:xfrm>
          <a:off x="533399" y="777240"/>
          <a:ext cx="8077201" cy="3337560"/>
        </p:xfrm>
        <a:graphic>
          <a:graphicData uri="http://schemas.openxmlformats.org/drawingml/2006/table">
            <a:tbl>
              <a:tblPr firstRow="1" bandRow="1">
                <a:tableStyleId>{5C22544A-7EE6-4342-B048-85BDC9FD1C3A}</a:tableStyleId>
              </a:tblPr>
              <a:tblGrid>
                <a:gridCol w="2349731"/>
                <a:gridCol w="1174865"/>
                <a:gridCol w="2342804"/>
                <a:gridCol w="2209801"/>
              </a:tblGrid>
              <a:tr h="370840">
                <a:tc>
                  <a:txBody>
                    <a:bodyPr/>
                    <a:lstStyle/>
                    <a:p>
                      <a:pPr algn="ctr"/>
                      <a:r>
                        <a:rPr lang="en-US" dirty="0" smtClean="0"/>
                        <a:t>Laboratory</a:t>
                      </a:r>
                      <a:endParaRPr lang="en-US" dirty="0"/>
                    </a:p>
                  </a:txBody>
                  <a:tcPr/>
                </a:tc>
                <a:tc>
                  <a:txBody>
                    <a:bodyPr/>
                    <a:lstStyle/>
                    <a:p>
                      <a:pPr algn="ctr"/>
                      <a:r>
                        <a:rPr lang="en-US" dirty="0" smtClean="0"/>
                        <a:t># Nuclides</a:t>
                      </a:r>
                      <a:endParaRPr lang="en-US" dirty="0"/>
                    </a:p>
                  </a:txBody>
                  <a:tcPr/>
                </a:tc>
                <a:tc>
                  <a:txBody>
                    <a:bodyPr/>
                    <a:lstStyle/>
                    <a:p>
                      <a:pPr algn="ctr"/>
                      <a:r>
                        <a:rPr lang="en-US" dirty="0" smtClean="0"/>
                        <a:t># Adopted</a:t>
                      </a:r>
                      <a:r>
                        <a:rPr lang="en-US" baseline="0" dirty="0" smtClean="0"/>
                        <a:t> Levels</a:t>
                      </a:r>
                      <a:endParaRPr lang="en-US" dirty="0"/>
                    </a:p>
                  </a:txBody>
                  <a:tcPr/>
                </a:tc>
                <a:tc>
                  <a:txBody>
                    <a:bodyPr/>
                    <a:lstStyle/>
                    <a:p>
                      <a:pPr algn="ctr"/>
                      <a:r>
                        <a:rPr lang="en-US" dirty="0" smtClean="0"/>
                        <a:t># Adopted Gammas</a:t>
                      </a:r>
                      <a:endParaRPr lang="en-US" dirty="0"/>
                    </a:p>
                  </a:txBody>
                  <a:tcPr/>
                </a:tc>
              </a:tr>
              <a:tr h="370840">
                <a:tc>
                  <a:txBody>
                    <a:bodyPr/>
                    <a:lstStyle/>
                    <a:p>
                      <a:pPr algn="ctr"/>
                      <a:r>
                        <a:rPr lang="en-US" dirty="0" smtClean="0"/>
                        <a:t>ANL+MSU</a:t>
                      </a:r>
                      <a:endParaRPr lang="en-US" dirty="0"/>
                    </a:p>
                  </a:txBody>
                  <a:tcPr/>
                </a:tc>
                <a:tc>
                  <a:txBody>
                    <a:bodyPr/>
                    <a:lstStyle/>
                    <a:p>
                      <a:pPr algn="r"/>
                      <a:r>
                        <a:rPr lang="en-US" dirty="0" smtClean="0"/>
                        <a:t>32</a:t>
                      </a:r>
                      <a:endParaRPr lang="en-US" dirty="0"/>
                    </a:p>
                  </a:txBody>
                  <a:tcPr/>
                </a:tc>
                <a:tc>
                  <a:txBody>
                    <a:bodyPr/>
                    <a:lstStyle/>
                    <a:p>
                      <a:pPr algn="r"/>
                      <a:r>
                        <a:rPr lang="en-US" dirty="0" smtClean="0"/>
                        <a:t>2,022</a:t>
                      </a:r>
                      <a:endParaRPr lang="en-US" dirty="0"/>
                    </a:p>
                  </a:txBody>
                  <a:tcPr/>
                </a:tc>
                <a:tc>
                  <a:txBody>
                    <a:bodyPr/>
                    <a:lstStyle/>
                    <a:p>
                      <a:pPr algn="r"/>
                      <a:r>
                        <a:rPr lang="en-US" dirty="0" smtClean="0"/>
                        <a:t>3,303</a:t>
                      </a:r>
                      <a:endParaRPr lang="en-US" dirty="0"/>
                    </a:p>
                  </a:txBody>
                  <a:tcPr/>
                </a:tc>
              </a:tr>
              <a:tr h="370840">
                <a:tc>
                  <a:txBody>
                    <a:bodyPr/>
                    <a:lstStyle/>
                    <a:p>
                      <a:pPr algn="ctr"/>
                      <a:r>
                        <a:rPr lang="en-US" dirty="0" err="1" smtClean="0"/>
                        <a:t>BNL+contractors</a:t>
                      </a:r>
                      <a:endParaRPr lang="en-US" dirty="0"/>
                    </a:p>
                  </a:txBody>
                  <a:tcPr/>
                </a:tc>
                <a:tc>
                  <a:txBody>
                    <a:bodyPr/>
                    <a:lstStyle/>
                    <a:p>
                      <a:pPr algn="r"/>
                      <a:r>
                        <a:rPr lang="en-US" dirty="0" smtClean="0"/>
                        <a:t>136.5</a:t>
                      </a:r>
                      <a:endParaRPr lang="en-US" dirty="0"/>
                    </a:p>
                  </a:txBody>
                  <a:tcPr/>
                </a:tc>
                <a:tc>
                  <a:txBody>
                    <a:bodyPr/>
                    <a:lstStyle/>
                    <a:p>
                      <a:pPr algn="r"/>
                      <a:r>
                        <a:rPr lang="en-US" dirty="0" smtClean="0"/>
                        <a:t>6,180</a:t>
                      </a:r>
                      <a:endParaRPr lang="en-US" dirty="0"/>
                    </a:p>
                  </a:txBody>
                  <a:tcPr/>
                </a:tc>
                <a:tc>
                  <a:txBody>
                    <a:bodyPr/>
                    <a:lstStyle/>
                    <a:p>
                      <a:pPr algn="r"/>
                      <a:r>
                        <a:rPr lang="en-US" dirty="0" smtClean="0"/>
                        <a:t>9,954.5</a:t>
                      </a:r>
                      <a:endParaRPr lang="en-US" dirty="0"/>
                    </a:p>
                  </a:txBody>
                  <a:tcPr/>
                </a:tc>
              </a:tr>
              <a:tr h="370840">
                <a:tc>
                  <a:txBody>
                    <a:bodyPr/>
                    <a:lstStyle/>
                    <a:p>
                      <a:pPr algn="ctr"/>
                      <a:r>
                        <a:rPr lang="en-US" dirty="0" smtClean="0"/>
                        <a:t>LBNL</a:t>
                      </a:r>
                      <a:endParaRPr lang="en-US" dirty="0"/>
                    </a:p>
                  </a:txBody>
                  <a:tcPr/>
                </a:tc>
                <a:tc>
                  <a:txBody>
                    <a:bodyPr/>
                    <a:lstStyle/>
                    <a:p>
                      <a:pPr algn="r"/>
                      <a:r>
                        <a:rPr lang="en-US" dirty="0" smtClean="0"/>
                        <a:t>23</a:t>
                      </a:r>
                      <a:endParaRPr lang="en-US" dirty="0"/>
                    </a:p>
                  </a:txBody>
                  <a:tcPr/>
                </a:tc>
                <a:tc>
                  <a:txBody>
                    <a:bodyPr/>
                    <a:lstStyle/>
                    <a:p>
                      <a:pPr algn="r"/>
                      <a:r>
                        <a:rPr lang="en-US" dirty="0" smtClean="0"/>
                        <a:t>1,729</a:t>
                      </a:r>
                      <a:endParaRPr lang="en-US" dirty="0"/>
                    </a:p>
                  </a:txBody>
                  <a:tcPr/>
                </a:tc>
                <a:tc>
                  <a:txBody>
                    <a:bodyPr/>
                    <a:lstStyle/>
                    <a:p>
                      <a:pPr algn="r"/>
                      <a:r>
                        <a:rPr lang="en-US" dirty="0" smtClean="0"/>
                        <a:t>2,773</a:t>
                      </a:r>
                      <a:endParaRPr lang="en-US" dirty="0"/>
                    </a:p>
                  </a:txBody>
                  <a:tcPr/>
                </a:tc>
              </a:tr>
              <a:tr h="370840">
                <a:tc>
                  <a:txBody>
                    <a:bodyPr/>
                    <a:lstStyle/>
                    <a:p>
                      <a:pPr algn="ctr"/>
                      <a:r>
                        <a:rPr lang="en-US" dirty="0" smtClean="0"/>
                        <a:t>ORNL</a:t>
                      </a:r>
                      <a:endParaRPr lang="en-US" dirty="0"/>
                    </a:p>
                  </a:txBody>
                  <a:tcPr/>
                </a:tc>
                <a:tc>
                  <a:txBody>
                    <a:bodyPr/>
                    <a:lstStyle/>
                    <a:p>
                      <a:pPr algn="r"/>
                      <a:r>
                        <a:rPr lang="en-US" dirty="0" smtClean="0"/>
                        <a:t>9.5</a:t>
                      </a:r>
                      <a:endParaRPr lang="en-US" dirty="0"/>
                    </a:p>
                  </a:txBody>
                  <a:tcPr/>
                </a:tc>
                <a:tc>
                  <a:txBody>
                    <a:bodyPr/>
                    <a:lstStyle/>
                    <a:p>
                      <a:pPr algn="r"/>
                      <a:r>
                        <a:rPr lang="en-US" dirty="0" smtClean="0"/>
                        <a:t>390</a:t>
                      </a:r>
                      <a:endParaRPr lang="en-US" dirty="0"/>
                    </a:p>
                  </a:txBody>
                  <a:tcPr/>
                </a:tc>
                <a:tc>
                  <a:txBody>
                    <a:bodyPr/>
                    <a:lstStyle/>
                    <a:p>
                      <a:pPr algn="r"/>
                      <a:r>
                        <a:rPr lang="en-US" dirty="0" smtClean="0"/>
                        <a:t>503</a:t>
                      </a:r>
                      <a:endParaRPr lang="en-US" dirty="0"/>
                    </a:p>
                  </a:txBody>
                  <a:tcPr/>
                </a:tc>
              </a:tr>
              <a:tr h="370840">
                <a:tc>
                  <a:txBody>
                    <a:bodyPr/>
                    <a:lstStyle/>
                    <a:p>
                      <a:pPr algn="ctr"/>
                      <a:r>
                        <a:rPr lang="en-US" dirty="0" smtClean="0"/>
                        <a:t>TUNL</a:t>
                      </a:r>
                      <a:endParaRPr lang="en-US" dirty="0"/>
                    </a:p>
                  </a:txBody>
                  <a:tcPr/>
                </a:tc>
                <a:tc>
                  <a:txBody>
                    <a:bodyPr/>
                    <a:lstStyle/>
                    <a:p>
                      <a:pPr algn="r"/>
                      <a:r>
                        <a:rPr lang="en-US" dirty="0" smtClean="0"/>
                        <a:t>7</a:t>
                      </a:r>
                      <a:endParaRPr lang="en-US" dirty="0"/>
                    </a:p>
                  </a:txBody>
                  <a:tcPr/>
                </a:tc>
                <a:tc>
                  <a:txBody>
                    <a:bodyPr/>
                    <a:lstStyle/>
                    <a:p>
                      <a:pPr algn="r"/>
                      <a:r>
                        <a:rPr lang="en-US" dirty="0" smtClean="0"/>
                        <a:t>18</a:t>
                      </a:r>
                      <a:endParaRPr lang="en-US" dirty="0"/>
                    </a:p>
                  </a:txBody>
                  <a:tcPr/>
                </a:tc>
                <a:tc>
                  <a:txBody>
                    <a:bodyPr/>
                    <a:lstStyle/>
                    <a:p>
                      <a:pPr algn="r"/>
                      <a:r>
                        <a:rPr lang="en-US" dirty="0" smtClean="0"/>
                        <a:t>2</a:t>
                      </a:r>
                      <a:endParaRPr lang="en-US" dirty="0"/>
                    </a:p>
                  </a:txBody>
                  <a:tcPr/>
                </a:tc>
              </a:tr>
              <a:tr h="370840">
                <a:tc>
                  <a:txBody>
                    <a:bodyPr/>
                    <a:lstStyle/>
                    <a:p>
                      <a:pPr algn="ctr"/>
                      <a:r>
                        <a:rPr lang="en-US" dirty="0" smtClean="0"/>
                        <a:t>International</a:t>
                      </a:r>
                      <a:endParaRPr lang="en-US" dirty="0"/>
                    </a:p>
                  </a:txBody>
                  <a:tcPr/>
                </a:tc>
                <a:tc>
                  <a:txBody>
                    <a:bodyPr/>
                    <a:lstStyle/>
                    <a:p>
                      <a:pPr algn="r"/>
                      <a:r>
                        <a:rPr lang="en-US" dirty="0" smtClean="0"/>
                        <a:t>12</a:t>
                      </a:r>
                      <a:endParaRPr lang="en-US" dirty="0"/>
                    </a:p>
                  </a:txBody>
                  <a:tcPr/>
                </a:tc>
                <a:tc>
                  <a:txBody>
                    <a:bodyPr/>
                    <a:lstStyle/>
                    <a:p>
                      <a:pPr algn="r"/>
                      <a:r>
                        <a:rPr lang="en-US" dirty="0" smtClean="0"/>
                        <a:t>700</a:t>
                      </a:r>
                      <a:endParaRPr lang="en-US" dirty="0"/>
                    </a:p>
                  </a:txBody>
                  <a:tcPr/>
                </a:tc>
                <a:tc>
                  <a:txBody>
                    <a:bodyPr/>
                    <a:lstStyle/>
                    <a:p>
                      <a:pPr algn="r"/>
                      <a:r>
                        <a:rPr lang="en-US" dirty="0" smtClean="0"/>
                        <a:t>1054</a:t>
                      </a:r>
                      <a:endParaRPr lang="en-US" dirty="0"/>
                    </a:p>
                  </a:txBody>
                  <a:tcPr/>
                </a:tc>
              </a:tr>
              <a:tr h="370840">
                <a:tc>
                  <a:txBody>
                    <a:bodyPr/>
                    <a:lstStyle/>
                    <a:p>
                      <a:pPr algn="ctr"/>
                      <a:r>
                        <a:rPr lang="en-US" dirty="0" smtClean="0"/>
                        <a:t>Total</a:t>
                      </a:r>
                      <a:endParaRPr lang="en-US" dirty="0"/>
                    </a:p>
                  </a:txBody>
                  <a:tcPr/>
                </a:tc>
                <a:tc>
                  <a:txBody>
                    <a:bodyPr/>
                    <a:lstStyle/>
                    <a:p>
                      <a:pPr algn="r"/>
                      <a:r>
                        <a:rPr lang="en-US" dirty="0" smtClean="0"/>
                        <a:t>220</a:t>
                      </a:r>
                      <a:endParaRPr lang="en-US" dirty="0"/>
                    </a:p>
                  </a:txBody>
                  <a:tcPr/>
                </a:tc>
                <a:tc>
                  <a:txBody>
                    <a:bodyPr/>
                    <a:lstStyle/>
                    <a:p>
                      <a:pPr algn="r"/>
                      <a:r>
                        <a:rPr lang="en-US" dirty="0" smtClean="0"/>
                        <a:t>11,039</a:t>
                      </a:r>
                      <a:endParaRPr lang="en-US" dirty="0"/>
                    </a:p>
                  </a:txBody>
                  <a:tcPr/>
                </a:tc>
                <a:tc>
                  <a:txBody>
                    <a:bodyPr/>
                    <a:lstStyle/>
                    <a:p>
                      <a:pPr algn="r"/>
                      <a:r>
                        <a:rPr lang="en-US" dirty="0" smtClean="0"/>
                        <a:t>17,589.5</a:t>
                      </a:r>
                      <a:endParaRPr lang="en-US" dirty="0"/>
                    </a:p>
                  </a:txBody>
                  <a:tcPr/>
                </a:tc>
              </a:tr>
              <a:tr h="370840">
                <a:tc>
                  <a:txBody>
                    <a:bodyPr/>
                    <a:lstStyle/>
                    <a:p>
                      <a:pPr algn="ctr"/>
                      <a:r>
                        <a:rPr lang="en-US" b="1" dirty="0" smtClean="0"/>
                        <a:t>Percentage of the total</a:t>
                      </a:r>
                      <a:endParaRPr lang="en-US" b="1" dirty="0"/>
                    </a:p>
                  </a:txBody>
                  <a:tcPr/>
                </a:tc>
                <a:tc>
                  <a:txBody>
                    <a:bodyPr/>
                    <a:lstStyle/>
                    <a:p>
                      <a:pPr algn="ctr"/>
                      <a:r>
                        <a:rPr lang="en-US" b="1" dirty="0" smtClean="0"/>
                        <a:t>6.6%</a:t>
                      </a:r>
                      <a:endParaRPr lang="en-US" b="1" dirty="0"/>
                    </a:p>
                  </a:txBody>
                  <a:tcPr/>
                </a:tc>
                <a:tc>
                  <a:txBody>
                    <a:bodyPr/>
                    <a:lstStyle/>
                    <a:p>
                      <a:pPr algn="ctr"/>
                      <a:r>
                        <a:rPr lang="en-US" b="1" dirty="0" smtClean="0"/>
                        <a:t>6.1%</a:t>
                      </a:r>
                      <a:endParaRPr lang="en-US" b="1" dirty="0"/>
                    </a:p>
                  </a:txBody>
                  <a:tcPr/>
                </a:tc>
                <a:tc>
                  <a:txBody>
                    <a:bodyPr/>
                    <a:lstStyle/>
                    <a:p>
                      <a:pPr algn="ctr"/>
                      <a:r>
                        <a:rPr lang="en-US" b="1" dirty="0" smtClean="0"/>
                        <a:t>6.4%</a:t>
                      </a:r>
                      <a:endParaRPr lang="en-US" b="1" dirty="0"/>
                    </a:p>
                  </a:txBody>
                  <a:tcPr/>
                </a:tc>
              </a:tr>
            </a:tbl>
          </a:graphicData>
        </a:graphic>
      </p:graphicFrame>
      <p:sp>
        <p:nvSpPr>
          <p:cNvPr id="8" name="TextBox 7"/>
          <p:cNvSpPr txBox="1"/>
          <p:nvPr/>
        </p:nvSpPr>
        <p:spPr>
          <a:xfrm>
            <a:off x="1066800" y="4343400"/>
            <a:ext cx="7162800"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Metrics was expanded</a:t>
            </a:r>
            <a:r>
              <a:rPr lang="en-US" sz="2000" dirty="0" smtClean="0"/>
              <a:t>.</a:t>
            </a:r>
          </a:p>
          <a:p>
            <a:pPr marL="342900" indent="-342900">
              <a:buFont typeface="Arial" panose="020B0604020202020204" pitchFamily="34" charset="0"/>
              <a:buChar char="•"/>
            </a:pPr>
            <a:r>
              <a:rPr lang="en-US" sz="2000" dirty="0" smtClean="0">
                <a:solidFill>
                  <a:srgbClr val="FF0000"/>
                </a:solidFill>
              </a:rPr>
              <a:t>Serious concern!  At this rate, it may take ~16 years to revisit an evaluation.   Output is a factor of 3 too low.</a:t>
            </a:r>
          </a:p>
          <a:p>
            <a:pPr marL="342900" indent="-342900">
              <a:buFont typeface="Arial" panose="020B0604020202020204" pitchFamily="34" charset="0"/>
              <a:buChar char="•"/>
            </a:pPr>
            <a:r>
              <a:rPr lang="en-US" sz="2000" dirty="0" smtClean="0"/>
              <a:t>Productivity dropped </a:t>
            </a:r>
            <a:r>
              <a:rPr lang="en-US" sz="2000" b="1" dirty="0" smtClean="0">
                <a:solidFill>
                  <a:srgbClr val="FF0000"/>
                </a:solidFill>
              </a:rPr>
              <a:t>15.5%</a:t>
            </a:r>
            <a:r>
              <a:rPr lang="en-US" sz="2000" dirty="0" smtClean="0"/>
              <a:t> in the 2011-2016 period compared with the 2005-2010 period.</a:t>
            </a:r>
          </a:p>
          <a:p>
            <a:pPr marL="342900" indent="-342900">
              <a:buFont typeface="Arial" panose="020B0604020202020204" pitchFamily="34" charset="0"/>
              <a:buChar char="•"/>
            </a:pPr>
            <a:r>
              <a:rPr lang="en-US" sz="2000" dirty="0" smtClean="0"/>
              <a:t>More details in E. </a:t>
            </a:r>
            <a:r>
              <a:rPr lang="en-US" sz="2000" dirty="0" err="1" smtClean="0"/>
              <a:t>McCutchan’s</a:t>
            </a:r>
            <a:r>
              <a:rPr lang="en-US" sz="2000" dirty="0" smtClean="0"/>
              <a:t> talk.</a:t>
            </a:r>
          </a:p>
        </p:txBody>
      </p:sp>
    </p:spTree>
    <p:extLst>
      <p:ext uri="{BB962C8B-B14F-4D97-AF65-F5344CB8AC3E}">
        <p14:creationId xmlns:p14="http://schemas.microsoft.com/office/powerpoint/2010/main" val="3496986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11"/>
          <p:cNvSpPr txBox="1">
            <a:spLocks noChangeArrowheads="1"/>
          </p:cNvSpPr>
          <p:nvPr/>
        </p:nvSpPr>
        <p:spPr bwMode="auto">
          <a:xfrm>
            <a:off x="415636" y="66020"/>
            <a:ext cx="76892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800">
                <a:solidFill>
                  <a:schemeClr val="tx1"/>
                </a:solidFill>
                <a:latin typeface="Arial" charset="0"/>
                <a:ea typeface="ＭＳ Ｐゴシック" pitchFamily="34" charset="-128"/>
              </a:defRPr>
            </a:lvl2pPr>
            <a:lvl3pPr marL="1143000" indent="-228600" eaLnBrk="0" hangingPunct="0">
              <a:defRPr sz="2800">
                <a:solidFill>
                  <a:schemeClr val="tx1"/>
                </a:solidFill>
                <a:latin typeface="Arial" charset="0"/>
                <a:ea typeface="ＭＳ Ｐゴシック" pitchFamily="34" charset="-128"/>
              </a:defRPr>
            </a:lvl3pPr>
            <a:lvl4pPr marL="1600200" indent="-228600" eaLnBrk="0" hangingPunct="0">
              <a:defRPr sz="2800">
                <a:solidFill>
                  <a:schemeClr val="tx1"/>
                </a:solidFill>
                <a:latin typeface="Arial" charset="0"/>
                <a:ea typeface="ＭＳ Ｐゴシック" pitchFamily="34" charset="-128"/>
              </a:defRPr>
            </a:lvl4pPr>
            <a:lvl5pPr marL="2057400" indent="-228600" eaLnBrk="0" hangingPunct="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1" hangingPunct="1">
              <a:spcBef>
                <a:spcPct val="50000"/>
              </a:spcBef>
            </a:pPr>
            <a:r>
              <a:rPr lang="en-US" altLang="en-US" b="1" dirty="0" smtClean="0">
                <a:solidFill>
                  <a:srgbClr val="042B7F"/>
                </a:solidFill>
              </a:rPr>
              <a:t>ENDF/B Evaluations</a:t>
            </a:r>
          </a:p>
        </p:txBody>
      </p:sp>
      <p:graphicFrame>
        <p:nvGraphicFramePr>
          <p:cNvPr id="2" name="Table 1"/>
          <p:cNvGraphicFramePr>
            <a:graphicFrameLocks noGrp="1"/>
          </p:cNvGraphicFramePr>
          <p:nvPr>
            <p:extLst>
              <p:ext uri="{D42A27DB-BD31-4B8C-83A1-F6EECF244321}">
                <p14:modId xmlns:p14="http://schemas.microsoft.com/office/powerpoint/2010/main" val="1831377915"/>
              </p:ext>
            </p:extLst>
          </p:nvPr>
        </p:nvGraphicFramePr>
        <p:xfrm>
          <a:off x="838200" y="833120"/>
          <a:ext cx="7620000" cy="2291080"/>
        </p:xfrm>
        <a:graphic>
          <a:graphicData uri="http://schemas.openxmlformats.org/drawingml/2006/table">
            <a:tbl>
              <a:tblPr firstRow="1" bandRow="1">
                <a:tableStyleId>{5C22544A-7EE6-4342-B048-85BDC9FD1C3A}</a:tableStyleId>
              </a:tblPr>
              <a:tblGrid>
                <a:gridCol w="1524000"/>
                <a:gridCol w="1608666"/>
                <a:gridCol w="3115734"/>
                <a:gridCol w="1371600"/>
              </a:tblGrid>
              <a:tr h="370840">
                <a:tc>
                  <a:txBody>
                    <a:bodyPr/>
                    <a:lstStyle/>
                    <a:p>
                      <a:r>
                        <a:rPr lang="en-US" dirty="0" smtClean="0"/>
                        <a:t>Laboratory</a:t>
                      </a:r>
                      <a:endParaRPr lang="en-US" dirty="0"/>
                    </a:p>
                  </a:txBody>
                  <a:tcPr/>
                </a:tc>
                <a:tc>
                  <a:txBody>
                    <a:bodyPr/>
                    <a:lstStyle/>
                    <a:p>
                      <a:r>
                        <a:rPr lang="en-US" dirty="0" smtClean="0"/>
                        <a:t>Sub-library</a:t>
                      </a:r>
                      <a:endParaRPr lang="en-US" dirty="0"/>
                    </a:p>
                  </a:txBody>
                  <a:tcPr/>
                </a:tc>
                <a:tc>
                  <a:txBody>
                    <a:bodyPr/>
                    <a:lstStyle/>
                    <a:p>
                      <a:r>
                        <a:rPr lang="en-US" dirty="0" smtClean="0"/>
                        <a:t># Materials</a:t>
                      </a:r>
                      <a:endParaRPr lang="en-US" dirty="0"/>
                    </a:p>
                  </a:txBody>
                  <a:tcPr/>
                </a:tc>
                <a:tc>
                  <a:txBody>
                    <a:bodyPr/>
                    <a:lstStyle/>
                    <a:p>
                      <a:r>
                        <a:rPr lang="en-US" dirty="0" smtClean="0"/>
                        <a:t># Reactions</a:t>
                      </a:r>
                      <a:endParaRPr lang="en-US" dirty="0"/>
                    </a:p>
                  </a:txBody>
                  <a:tcPr/>
                </a:tc>
              </a:tr>
              <a:tr h="370840">
                <a:tc>
                  <a:txBody>
                    <a:bodyPr/>
                    <a:lstStyle/>
                    <a:p>
                      <a:r>
                        <a:rPr lang="en-US" dirty="0" smtClean="0"/>
                        <a:t>BNL</a:t>
                      </a:r>
                      <a:endParaRPr lang="en-US" dirty="0"/>
                    </a:p>
                  </a:txBody>
                  <a:tcPr/>
                </a:tc>
                <a:tc>
                  <a:txBody>
                    <a:bodyPr/>
                    <a:lstStyle/>
                    <a:p>
                      <a:r>
                        <a:rPr lang="en-US" dirty="0" smtClean="0"/>
                        <a:t>Decay</a:t>
                      </a:r>
                      <a:endParaRPr lang="en-US" dirty="0"/>
                    </a:p>
                  </a:txBody>
                  <a:tcPr/>
                </a:tc>
                <a:tc>
                  <a:txBody>
                    <a:bodyPr/>
                    <a:lstStyle/>
                    <a:p>
                      <a:r>
                        <a:rPr lang="en-US" dirty="0" smtClean="0"/>
                        <a:t>25</a:t>
                      </a:r>
                    </a:p>
                    <a:p>
                      <a:r>
                        <a:rPr lang="en-US" dirty="0" smtClean="0"/>
                        <a:t>TAGS data in beta intensities</a:t>
                      </a:r>
                      <a:endParaRPr lang="en-US" dirty="0"/>
                    </a:p>
                  </a:txBody>
                  <a:tcPr/>
                </a:tc>
                <a:tc>
                  <a:txBody>
                    <a:bodyPr/>
                    <a:lstStyle/>
                    <a:p>
                      <a:r>
                        <a:rPr lang="en-US" dirty="0" smtClean="0"/>
                        <a:t>25</a:t>
                      </a:r>
                      <a:endParaRPr lang="en-US" dirty="0"/>
                    </a:p>
                  </a:txBody>
                  <a:tcPr/>
                </a:tc>
              </a:tr>
              <a:tr h="370840">
                <a:tc>
                  <a:txBody>
                    <a:bodyPr/>
                    <a:lstStyle/>
                    <a:p>
                      <a:r>
                        <a:rPr lang="en-US" dirty="0" smtClean="0"/>
                        <a:t>BNL</a:t>
                      </a:r>
                      <a:endParaRPr lang="en-US" dirty="0"/>
                    </a:p>
                  </a:txBody>
                  <a:tcPr/>
                </a:tc>
                <a:tc>
                  <a:txBody>
                    <a:bodyPr/>
                    <a:lstStyle/>
                    <a:p>
                      <a:r>
                        <a:rPr lang="en-US" dirty="0" smtClean="0"/>
                        <a:t>Neutrons</a:t>
                      </a:r>
                      <a:endParaRPr lang="en-US" dirty="0"/>
                    </a:p>
                  </a:txBody>
                  <a:tcPr/>
                </a:tc>
                <a:tc>
                  <a:txBody>
                    <a:bodyPr/>
                    <a:lstStyle/>
                    <a:p>
                      <a:r>
                        <a:rPr lang="en-US" dirty="0" smtClean="0"/>
                        <a:t>4</a:t>
                      </a:r>
                    </a:p>
                    <a:p>
                      <a:r>
                        <a:rPr lang="en-US" baseline="30000" dirty="0" smtClean="0"/>
                        <a:t>54,56,57,58</a:t>
                      </a:r>
                      <a:r>
                        <a:rPr lang="en-US" dirty="0" smtClean="0"/>
                        <a:t>Fe</a:t>
                      </a:r>
                      <a:endParaRPr lang="en-US" dirty="0"/>
                    </a:p>
                  </a:txBody>
                  <a:tcPr/>
                </a:tc>
                <a:tc>
                  <a:txBody>
                    <a:bodyPr/>
                    <a:lstStyle/>
                    <a:p>
                      <a:r>
                        <a:rPr lang="en-US" dirty="0" smtClean="0"/>
                        <a:t>52</a:t>
                      </a:r>
                      <a:endParaRPr lang="en-US" dirty="0"/>
                    </a:p>
                  </a:txBody>
                  <a:tcPr/>
                </a:tc>
              </a:tr>
              <a:tr h="370840">
                <a:tc>
                  <a:txBody>
                    <a:bodyPr/>
                    <a:lstStyle/>
                    <a:p>
                      <a:r>
                        <a:rPr lang="en-US" dirty="0" smtClean="0"/>
                        <a:t>LANL</a:t>
                      </a:r>
                      <a:endParaRPr lang="en-US" dirty="0"/>
                    </a:p>
                  </a:txBody>
                  <a:tcPr/>
                </a:tc>
                <a:tc>
                  <a:txBody>
                    <a:bodyPr/>
                    <a:lstStyle/>
                    <a:p>
                      <a:r>
                        <a:rPr lang="en-US" dirty="0" smtClean="0"/>
                        <a:t>Neutrons</a:t>
                      </a:r>
                      <a:endParaRPr lang="en-US" dirty="0"/>
                    </a:p>
                  </a:txBody>
                  <a:tcPr/>
                </a:tc>
                <a:tc>
                  <a:txBody>
                    <a:bodyPr/>
                    <a:lstStyle/>
                    <a:p>
                      <a:r>
                        <a:rPr lang="en-US" dirty="0" smtClean="0"/>
                        <a:t>6</a:t>
                      </a:r>
                    </a:p>
                    <a:p>
                      <a:r>
                        <a:rPr lang="en-US" baseline="30000" dirty="0" smtClean="0"/>
                        <a:t>59</a:t>
                      </a:r>
                      <a:r>
                        <a:rPr lang="en-US" dirty="0" smtClean="0"/>
                        <a:t>Co, </a:t>
                      </a:r>
                      <a:r>
                        <a:rPr lang="en-US" baseline="30000" dirty="0" smtClean="0"/>
                        <a:t>63,65</a:t>
                      </a:r>
                      <a:r>
                        <a:rPr lang="en-US" dirty="0" smtClean="0"/>
                        <a:t>Cu, </a:t>
                      </a:r>
                      <a:r>
                        <a:rPr lang="en-US" baseline="30000" dirty="0" smtClean="0"/>
                        <a:t>235,238</a:t>
                      </a:r>
                      <a:r>
                        <a:rPr lang="en-US" dirty="0" smtClean="0"/>
                        <a:t>U, </a:t>
                      </a:r>
                      <a:r>
                        <a:rPr lang="en-US" baseline="30000" dirty="0" smtClean="0"/>
                        <a:t>239</a:t>
                      </a:r>
                      <a:r>
                        <a:rPr lang="en-US" dirty="0" smtClean="0"/>
                        <a:t>Pu</a:t>
                      </a:r>
                      <a:endParaRPr lang="en-US" dirty="0"/>
                    </a:p>
                  </a:txBody>
                  <a:tcPr/>
                </a:tc>
                <a:tc>
                  <a:txBody>
                    <a:bodyPr/>
                    <a:lstStyle/>
                    <a:p>
                      <a:r>
                        <a:rPr lang="en-US" dirty="0" smtClean="0"/>
                        <a:t>90</a:t>
                      </a:r>
                      <a:endParaRPr lang="en-US" dirty="0"/>
                    </a:p>
                  </a:txBody>
                  <a:tcPr/>
                </a:tc>
              </a:tr>
            </a:tbl>
          </a:graphicData>
        </a:graphic>
      </p:graphicFrame>
      <p:sp>
        <p:nvSpPr>
          <p:cNvPr id="3" name="TextBox 2"/>
          <p:cNvSpPr txBox="1"/>
          <p:nvPr/>
        </p:nvSpPr>
        <p:spPr>
          <a:xfrm>
            <a:off x="685800" y="3623608"/>
            <a:ext cx="8077200"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ENDF/B-VIII.0 will be released in the summer of 2017</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Previous major release was in 2011</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More on D. Brown, M. Herman and T. Kawano talks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Concerns: number of ENDF/B evaluators and people performing validation worldwide is really small.</a:t>
            </a:r>
          </a:p>
        </p:txBody>
      </p:sp>
    </p:spTree>
    <p:extLst>
      <p:ext uri="{BB962C8B-B14F-4D97-AF65-F5344CB8AC3E}">
        <p14:creationId xmlns:p14="http://schemas.microsoft.com/office/powerpoint/2010/main" val="1921531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57200"/>
            <a:ext cx="5757266" cy="4405669"/>
          </a:xfrm>
          <a:prstGeom prst="rect">
            <a:avLst/>
          </a:prstGeom>
        </p:spPr>
      </p:pic>
      <p:sp>
        <p:nvSpPr>
          <p:cNvPr id="11" name="Text Box 11"/>
          <p:cNvSpPr txBox="1">
            <a:spLocks noChangeArrowheads="1"/>
          </p:cNvSpPr>
          <p:nvPr/>
        </p:nvSpPr>
        <p:spPr bwMode="auto">
          <a:xfrm>
            <a:off x="381000" y="66020"/>
            <a:ext cx="76892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800">
                <a:solidFill>
                  <a:schemeClr val="tx1"/>
                </a:solidFill>
                <a:latin typeface="Arial" charset="0"/>
                <a:ea typeface="ＭＳ Ｐゴシック" pitchFamily="34" charset="-128"/>
              </a:defRPr>
            </a:lvl2pPr>
            <a:lvl3pPr marL="1143000" indent="-228600" eaLnBrk="0" hangingPunct="0">
              <a:defRPr sz="2800">
                <a:solidFill>
                  <a:schemeClr val="tx1"/>
                </a:solidFill>
                <a:latin typeface="Arial" charset="0"/>
                <a:ea typeface="ＭＳ Ｐゴシック" pitchFamily="34" charset="-128"/>
              </a:defRPr>
            </a:lvl3pPr>
            <a:lvl4pPr marL="1600200" indent="-228600" eaLnBrk="0" hangingPunct="0">
              <a:defRPr sz="2800">
                <a:solidFill>
                  <a:schemeClr val="tx1"/>
                </a:solidFill>
                <a:latin typeface="Arial" charset="0"/>
                <a:ea typeface="ＭＳ Ｐゴシック" pitchFamily="34" charset="-128"/>
              </a:defRPr>
            </a:lvl4pPr>
            <a:lvl5pPr marL="2057400" indent="-228600" eaLnBrk="0" hangingPunct="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1" hangingPunct="1">
              <a:spcBef>
                <a:spcPct val="50000"/>
              </a:spcBef>
            </a:pPr>
            <a:r>
              <a:rPr lang="en-US" altLang="en-US" b="1" dirty="0" smtClean="0">
                <a:solidFill>
                  <a:srgbClr val="042B7F"/>
                </a:solidFill>
              </a:rPr>
              <a:t>Web Disseminations</a:t>
            </a:r>
          </a:p>
        </p:txBody>
      </p:sp>
      <p:sp>
        <p:nvSpPr>
          <p:cNvPr id="4" name="TextBox 3"/>
          <p:cNvSpPr txBox="1"/>
          <p:nvPr/>
        </p:nvSpPr>
        <p:spPr>
          <a:xfrm>
            <a:off x="533400" y="4719444"/>
            <a:ext cx="8382000"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Web disseminations have been growing steadily.   </a:t>
            </a:r>
          </a:p>
          <a:p>
            <a:pPr marL="342900" indent="-342900">
              <a:buFont typeface="Arial" panose="020B0604020202020204" pitchFamily="34" charset="0"/>
              <a:buChar char="•"/>
            </a:pPr>
            <a:r>
              <a:rPr lang="en-US" sz="2000" dirty="0" smtClean="0"/>
              <a:t>Servers were last installed in 2013.</a:t>
            </a:r>
            <a:r>
              <a:rPr lang="en-US" sz="2000" dirty="0"/>
              <a:t> </a:t>
            </a:r>
            <a:r>
              <a:rPr lang="en-US" sz="2000" dirty="0" smtClean="0"/>
              <a:t>We expect new servers in 2018.  </a:t>
            </a:r>
          </a:p>
          <a:p>
            <a:pPr marL="342900" indent="-342900">
              <a:buFont typeface="Arial" panose="020B0604020202020204" pitchFamily="34" charset="0"/>
              <a:buChar char="•"/>
            </a:pPr>
            <a:r>
              <a:rPr lang="en-US" sz="2000" dirty="0" smtClean="0"/>
              <a:t>More in T. Johnson’s talk.</a:t>
            </a:r>
            <a:endParaRPr lang="en-US" sz="2000" dirty="0"/>
          </a:p>
        </p:txBody>
      </p:sp>
      <p:sp>
        <p:nvSpPr>
          <p:cNvPr id="6" name="TextBox 5"/>
          <p:cNvSpPr txBox="1"/>
          <p:nvPr/>
        </p:nvSpPr>
        <p:spPr>
          <a:xfrm>
            <a:off x="7086600" y="1371600"/>
            <a:ext cx="1828800" cy="1754326"/>
          </a:xfrm>
          <a:prstGeom prst="rect">
            <a:avLst/>
          </a:prstGeom>
          <a:noFill/>
        </p:spPr>
        <p:txBody>
          <a:bodyPr wrap="square" rtlCol="0">
            <a:spAutoFit/>
          </a:bodyPr>
          <a:lstStyle/>
          <a:p>
            <a:pPr algn="ctr"/>
            <a:r>
              <a:rPr lang="en-US" sz="1800" dirty="0" smtClean="0"/>
              <a:t>Showing Total, BNL and Others since most of USNDP web dissemination is done in BNL</a:t>
            </a:r>
            <a:endParaRPr lang="en-US" sz="1800" dirty="0"/>
          </a:p>
        </p:txBody>
      </p:sp>
      <p:sp>
        <p:nvSpPr>
          <p:cNvPr id="3" name="TextBox 2"/>
          <p:cNvSpPr txBox="1"/>
          <p:nvPr/>
        </p:nvSpPr>
        <p:spPr>
          <a:xfrm>
            <a:off x="745033" y="5987772"/>
            <a:ext cx="7958734" cy="400110"/>
          </a:xfrm>
          <a:prstGeom prst="rect">
            <a:avLst/>
          </a:prstGeom>
          <a:noFill/>
        </p:spPr>
        <p:txBody>
          <a:bodyPr wrap="square" rtlCol="0">
            <a:spAutoFit/>
          </a:bodyPr>
          <a:lstStyle/>
          <a:p>
            <a:r>
              <a:rPr lang="en-US" sz="2000" dirty="0" smtClean="0"/>
              <a:t>Next slides:  Response to some of the NDAC recommendations</a:t>
            </a:r>
            <a:endParaRPr lang="en-US" sz="2000" dirty="0"/>
          </a:p>
        </p:txBody>
      </p:sp>
    </p:spTree>
    <p:extLst>
      <p:ext uri="{BB962C8B-B14F-4D97-AF65-F5344CB8AC3E}">
        <p14:creationId xmlns:p14="http://schemas.microsoft.com/office/powerpoint/2010/main" val="296372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381000" y="66020"/>
            <a:ext cx="768927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800">
                <a:solidFill>
                  <a:schemeClr val="tx1"/>
                </a:solidFill>
                <a:latin typeface="Arial" charset="0"/>
                <a:ea typeface="ＭＳ Ｐゴシック" pitchFamily="34" charset="-128"/>
              </a:defRPr>
            </a:lvl2pPr>
            <a:lvl3pPr marL="1143000" indent="-228600" eaLnBrk="0" hangingPunct="0">
              <a:defRPr sz="2800">
                <a:solidFill>
                  <a:schemeClr val="tx1"/>
                </a:solidFill>
                <a:latin typeface="Arial" charset="0"/>
                <a:ea typeface="ＭＳ Ｐゴシック" pitchFamily="34" charset="-128"/>
              </a:defRPr>
            </a:lvl3pPr>
            <a:lvl4pPr marL="1600200" indent="-228600" eaLnBrk="0" hangingPunct="0">
              <a:defRPr sz="2800">
                <a:solidFill>
                  <a:schemeClr val="tx1"/>
                </a:solidFill>
                <a:latin typeface="Arial" charset="0"/>
                <a:ea typeface="ＭＳ Ｐゴシック" pitchFamily="34" charset="-128"/>
              </a:defRPr>
            </a:lvl4pPr>
            <a:lvl5pPr marL="2057400" indent="-228600" eaLnBrk="0" hangingPunct="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1" hangingPunct="1">
              <a:spcBef>
                <a:spcPct val="50000"/>
              </a:spcBef>
            </a:pPr>
            <a:r>
              <a:rPr lang="en-US" altLang="en-US" b="1" dirty="0" smtClean="0">
                <a:solidFill>
                  <a:schemeClr val="tx2"/>
                </a:solidFill>
              </a:rPr>
              <a:t>NDAC Recommendation #1: </a:t>
            </a:r>
          </a:p>
          <a:p>
            <a:pPr eaLnBrk="1" hangingPunct="1">
              <a:spcBef>
                <a:spcPct val="50000"/>
              </a:spcBef>
            </a:pPr>
            <a:r>
              <a:rPr lang="en-US" altLang="en-US" sz="2000" i="1" dirty="0" smtClean="0">
                <a:solidFill>
                  <a:srgbClr val="0000FF"/>
                </a:solidFill>
              </a:rPr>
              <a:t>Complete the process of developing a comprehensive community document summarizing USNDP strategic priorities</a:t>
            </a:r>
          </a:p>
        </p:txBody>
      </p:sp>
      <p:sp>
        <p:nvSpPr>
          <p:cNvPr id="3" name="TextBox 2"/>
          <p:cNvSpPr txBox="1"/>
          <p:nvPr/>
        </p:nvSpPr>
        <p:spPr>
          <a:xfrm>
            <a:off x="561109" y="1600200"/>
            <a:ext cx="8070273" cy="4401205"/>
          </a:xfrm>
          <a:prstGeom prst="rect">
            <a:avLst/>
          </a:prstGeom>
          <a:noFill/>
        </p:spPr>
        <p:txBody>
          <a:bodyPr wrap="square" rtlCol="0">
            <a:spAutoFit/>
          </a:bodyPr>
          <a:lstStyle/>
          <a:p>
            <a:r>
              <a:rPr lang="en-US" sz="2000" b="1" dirty="0" smtClean="0"/>
              <a:t>USNDP white paper</a:t>
            </a:r>
            <a:r>
              <a:rPr lang="en-US" sz="2000" dirty="0" smtClean="0"/>
              <a:t>:</a:t>
            </a:r>
          </a:p>
          <a:p>
            <a:endParaRPr lang="en-US" sz="2000" dirty="0" smtClean="0"/>
          </a:p>
          <a:p>
            <a:pPr marL="342900" indent="-342900">
              <a:buFont typeface="Wingdings" panose="05000000000000000000" pitchFamily="2" charset="2"/>
              <a:buChar char="q"/>
            </a:pPr>
            <a:r>
              <a:rPr lang="en-US" sz="2000" dirty="0" smtClean="0"/>
              <a:t>Vision for the next 10 years</a:t>
            </a:r>
          </a:p>
          <a:p>
            <a:pPr marL="342900" indent="-342900">
              <a:buFont typeface="Wingdings" panose="05000000000000000000" pitchFamily="2" charset="2"/>
              <a:buChar char="q"/>
            </a:pPr>
            <a:r>
              <a:rPr lang="en-US" sz="2000" dirty="0" smtClean="0"/>
              <a:t>Priorities, </a:t>
            </a:r>
            <a:r>
              <a:rPr lang="en-US" sz="2000" dirty="0"/>
              <a:t>n</a:t>
            </a:r>
            <a:r>
              <a:rPr lang="en-US" sz="2000" dirty="0" smtClean="0"/>
              <a:t>ew ideas, </a:t>
            </a:r>
            <a:r>
              <a:rPr lang="en-US" sz="2000" dirty="0"/>
              <a:t>g</a:t>
            </a:r>
            <a:r>
              <a:rPr lang="en-US" sz="2000" dirty="0" smtClean="0"/>
              <a:t>oals</a:t>
            </a:r>
          </a:p>
          <a:p>
            <a:pPr marL="342900" indent="-342900">
              <a:buFont typeface="Wingdings" panose="05000000000000000000" pitchFamily="2" charset="2"/>
              <a:buChar char="q"/>
            </a:pPr>
            <a:r>
              <a:rPr lang="en-US" sz="2000" dirty="0" smtClean="0"/>
              <a:t>Strategy and plans</a:t>
            </a:r>
          </a:p>
          <a:p>
            <a:pPr marL="342900" indent="-342900">
              <a:buFont typeface="Wingdings" panose="05000000000000000000" pitchFamily="2" charset="2"/>
              <a:buChar char="q"/>
            </a:pPr>
            <a:r>
              <a:rPr lang="en-US" sz="2000" dirty="0" smtClean="0">
                <a:solidFill>
                  <a:srgbClr val="0000FF"/>
                </a:solidFill>
              </a:rPr>
              <a:t>Interaction with users</a:t>
            </a:r>
          </a:p>
          <a:p>
            <a:endParaRPr lang="en-US" sz="2000" dirty="0"/>
          </a:p>
          <a:p>
            <a:r>
              <a:rPr lang="en-US" sz="2000" dirty="0" smtClean="0"/>
              <a:t>Starting point was the USNDP review in 2014 followed by NDAC.   Additionally, we had two workshops, one on applications (Berkeley, white paper completed) and another on basic research (Notre Dame, white paper in progress).</a:t>
            </a:r>
          </a:p>
          <a:p>
            <a:endParaRPr lang="en-US" sz="2000" dirty="0" smtClean="0"/>
          </a:p>
          <a:p>
            <a:r>
              <a:rPr lang="en-US" sz="2000" dirty="0" smtClean="0"/>
              <a:t>USNDP white paper will be prepared following these two workshops.  Our goal is to complete it by the </a:t>
            </a:r>
            <a:r>
              <a:rPr lang="en-US" sz="2000" u="sng" dirty="0" smtClean="0"/>
              <a:t>end of the 2017 summer</a:t>
            </a:r>
            <a:r>
              <a:rPr lang="en-US" sz="2000" dirty="0" smtClean="0"/>
              <a:t>.</a:t>
            </a:r>
            <a:endParaRPr lang="en-US" sz="2000" dirty="0"/>
          </a:p>
        </p:txBody>
      </p:sp>
    </p:spTree>
    <p:extLst>
      <p:ext uri="{BB962C8B-B14F-4D97-AF65-F5344CB8AC3E}">
        <p14:creationId xmlns:p14="http://schemas.microsoft.com/office/powerpoint/2010/main" val="2899183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2022764"/>
            <a:ext cx="7460673" cy="3170099"/>
          </a:xfrm>
          <a:prstGeom prst="rect">
            <a:avLst/>
          </a:prstGeom>
          <a:noFill/>
        </p:spPr>
        <p:txBody>
          <a:bodyPr wrap="square" rtlCol="0">
            <a:spAutoFit/>
          </a:bodyPr>
          <a:lstStyle/>
          <a:p>
            <a:pPr marL="342900" indent="-342900">
              <a:buFont typeface="Wingdings" panose="05000000000000000000" pitchFamily="2" charset="2"/>
              <a:buChar char="q"/>
            </a:pPr>
            <a:r>
              <a:rPr lang="en-US" sz="2000" dirty="0"/>
              <a:t>E</a:t>
            </a:r>
            <a:r>
              <a:rPr lang="en-US" sz="2000" dirty="0" smtClean="0"/>
              <a:t>xpanded ENSDF metrics</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P</a:t>
            </a:r>
            <a:r>
              <a:rPr lang="en-US" sz="2000" dirty="0" smtClean="0"/>
              <a:t>erformed a careful analysis of XUNDL and ENSDF productivity (E.A </a:t>
            </a:r>
            <a:r>
              <a:rPr lang="en-US" sz="2000" dirty="0" err="1" smtClean="0"/>
              <a:t>Mccutchan’s</a:t>
            </a:r>
            <a:r>
              <a:rPr lang="en-US" sz="2000" dirty="0" smtClean="0"/>
              <a:t> talk).</a:t>
            </a:r>
          </a:p>
          <a:p>
            <a:pPr marL="342900" indent="-342900">
              <a:buFont typeface="Wingdings" panose="05000000000000000000" pitchFamily="2" charset="2"/>
              <a:buChar char="q"/>
            </a:pPr>
            <a:endParaRPr lang="en-US" sz="2000" dirty="0" smtClean="0"/>
          </a:p>
          <a:p>
            <a:pPr marL="342900" indent="-342900">
              <a:buFont typeface="Wingdings" panose="05000000000000000000" pitchFamily="2" charset="2"/>
              <a:buChar char="q"/>
            </a:pPr>
            <a:r>
              <a:rPr lang="en-US" sz="2000" dirty="0" smtClean="0"/>
              <a:t>Included plots showing the time evolution of key metrics from 2004.</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smtClean="0"/>
              <a:t>Added list of publications to the Annual Report.</a:t>
            </a:r>
          </a:p>
          <a:p>
            <a:endParaRPr lang="en-US" sz="2000" dirty="0"/>
          </a:p>
        </p:txBody>
      </p:sp>
      <p:sp>
        <p:nvSpPr>
          <p:cNvPr id="4" name="Text Box 11"/>
          <p:cNvSpPr txBox="1">
            <a:spLocks noChangeArrowheads="1"/>
          </p:cNvSpPr>
          <p:nvPr/>
        </p:nvSpPr>
        <p:spPr bwMode="auto">
          <a:xfrm>
            <a:off x="533400" y="85865"/>
            <a:ext cx="7689273"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800">
                <a:solidFill>
                  <a:schemeClr val="tx1"/>
                </a:solidFill>
                <a:latin typeface="Arial" charset="0"/>
                <a:ea typeface="ＭＳ Ｐゴシック" pitchFamily="34" charset="-128"/>
              </a:defRPr>
            </a:lvl2pPr>
            <a:lvl3pPr marL="1143000" indent="-228600" eaLnBrk="0" hangingPunct="0">
              <a:defRPr sz="2800">
                <a:solidFill>
                  <a:schemeClr val="tx1"/>
                </a:solidFill>
                <a:latin typeface="Arial" charset="0"/>
                <a:ea typeface="ＭＳ Ｐゴシック" pitchFamily="34" charset="-128"/>
              </a:defRPr>
            </a:lvl3pPr>
            <a:lvl4pPr marL="1600200" indent="-228600" eaLnBrk="0" hangingPunct="0">
              <a:defRPr sz="2800">
                <a:solidFill>
                  <a:schemeClr val="tx1"/>
                </a:solidFill>
                <a:latin typeface="Arial" charset="0"/>
                <a:ea typeface="ＭＳ Ｐゴシック" pitchFamily="34" charset="-128"/>
              </a:defRPr>
            </a:lvl4pPr>
            <a:lvl5pPr marL="2057400" indent="-228600" eaLnBrk="0" hangingPunct="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1" hangingPunct="1">
              <a:spcBef>
                <a:spcPct val="50000"/>
              </a:spcBef>
            </a:pPr>
            <a:r>
              <a:rPr lang="en-US" altLang="en-US" b="1" dirty="0" smtClean="0">
                <a:solidFill>
                  <a:schemeClr val="tx2"/>
                </a:solidFill>
              </a:rPr>
              <a:t>NDAC Recommendation #2 </a:t>
            </a:r>
          </a:p>
          <a:p>
            <a:pPr eaLnBrk="1" hangingPunct="1">
              <a:spcBef>
                <a:spcPct val="50000"/>
              </a:spcBef>
            </a:pPr>
            <a:r>
              <a:rPr lang="en-US" altLang="en-US" sz="2000" i="1" dirty="0" smtClean="0">
                <a:solidFill>
                  <a:srgbClr val="0000FF"/>
                </a:solidFill>
              </a:rPr>
              <a:t>Develop ways to manage the USNDP project that provide more active feedback on productivity and provide career development opportunities for highly productive staff across the community</a:t>
            </a:r>
            <a:r>
              <a:rPr lang="en-US" altLang="en-US" sz="2000" i="1" dirty="0" smtClean="0"/>
              <a:t>. </a:t>
            </a:r>
          </a:p>
        </p:txBody>
      </p:sp>
    </p:spTree>
    <p:extLst>
      <p:ext uri="{BB962C8B-B14F-4D97-AF65-F5344CB8AC3E}">
        <p14:creationId xmlns:p14="http://schemas.microsoft.com/office/powerpoint/2010/main" val="1944022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533400" y="85865"/>
            <a:ext cx="7689273"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800">
                <a:solidFill>
                  <a:schemeClr val="tx1"/>
                </a:solidFill>
                <a:latin typeface="Arial" charset="0"/>
                <a:ea typeface="ＭＳ Ｐゴシック" pitchFamily="34" charset="-128"/>
              </a:defRPr>
            </a:lvl2pPr>
            <a:lvl3pPr marL="1143000" indent="-228600" eaLnBrk="0" hangingPunct="0">
              <a:defRPr sz="2800">
                <a:solidFill>
                  <a:schemeClr val="tx1"/>
                </a:solidFill>
                <a:latin typeface="Arial" charset="0"/>
                <a:ea typeface="ＭＳ Ｐゴシック" pitchFamily="34" charset="-128"/>
              </a:defRPr>
            </a:lvl3pPr>
            <a:lvl4pPr marL="1600200" indent="-228600" eaLnBrk="0" hangingPunct="0">
              <a:defRPr sz="2800">
                <a:solidFill>
                  <a:schemeClr val="tx1"/>
                </a:solidFill>
                <a:latin typeface="Arial" charset="0"/>
                <a:ea typeface="ＭＳ Ｐゴシック" pitchFamily="34" charset="-128"/>
              </a:defRPr>
            </a:lvl4pPr>
            <a:lvl5pPr marL="2057400" indent="-228600" eaLnBrk="0" hangingPunct="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1" hangingPunct="1">
              <a:spcBef>
                <a:spcPct val="50000"/>
              </a:spcBef>
            </a:pPr>
            <a:r>
              <a:rPr lang="en-US" altLang="en-US" b="1" dirty="0" smtClean="0">
                <a:solidFill>
                  <a:schemeClr val="tx2"/>
                </a:solidFill>
              </a:rPr>
              <a:t>NDAC Opportunity #1 </a:t>
            </a:r>
          </a:p>
          <a:p>
            <a:pPr eaLnBrk="1" hangingPunct="1">
              <a:spcBef>
                <a:spcPct val="50000"/>
              </a:spcBef>
            </a:pPr>
            <a:r>
              <a:rPr lang="en-US" altLang="en-US" sz="2000" i="1" dirty="0" smtClean="0">
                <a:solidFill>
                  <a:srgbClr val="0000FF"/>
                </a:solidFill>
              </a:rPr>
              <a:t>Increased data measurement and evaluation in support of DOE operated high-energy accelerator isotope production facilities that serve the needs of the Isotope Program.</a:t>
            </a:r>
          </a:p>
        </p:txBody>
      </p:sp>
      <p:sp>
        <p:nvSpPr>
          <p:cNvPr id="5" name="TextBox 4"/>
          <p:cNvSpPr txBox="1"/>
          <p:nvPr/>
        </p:nvSpPr>
        <p:spPr>
          <a:xfrm>
            <a:off x="1215736" y="2438400"/>
            <a:ext cx="6324600" cy="830997"/>
          </a:xfrm>
          <a:prstGeom prst="rect">
            <a:avLst/>
          </a:prstGeom>
          <a:noFill/>
        </p:spPr>
        <p:txBody>
          <a:bodyPr wrap="square" rtlCol="0">
            <a:spAutoFit/>
          </a:bodyPr>
          <a:lstStyle/>
          <a:p>
            <a:pPr algn="ctr"/>
            <a:r>
              <a:rPr lang="en-US" sz="2400" dirty="0" smtClean="0"/>
              <a:t>Results will be presented in the individual center’s reports.</a:t>
            </a:r>
            <a:endParaRPr lang="en-US" sz="2400" dirty="0"/>
          </a:p>
        </p:txBody>
      </p:sp>
    </p:spTree>
    <p:extLst>
      <p:ext uri="{BB962C8B-B14F-4D97-AF65-F5344CB8AC3E}">
        <p14:creationId xmlns:p14="http://schemas.microsoft.com/office/powerpoint/2010/main" val="94905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533400" y="85865"/>
            <a:ext cx="7689273"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800">
                <a:solidFill>
                  <a:schemeClr val="tx1"/>
                </a:solidFill>
                <a:latin typeface="Arial" charset="0"/>
                <a:ea typeface="ＭＳ Ｐゴシック" pitchFamily="34" charset="-128"/>
              </a:defRPr>
            </a:lvl2pPr>
            <a:lvl3pPr marL="1143000" indent="-228600" eaLnBrk="0" hangingPunct="0">
              <a:defRPr sz="2800">
                <a:solidFill>
                  <a:schemeClr val="tx1"/>
                </a:solidFill>
                <a:latin typeface="Arial" charset="0"/>
                <a:ea typeface="ＭＳ Ｐゴシック" pitchFamily="34" charset="-128"/>
              </a:defRPr>
            </a:lvl3pPr>
            <a:lvl4pPr marL="1600200" indent="-228600" eaLnBrk="0" hangingPunct="0">
              <a:defRPr sz="2800">
                <a:solidFill>
                  <a:schemeClr val="tx1"/>
                </a:solidFill>
                <a:latin typeface="Arial" charset="0"/>
                <a:ea typeface="ＭＳ Ｐゴシック" pitchFamily="34" charset="-128"/>
              </a:defRPr>
            </a:lvl4pPr>
            <a:lvl5pPr marL="2057400" indent="-228600" eaLnBrk="0" hangingPunct="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1" hangingPunct="1">
              <a:spcBef>
                <a:spcPct val="50000"/>
              </a:spcBef>
            </a:pPr>
            <a:r>
              <a:rPr lang="en-US" altLang="en-US" b="1" dirty="0" smtClean="0">
                <a:solidFill>
                  <a:schemeClr val="tx2"/>
                </a:solidFill>
              </a:rPr>
              <a:t>NDAC Opportunity #2</a:t>
            </a:r>
          </a:p>
          <a:p>
            <a:pPr eaLnBrk="1" hangingPunct="1">
              <a:spcBef>
                <a:spcPct val="50000"/>
              </a:spcBef>
            </a:pPr>
            <a:r>
              <a:rPr lang="en-US" altLang="en-US" sz="2000" i="1" dirty="0" smtClean="0">
                <a:solidFill>
                  <a:srgbClr val="0000FF"/>
                </a:solidFill>
              </a:rPr>
              <a:t>Formation of nuclear-structure data groups with deep connections to experimental facilities makes sense.   In addition to a UCB-LBNL group, a mid-west group at ANL, MSU and Notre Dame should be considered.</a:t>
            </a:r>
          </a:p>
        </p:txBody>
      </p:sp>
      <p:sp>
        <p:nvSpPr>
          <p:cNvPr id="5" name="TextBox 4"/>
          <p:cNvSpPr txBox="1"/>
          <p:nvPr/>
        </p:nvSpPr>
        <p:spPr>
          <a:xfrm>
            <a:off x="1215736" y="2438400"/>
            <a:ext cx="6324600" cy="830997"/>
          </a:xfrm>
          <a:prstGeom prst="rect">
            <a:avLst/>
          </a:prstGeom>
          <a:noFill/>
        </p:spPr>
        <p:txBody>
          <a:bodyPr wrap="square" rtlCol="0">
            <a:spAutoFit/>
          </a:bodyPr>
          <a:lstStyle/>
          <a:p>
            <a:pPr algn="ctr"/>
            <a:r>
              <a:rPr lang="en-US" sz="2400" dirty="0" smtClean="0"/>
              <a:t>Status will be presented in ANL and MSU’s reports</a:t>
            </a:r>
            <a:endParaRPr lang="en-US" sz="2400" dirty="0"/>
          </a:p>
        </p:txBody>
      </p:sp>
    </p:spTree>
    <p:extLst>
      <p:ext uri="{BB962C8B-B14F-4D97-AF65-F5344CB8AC3E}">
        <p14:creationId xmlns:p14="http://schemas.microsoft.com/office/powerpoint/2010/main" val="163849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5690" y="2002572"/>
            <a:ext cx="8257310" cy="4247317"/>
          </a:xfrm>
          <a:prstGeom prst="rect">
            <a:avLst/>
          </a:prstGeom>
          <a:noFill/>
        </p:spPr>
        <p:txBody>
          <a:bodyPr wrap="square" rtlCol="0">
            <a:spAutoFit/>
          </a:bodyPr>
          <a:lstStyle/>
          <a:p>
            <a:r>
              <a:rPr lang="en-US" sz="2000" dirty="0" smtClean="0"/>
              <a:t>A number of possible expansions to the current ENSDF format have been identified:</a:t>
            </a:r>
          </a:p>
          <a:p>
            <a:endParaRPr lang="en-US" sz="1000" dirty="0"/>
          </a:p>
          <a:p>
            <a:pPr marL="342900" indent="-342900">
              <a:buFont typeface="Courier New" panose="02070309020205020404" pitchFamily="49" charset="0"/>
              <a:buChar char="o"/>
            </a:pPr>
            <a:r>
              <a:rPr lang="en-US" sz="2000" dirty="0" smtClean="0"/>
              <a:t>Continuum radiation, such as TAGS data and neutron spectra following beta decay</a:t>
            </a:r>
            <a:endParaRPr lang="en-US" sz="2000" dirty="0"/>
          </a:p>
          <a:p>
            <a:pPr marL="342900" indent="-342900">
              <a:buFont typeface="Courier New" panose="02070309020205020404" pitchFamily="49" charset="0"/>
              <a:buChar char="o"/>
            </a:pPr>
            <a:r>
              <a:rPr lang="en-US" sz="2000" dirty="0" smtClean="0"/>
              <a:t>Atomic radiation following decay, such as X-rays, Auger and conversion electrons</a:t>
            </a:r>
            <a:endParaRPr lang="en-US" sz="2000" dirty="0"/>
          </a:p>
          <a:p>
            <a:pPr marL="342900" indent="-342900">
              <a:buFont typeface="Courier New" panose="02070309020205020404" pitchFamily="49" charset="0"/>
              <a:buChar char="o"/>
            </a:pPr>
            <a:r>
              <a:rPr lang="en-US" sz="2000" dirty="0" smtClean="0"/>
              <a:t>Electron spectra following beta-minus decay or alternatively, shape factors</a:t>
            </a:r>
            <a:endParaRPr lang="en-US" sz="2000" dirty="0"/>
          </a:p>
          <a:p>
            <a:pPr marL="342900" indent="-342900">
              <a:buFont typeface="Courier New" panose="02070309020205020404" pitchFamily="49" charset="0"/>
              <a:buChar char="o"/>
            </a:pPr>
            <a:r>
              <a:rPr lang="en-US" sz="2000" dirty="0" smtClean="0"/>
              <a:t>True numerical values instead of characters</a:t>
            </a:r>
            <a:endParaRPr lang="en-US" sz="2000" dirty="0"/>
          </a:p>
          <a:p>
            <a:pPr marL="342900" indent="-342900">
              <a:buFont typeface="Courier New" panose="02070309020205020404" pitchFamily="49" charset="0"/>
              <a:buChar char="o"/>
            </a:pPr>
            <a:r>
              <a:rPr lang="en-US" sz="2000" dirty="0" smtClean="0"/>
              <a:t>Better integration among datasets</a:t>
            </a:r>
          </a:p>
          <a:p>
            <a:endParaRPr lang="en-US" sz="2000" dirty="0"/>
          </a:p>
          <a:p>
            <a:r>
              <a:rPr lang="en-US" sz="2000" dirty="0" smtClean="0"/>
              <a:t>To be discussed in the next NSDD meeting, LBNL, May 2017.</a:t>
            </a:r>
          </a:p>
          <a:p>
            <a:r>
              <a:rPr lang="en-US" sz="2000" b="1" dirty="0" smtClean="0">
                <a:solidFill>
                  <a:srgbClr val="00B050"/>
                </a:solidFill>
              </a:rPr>
              <a:t>This will require plenty of funds!</a:t>
            </a:r>
            <a:endParaRPr lang="en-US" sz="2000" b="1" dirty="0">
              <a:solidFill>
                <a:srgbClr val="00B050"/>
              </a:solidFill>
            </a:endParaRPr>
          </a:p>
        </p:txBody>
      </p:sp>
      <p:sp>
        <p:nvSpPr>
          <p:cNvPr id="4" name="Text Box 11"/>
          <p:cNvSpPr txBox="1">
            <a:spLocks noChangeArrowheads="1"/>
          </p:cNvSpPr>
          <p:nvPr/>
        </p:nvSpPr>
        <p:spPr bwMode="auto">
          <a:xfrm>
            <a:off x="661554" y="55418"/>
            <a:ext cx="7689273"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800">
                <a:solidFill>
                  <a:schemeClr val="tx1"/>
                </a:solidFill>
                <a:latin typeface="Arial" charset="0"/>
                <a:ea typeface="ＭＳ Ｐゴシック" pitchFamily="34" charset="-128"/>
              </a:defRPr>
            </a:lvl2pPr>
            <a:lvl3pPr marL="1143000" indent="-228600" eaLnBrk="0" hangingPunct="0">
              <a:defRPr sz="2800">
                <a:solidFill>
                  <a:schemeClr val="tx1"/>
                </a:solidFill>
                <a:latin typeface="Arial" charset="0"/>
                <a:ea typeface="ＭＳ Ｐゴシック" pitchFamily="34" charset="-128"/>
              </a:defRPr>
            </a:lvl3pPr>
            <a:lvl4pPr marL="1600200" indent="-228600" eaLnBrk="0" hangingPunct="0">
              <a:defRPr sz="2800">
                <a:solidFill>
                  <a:schemeClr val="tx1"/>
                </a:solidFill>
                <a:latin typeface="Arial" charset="0"/>
                <a:ea typeface="ＭＳ Ｐゴシック" pitchFamily="34" charset="-128"/>
              </a:defRPr>
            </a:lvl4pPr>
            <a:lvl5pPr marL="2057400" indent="-228600" eaLnBrk="0" hangingPunct="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1" hangingPunct="1">
              <a:spcBef>
                <a:spcPct val="50000"/>
              </a:spcBef>
            </a:pPr>
            <a:r>
              <a:rPr lang="en-US" altLang="en-US" b="1" dirty="0" smtClean="0">
                <a:solidFill>
                  <a:schemeClr val="tx2"/>
                </a:solidFill>
              </a:rPr>
              <a:t>NDAC Opportunity #3</a:t>
            </a:r>
          </a:p>
          <a:p>
            <a:pPr eaLnBrk="1" hangingPunct="1">
              <a:spcBef>
                <a:spcPct val="50000"/>
              </a:spcBef>
            </a:pPr>
            <a:r>
              <a:rPr lang="en-US" altLang="en-US" sz="2000" i="1" dirty="0" smtClean="0">
                <a:solidFill>
                  <a:srgbClr val="0000FF"/>
                </a:solidFill>
              </a:rPr>
              <a:t>Modernization of the ENSDF infrastructure, including the development of a new structure (format) that could go a long way toward providing a more efficient environment for developing and maintaining new data products.</a:t>
            </a:r>
          </a:p>
        </p:txBody>
      </p:sp>
    </p:spTree>
    <p:extLst>
      <p:ext uri="{BB962C8B-B14F-4D97-AF65-F5344CB8AC3E}">
        <p14:creationId xmlns:p14="http://schemas.microsoft.com/office/powerpoint/2010/main" val="328159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381000" y="66020"/>
            <a:ext cx="7689273"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800">
                <a:solidFill>
                  <a:schemeClr val="tx1"/>
                </a:solidFill>
                <a:latin typeface="Arial" charset="0"/>
                <a:ea typeface="ＭＳ Ｐゴシック" pitchFamily="34" charset="-128"/>
              </a:defRPr>
            </a:lvl2pPr>
            <a:lvl3pPr marL="1143000" indent="-228600" eaLnBrk="0" hangingPunct="0">
              <a:defRPr sz="2800">
                <a:solidFill>
                  <a:schemeClr val="tx1"/>
                </a:solidFill>
                <a:latin typeface="Arial" charset="0"/>
                <a:ea typeface="ＭＳ Ｐゴシック" pitchFamily="34" charset="-128"/>
              </a:defRPr>
            </a:lvl3pPr>
            <a:lvl4pPr marL="1600200" indent="-228600" eaLnBrk="0" hangingPunct="0">
              <a:defRPr sz="2800">
                <a:solidFill>
                  <a:schemeClr val="tx1"/>
                </a:solidFill>
                <a:latin typeface="Arial" charset="0"/>
                <a:ea typeface="ＭＳ Ｐゴシック" pitchFamily="34" charset="-128"/>
              </a:defRPr>
            </a:lvl4pPr>
            <a:lvl5pPr marL="2057400" indent="-228600" eaLnBrk="0" hangingPunct="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1" hangingPunct="1">
              <a:spcBef>
                <a:spcPct val="50000"/>
              </a:spcBef>
            </a:pPr>
            <a:r>
              <a:rPr lang="en-US" altLang="en-US" b="1" dirty="0" smtClean="0">
                <a:solidFill>
                  <a:srgbClr val="042B7F"/>
                </a:solidFill>
              </a:rPr>
              <a:t>USNDP budget priorities</a:t>
            </a:r>
          </a:p>
          <a:p>
            <a:pPr eaLnBrk="1" hangingPunct="1">
              <a:spcBef>
                <a:spcPct val="50000"/>
              </a:spcBef>
            </a:pPr>
            <a:r>
              <a:rPr lang="en-US" altLang="en-US" sz="2000" dirty="0" smtClean="0"/>
              <a:t>(Review Panel and NDAC Comment #3)</a:t>
            </a:r>
          </a:p>
        </p:txBody>
      </p:sp>
      <p:sp>
        <p:nvSpPr>
          <p:cNvPr id="3" name="TextBox 2"/>
          <p:cNvSpPr txBox="1"/>
          <p:nvPr/>
        </p:nvSpPr>
        <p:spPr>
          <a:xfrm>
            <a:off x="588818" y="1447800"/>
            <a:ext cx="8077200" cy="3170099"/>
          </a:xfrm>
          <a:prstGeom prst="rect">
            <a:avLst/>
          </a:prstGeom>
          <a:noFill/>
        </p:spPr>
        <p:txBody>
          <a:bodyPr wrap="square" rtlCol="0">
            <a:spAutoFit/>
          </a:bodyPr>
          <a:lstStyle/>
          <a:p>
            <a:r>
              <a:rPr lang="en-US" sz="2000" dirty="0" smtClean="0"/>
              <a:t>Goal: Develop a mechanism that will collect and rate budget needs.  </a:t>
            </a:r>
          </a:p>
          <a:p>
            <a:endParaRPr lang="en-US" sz="2000" dirty="0"/>
          </a:p>
          <a:p>
            <a:r>
              <a:rPr lang="en-US" sz="2000" dirty="0"/>
              <a:t>Mechanism should be as democratic, open and fair as possible.   </a:t>
            </a:r>
          </a:p>
          <a:p>
            <a:endParaRPr lang="en-US" sz="2000" dirty="0" smtClean="0"/>
          </a:p>
          <a:p>
            <a:r>
              <a:rPr lang="en-US" sz="2000" dirty="0"/>
              <a:t>Budget needs that can affect the viability of USNDP</a:t>
            </a:r>
          </a:p>
          <a:p>
            <a:endParaRPr lang="en-US" sz="2000" dirty="0"/>
          </a:p>
          <a:p>
            <a:r>
              <a:rPr lang="en-US" sz="2000" dirty="0"/>
              <a:t>Funding for activities that can positively impact USNDP productivity.</a:t>
            </a:r>
          </a:p>
          <a:p>
            <a:endParaRPr lang="en-US" sz="2000" dirty="0" smtClean="0"/>
          </a:p>
          <a:p>
            <a:r>
              <a:rPr lang="en-US" sz="2000" dirty="0" smtClean="0"/>
              <a:t>Five Skype sessions.  Budget needs were collected in a template and rated by PIs.  Results will be presented tomorrow.    </a:t>
            </a:r>
          </a:p>
        </p:txBody>
      </p:sp>
    </p:spTree>
    <p:extLst>
      <p:ext uri="{BB962C8B-B14F-4D97-AF65-F5344CB8AC3E}">
        <p14:creationId xmlns:p14="http://schemas.microsoft.com/office/powerpoint/2010/main" val="2899183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3"/>
          <p:cNvGrpSpPr>
            <a:grpSpLocks/>
          </p:cNvGrpSpPr>
          <p:nvPr/>
        </p:nvGrpSpPr>
        <p:grpSpPr bwMode="auto">
          <a:xfrm>
            <a:off x="555624" y="152400"/>
            <a:ext cx="8283575" cy="5295900"/>
            <a:chOff x="555805" y="152400"/>
            <a:chExt cx="8283198" cy="5295900"/>
          </a:xfrm>
        </p:grpSpPr>
        <p:sp>
          <p:nvSpPr>
            <p:cNvPr id="5123" name="Text Box 11"/>
            <p:cNvSpPr txBox="1">
              <a:spLocks noChangeArrowheads="1"/>
            </p:cNvSpPr>
            <p:nvPr/>
          </p:nvSpPr>
          <p:spPr bwMode="auto">
            <a:xfrm>
              <a:off x="555805" y="152400"/>
              <a:ext cx="82831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algn="ctr" eaLnBrk="1" hangingPunct="1">
                <a:spcBef>
                  <a:spcPct val="50000"/>
                </a:spcBef>
                <a:buClrTx/>
                <a:buSzTx/>
                <a:buFontTx/>
                <a:buNone/>
              </a:pPr>
              <a:r>
                <a:rPr lang="en-US" altLang="en-US" sz="2800" b="1" dirty="0" smtClean="0">
                  <a:solidFill>
                    <a:srgbClr val="042B7F"/>
                  </a:solidFill>
                </a:rPr>
                <a:t>US Nuclear Data Program Groups</a:t>
              </a:r>
              <a:endParaRPr lang="en-US" altLang="en-US" sz="2800" b="1" dirty="0">
                <a:solidFill>
                  <a:srgbClr val="042B7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06" y="1104900"/>
              <a:ext cx="7956188" cy="4343400"/>
            </a:xfrm>
            <a:prstGeom prst="rect">
              <a:avLst/>
            </a:prstGeom>
            <a:noFill/>
            <a:ln w="25400">
              <a:solidFill>
                <a:srgbClr val="042B7F"/>
              </a:solidFill>
              <a:miter lim="800000"/>
              <a:headEnd/>
              <a:tailEnd/>
            </a:ln>
            <a:extLst>
              <a:ext uri="{909E8E84-426E-40DD-AFC4-6F175D3DCCD1}">
                <a14:hiddenFill xmlns:a14="http://schemas.microsoft.com/office/drawing/2010/main">
                  <a:solidFill>
                    <a:schemeClr val="accent1"/>
                  </a:solidFill>
                </a14:hiddenFill>
              </a:ext>
            </a:extLst>
          </p:spPr>
        </p:pic>
        <p:sp>
          <p:nvSpPr>
            <p:cNvPr id="5125" name="TextBox 1"/>
            <p:cNvSpPr txBox="1">
              <a:spLocks noChangeArrowheads="1"/>
            </p:cNvSpPr>
            <p:nvPr/>
          </p:nvSpPr>
          <p:spPr bwMode="auto">
            <a:xfrm>
              <a:off x="7114807" y="1962553"/>
              <a:ext cx="1397186" cy="584775"/>
            </a:xfrm>
            <a:prstGeom prst="rect">
              <a:avLst/>
            </a:prstGeom>
            <a:solidFill>
              <a:srgbClr val="CCFFFF"/>
            </a:solidFill>
            <a:ln w="25400">
              <a:solidFill>
                <a:srgbClr val="0070C0"/>
              </a:solidFill>
              <a:miter lim="800000"/>
              <a:headEnd/>
              <a:tailEnd/>
            </a:ln>
          </p:spPr>
          <p:txBody>
            <a:bodyPr wrap="square">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en-US" altLang="en-US" sz="3200" b="1" dirty="0"/>
                <a:t>NNDC</a:t>
              </a:r>
            </a:p>
          </p:txBody>
        </p:sp>
        <p:sp>
          <p:nvSpPr>
            <p:cNvPr id="5126" name="TextBox 5"/>
            <p:cNvSpPr txBox="1">
              <a:spLocks noChangeArrowheads="1"/>
            </p:cNvSpPr>
            <p:nvPr/>
          </p:nvSpPr>
          <p:spPr bwMode="auto">
            <a:xfrm>
              <a:off x="555806" y="4285729"/>
              <a:ext cx="1219200" cy="523220"/>
            </a:xfrm>
            <a:prstGeom prst="rect">
              <a:avLst/>
            </a:prstGeom>
            <a:solidFill>
              <a:srgbClr val="CCFFFF"/>
            </a:solidFill>
            <a:ln w="25400">
              <a:solidFill>
                <a:srgbClr val="0070C0"/>
              </a:solidFill>
              <a:miter lim="800000"/>
              <a:headEnd/>
              <a:tailEnd/>
            </a:ln>
          </p:spPr>
          <p:txBody>
            <a:bodyPr>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en-US" altLang="en-US" sz="2800" b="1" dirty="0" smtClean="0"/>
                <a:t>LLNL</a:t>
              </a:r>
              <a:endParaRPr lang="en-US" altLang="en-US" sz="2800" b="1" dirty="0"/>
            </a:p>
          </p:txBody>
        </p:sp>
        <p:sp>
          <p:nvSpPr>
            <p:cNvPr id="5127" name="TextBox 6"/>
            <p:cNvSpPr txBox="1">
              <a:spLocks noChangeArrowheads="1"/>
            </p:cNvSpPr>
            <p:nvPr/>
          </p:nvSpPr>
          <p:spPr bwMode="auto">
            <a:xfrm>
              <a:off x="7036762" y="4024119"/>
              <a:ext cx="1241606" cy="523220"/>
            </a:xfrm>
            <a:prstGeom prst="rect">
              <a:avLst/>
            </a:prstGeom>
            <a:solidFill>
              <a:srgbClr val="CCFFFF"/>
            </a:solidFill>
            <a:ln w="25400">
              <a:solidFill>
                <a:srgbClr val="0070C0"/>
              </a:solidFill>
              <a:miter lim="800000"/>
              <a:headEnd/>
              <a:tailEnd/>
            </a:ln>
          </p:spPr>
          <p:txBody>
            <a:bodyPr>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en-US" altLang="en-US" sz="2800" b="1"/>
                <a:t>TUNL</a:t>
              </a:r>
            </a:p>
          </p:txBody>
        </p:sp>
        <p:sp>
          <p:nvSpPr>
            <p:cNvPr id="5128" name="TextBox 7"/>
            <p:cNvSpPr txBox="1">
              <a:spLocks noChangeArrowheads="1"/>
            </p:cNvSpPr>
            <p:nvPr/>
          </p:nvSpPr>
          <p:spPr bwMode="auto">
            <a:xfrm>
              <a:off x="6705600" y="4648200"/>
              <a:ext cx="1324841" cy="523220"/>
            </a:xfrm>
            <a:prstGeom prst="rect">
              <a:avLst/>
            </a:prstGeom>
            <a:solidFill>
              <a:srgbClr val="CCFFFF"/>
            </a:solidFill>
            <a:ln w="25400">
              <a:solidFill>
                <a:srgbClr val="0070C0"/>
              </a:solidFill>
              <a:miter lim="800000"/>
              <a:headEnd/>
              <a:tailEnd/>
            </a:ln>
          </p:spPr>
          <p:txBody>
            <a:bodyPr>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en-US" altLang="en-US" sz="2800" b="1"/>
                <a:t>ORNL</a:t>
              </a:r>
            </a:p>
          </p:txBody>
        </p:sp>
        <p:sp>
          <p:nvSpPr>
            <p:cNvPr id="5129" name="TextBox 8"/>
            <p:cNvSpPr txBox="1">
              <a:spLocks noChangeArrowheads="1"/>
            </p:cNvSpPr>
            <p:nvPr/>
          </p:nvSpPr>
          <p:spPr bwMode="auto">
            <a:xfrm>
              <a:off x="2209800" y="4724400"/>
              <a:ext cx="1219200" cy="523220"/>
            </a:xfrm>
            <a:prstGeom prst="rect">
              <a:avLst/>
            </a:prstGeom>
            <a:solidFill>
              <a:srgbClr val="CCFFFF"/>
            </a:solidFill>
            <a:ln w="25400">
              <a:solidFill>
                <a:srgbClr val="0070C0"/>
              </a:solidFill>
              <a:miter lim="800000"/>
              <a:headEnd/>
              <a:tailEnd/>
            </a:ln>
          </p:spPr>
          <p:txBody>
            <a:bodyPr>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en-US" altLang="en-US" sz="2800" b="1"/>
                <a:t>LANL</a:t>
              </a:r>
            </a:p>
          </p:txBody>
        </p:sp>
        <p:sp>
          <p:nvSpPr>
            <p:cNvPr id="5130" name="TextBox 9"/>
            <p:cNvSpPr txBox="1">
              <a:spLocks noChangeArrowheads="1"/>
            </p:cNvSpPr>
            <p:nvPr/>
          </p:nvSpPr>
          <p:spPr bwMode="auto">
            <a:xfrm>
              <a:off x="4152692" y="1700943"/>
              <a:ext cx="1089421" cy="523220"/>
            </a:xfrm>
            <a:prstGeom prst="rect">
              <a:avLst/>
            </a:prstGeom>
            <a:solidFill>
              <a:srgbClr val="CCFFFF"/>
            </a:solidFill>
            <a:ln w="25400">
              <a:solidFill>
                <a:srgbClr val="0070C0"/>
              </a:solidFill>
              <a:miter lim="800000"/>
              <a:headEnd/>
              <a:tailEnd/>
            </a:ln>
          </p:spPr>
          <p:txBody>
            <a:bodyPr>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en-US" altLang="en-US" sz="2800" b="1"/>
                <a:t>ANL</a:t>
              </a:r>
            </a:p>
          </p:txBody>
        </p:sp>
        <p:cxnSp>
          <p:nvCxnSpPr>
            <p:cNvPr id="5132" name="Straight Arrow Connector 13"/>
            <p:cNvCxnSpPr>
              <a:cxnSpLocks noChangeShapeType="1"/>
            </p:cNvCxnSpPr>
            <p:nvPr/>
          </p:nvCxnSpPr>
          <p:spPr bwMode="auto">
            <a:xfrm>
              <a:off x="5242114" y="2224163"/>
              <a:ext cx="396687" cy="519037"/>
            </a:xfrm>
            <a:prstGeom prst="straightConnector1">
              <a:avLst/>
            </a:prstGeom>
            <a:noFill/>
            <a:ln w="254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5133" name="Straight Arrow Connector 15"/>
            <p:cNvCxnSpPr>
              <a:cxnSpLocks noChangeShapeType="1"/>
            </p:cNvCxnSpPr>
            <p:nvPr/>
          </p:nvCxnSpPr>
          <p:spPr bwMode="auto">
            <a:xfrm flipV="1">
              <a:off x="1187437" y="3352800"/>
              <a:ext cx="31914" cy="932930"/>
            </a:xfrm>
            <a:prstGeom prst="straightConnector1">
              <a:avLst/>
            </a:prstGeom>
            <a:noFill/>
            <a:ln w="254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5134" name="Straight Arrow Connector 16"/>
            <p:cNvCxnSpPr>
              <a:cxnSpLocks noChangeShapeType="1"/>
            </p:cNvCxnSpPr>
            <p:nvPr/>
          </p:nvCxnSpPr>
          <p:spPr bwMode="auto">
            <a:xfrm flipV="1">
              <a:off x="2819401" y="3657601"/>
              <a:ext cx="304799" cy="1066799"/>
            </a:xfrm>
            <a:prstGeom prst="straightConnector1">
              <a:avLst/>
            </a:prstGeom>
            <a:noFill/>
            <a:ln w="254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5135" name="Straight Arrow Connector 17"/>
            <p:cNvCxnSpPr>
              <a:cxnSpLocks noChangeShapeType="1"/>
            </p:cNvCxnSpPr>
            <p:nvPr/>
          </p:nvCxnSpPr>
          <p:spPr bwMode="auto">
            <a:xfrm flipH="1" flipV="1">
              <a:off x="6848484" y="3744829"/>
              <a:ext cx="215710" cy="279290"/>
            </a:xfrm>
            <a:prstGeom prst="straightConnector1">
              <a:avLst/>
            </a:prstGeom>
            <a:noFill/>
            <a:ln w="254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5136" name="Straight Arrow Connector 18"/>
            <p:cNvCxnSpPr>
              <a:cxnSpLocks noChangeShapeType="1"/>
            </p:cNvCxnSpPr>
            <p:nvPr/>
          </p:nvCxnSpPr>
          <p:spPr bwMode="auto">
            <a:xfrm flipH="1" flipV="1">
              <a:off x="6175944" y="3657601"/>
              <a:ext cx="672540" cy="990599"/>
            </a:xfrm>
            <a:prstGeom prst="straightConnector1">
              <a:avLst/>
            </a:prstGeom>
            <a:noFill/>
            <a:ln w="25400" algn="ctr">
              <a:solidFill>
                <a:srgbClr val="0070C0"/>
              </a:solidFill>
              <a:round/>
              <a:headEnd/>
              <a:tailEnd type="arrow" w="med" len="med"/>
            </a:ln>
            <a:extLst>
              <a:ext uri="{909E8E84-426E-40DD-AFC4-6F175D3DCCD1}">
                <a14:hiddenFill xmlns:a14="http://schemas.microsoft.com/office/drawing/2010/main">
                  <a:noFill/>
                </a14:hiddenFill>
              </a:ext>
            </a:extLst>
          </p:spPr>
        </p:cxnSp>
      </p:grpSp>
      <p:sp>
        <p:nvSpPr>
          <p:cNvPr id="32" name="TextBox 5"/>
          <p:cNvSpPr txBox="1">
            <a:spLocks noChangeArrowheads="1"/>
          </p:cNvSpPr>
          <p:nvPr/>
        </p:nvSpPr>
        <p:spPr bwMode="auto">
          <a:xfrm>
            <a:off x="708025" y="1828800"/>
            <a:ext cx="1219255" cy="523220"/>
          </a:xfrm>
          <a:prstGeom prst="rect">
            <a:avLst/>
          </a:prstGeom>
          <a:solidFill>
            <a:srgbClr val="CCFFFF"/>
          </a:solidFill>
          <a:ln w="25400">
            <a:solidFill>
              <a:srgbClr val="0070C0"/>
            </a:solidFill>
            <a:miter lim="800000"/>
            <a:headEnd/>
            <a:tailEnd/>
          </a:ln>
        </p:spPr>
        <p:txBody>
          <a:bodyPr>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en-US" altLang="en-US" sz="2800" b="1"/>
              <a:t>LBNL</a:t>
            </a:r>
          </a:p>
        </p:txBody>
      </p:sp>
      <p:cxnSp>
        <p:nvCxnSpPr>
          <p:cNvPr id="33" name="Straight Arrow Connector 15"/>
          <p:cNvCxnSpPr>
            <a:cxnSpLocks noChangeShapeType="1"/>
          </p:cNvCxnSpPr>
          <p:nvPr/>
        </p:nvCxnSpPr>
        <p:spPr bwMode="auto">
          <a:xfrm flipH="1">
            <a:off x="1165252" y="2352020"/>
            <a:ext cx="152400" cy="1000780"/>
          </a:xfrm>
          <a:prstGeom prst="straightConnector1">
            <a:avLst/>
          </a:prstGeom>
          <a:noFill/>
          <a:ln w="25400" algn="ctr">
            <a:solidFill>
              <a:srgbClr val="0070C0"/>
            </a:solidFill>
            <a:round/>
            <a:headEnd/>
            <a:tailEnd type="arrow" w="med" len="med"/>
          </a:ln>
          <a:extLst>
            <a:ext uri="{909E8E84-426E-40DD-AFC4-6F175D3DCCD1}">
              <a14:hiddenFill xmlns:a14="http://schemas.microsoft.com/office/drawing/2010/main">
                <a:noFill/>
              </a14:hiddenFill>
            </a:ext>
          </a:extLst>
        </p:spPr>
      </p:cxnSp>
      <p:sp>
        <p:nvSpPr>
          <p:cNvPr id="19" name="TextBox 9"/>
          <p:cNvSpPr txBox="1">
            <a:spLocks noChangeArrowheads="1"/>
          </p:cNvSpPr>
          <p:nvPr/>
        </p:nvSpPr>
        <p:spPr bwMode="auto">
          <a:xfrm>
            <a:off x="5358743" y="1153179"/>
            <a:ext cx="1089471" cy="523220"/>
          </a:xfrm>
          <a:prstGeom prst="rect">
            <a:avLst/>
          </a:prstGeom>
          <a:solidFill>
            <a:srgbClr val="CCFFFF"/>
          </a:solidFill>
          <a:ln w="25400">
            <a:solidFill>
              <a:srgbClr val="0070C0"/>
            </a:solidFill>
            <a:miter lim="800000"/>
            <a:headEnd/>
            <a:tailEnd/>
          </a:ln>
        </p:spPr>
        <p:txBody>
          <a:bodyPr>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en-US" altLang="en-US" sz="2800" b="1" dirty="0" smtClean="0"/>
              <a:t>MSU</a:t>
            </a:r>
            <a:endParaRPr lang="en-US" altLang="en-US" sz="2800" b="1" dirty="0"/>
          </a:p>
        </p:txBody>
      </p:sp>
      <p:cxnSp>
        <p:nvCxnSpPr>
          <p:cNvPr id="20" name="Straight Arrow Connector 13"/>
          <p:cNvCxnSpPr>
            <a:cxnSpLocks noChangeShapeType="1"/>
            <a:stCxn id="19" idx="2"/>
          </p:cNvCxnSpPr>
          <p:nvPr/>
        </p:nvCxnSpPr>
        <p:spPr bwMode="auto">
          <a:xfrm>
            <a:off x="5903479" y="1676399"/>
            <a:ext cx="116321" cy="866170"/>
          </a:xfrm>
          <a:prstGeom prst="straightConnector1">
            <a:avLst/>
          </a:prstGeom>
          <a:noFill/>
          <a:ln w="254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22" name="Straight Arrow Connector 13"/>
          <p:cNvCxnSpPr>
            <a:cxnSpLocks noChangeShapeType="1"/>
          </p:cNvCxnSpPr>
          <p:nvPr/>
        </p:nvCxnSpPr>
        <p:spPr bwMode="auto">
          <a:xfrm>
            <a:off x="4398434" y="3427169"/>
            <a:ext cx="135466" cy="992431"/>
          </a:xfrm>
          <a:prstGeom prst="straightConnector1">
            <a:avLst/>
          </a:prstGeom>
          <a:noFill/>
          <a:ln w="25400" algn="ctr">
            <a:solidFill>
              <a:srgbClr val="0070C0"/>
            </a:solidFill>
            <a:round/>
            <a:headEnd/>
            <a:tailEnd type="arrow" w="med" len="med"/>
          </a:ln>
          <a:extLst>
            <a:ext uri="{909E8E84-426E-40DD-AFC4-6F175D3DCCD1}">
              <a14:hiddenFill xmlns:a14="http://schemas.microsoft.com/office/drawing/2010/main">
                <a:noFill/>
              </a14:hiddenFill>
            </a:ext>
          </a:extLst>
        </p:spPr>
      </p:cxnSp>
      <p:sp>
        <p:nvSpPr>
          <p:cNvPr id="23" name="TextBox 9"/>
          <p:cNvSpPr txBox="1">
            <a:spLocks noChangeArrowheads="1"/>
          </p:cNvSpPr>
          <p:nvPr/>
        </p:nvSpPr>
        <p:spPr bwMode="auto">
          <a:xfrm>
            <a:off x="3788833" y="2895600"/>
            <a:ext cx="1219200" cy="523220"/>
          </a:xfrm>
          <a:prstGeom prst="rect">
            <a:avLst/>
          </a:prstGeom>
          <a:solidFill>
            <a:srgbClr val="CCFFFF"/>
          </a:solidFill>
          <a:ln w="25400">
            <a:solidFill>
              <a:srgbClr val="0070C0"/>
            </a:solidFill>
            <a:miter lim="800000"/>
            <a:headEnd/>
            <a:tailEnd/>
          </a:ln>
        </p:spPr>
        <p:txBody>
          <a:bodyPr wrap="square">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en-US" altLang="en-US" sz="2800" b="1" dirty="0" smtClean="0"/>
              <a:t>TAMU</a:t>
            </a:r>
            <a:endParaRPr lang="en-US" altLang="en-US" sz="2800" b="1" dirty="0"/>
          </a:p>
        </p:txBody>
      </p:sp>
      <p:sp>
        <p:nvSpPr>
          <p:cNvPr id="27" name="TextBox 9"/>
          <p:cNvSpPr txBox="1">
            <a:spLocks noChangeArrowheads="1"/>
          </p:cNvSpPr>
          <p:nvPr/>
        </p:nvSpPr>
        <p:spPr bwMode="auto">
          <a:xfrm>
            <a:off x="6512304" y="1281036"/>
            <a:ext cx="1829847" cy="523220"/>
          </a:xfrm>
          <a:prstGeom prst="rect">
            <a:avLst/>
          </a:prstGeom>
          <a:solidFill>
            <a:srgbClr val="CCFFFF"/>
          </a:solidFill>
          <a:ln w="25400">
            <a:solidFill>
              <a:srgbClr val="0070C0"/>
            </a:solidFill>
            <a:miter lim="800000"/>
            <a:headEnd/>
            <a:tailEnd/>
          </a:ln>
        </p:spPr>
        <p:txBody>
          <a:bodyPr wrap="square">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en-US" altLang="en-US" sz="2800" b="1" dirty="0" smtClean="0"/>
              <a:t>McMaster</a:t>
            </a:r>
            <a:endParaRPr lang="en-US" altLang="en-US" sz="2800" b="1" dirty="0"/>
          </a:p>
        </p:txBody>
      </p:sp>
      <p:cxnSp>
        <p:nvCxnSpPr>
          <p:cNvPr id="29" name="Straight Arrow Connector 13"/>
          <p:cNvCxnSpPr>
            <a:cxnSpLocks noChangeShapeType="1"/>
          </p:cNvCxnSpPr>
          <p:nvPr/>
        </p:nvCxnSpPr>
        <p:spPr bwMode="auto">
          <a:xfrm flipH="1">
            <a:off x="6677535" y="1804256"/>
            <a:ext cx="278914" cy="612549"/>
          </a:xfrm>
          <a:prstGeom prst="straightConnector1">
            <a:avLst/>
          </a:prstGeom>
          <a:noFill/>
          <a:ln w="25400" algn="ctr">
            <a:solidFill>
              <a:srgbClr val="0070C0"/>
            </a:solidFill>
            <a:round/>
            <a:headEnd/>
            <a:tailEnd type="arrow" w="med" len="med"/>
          </a:ln>
          <a:extLst>
            <a:ext uri="{909E8E84-426E-40DD-AFC4-6F175D3DCCD1}">
              <a14:hiddenFill xmlns:a14="http://schemas.microsoft.com/office/drawing/2010/main">
                <a:noFill/>
              </a14:hiddenFill>
            </a:ext>
          </a:extLst>
        </p:spPr>
      </p:cxnSp>
      <p:sp>
        <p:nvSpPr>
          <p:cNvPr id="25" name="TextBox 1"/>
          <p:cNvSpPr txBox="1">
            <a:spLocks noChangeArrowheads="1"/>
          </p:cNvSpPr>
          <p:nvPr/>
        </p:nvSpPr>
        <p:spPr bwMode="auto">
          <a:xfrm>
            <a:off x="7258037" y="3361254"/>
            <a:ext cx="1124586" cy="523220"/>
          </a:xfrm>
          <a:prstGeom prst="rect">
            <a:avLst/>
          </a:prstGeom>
          <a:solidFill>
            <a:srgbClr val="CCFFFF"/>
          </a:solidFill>
          <a:ln w="25400">
            <a:solidFill>
              <a:srgbClr val="0070C0"/>
            </a:solidFill>
            <a:miter lim="800000"/>
            <a:headEnd/>
            <a:tailEnd/>
          </a:ln>
        </p:spPr>
        <p:txBody>
          <a:bodyPr wrap="square">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algn="ctr" eaLnBrk="1" hangingPunct="1">
              <a:spcBef>
                <a:spcPct val="0"/>
              </a:spcBef>
              <a:buClrTx/>
              <a:buSzTx/>
              <a:buFontTx/>
              <a:buNone/>
            </a:pPr>
            <a:r>
              <a:rPr lang="en-US" altLang="en-US" sz="2800" b="1" dirty="0" smtClean="0"/>
              <a:t>NIST</a:t>
            </a:r>
            <a:endParaRPr lang="en-US" altLang="en-US" sz="2800" b="1" dirty="0"/>
          </a:p>
        </p:txBody>
      </p:sp>
      <p:cxnSp>
        <p:nvCxnSpPr>
          <p:cNvPr id="26" name="Straight Arrow Connector 4"/>
          <p:cNvCxnSpPr>
            <a:cxnSpLocks noChangeShapeType="1"/>
            <a:stCxn id="5125" idx="2"/>
          </p:cNvCxnSpPr>
          <p:nvPr/>
        </p:nvCxnSpPr>
        <p:spPr bwMode="auto">
          <a:xfrm flipH="1">
            <a:off x="7620000" y="2547328"/>
            <a:ext cx="193550" cy="305082"/>
          </a:xfrm>
          <a:prstGeom prst="straightConnector1">
            <a:avLst/>
          </a:prstGeom>
          <a:noFill/>
          <a:ln w="254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28" name="Straight Arrow Connector 4"/>
          <p:cNvCxnSpPr>
            <a:cxnSpLocks noChangeShapeType="1"/>
          </p:cNvCxnSpPr>
          <p:nvPr/>
        </p:nvCxnSpPr>
        <p:spPr bwMode="auto">
          <a:xfrm flipH="1" flipV="1">
            <a:off x="7114925" y="3048000"/>
            <a:ext cx="143112" cy="304800"/>
          </a:xfrm>
          <a:prstGeom prst="straightConnector1">
            <a:avLst/>
          </a:prstGeom>
          <a:noFill/>
          <a:ln w="25400" algn="ctr">
            <a:solidFill>
              <a:srgbClr val="0070C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7263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533400"/>
            <a:ext cx="8077200" cy="5016758"/>
          </a:xfrm>
          <a:prstGeom prst="rect">
            <a:avLst/>
          </a:prstGeom>
          <a:noFill/>
        </p:spPr>
        <p:txBody>
          <a:bodyPr wrap="square" rtlCol="0">
            <a:spAutoFit/>
          </a:bodyPr>
          <a:lstStyle/>
          <a:p>
            <a:r>
              <a:rPr lang="en-US" b="1" dirty="0" smtClean="0">
                <a:solidFill>
                  <a:schemeClr val="tx2"/>
                </a:solidFill>
              </a:rPr>
              <a:t>Outline</a:t>
            </a:r>
          </a:p>
          <a:p>
            <a:endParaRPr lang="en-US" dirty="0"/>
          </a:p>
          <a:p>
            <a:pPr marL="342900" indent="-342900">
              <a:buFont typeface="Courier New" panose="02070309020205020404" pitchFamily="49" charset="0"/>
              <a:buChar char="o"/>
            </a:pPr>
            <a:r>
              <a:rPr lang="en-US" sz="2400" dirty="0" smtClean="0"/>
              <a:t>USNDP Personal changes and FTE distributions.</a:t>
            </a:r>
          </a:p>
          <a:p>
            <a:pPr marL="342900" indent="-342900">
              <a:buFont typeface="Courier New" panose="02070309020205020404" pitchFamily="49" charset="0"/>
              <a:buChar char="o"/>
            </a:pPr>
            <a:endParaRPr lang="en-US" sz="2400" dirty="0"/>
          </a:p>
          <a:p>
            <a:pPr marL="342900" indent="-342900">
              <a:buFont typeface="Courier New" panose="02070309020205020404" pitchFamily="49" charset="0"/>
              <a:buChar char="o"/>
            </a:pPr>
            <a:r>
              <a:rPr lang="en-US" sz="2400" dirty="0"/>
              <a:t>USNDP </a:t>
            </a:r>
            <a:r>
              <a:rPr lang="en-US" sz="2400" dirty="0" smtClean="0"/>
              <a:t>Compilation, evaluation and dissemination metrics.</a:t>
            </a:r>
          </a:p>
          <a:p>
            <a:pPr marL="342900" indent="-342900">
              <a:buFont typeface="Courier New" panose="02070309020205020404" pitchFamily="49" charset="0"/>
              <a:buChar char="o"/>
            </a:pPr>
            <a:endParaRPr lang="en-US" sz="2400" dirty="0"/>
          </a:p>
          <a:p>
            <a:pPr marL="342900" indent="-342900">
              <a:buFont typeface="Courier New" panose="02070309020205020404" pitchFamily="49" charset="0"/>
              <a:buChar char="o"/>
            </a:pPr>
            <a:r>
              <a:rPr lang="en-US" sz="2400" dirty="0" smtClean="0"/>
              <a:t>Response to NDAC recommendations and comments</a:t>
            </a:r>
          </a:p>
          <a:p>
            <a:pPr marL="342900" indent="-342900">
              <a:buFont typeface="Courier New" panose="02070309020205020404" pitchFamily="49" charset="0"/>
              <a:buChar char="o"/>
            </a:pPr>
            <a:endParaRPr lang="en-US" sz="2400" dirty="0"/>
          </a:p>
          <a:p>
            <a:endParaRPr lang="en-US" sz="2400" dirty="0" smtClean="0"/>
          </a:p>
          <a:p>
            <a:r>
              <a:rPr lang="en-US" sz="2400" dirty="0" smtClean="0">
                <a:solidFill>
                  <a:srgbClr val="0000FF"/>
                </a:solidFill>
              </a:rPr>
              <a:t>More detailed metrics will be given by database managers</a:t>
            </a:r>
          </a:p>
          <a:p>
            <a:endParaRPr lang="en-US" sz="2400" dirty="0">
              <a:solidFill>
                <a:srgbClr val="0000FF"/>
              </a:solidFill>
            </a:endParaRPr>
          </a:p>
          <a:p>
            <a:r>
              <a:rPr lang="en-US" sz="2400" dirty="0" smtClean="0">
                <a:solidFill>
                  <a:srgbClr val="0000FF"/>
                </a:solidFill>
              </a:rPr>
              <a:t>Additional activities will be given in the lab reports.</a:t>
            </a:r>
            <a:endParaRPr lang="en-US" sz="2400" dirty="0">
              <a:solidFill>
                <a:srgbClr val="0000FF"/>
              </a:solidFill>
            </a:endParaRPr>
          </a:p>
        </p:txBody>
      </p:sp>
    </p:spTree>
    <p:extLst>
      <p:ext uri="{BB962C8B-B14F-4D97-AF65-F5344CB8AC3E}">
        <p14:creationId xmlns:p14="http://schemas.microsoft.com/office/powerpoint/2010/main" val="300001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555623" y="24035"/>
            <a:ext cx="8283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algn="ctr" eaLnBrk="1" hangingPunct="1">
              <a:spcBef>
                <a:spcPct val="50000"/>
              </a:spcBef>
              <a:buClrTx/>
              <a:buSzTx/>
              <a:buFontTx/>
              <a:buNone/>
            </a:pPr>
            <a:r>
              <a:rPr lang="en-US" altLang="en-US" sz="2800" b="1" dirty="0" smtClean="0">
                <a:solidFill>
                  <a:srgbClr val="042B7F"/>
                </a:solidFill>
              </a:rPr>
              <a:t>US Nuclear Data Program Main Products</a:t>
            </a:r>
            <a:endParaRPr lang="en-US" altLang="en-US" sz="2800" b="1" dirty="0">
              <a:solidFill>
                <a:srgbClr val="042B7F"/>
              </a:solidFill>
            </a:endParaRPr>
          </a:p>
        </p:txBody>
      </p:sp>
      <p:sp>
        <p:nvSpPr>
          <p:cNvPr id="5" name="TextBox 4"/>
          <p:cNvSpPr txBox="1"/>
          <p:nvPr/>
        </p:nvSpPr>
        <p:spPr>
          <a:xfrm>
            <a:off x="304800" y="713931"/>
            <a:ext cx="7924800" cy="5447645"/>
          </a:xfrm>
          <a:prstGeom prst="rect">
            <a:avLst/>
          </a:prstGeom>
          <a:noFill/>
        </p:spPr>
        <p:txBody>
          <a:bodyPr wrap="square" rtlCol="0">
            <a:spAutoFit/>
          </a:bodyPr>
          <a:lstStyle/>
          <a:p>
            <a:r>
              <a:rPr lang="en-US" sz="2000" b="1" dirty="0" smtClean="0">
                <a:solidFill>
                  <a:schemeClr val="tx2"/>
                </a:solidFill>
              </a:rPr>
              <a:t>Nuclear Science References (NSR)</a:t>
            </a:r>
          </a:p>
          <a:p>
            <a:r>
              <a:rPr lang="en-US" sz="2000" dirty="0" smtClean="0"/>
              <a:t>Articles indexed according to content</a:t>
            </a:r>
          </a:p>
          <a:p>
            <a:endParaRPr lang="en-US" sz="800" dirty="0" smtClean="0"/>
          </a:p>
          <a:p>
            <a:r>
              <a:rPr lang="en-US" sz="2000" b="1" dirty="0" smtClean="0">
                <a:solidFill>
                  <a:schemeClr val="tx2"/>
                </a:solidFill>
              </a:rPr>
              <a:t>EXFOR</a:t>
            </a:r>
          </a:p>
          <a:p>
            <a:r>
              <a:rPr lang="en-US" sz="2000" dirty="0" smtClean="0"/>
              <a:t>Compiled nuclear reaction data</a:t>
            </a:r>
          </a:p>
          <a:p>
            <a:endParaRPr lang="en-US" sz="800" dirty="0"/>
          </a:p>
          <a:p>
            <a:r>
              <a:rPr lang="en-US" sz="2000" b="1" dirty="0" smtClean="0">
                <a:solidFill>
                  <a:schemeClr val="tx2"/>
                </a:solidFill>
              </a:rPr>
              <a:t>XUNDL</a:t>
            </a:r>
          </a:p>
          <a:p>
            <a:r>
              <a:rPr lang="en-US" sz="2000" dirty="0" smtClean="0"/>
              <a:t>Compiled nuclear structure and decay data</a:t>
            </a:r>
          </a:p>
          <a:p>
            <a:endParaRPr lang="en-US" sz="800" dirty="0" smtClean="0"/>
          </a:p>
          <a:p>
            <a:r>
              <a:rPr lang="en-US" sz="2000" b="1" dirty="0" smtClean="0">
                <a:solidFill>
                  <a:schemeClr val="tx2"/>
                </a:solidFill>
              </a:rPr>
              <a:t>Evaluated Nuclear Structure Data File (ENSDF)</a:t>
            </a:r>
          </a:p>
          <a:p>
            <a:r>
              <a:rPr lang="en-US" sz="2000" dirty="0"/>
              <a:t>Recommended </a:t>
            </a:r>
            <a:r>
              <a:rPr lang="en-US" sz="2000" dirty="0" smtClean="0"/>
              <a:t>nuclear structure and decay data</a:t>
            </a:r>
          </a:p>
          <a:p>
            <a:endParaRPr lang="en-US" sz="800" dirty="0" smtClean="0"/>
          </a:p>
          <a:p>
            <a:r>
              <a:rPr lang="en-US" sz="2000" b="1" dirty="0" smtClean="0">
                <a:solidFill>
                  <a:schemeClr val="tx2"/>
                </a:solidFill>
              </a:rPr>
              <a:t>ENDF</a:t>
            </a:r>
          </a:p>
          <a:p>
            <a:r>
              <a:rPr lang="en-US" sz="2000" dirty="0"/>
              <a:t>Recommended particle transport and decay data, with a strong emphasis on neutron-induced reaction data</a:t>
            </a:r>
          </a:p>
          <a:p>
            <a:endParaRPr lang="en-US" sz="800" dirty="0"/>
          </a:p>
          <a:p>
            <a:r>
              <a:rPr lang="en-US" sz="2000" b="1" dirty="0" smtClean="0">
                <a:solidFill>
                  <a:schemeClr val="tx2"/>
                </a:solidFill>
              </a:rPr>
              <a:t>Nuclear Data Sheets</a:t>
            </a:r>
          </a:p>
          <a:p>
            <a:r>
              <a:rPr lang="en-US" sz="2000" dirty="0" smtClean="0"/>
              <a:t>Journal devoted to the publication of nuclear data articles</a:t>
            </a:r>
          </a:p>
          <a:p>
            <a:endParaRPr lang="en-US" sz="800" dirty="0"/>
          </a:p>
          <a:p>
            <a:r>
              <a:rPr lang="en-US" sz="2000" b="1" dirty="0" smtClean="0">
                <a:solidFill>
                  <a:schemeClr val="tx2"/>
                </a:solidFill>
              </a:rPr>
              <a:t>Web dissemination</a:t>
            </a:r>
          </a:p>
          <a:p>
            <a:r>
              <a:rPr lang="en-US" sz="2000" dirty="0" smtClean="0"/>
              <a:t>www.nndc.bnl.gov</a:t>
            </a:r>
          </a:p>
        </p:txBody>
      </p:sp>
      <p:pic>
        <p:nvPicPr>
          <p:cNvPr id="1026" name="Picture 2" descr="http://www.nndc.bnl.gov/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084" y="547255"/>
            <a:ext cx="3393013" cy="2348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872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1"/>
          <p:cNvSpPr txBox="1">
            <a:spLocks noChangeArrowheads="1"/>
          </p:cNvSpPr>
          <p:nvPr/>
        </p:nvSpPr>
        <p:spPr bwMode="auto">
          <a:xfrm>
            <a:off x="304800" y="166255"/>
            <a:ext cx="8610600"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800">
                <a:solidFill>
                  <a:schemeClr val="tx1"/>
                </a:solidFill>
                <a:latin typeface="Arial" charset="0"/>
                <a:ea typeface="ＭＳ Ｐゴシック" pitchFamily="34" charset="-128"/>
              </a:defRPr>
            </a:lvl2pPr>
            <a:lvl3pPr marL="1143000" indent="-228600" eaLnBrk="0" hangingPunct="0">
              <a:defRPr sz="2800">
                <a:solidFill>
                  <a:schemeClr val="tx1"/>
                </a:solidFill>
                <a:latin typeface="Arial" charset="0"/>
                <a:ea typeface="ＭＳ Ｐゴシック" pitchFamily="34" charset="-128"/>
              </a:defRPr>
            </a:lvl3pPr>
            <a:lvl4pPr marL="1600200" indent="-228600" eaLnBrk="0" hangingPunct="0">
              <a:defRPr sz="2800">
                <a:solidFill>
                  <a:schemeClr val="tx1"/>
                </a:solidFill>
                <a:latin typeface="Arial" charset="0"/>
                <a:ea typeface="ＭＳ Ｐゴシック" pitchFamily="34" charset="-128"/>
              </a:defRPr>
            </a:lvl4pPr>
            <a:lvl5pPr marL="2057400" indent="-228600" eaLnBrk="0" hangingPunct="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1" hangingPunct="1">
              <a:spcBef>
                <a:spcPct val="50000"/>
              </a:spcBef>
            </a:pPr>
            <a:r>
              <a:rPr lang="en-US" altLang="en-US" b="1" dirty="0" smtClean="0">
                <a:solidFill>
                  <a:srgbClr val="042B7F"/>
                </a:solidFill>
              </a:rPr>
              <a:t>Personnel Changes</a:t>
            </a:r>
          </a:p>
          <a:p>
            <a:pPr marL="342900" indent="-342900" eaLnBrk="1" hangingPunct="1">
              <a:spcBef>
                <a:spcPct val="50000"/>
              </a:spcBef>
              <a:buFont typeface="Arial" panose="020B0604020202020204" pitchFamily="34" charset="0"/>
              <a:buChar char="•"/>
            </a:pPr>
            <a:r>
              <a:rPr lang="en-US" altLang="en-US" sz="2000" dirty="0" smtClean="0"/>
              <a:t>Libby </a:t>
            </a:r>
            <a:r>
              <a:rPr lang="en-US" altLang="en-US" sz="2000" dirty="0" err="1" smtClean="0"/>
              <a:t>McCutchan</a:t>
            </a:r>
            <a:r>
              <a:rPr lang="en-US" altLang="en-US" sz="2000" dirty="0" smtClean="0"/>
              <a:t> became XUNDL manager on October 3 2015.</a:t>
            </a:r>
          </a:p>
          <a:p>
            <a:pPr marL="342900" indent="-342900" eaLnBrk="1" hangingPunct="1">
              <a:spcBef>
                <a:spcPct val="50000"/>
              </a:spcBef>
              <a:buFont typeface="Arial" panose="020B0604020202020204" pitchFamily="34" charset="0"/>
              <a:buChar char="•"/>
            </a:pPr>
            <a:r>
              <a:rPr lang="en-US" altLang="en-US" sz="2000" dirty="0"/>
              <a:t>Libby </a:t>
            </a:r>
            <a:r>
              <a:rPr lang="en-US" altLang="en-US" sz="2000" dirty="0" err="1"/>
              <a:t>McCutchan</a:t>
            </a:r>
            <a:r>
              <a:rPr lang="en-US" altLang="en-US" sz="2000" dirty="0"/>
              <a:t> became ENSDF manager and Nuclear Data Sheets editor on April 30 2016.</a:t>
            </a:r>
          </a:p>
          <a:p>
            <a:pPr marL="342900" indent="-342900" eaLnBrk="1" hangingPunct="1">
              <a:spcBef>
                <a:spcPct val="50000"/>
              </a:spcBef>
              <a:buFont typeface="Arial" panose="020B0604020202020204" pitchFamily="34" charset="0"/>
              <a:buChar char="•"/>
            </a:pPr>
            <a:r>
              <a:rPr lang="en-US" altLang="en-US" sz="2000" dirty="0"/>
              <a:t>Alejandro </a:t>
            </a:r>
            <a:r>
              <a:rPr lang="en-US" altLang="en-US" sz="2000" dirty="0" err="1"/>
              <a:t>Sonzogni</a:t>
            </a:r>
            <a:r>
              <a:rPr lang="en-US" altLang="en-US" sz="2000" dirty="0"/>
              <a:t> </a:t>
            </a:r>
            <a:r>
              <a:rPr lang="en-US" altLang="en-US" sz="2000" dirty="0" smtClean="0"/>
              <a:t>became NNDC </a:t>
            </a:r>
            <a:r>
              <a:rPr lang="en-US" altLang="en-US" sz="2000" dirty="0"/>
              <a:t>head </a:t>
            </a:r>
            <a:r>
              <a:rPr lang="en-US" altLang="en-US" sz="2000" dirty="0" smtClean="0"/>
              <a:t>and Mike </a:t>
            </a:r>
            <a:r>
              <a:rPr lang="en-US" altLang="en-US" sz="2000" dirty="0"/>
              <a:t>Herman NNDC deputy head on </a:t>
            </a:r>
            <a:r>
              <a:rPr lang="en-US" altLang="en-US" sz="2000" dirty="0" smtClean="0"/>
              <a:t>September 1</a:t>
            </a:r>
            <a:r>
              <a:rPr lang="en-US" altLang="en-US" sz="2000" baseline="30000" dirty="0" smtClean="0"/>
              <a:t>st</a:t>
            </a:r>
            <a:r>
              <a:rPr lang="en-US" altLang="en-US" sz="2000" dirty="0" smtClean="0"/>
              <a:t> 2016. </a:t>
            </a:r>
            <a:endParaRPr lang="en-US" altLang="en-US" sz="2000" dirty="0"/>
          </a:p>
          <a:p>
            <a:pPr marL="342900" indent="-342900" eaLnBrk="1" hangingPunct="1">
              <a:spcBef>
                <a:spcPct val="50000"/>
              </a:spcBef>
              <a:buFont typeface="Arial" panose="020B0604020202020204" pitchFamily="34" charset="0"/>
              <a:buChar char="•"/>
            </a:pPr>
            <a:r>
              <a:rPr lang="en-US" altLang="en-US" sz="2000" dirty="0" err="1"/>
              <a:t>Jagdish</a:t>
            </a:r>
            <a:r>
              <a:rPr lang="en-US" altLang="en-US" sz="2000" dirty="0"/>
              <a:t> </a:t>
            </a:r>
            <a:r>
              <a:rPr lang="en-US" altLang="en-US" sz="2000" dirty="0" err="1"/>
              <a:t>Tuli</a:t>
            </a:r>
            <a:r>
              <a:rPr lang="en-US" altLang="en-US" sz="2000" dirty="0"/>
              <a:t> retired on </a:t>
            </a:r>
            <a:r>
              <a:rPr lang="en-US" altLang="en-US" sz="2000" dirty="0" smtClean="0"/>
              <a:t>October 21</a:t>
            </a:r>
            <a:r>
              <a:rPr lang="en-US" altLang="en-US" sz="2000" baseline="30000" dirty="0" smtClean="0"/>
              <a:t>st</a:t>
            </a:r>
            <a:r>
              <a:rPr lang="en-US" altLang="en-US" sz="2000" dirty="0" smtClean="0"/>
              <a:t> 2016.</a:t>
            </a:r>
          </a:p>
          <a:p>
            <a:pPr marL="342900" indent="-342900" eaLnBrk="1" hangingPunct="1">
              <a:spcBef>
                <a:spcPct val="50000"/>
              </a:spcBef>
              <a:buFont typeface="Arial" panose="020B0604020202020204" pitchFamily="34" charset="0"/>
              <a:buChar char="•"/>
            </a:pPr>
            <a:r>
              <a:rPr lang="en-US" altLang="en-US" sz="2000" dirty="0" err="1" smtClean="0"/>
              <a:t>Gulhan</a:t>
            </a:r>
            <a:r>
              <a:rPr lang="en-US" altLang="en-US" sz="2000" dirty="0" smtClean="0"/>
              <a:t> </a:t>
            </a:r>
            <a:r>
              <a:rPr lang="en-US" altLang="en-US" sz="2000" dirty="0" err="1" smtClean="0"/>
              <a:t>Gurdal</a:t>
            </a:r>
            <a:r>
              <a:rPr lang="en-US" altLang="en-US" sz="2000" dirty="0" smtClean="0"/>
              <a:t> under contract, 0.1 FTE for XUNDL work during FY 16.</a:t>
            </a:r>
          </a:p>
          <a:p>
            <a:pPr marL="342900" indent="-342900" eaLnBrk="1" hangingPunct="1">
              <a:spcBef>
                <a:spcPct val="50000"/>
              </a:spcBef>
              <a:buFont typeface="Arial" panose="020B0604020202020204" pitchFamily="34" charset="0"/>
              <a:buChar char="•"/>
            </a:pPr>
            <a:r>
              <a:rPr lang="en-US" altLang="en-US" sz="2000" dirty="0" smtClean="0"/>
              <a:t>Jon </a:t>
            </a:r>
            <a:r>
              <a:rPr lang="en-US" altLang="en-US" sz="2000" dirty="0" err="1" smtClean="0"/>
              <a:t>Batchelder</a:t>
            </a:r>
            <a:r>
              <a:rPr lang="en-US" altLang="en-US" sz="2000" dirty="0" smtClean="0"/>
              <a:t> from ORNL moved to UCB in October 2015.</a:t>
            </a:r>
          </a:p>
          <a:p>
            <a:pPr marL="342900" indent="-342900" eaLnBrk="1" hangingPunct="1">
              <a:spcBef>
                <a:spcPct val="50000"/>
              </a:spcBef>
              <a:buFont typeface="Arial" panose="020B0604020202020204" pitchFamily="34" charset="0"/>
              <a:buChar char="•"/>
            </a:pPr>
            <a:r>
              <a:rPr lang="en-US" altLang="en-US" sz="2000" dirty="0" smtClean="0"/>
              <a:t>Aaron Hurst moved from LBNL to UCB in January 2016.</a:t>
            </a:r>
          </a:p>
          <a:p>
            <a:pPr marL="342900" indent="-342900" eaLnBrk="1" hangingPunct="1">
              <a:spcBef>
                <a:spcPct val="50000"/>
              </a:spcBef>
              <a:buFont typeface="Arial" panose="020B0604020202020204" pitchFamily="34" charset="0"/>
              <a:buChar char="•"/>
            </a:pPr>
            <a:r>
              <a:rPr lang="en-US" altLang="en-US" sz="2000" dirty="0" smtClean="0"/>
              <a:t>Lee Bernstein moved to LBNL in June 2016.</a:t>
            </a:r>
          </a:p>
          <a:p>
            <a:pPr eaLnBrk="1" hangingPunct="1">
              <a:spcBef>
                <a:spcPct val="50000"/>
              </a:spcBef>
            </a:pPr>
            <a:endParaRPr lang="en-US" altLang="en-US" sz="2000" dirty="0"/>
          </a:p>
          <a:p>
            <a:pPr marL="342900" indent="-342900" eaLnBrk="1" hangingPunct="1">
              <a:spcBef>
                <a:spcPct val="50000"/>
              </a:spcBef>
              <a:buFont typeface="Arial" panose="020B0604020202020204" pitchFamily="34" charset="0"/>
              <a:buChar char="•"/>
            </a:pPr>
            <a:r>
              <a:rPr lang="en-US" altLang="en-US" sz="2000" dirty="0" smtClean="0"/>
              <a:t>Charlie </a:t>
            </a:r>
            <a:r>
              <a:rPr lang="en-US" altLang="en-US" sz="2000" dirty="0" err="1" smtClean="0"/>
              <a:t>Dunford</a:t>
            </a:r>
            <a:r>
              <a:rPr lang="en-US" altLang="en-US" sz="2000" dirty="0" smtClean="0"/>
              <a:t>, former NNDC head (1991-2001), who retired in 2005, passed away in April 26 2016.</a:t>
            </a:r>
          </a:p>
        </p:txBody>
      </p:sp>
    </p:spTree>
    <p:extLst>
      <p:ext uri="{BB962C8B-B14F-4D97-AF65-F5344CB8AC3E}">
        <p14:creationId xmlns:p14="http://schemas.microsoft.com/office/powerpoint/2010/main" val="11988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34915" y="21525"/>
            <a:ext cx="6798170" cy="4033784"/>
            <a:chOff x="1934915" y="21525"/>
            <a:chExt cx="6798170" cy="4033784"/>
          </a:xfrm>
        </p:grpSpPr>
        <p:pic>
          <p:nvPicPr>
            <p:cNvPr id="54276" name="Picture 4" descr="D:\sci-perm-di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915" y="368589"/>
              <a:ext cx="6798170" cy="3686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19400" y="21525"/>
              <a:ext cx="4316411" cy="400110"/>
            </a:xfrm>
            <a:prstGeom prst="rect">
              <a:avLst/>
            </a:prstGeom>
            <a:noFill/>
          </p:spPr>
          <p:txBody>
            <a:bodyPr wrap="square" rtlCol="0">
              <a:spAutoFit/>
            </a:bodyPr>
            <a:lstStyle/>
            <a:p>
              <a:r>
                <a:rPr lang="en-US" sz="2000" b="1" dirty="0" smtClean="0"/>
                <a:t>13.07 Scientific Permanent FTEs</a:t>
              </a:r>
              <a:endParaRPr lang="en-US" sz="2000" b="1" dirty="0"/>
            </a:p>
          </p:txBody>
        </p:sp>
        <p:sp>
          <p:nvSpPr>
            <p:cNvPr id="6" name="TextBox 5"/>
            <p:cNvSpPr txBox="1"/>
            <p:nvPr/>
          </p:nvSpPr>
          <p:spPr>
            <a:xfrm>
              <a:off x="3886200" y="3124200"/>
              <a:ext cx="1447800" cy="400110"/>
            </a:xfrm>
            <a:prstGeom prst="rect">
              <a:avLst/>
            </a:prstGeom>
            <a:noFill/>
          </p:spPr>
          <p:txBody>
            <a:bodyPr wrap="square" rtlCol="0">
              <a:spAutoFit/>
            </a:bodyPr>
            <a:lstStyle/>
            <a:p>
              <a:pPr algn="ctr"/>
              <a:r>
                <a:rPr lang="en-US" sz="2000" b="1" dirty="0" smtClean="0"/>
                <a:t>ENSDF</a:t>
              </a:r>
              <a:endParaRPr lang="en-US" sz="2000" b="1" dirty="0"/>
            </a:p>
          </p:txBody>
        </p:sp>
        <p:sp>
          <p:nvSpPr>
            <p:cNvPr id="12" name="TextBox 11"/>
            <p:cNvSpPr txBox="1"/>
            <p:nvPr/>
          </p:nvSpPr>
          <p:spPr>
            <a:xfrm>
              <a:off x="2819400" y="1676400"/>
              <a:ext cx="1197698" cy="400110"/>
            </a:xfrm>
            <a:prstGeom prst="rect">
              <a:avLst/>
            </a:prstGeom>
            <a:noFill/>
          </p:spPr>
          <p:txBody>
            <a:bodyPr wrap="square" rtlCol="0">
              <a:spAutoFit/>
            </a:bodyPr>
            <a:lstStyle/>
            <a:p>
              <a:pPr algn="ctr"/>
              <a:r>
                <a:rPr lang="en-US" sz="2000" b="1" dirty="0" smtClean="0"/>
                <a:t>ENDF</a:t>
              </a:r>
              <a:endParaRPr lang="en-US" sz="2000" b="1" dirty="0"/>
            </a:p>
          </p:txBody>
        </p:sp>
      </p:grpSp>
      <p:grpSp>
        <p:nvGrpSpPr>
          <p:cNvPr id="8" name="Group 7"/>
          <p:cNvGrpSpPr/>
          <p:nvPr/>
        </p:nvGrpSpPr>
        <p:grpSpPr>
          <a:xfrm>
            <a:off x="4486977" y="3903351"/>
            <a:ext cx="4622387" cy="2493985"/>
            <a:chOff x="4486977" y="3903351"/>
            <a:chExt cx="4622387" cy="2493985"/>
          </a:xfrm>
        </p:grpSpPr>
        <p:pic>
          <p:nvPicPr>
            <p:cNvPr id="54278" name="Picture 6" descr="D:\techadmin-dis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6977" y="4127598"/>
              <a:ext cx="4622387" cy="226973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76629" y="3903351"/>
              <a:ext cx="3410834" cy="400110"/>
            </a:xfrm>
            <a:prstGeom prst="rect">
              <a:avLst/>
            </a:prstGeom>
            <a:noFill/>
          </p:spPr>
          <p:txBody>
            <a:bodyPr wrap="square" rtlCol="0">
              <a:spAutoFit/>
            </a:bodyPr>
            <a:lstStyle/>
            <a:p>
              <a:r>
                <a:rPr lang="en-US" sz="2000" b="1" dirty="0" smtClean="0"/>
                <a:t>4.15 Tech/Admin FTEs</a:t>
              </a:r>
              <a:endParaRPr lang="en-US" sz="2000" b="1" dirty="0"/>
            </a:p>
          </p:txBody>
        </p:sp>
      </p:grpSp>
      <p:grpSp>
        <p:nvGrpSpPr>
          <p:cNvPr id="3" name="Group 2"/>
          <p:cNvGrpSpPr/>
          <p:nvPr/>
        </p:nvGrpSpPr>
        <p:grpSpPr>
          <a:xfrm>
            <a:off x="57216" y="4054079"/>
            <a:ext cx="4711265" cy="2677953"/>
            <a:chOff x="57216" y="4054079"/>
            <a:chExt cx="4711265" cy="2677953"/>
          </a:xfrm>
        </p:grpSpPr>
        <p:pic>
          <p:nvPicPr>
            <p:cNvPr id="54277" name="Picture 5" descr="D:\sci-temp-dis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25" y="4254134"/>
              <a:ext cx="4683556" cy="22351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7216" y="4054079"/>
              <a:ext cx="3660215" cy="400110"/>
            </a:xfrm>
            <a:prstGeom prst="rect">
              <a:avLst/>
            </a:prstGeom>
            <a:noFill/>
          </p:spPr>
          <p:txBody>
            <a:bodyPr wrap="square" rtlCol="0">
              <a:spAutoFit/>
            </a:bodyPr>
            <a:lstStyle/>
            <a:p>
              <a:r>
                <a:rPr lang="en-US" sz="2000" b="1" dirty="0" smtClean="0"/>
                <a:t>7.55 Scientific Temp. FTEs</a:t>
              </a:r>
              <a:r>
                <a:rPr lang="en-US" sz="2000" b="1" baseline="30000" dirty="0" smtClean="0"/>
                <a:t>*</a:t>
              </a:r>
              <a:endParaRPr lang="en-US" sz="2000" b="1" baseline="30000" dirty="0"/>
            </a:p>
          </p:txBody>
        </p:sp>
        <p:sp>
          <p:nvSpPr>
            <p:cNvPr id="15" name="TextBox 14"/>
            <p:cNvSpPr txBox="1"/>
            <p:nvPr/>
          </p:nvSpPr>
          <p:spPr>
            <a:xfrm>
              <a:off x="533400" y="5486400"/>
              <a:ext cx="1447800" cy="400110"/>
            </a:xfrm>
            <a:prstGeom prst="rect">
              <a:avLst/>
            </a:prstGeom>
            <a:noFill/>
          </p:spPr>
          <p:txBody>
            <a:bodyPr wrap="square" rtlCol="0">
              <a:spAutoFit/>
            </a:bodyPr>
            <a:lstStyle/>
            <a:p>
              <a:pPr algn="ctr"/>
              <a:r>
                <a:rPr lang="en-US" sz="2000" b="1" dirty="0" smtClean="0"/>
                <a:t>ENSDF</a:t>
              </a:r>
              <a:endParaRPr lang="en-US" sz="2000" b="1" dirty="0"/>
            </a:p>
          </p:txBody>
        </p:sp>
        <p:sp>
          <p:nvSpPr>
            <p:cNvPr id="7" name="TextBox 6"/>
            <p:cNvSpPr txBox="1"/>
            <p:nvPr/>
          </p:nvSpPr>
          <p:spPr>
            <a:xfrm>
              <a:off x="149784" y="6362700"/>
              <a:ext cx="4041215" cy="369332"/>
            </a:xfrm>
            <a:prstGeom prst="rect">
              <a:avLst/>
            </a:prstGeom>
            <a:noFill/>
          </p:spPr>
          <p:txBody>
            <a:bodyPr wrap="square" rtlCol="0">
              <a:spAutoFit/>
            </a:bodyPr>
            <a:lstStyle/>
            <a:p>
              <a:r>
                <a:rPr lang="en-US" sz="1800" dirty="0" smtClean="0"/>
                <a:t>*</a:t>
              </a:r>
              <a:r>
                <a:rPr lang="en-US" sz="1400" b="1" dirty="0" smtClean="0"/>
                <a:t>Includes Jun Chen and 55% of Bernstein</a:t>
              </a:r>
              <a:endParaRPr lang="en-US" sz="1400" b="1" dirty="0"/>
            </a:p>
          </p:txBody>
        </p:sp>
      </p:grpSp>
      <p:sp>
        <p:nvSpPr>
          <p:cNvPr id="5" name="Text Box 11"/>
          <p:cNvSpPr txBox="1">
            <a:spLocks noChangeArrowheads="1"/>
          </p:cNvSpPr>
          <p:nvPr/>
        </p:nvSpPr>
        <p:spPr bwMode="auto">
          <a:xfrm>
            <a:off x="0" y="0"/>
            <a:ext cx="234583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algn="ctr" eaLnBrk="1" hangingPunct="1">
              <a:spcBef>
                <a:spcPct val="50000"/>
              </a:spcBef>
              <a:buClrTx/>
              <a:buSzTx/>
              <a:buFontTx/>
              <a:buNone/>
            </a:pPr>
            <a:r>
              <a:rPr lang="en-US" altLang="en-US" sz="2800" b="1" dirty="0" smtClean="0">
                <a:solidFill>
                  <a:srgbClr val="042B7F"/>
                </a:solidFill>
              </a:rPr>
              <a:t>FY2016   FTE Distribution</a:t>
            </a:r>
            <a:endParaRPr lang="en-US" altLang="en-US" sz="2800" b="1" dirty="0">
              <a:solidFill>
                <a:srgbClr val="042B7F"/>
              </a:solidFill>
            </a:endParaRPr>
          </a:p>
        </p:txBody>
      </p:sp>
    </p:spTree>
    <p:extLst>
      <p:ext uri="{BB962C8B-B14F-4D97-AF65-F5344CB8AC3E}">
        <p14:creationId xmlns:p14="http://schemas.microsoft.com/office/powerpoint/2010/main" val="301409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D:\usndp-spf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03257"/>
            <a:ext cx="7010400" cy="53642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5257800"/>
            <a:ext cx="7162800"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The number for FY 17 will be 13.9, without J. </a:t>
            </a:r>
            <a:r>
              <a:rPr lang="en-US" sz="2000" dirty="0" err="1" smtClean="0"/>
              <a:t>Tuli</a:t>
            </a:r>
            <a:r>
              <a:rPr lang="en-US" sz="2000" dirty="0" smtClean="0"/>
              <a:t> and adding L. Bernstein and J. Chen.   </a:t>
            </a:r>
          </a:p>
          <a:p>
            <a:pPr marL="342900" indent="-342900">
              <a:buFont typeface="Arial" panose="020B0604020202020204" pitchFamily="34" charset="0"/>
              <a:buChar char="•"/>
            </a:pPr>
            <a:r>
              <a:rPr lang="en-US" sz="2000" dirty="0" smtClean="0"/>
              <a:t>About 4 fewer than in 2004.</a:t>
            </a:r>
            <a:endParaRPr lang="en-US" sz="2000" dirty="0"/>
          </a:p>
        </p:txBody>
      </p:sp>
      <p:sp>
        <p:nvSpPr>
          <p:cNvPr id="5" name="Text Box 11"/>
          <p:cNvSpPr txBox="1">
            <a:spLocks noChangeArrowheads="1"/>
          </p:cNvSpPr>
          <p:nvPr/>
        </p:nvSpPr>
        <p:spPr bwMode="auto">
          <a:xfrm>
            <a:off x="0" y="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42B7F"/>
              </a:buClr>
              <a:buSzPct val="110000"/>
              <a:buFont typeface="Wingdings" pitchFamily="2" charset="2"/>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042B7F"/>
              </a:buClr>
              <a:buSzPct val="90000"/>
              <a:buFont typeface="Times" pitchFamily="18" charset="0"/>
              <a:buChar char="•"/>
              <a:defRPr sz="2000">
                <a:solidFill>
                  <a:schemeClr val="tx1"/>
                </a:solidFill>
                <a:latin typeface="Arial" charset="0"/>
                <a:ea typeface="ＭＳ Ｐゴシック" pitchFamily="34" charset="-128"/>
              </a:defRPr>
            </a:lvl2pPr>
            <a:lvl3pPr marL="1143000" indent="-228600" eaLnBrk="0" hangingPunct="0">
              <a:lnSpc>
                <a:spcPct val="80000"/>
              </a:lnSpc>
              <a:spcBef>
                <a:spcPct val="20000"/>
              </a:spcBef>
              <a:buClr>
                <a:srgbClr val="042B7F"/>
              </a:buClr>
              <a:buSzPct val="90000"/>
              <a:buChar char="-"/>
              <a:defRPr sz="2400">
                <a:solidFill>
                  <a:schemeClr val="tx1"/>
                </a:solidFill>
                <a:latin typeface="Arial" charset="0"/>
                <a:ea typeface="ＭＳ Ｐゴシック" pitchFamily="34" charset="-128"/>
              </a:defRPr>
            </a:lvl3pPr>
            <a:lvl4pPr marL="16002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4pPr>
            <a:lvl5pPr marL="2057400" indent="-228600" eaLnBrk="0" hangingPunct="0">
              <a:lnSpc>
                <a:spcPct val="80000"/>
              </a:lnSpc>
              <a:spcBef>
                <a:spcPct val="20000"/>
              </a:spcBef>
              <a:buClr>
                <a:srgbClr val="042B7F"/>
              </a:buClr>
              <a:buSzPct val="90000"/>
              <a:buChar char="-"/>
              <a:defRPr sz="2000">
                <a:solidFill>
                  <a:schemeClr val="tx1"/>
                </a:solidFill>
                <a:latin typeface="Arial" charset="0"/>
                <a:ea typeface="ＭＳ Ｐゴシック" pitchFamily="34" charset="-128"/>
              </a:defRPr>
            </a:lvl5pPr>
            <a:lvl6pPr marL="25146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6pPr>
            <a:lvl7pPr marL="29718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7pPr>
            <a:lvl8pPr marL="34290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8pPr>
            <a:lvl9pPr marL="3886200" indent="-228600" eaLnBrk="0" fontAlgn="base" hangingPunct="0">
              <a:lnSpc>
                <a:spcPct val="80000"/>
              </a:lnSpc>
              <a:spcBef>
                <a:spcPct val="20000"/>
              </a:spcBef>
              <a:spcAft>
                <a:spcPct val="0"/>
              </a:spcAft>
              <a:buClr>
                <a:srgbClr val="042B7F"/>
              </a:buClr>
              <a:buSzPct val="90000"/>
              <a:buChar char="-"/>
              <a:defRPr sz="2000">
                <a:solidFill>
                  <a:schemeClr val="tx1"/>
                </a:solidFill>
                <a:latin typeface="Arial" charset="0"/>
                <a:ea typeface="ＭＳ Ｐゴシック" pitchFamily="34" charset="-128"/>
              </a:defRPr>
            </a:lvl9pPr>
          </a:lstStyle>
          <a:p>
            <a:pPr algn="ctr" eaLnBrk="1" hangingPunct="1">
              <a:spcBef>
                <a:spcPct val="50000"/>
              </a:spcBef>
              <a:buClrTx/>
              <a:buSzTx/>
              <a:buFontTx/>
              <a:buNone/>
            </a:pPr>
            <a:r>
              <a:rPr lang="en-US" altLang="en-US" sz="2800" b="1" dirty="0" smtClean="0">
                <a:solidFill>
                  <a:srgbClr val="042B7F"/>
                </a:solidFill>
              </a:rPr>
              <a:t>Time evolution of Sci.  Perm. FTEs</a:t>
            </a:r>
            <a:endParaRPr lang="en-US" altLang="en-US" sz="2800" b="1" dirty="0">
              <a:solidFill>
                <a:srgbClr val="042B7F"/>
              </a:solidFill>
            </a:endParaRPr>
          </a:p>
        </p:txBody>
      </p:sp>
    </p:spTree>
    <p:extLst>
      <p:ext uri="{BB962C8B-B14F-4D97-AF65-F5344CB8AC3E}">
        <p14:creationId xmlns:p14="http://schemas.microsoft.com/office/powerpoint/2010/main" val="322174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11"/>
          <p:cNvSpPr txBox="1">
            <a:spLocks noChangeArrowheads="1"/>
          </p:cNvSpPr>
          <p:nvPr/>
        </p:nvSpPr>
        <p:spPr bwMode="auto">
          <a:xfrm>
            <a:off x="609600" y="228600"/>
            <a:ext cx="7689273"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800">
                <a:solidFill>
                  <a:schemeClr val="tx1"/>
                </a:solidFill>
                <a:latin typeface="Arial" charset="0"/>
                <a:ea typeface="ＭＳ Ｐゴシック" pitchFamily="34" charset="-128"/>
              </a:defRPr>
            </a:lvl2pPr>
            <a:lvl3pPr marL="1143000" indent="-228600" eaLnBrk="0" hangingPunct="0">
              <a:defRPr sz="2800">
                <a:solidFill>
                  <a:schemeClr val="tx1"/>
                </a:solidFill>
                <a:latin typeface="Arial" charset="0"/>
                <a:ea typeface="ＭＳ Ｐゴシック" pitchFamily="34" charset="-128"/>
              </a:defRPr>
            </a:lvl3pPr>
            <a:lvl4pPr marL="1600200" indent="-228600" eaLnBrk="0" hangingPunct="0">
              <a:defRPr sz="2800">
                <a:solidFill>
                  <a:schemeClr val="tx1"/>
                </a:solidFill>
                <a:latin typeface="Arial" charset="0"/>
                <a:ea typeface="ＭＳ Ｐゴシック" pitchFamily="34" charset="-128"/>
              </a:defRPr>
            </a:lvl4pPr>
            <a:lvl5pPr marL="2057400" indent="-228600" eaLnBrk="0" hangingPunct="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eaLnBrk="1" hangingPunct="1">
              <a:spcBef>
                <a:spcPct val="50000"/>
              </a:spcBef>
            </a:pPr>
            <a:r>
              <a:rPr lang="en-US" altLang="en-US" b="1" dirty="0" smtClean="0">
                <a:solidFill>
                  <a:srgbClr val="042B7F"/>
                </a:solidFill>
              </a:rPr>
              <a:t>Compilation metrics</a:t>
            </a:r>
          </a:p>
          <a:p>
            <a:pPr marL="342900" indent="-342900" eaLnBrk="1" hangingPunct="1">
              <a:spcBef>
                <a:spcPct val="50000"/>
              </a:spcBef>
              <a:buFont typeface="Courier New" panose="02070309020205020404" pitchFamily="49" charset="0"/>
              <a:buChar char="o"/>
            </a:pPr>
            <a:r>
              <a:rPr lang="en-US" altLang="en-US" sz="2400" dirty="0" smtClean="0"/>
              <a:t>NSR: 3,263 articles and 1856 key-worded</a:t>
            </a:r>
          </a:p>
          <a:p>
            <a:pPr marL="342900" indent="-342900" eaLnBrk="1" hangingPunct="1">
              <a:spcBef>
                <a:spcPct val="50000"/>
              </a:spcBef>
              <a:buFont typeface="Courier New" panose="02070309020205020404" pitchFamily="49" charset="0"/>
              <a:buChar char="o"/>
            </a:pPr>
            <a:r>
              <a:rPr lang="en-US" altLang="en-US" sz="2400" dirty="0" smtClean="0"/>
              <a:t>EXFOR: 126 articles.</a:t>
            </a:r>
          </a:p>
          <a:p>
            <a:pPr marL="342900" indent="-342900" eaLnBrk="1" hangingPunct="1">
              <a:spcBef>
                <a:spcPct val="50000"/>
              </a:spcBef>
              <a:buFont typeface="Courier New" panose="02070309020205020404" pitchFamily="49" charset="0"/>
              <a:buChar char="o"/>
            </a:pPr>
            <a:r>
              <a:rPr lang="en-US" altLang="en-US" sz="2400" dirty="0" smtClean="0"/>
              <a:t>XUNDL: 289 articles and 549 datasets</a:t>
            </a:r>
          </a:p>
          <a:p>
            <a:pPr marL="342900" indent="-342900" eaLnBrk="1" hangingPunct="1">
              <a:spcBef>
                <a:spcPct val="50000"/>
              </a:spcBef>
              <a:buFont typeface="Courier New" panose="02070309020205020404" pitchFamily="49" charset="0"/>
              <a:buChar char="o"/>
            </a:pPr>
            <a:r>
              <a:rPr lang="en-US" altLang="en-US" sz="2400" dirty="0" smtClean="0"/>
              <a:t>Joann </a:t>
            </a:r>
            <a:r>
              <a:rPr lang="en-US" altLang="en-US" sz="2400" dirty="0" err="1" smtClean="0"/>
              <a:t>Totans</a:t>
            </a:r>
            <a:r>
              <a:rPr lang="en-US" altLang="en-US" sz="2400" dirty="0" smtClean="0"/>
              <a:t>, NNDC librarian, spent one week in ORNL  in May with the help of Caroline </a:t>
            </a:r>
            <a:r>
              <a:rPr lang="en-US" altLang="en-US" sz="2400" dirty="0" err="1" smtClean="0"/>
              <a:t>Nesaraja</a:t>
            </a:r>
            <a:r>
              <a:rPr lang="en-US" altLang="en-US" sz="2400" dirty="0" smtClean="0"/>
              <a:t> to bring back material from the physics division library, about 35 boxes. This material is slowly being integrated in the NNDC library and NSR.</a:t>
            </a:r>
          </a:p>
          <a:p>
            <a:pPr marL="342900" indent="-342900" eaLnBrk="1" hangingPunct="1">
              <a:spcBef>
                <a:spcPct val="50000"/>
              </a:spcBef>
              <a:buFont typeface="Courier New" panose="02070309020205020404" pitchFamily="49" charset="0"/>
              <a:buChar char="o"/>
            </a:pPr>
            <a:r>
              <a:rPr lang="en-US" altLang="en-US" sz="2400" dirty="0" smtClean="0"/>
              <a:t>Boris </a:t>
            </a:r>
            <a:r>
              <a:rPr lang="en-US" altLang="en-US" sz="2400" dirty="0" err="1" smtClean="0"/>
              <a:t>Pritychenko</a:t>
            </a:r>
            <a:r>
              <a:rPr lang="en-US" altLang="en-US" sz="2400" dirty="0" smtClean="0"/>
              <a:t> continued incorporating data from the trip to ORNL in FY15.</a:t>
            </a:r>
          </a:p>
          <a:p>
            <a:pPr marL="342900" indent="-342900" eaLnBrk="1" hangingPunct="1">
              <a:spcBef>
                <a:spcPct val="50000"/>
              </a:spcBef>
              <a:buFont typeface="Courier New" panose="02070309020205020404" pitchFamily="49" charset="0"/>
              <a:buChar char="o"/>
            </a:pPr>
            <a:r>
              <a:rPr lang="en-US" altLang="en-US" sz="2400" dirty="0" smtClean="0"/>
              <a:t>Compilation activity is in a healthy stage.</a:t>
            </a:r>
          </a:p>
          <a:p>
            <a:pPr marL="342900" indent="-342900" eaLnBrk="1" hangingPunct="1">
              <a:spcBef>
                <a:spcPct val="50000"/>
              </a:spcBef>
              <a:buFont typeface="Courier New" panose="02070309020205020404" pitchFamily="49" charset="0"/>
              <a:buChar char="o"/>
            </a:pPr>
            <a:r>
              <a:rPr lang="en-US" altLang="en-US" sz="2400" dirty="0" smtClean="0"/>
              <a:t>More details in </a:t>
            </a:r>
            <a:r>
              <a:rPr lang="en-US" altLang="en-US" sz="2400" dirty="0" err="1" smtClean="0"/>
              <a:t>Pritychenko</a:t>
            </a:r>
            <a:r>
              <a:rPr lang="en-US" altLang="en-US" sz="2400" dirty="0" smtClean="0"/>
              <a:t> and </a:t>
            </a:r>
            <a:r>
              <a:rPr lang="en-US" altLang="en-US" sz="2400" dirty="0" err="1" smtClean="0"/>
              <a:t>McCutchan’s</a:t>
            </a:r>
            <a:r>
              <a:rPr lang="en-US" altLang="en-US" sz="2400" dirty="0" smtClean="0"/>
              <a:t> talks  </a:t>
            </a:r>
            <a:endParaRPr lang="en-US" altLang="en-US" sz="2400" dirty="0"/>
          </a:p>
        </p:txBody>
      </p:sp>
    </p:spTree>
    <p:extLst>
      <p:ext uri="{BB962C8B-B14F-4D97-AF65-F5344CB8AC3E}">
        <p14:creationId xmlns:p14="http://schemas.microsoft.com/office/powerpoint/2010/main" val="1615653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53943"/>
            <a:ext cx="7071769" cy="5411574"/>
          </a:xfrm>
          <a:prstGeom prst="rect">
            <a:avLst/>
          </a:prstGeom>
        </p:spPr>
      </p:pic>
      <p:sp>
        <p:nvSpPr>
          <p:cNvPr id="25604" name="Rectangle 6"/>
          <p:cNvSpPr>
            <a:spLocks noChangeArrowheads="1"/>
          </p:cNvSpPr>
          <p:nvPr/>
        </p:nvSpPr>
        <p:spPr bwMode="auto">
          <a:xfrm>
            <a:off x="0" y="0"/>
            <a:ext cx="868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pitchFamily="34" charset="-128"/>
              </a:defRPr>
            </a:lvl1pPr>
            <a:lvl2pPr marL="742950" indent="-285750" eaLnBrk="0" hangingPunct="0">
              <a:defRPr sz="2800">
                <a:solidFill>
                  <a:schemeClr val="tx1"/>
                </a:solidFill>
                <a:latin typeface="Arial" charset="0"/>
                <a:ea typeface="ＭＳ Ｐゴシック" pitchFamily="34" charset="-128"/>
              </a:defRPr>
            </a:lvl2pPr>
            <a:lvl3pPr marL="1143000" indent="-228600" eaLnBrk="0" hangingPunct="0">
              <a:defRPr sz="2800">
                <a:solidFill>
                  <a:schemeClr val="tx1"/>
                </a:solidFill>
                <a:latin typeface="Arial" charset="0"/>
                <a:ea typeface="ＭＳ Ｐゴシック" pitchFamily="34" charset="-128"/>
              </a:defRPr>
            </a:lvl3pPr>
            <a:lvl4pPr marL="1600200" indent="-228600" eaLnBrk="0" hangingPunct="0">
              <a:defRPr sz="2800">
                <a:solidFill>
                  <a:schemeClr val="tx1"/>
                </a:solidFill>
                <a:latin typeface="Arial" charset="0"/>
                <a:ea typeface="ＭＳ Ｐゴシック" pitchFamily="34" charset="-128"/>
              </a:defRPr>
            </a:lvl4pPr>
            <a:lvl5pPr marL="2057400" indent="-228600" eaLnBrk="0" hangingPunct="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r>
              <a:rPr lang="en-US" altLang="en-US" sz="4000" u="sng" dirty="0" smtClean="0">
                <a:solidFill>
                  <a:srgbClr val="1F497D"/>
                </a:solidFill>
                <a:latin typeface="Calibri" pitchFamily="34" charset="0"/>
              </a:rPr>
              <a:t>Compilations through the years</a:t>
            </a:r>
            <a:endParaRPr lang="en-US" altLang="en-US" sz="4000" u="sng" dirty="0">
              <a:solidFill>
                <a:srgbClr val="1F497D"/>
              </a:solidFill>
              <a:latin typeface="Calibri" pitchFamily="34" charset="0"/>
            </a:endParaRPr>
          </a:p>
        </p:txBody>
      </p:sp>
      <p:sp>
        <p:nvSpPr>
          <p:cNvPr id="4" name="TextBox 3"/>
          <p:cNvSpPr txBox="1"/>
          <p:nvPr/>
        </p:nvSpPr>
        <p:spPr>
          <a:xfrm>
            <a:off x="1143000" y="5638800"/>
            <a:ext cx="7086600" cy="646331"/>
          </a:xfrm>
          <a:prstGeom prst="rect">
            <a:avLst/>
          </a:prstGeom>
          <a:noFill/>
        </p:spPr>
        <p:txBody>
          <a:bodyPr wrap="square" rtlCol="0">
            <a:spAutoFit/>
          </a:bodyPr>
          <a:lstStyle/>
          <a:p>
            <a:pPr algn="ctr"/>
            <a:r>
              <a:rPr lang="en-US" sz="1800" dirty="0" smtClean="0"/>
              <a:t>Showing Total, BNL and Others since # of compilations is dominated by # of NSR compilations which is done solely in BNL</a:t>
            </a:r>
            <a:endParaRPr lang="en-US" sz="1800" dirty="0"/>
          </a:p>
        </p:txBody>
      </p:sp>
    </p:spTree>
    <p:extLst>
      <p:ext uri="{BB962C8B-B14F-4D97-AF65-F5344CB8AC3E}">
        <p14:creationId xmlns:p14="http://schemas.microsoft.com/office/powerpoint/2010/main" val="3028515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12339</TotalTime>
  <Words>1192</Words>
  <Application>Microsoft Office PowerPoint</Application>
  <PresentationFormat>On-screen Show (4:3)</PresentationFormat>
  <Paragraphs>220</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US Nuclear Data Program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Gagnon</dc:creator>
  <cp:lastModifiedBy>nndc</cp:lastModifiedBy>
  <cp:revision>716</cp:revision>
  <cp:lastPrinted>2007-07-02T19:06:14Z</cp:lastPrinted>
  <dcterms:created xsi:type="dcterms:W3CDTF">2007-06-28T20:22:43Z</dcterms:created>
  <dcterms:modified xsi:type="dcterms:W3CDTF">2016-11-17T12:17:29Z</dcterms:modified>
</cp:coreProperties>
</file>