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6" r:id="rId1"/>
  </p:sldMasterIdLst>
  <p:notesMasterIdLst>
    <p:notesMasterId r:id="rId26"/>
  </p:notesMasterIdLst>
  <p:handoutMasterIdLst>
    <p:handoutMasterId r:id="rId27"/>
  </p:handoutMasterIdLst>
  <p:sldIdLst>
    <p:sldId id="259" r:id="rId2"/>
    <p:sldId id="378" r:id="rId3"/>
    <p:sldId id="416" r:id="rId4"/>
    <p:sldId id="411" r:id="rId5"/>
    <p:sldId id="417" r:id="rId6"/>
    <p:sldId id="415" r:id="rId7"/>
    <p:sldId id="418" r:id="rId8"/>
    <p:sldId id="379" r:id="rId9"/>
    <p:sldId id="340" r:id="rId10"/>
    <p:sldId id="419" r:id="rId11"/>
    <p:sldId id="365" r:id="rId12"/>
    <p:sldId id="368" r:id="rId13"/>
    <p:sldId id="367" r:id="rId14"/>
    <p:sldId id="421" r:id="rId15"/>
    <p:sldId id="422" r:id="rId16"/>
    <p:sldId id="423" r:id="rId17"/>
    <p:sldId id="424" r:id="rId18"/>
    <p:sldId id="409" r:id="rId19"/>
    <p:sldId id="369" r:id="rId20"/>
    <p:sldId id="410" r:id="rId21"/>
    <p:sldId id="370" r:id="rId22"/>
    <p:sldId id="392" r:id="rId23"/>
    <p:sldId id="393" r:id="rId24"/>
    <p:sldId id="425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B9B8"/>
    <a:srgbClr val="FFFF66"/>
    <a:srgbClr val="C3D69B"/>
    <a:srgbClr val="D99694"/>
    <a:srgbClr val="4F81BD"/>
    <a:srgbClr val="FF3399"/>
    <a:srgbClr val="376092"/>
    <a:srgbClr val="008000"/>
    <a:srgbClr val="275F2C"/>
    <a:srgbClr val="34D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2934" y="-10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Sheet5!$B$2:$B$25</c:f>
              <c:numCache>
                <c:formatCode>General</c:formatCode>
                <c:ptCount val="24"/>
                <c:pt idx="0">
                  <c:v>8</c:v>
                </c:pt>
                <c:pt idx="1">
                  <c:v>15</c:v>
                </c:pt>
                <c:pt idx="2">
                  <c:v>11</c:v>
                </c:pt>
                <c:pt idx="3">
                  <c:v>16</c:v>
                </c:pt>
                <c:pt idx="4">
                  <c:v>19</c:v>
                </c:pt>
                <c:pt idx="5">
                  <c:v>12</c:v>
                </c:pt>
                <c:pt idx="6">
                  <c:v>16</c:v>
                </c:pt>
                <c:pt idx="7">
                  <c:v>17</c:v>
                </c:pt>
                <c:pt idx="8">
                  <c:v>25</c:v>
                </c:pt>
                <c:pt idx="9">
                  <c:v>14</c:v>
                </c:pt>
                <c:pt idx="10">
                  <c:v>22</c:v>
                </c:pt>
                <c:pt idx="11">
                  <c:v>17</c:v>
                </c:pt>
                <c:pt idx="12">
                  <c:v>10</c:v>
                </c:pt>
                <c:pt idx="13">
                  <c:v>8</c:v>
                </c:pt>
                <c:pt idx="14">
                  <c:v>10</c:v>
                </c:pt>
                <c:pt idx="15">
                  <c:v>9</c:v>
                </c:pt>
                <c:pt idx="16">
                  <c:v>3</c:v>
                </c:pt>
                <c:pt idx="17">
                  <c:v>3</c:v>
                </c:pt>
                <c:pt idx="18">
                  <c:v>4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79320192"/>
        <c:axId val="79321728"/>
      </c:barChart>
      <c:dateAx>
        <c:axId val="79320192"/>
        <c:scaling>
          <c:orientation val="minMax"/>
        </c:scaling>
        <c:delete val="0"/>
        <c:axPos val="b"/>
        <c:majorTickMark val="out"/>
        <c:minorTickMark val="none"/>
        <c:tickLblPos val="nextTo"/>
        <c:crossAx val="79321728"/>
        <c:crosses val="autoZero"/>
        <c:auto val="0"/>
        <c:lblOffset val="100"/>
        <c:baseTimeUnit val="days"/>
        <c:majorUnit val="100"/>
        <c:minorUnit val="5"/>
      </c:dateAx>
      <c:valAx>
        <c:axId val="79321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320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EEC9A3B-E627-4F38-A691-992A74549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40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5723645-B59A-4A9A-8751-5F86E19D8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14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r>
              <a:rPr lang="en-US" sz="1200" smtClean="0"/>
              <a:t>Go to ”Insert (View) | Header and Footer" to add your organization, sponsor, meeting name here; then, click "Apply to All"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fld id="{963BB3DE-D5C9-48B5-AE65-03861921ACEB}" type="slidenum">
              <a:rPr lang="en-US" sz="1200" smtClean="0"/>
              <a:pPr/>
              <a:t>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723645-B59A-4A9A-8751-5F86E19D8E7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36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8DC87-8C06-421A-9339-D8FB9CC2A4B3}" type="datetimeFigureOut">
              <a:rPr lang="en-US"/>
              <a:pPr>
                <a:defRPr/>
              </a:pPr>
              <a:t>11/17/2016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81B28-501A-43D1-A911-2786B9868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11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5C9B8-3C53-4B8E-AF69-55858EC7F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9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DE730-29B3-4110-ADB6-52535C6C9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88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948201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1D7A3-A980-456F-82CF-A8C49BCB2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7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549DD-064C-47A9-808E-E5A6669D4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3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853DC-E54A-470F-B6EC-547CEF57C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76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FF35B-F31C-46C7-8BEC-BB0515A66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4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36F40-8B98-4977-8CAF-407F4B5DB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3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E9A47-77A7-432F-A80A-87F453C95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FE25C-A1E4-4488-968A-CE2BE0A63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5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5E528-334F-4883-9914-D1E55CC66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D13922-E4E8-40EE-914E-36D999D94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8" descr="REVBG_Slide4_Blu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6"/>
          <p:cNvSpPr>
            <a:spLocks noGrp="1"/>
          </p:cNvSpPr>
          <p:nvPr>
            <p:ph type="ctrTitle"/>
          </p:nvPr>
        </p:nvSpPr>
        <p:spPr>
          <a:xfrm>
            <a:off x="-170657" y="610289"/>
            <a:ext cx="9430771" cy="8636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chemeClr val="bg1"/>
                </a:solidFill>
              </a:rPr>
              <a:t>XUNDL-ENSDF-NDS Overview</a:t>
            </a: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330325" y="2594549"/>
            <a:ext cx="614203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  <a:ea typeface="Batang" pitchFamily="18" charset="-127"/>
                <a:cs typeface="Aharoni" pitchFamily="2" charset="-79"/>
              </a:rPr>
              <a:t>Libby </a:t>
            </a:r>
            <a:r>
              <a:rPr lang="en-US" dirty="0" err="1" smtClean="0">
                <a:solidFill>
                  <a:schemeClr val="bg1"/>
                </a:solidFill>
                <a:latin typeface="+mj-lt"/>
                <a:ea typeface="Batang" pitchFamily="18" charset="-127"/>
                <a:cs typeface="Aharoni" pitchFamily="2" charset="-79"/>
              </a:rPr>
              <a:t>McCutchan</a:t>
            </a:r>
            <a:endParaRPr lang="en-US" dirty="0" smtClean="0">
              <a:solidFill>
                <a:schemeClr val="bg1"/>
              </a:solidFill>
              <a:latin typeface="+mj-lt"/>
              <a:ea typeface="Batang" pitchFamily="18" charset="-127"/>
              <a:cs typeface="Aharoni" pitchFamily="2" charset="-79"/>
            </a:endParaRPr>
          </a:p>
          <a:p>
            <a:pPr algn="ctr"/>
            <a:r>
              <a:rPr lang="en-US" sz="2600" i="1" dirty="0" smtClean="0">
                <a:solidFill>
                  <a:schemeClr val="bg1"/>
                </a:solidFill>
                <a:latin typeface="+mj-lt"/>
                <a:ea typeface="Batang" pitchFamily="18" charset="-127"/>
                <a:cs typeface="Aharoni" pitchFamily="2" charset="-79"/>
              </a:rPr>
              <a:t>National Nuclear Data Center</a:t>
            </a:r>
          </a:p>
          <a:p>
            <a:pPr algn="ctr"/>
            <a:r>
              <a:rPr lang="en-US" sz="2600" i="1" dirty="0" smtClean="0">
                <a:solidFill>
                  <a:schemeClr val="bg1"/>
                </a:solidFill>
                <a:latin typeface="+mj-lt"/>
                <a:ea typeface="Batang" pitchFamily="18" charset="-127"/>
                <a:cs typeface="Aharoni" pitchFamily="2" charset="-79"/>
              </a:rPr>
              <a:t>Brookhaven National Laboratory, NY USA</a:t>
            </a:r>
          </a:p>
          <a:p>
            <a:pPr algn="ctr"/>
            <a:endParaRPr lang="en-US" sz="2400" i="1" dirty="0" smtClean="0">
              <a:solidFill>
                <a:schemeClr val="bg1"/>
              </a:solidFill>
              <a:latin typeface="+mj-lt"/>
              <a:ea typeface="Batang" pitchFamily="18" charset="-127"/>
              <a:cs typeface="Aharoni" pitchFamily="2" charset="-79"/>
            </a:endParaRPr>
          </a:p>
          <a:p>
            <a:pPr algn="ctr"/>
            <a:endParaRPr lang="en-US" sz="2400" i="1" dirty="0" smtClean="0">
              <a:solidFill>
                <a:schemeClr val="bg1"/>
              </a:solidFill>
              <a:latin typeface="+mj-lt"/>
              <a:ea typeface="Batang" pitchFamily="18" charset="-127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9" y="-83401"/>
            <a:ext cx="663484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+mj-lt"/>
              </a:rPr>
              <a:t>ENSDF Developments</a:t>
            </a:r>
            <a:endParaRPr lang="en-US" sz="48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08858" y="685858"/>
            <a:ext cx="59145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61260" y="1088574"/>
            <a:ext cx="87085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Manager change:  E.A. </a:t>
            </a:r>
            <a:r>
              <a:rPr lang="en-US" dirty="0" err="1" smtClean="0">
                <a:latin typeface="+mj-lt"/>
              </a:rPr>
              <a:t>McCutchan</a:t>
            </a:r>
            <a:r>
              <a:rPr lang="en-US" dirty="0" smtClean="0">
                <a:latin typeface="+mj-lt"/>
              </a:rPr>
              <a:t> (NNDC) for             J.K. </a:t>
            </a:r>
            <a:r>
              <a:rPr lang="en-US" dirty="0" err="1" smtClean="0">
                <a:latin typeface="+mj-lt"/>
              </a:rPr>
              <a:t>Tuli</a:t>
            </a:r>
            <a:r>
              <a:rPr lang="en-US" dirty="0" smtClean="0">
                <a:latin typeface="+mj-lt"/>
              </a:rPr>
              <a:t> (NNDC) as of May 2016</a:t>
            </a:r>
          </a:p>
          <a:p>
            <a:endParaRPr lang="en-US" dirty="0" smtClean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Status updates available on web</a:t>
            </a:r>
          </a:p>
          <a:p>
            <a:endParaRPr lang="en-US" dirty="0" smtClean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Streamlining evaluation process based on new JAVA-NDS software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A=217 used as training exercise at IAEA-ICTP workshop</a:t>
            </a:r>
          </a:p>
        </p:txBody>
      </p:sp>
    </p:spTree>
    <p:extLst>
      <p:ext uri="{BB962C8B-B14F-4D97-AF65-F5344CB8AC3E}">
        <p14:creationId xmlns:p14="http://schemas.microsoft.com/office/powerpoint/2010/main" val="139437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" t="22024" r="9196" b="6250"/>
          <a:stretch/>
        </p:blipFill>
        <p:spPr bwMode="auto">
          <a:xfrm>
            <a:off x="130626" y="870860"/>
            <a:ext cx="8913640" cy="424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6981" y="79739"/>
            <a:ext cx="8414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+mj-lt"/>
              </a:rPr>
              <a:t>The old …</a:t>
            </a:r>
            <a:endParaRPr lang="en-US" sz="4400" dirty="0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31963" y="5116287"/>
            <a:ext cx="6564540" cy="1741711"/>
            <a:chOff x="1131963" y="5116287"/>
            <a:chExt cx="6564540" cy="1741711"/>
          </a:xfrm>
        </p:grpSpPr>
        <p:pic>
          <p:nvPicPr>
            <p:cNvPr id="2052" name="Picture 4" descr="http://www.clker.com/cliparts/H/i/i/O/9/g/talking-bubble-no-shadow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1963" y="5116287"/>
              <a:ext cx="6564540" cy="1741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915883" y="5268689"/>
              <a:ext cx="5384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 come to this page to search, why isn’t it the first thing I see??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4752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7" b="17262"/>
          <a:stretch/>
        </p:blipFill>
        <p:spPr bwMode="auto">
          <a:xfrm>
            <a:off x="124472" y="1277257"/>
            <a:ext cx="9019528" cy="341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6981" y="79739"/>
            <a:ext cx="8414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+mj-lt"/>
              </a:rPr>
              <a:t>And the new … </a:t>
            </a:r>
            <a:endParaRPr lang="en-US" sz="4400" dirty="0"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01336" y="4818743"/>
            <a:ext cx="7685989" cy="2039255"/>
            <a:chOff x="1001336" y="4818743"/>
            <a:chExt cx="7685989" cy="2039255"/>
          </a:xfrm>
        </p:grpSpPr>
        <p:pic>
          <p:nvPicPr>
            <p:cNvPr id="4" name="Picture 4" descr="http://www.clker.com/cliparts/H/i/i/O/9/g/talking-bubble-no-shadow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336" y="4818743"/>
              <a:ext cx="7685989" cy="2039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756229" y="5013088"/>
              <a:ext cx="64733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</a:rPr>
                <a:t>Depending on mass region, evaluation is not good enough and we would appreciate if there is some way to post feedback.</a:t>
              </a:r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9" t="26496" r="1689" b="31287"/>
          <a:stretch/>
        </p:blipFill>
        <p:spPr bwMode="auto">
          <a:xfrm>
            <a:off x="5421632" y="196719"/>
            <a:ext cx="3737428" cy="455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5907316" y="1640115"/>
            <a:ext cx="3149600" cy="1088572"/>
          </a:xfrm>
          <a:prstGeom prst="ellipse">
            <a:avLst/>
          </a:prstGeom>
          <a:solidFill>
            <a:srgbClr val="FFFF00">
              <a:alpha val="41961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8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2" r="18960" b="6249"/>
          <a:stretch/>
        </p:blipFill>
        <p:spPr bwMode="auto">
          <a:xfrm>
            <a:off x="43543" y="1146154"/>
            <a:ext cx="9013370" cy="4782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5383" y="-7345"/>
            <a:ext cx="10315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+mj-lt"/>
              </a:rPr>
              <a:t>Community input to evaluation schedule</a:t>
            </a:r>
            <a:endParaRPr lang="en-US" sz="40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05383" y="693380"/>
            <a:ext cx="859971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7709" y="6197599"/>
            <a:ext cx="8705097" cy="4924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+mj-lt"/>
              </a:rPr>
              <a:t>We aim for currency of 7 years on average for each mass chain </a:t>
            </a:r>
            <a:endParaRPr lang="en-US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683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6323" y="-141457"/>
            <a:ext cx="663484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+mj-lt"/>
              </a:rPr>
              <a:t>ENSDF statistics</a:t>
            </a:r>
            <a:endParaRPr lang="en-US" sz="48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" y="584260"/>
            <a:ext cx="4347029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76615"/>
              </p:ext>
            </p:extLst>
          </p:nvPr>
        </p:nvGraphicFramePr>
        <p:xfrm>
          <a:off x="537030" y="1441594"/>
          <a:ext cx="6052461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9660"/>
                <a:gridCol w="1121956"/>
                <a:gridCol w="1717474"/>
                <a:gridCol w="13933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Nuclides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Adopted</a:t>
                      </a:r>
                      <a:r>
                        <a:rPr lang="en-US" baseline="0" dirty="0" smtClean="0"/>
                        <a:t> Levels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XUNDL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ANL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890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BNL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2114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Contractor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515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LBNL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1230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48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McMaster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83.5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2260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41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MSU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1130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ORNL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390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TAMU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1288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TUNL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UCB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International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500865"/>
            <a:ext cx="8708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+mj-lt"/>
              </a:rPr>
              <a:t>Evaluated 220 nuclides, 160 from 12 mass chains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18519" y="2405550"/>
            <a:ext cx="25871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US : 11 mass chains in FY15 and 16</a:t>
            </a:r>
          </a:p>
          <a:p>
            <a:pPr algn="ctr"/>
            <a:r>
              <a:rPr lang="en-US" sz="2000" dirty="0" smtClean="0">
                <a:latin typeface="+mj-lt"/>
              </a:rPr>
              <a:t>International: 2 MC in FY15, 1 in FY16</a:t>
            </a:r>
            <a:endParaRPr lang="en-US" sz="20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1486" y="928915"/>
            <a:ext cx="70249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(FY15 was 268 nuclides, 167 from 13 mass chains)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22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304797"/>
              </p:ext>
            </p:extLst>
          </p:nvPr>
        </p:nvGraphicFramePr>
        <p:xfrm>
          <a:off x="1161143" y="1322406"/>
          <a:ext cx="6328229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5886"/>
                <a:gridCol w="1857829"/>
                <a:gridCol w="255451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Evaluator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Nuclides /0.5 FTE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Adopted</a:t>
                      </a:r>
                      <a:r>
                        <a:rPr lang="en-US" baseline="0" dirty="0" smtClean="0"/>
                        <a:t> Levels</a:t>
                      </a:r>
                      <a:r>
                        <a:rPr lang="en-US" dirty="0" smtClean="0"/>
                        <a:t>/0.5 FTE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2600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1490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1110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1180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1135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670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770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680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500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240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420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-1809" y="-68887"/>
            <a:ext cx="663484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+mj-lt"/>
              </a:rPr>
              <a:t>ENSDF Productivity</a:t>
            </a:r>
            <a:endParaRPr lang="en-US" sz="4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194" y="681828"/>
            <a:ext cx="902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+mj-lt"/>
              </a:rPr>
              <a:t>Average contribution to ENDSF evaluations is 0.5 FTE</a:t>
            </a: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37886" y="685861"/>
            <a:ext cx="507274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63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761632"/>
              </p:ext>
            </p:extLst>
          </p:nvPr>
        </p:nvGraphicFramePr>
        <p:xfrm>
          <a:off x="1204685" y="1242584"/>
          <a:ext cx="6328229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5886"/>
                <a:gridCol w="1857829"/>
                <a:gridCol w="2554514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Evaluator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Nuclides /0.5 FTE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Adopted</a:t>
                      </a:r>
                      <a:r>
                        <a:rPr lang="en-US" baseline="0" dirty="0" smtClean="0"/>
                        <a:t> Levels</a:t>
                      </a:r>
                      <a:r>
                        <a:rPr lang="en-US" dirty="0" smtClean="0"/>
                        <a:t>/0.5 FTE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1490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1110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1180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1135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770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680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240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420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33611" y="5327246"/>
            <a:ext cx="8405576" cy="1519663"/>
            <a:chOff x="433611" y="5327246"/>
            <a:chExt cx="8405576" cy="1519663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526137" y="5327246"/>
              <a:ext cx="8186057" cy="63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33611" y="5892802"/>
              <a:ext cx="8405576" cy="9541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We cannot judge needed effort going forward, without some indication of 1 FTE~ X mass chains and/or nuclides  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-1809" y="-68887"/>
            <a:ext cx="663484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+mj-lt"/>
              </a:rPr>
              <a:t>ENSDF Productivity</a:t>
            </a:r>
            <a:endParaRPr lang="en-US" sz="48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37886" y="685861"/>
            <a:ext cx="507274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5771" y="740449"/>
            <a:ext cx="677817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Same table, with just full-time employees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201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809" y="-68887"/>
            <a:ext cx="663484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+mj-lt"/>
              </a:rPr>
              <a:t>ENSDF Looking Forward</a:t>
            </a:r>
            <a:endParaRPr lang="en-US" sz="48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37886" y="685861"/>
            <a:ext cx="608874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51545" y="870861"/>
            <a:ext cx="6589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Per 0.5 FTE, 1 “medium” sized mass chain</a:t>
            </a:r>
          </a:p>
          <a:p>
            <a:r>
              <a:rPr lang="en-US" dirty="0" smtClean="0">
                <a:latin typeface="+mj-lt"/>
              </a:rPr>
              <a:t>~15 nuclides and 1,000 levels is feasible</a:t>
            </a:r>
            <a:endParaRPr lang="en-US" dirty="0">
              <a:latin typeface="+mj-lt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4941834"/>
              </p:ext>
            </p:extLst>
          </p:nvPr>
        </p:nvGraphicFramePr>
        <p:xfrm>
          <a:off x="1059535" y="1883233"/>
          <a:ext cx="6589480" cy="3312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1596561" y="4862290"/>
            <a:ext cx="188686" cy="3193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951808">
            <a:off x="1113135" y="4746371"/>
            <a:ext cx="1097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2016</a:t>
            </a:r>
            <a:endParaRPr lang="en-US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 rot="16951808">
            <a:off x="2368619" y="4739119"/>
            <a:ext cx="1097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2011</a:t>
            </a:r>
            <a:endParaRPr lang="en-US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 rot="16951808">
            <a:off x="3602339" y="4747575"/>
            <a:ext cx="1097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2006</a:t>
            </a:r>
            <a:endParaRPr lang="en-US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 rot="16951808">
            <a:off x="4845949" y="4723733"/>
            <a:ext cx="1097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2001</a:t>
            </a:r>
            <a:endParaRPr lang="en-US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 rot="16951808">
            <a:off x="6060533" y="4762089"/>
            <a:ext cx="1097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1996</a:t>
            </a:r>
            <a:endParaRPr lang="en-US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1258" y="5525802"/>
            <a:ext cx="8810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To achieve 7 year average requires 5 additional mass chains/ year</a:t>
            </a:r>
          </a:p>
          <a:p>
            <a:r>
              <a:rPr lang="en-US" sz="2400" dirty="0" smtClean="0">
                <a:latin typeface="+mj-lt"/>
                <a:cs typeface="Arial"/>
              </a:rPr>
              <a:t>→ 2 additional FTE’s, provided above productivity measure is met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614383" y="1857832"/>
            <a:ext cx="3567225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Age of Mass Chain</a:t>
            </a:r>
            <a:endParaRPr lang="en-US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75202" y="2511678"/>
            <a:ext cx="2989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Average ~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8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years</a:t>
            </a:r>
            <a:endParaRPr lang="en-US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149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" y="875967"/>
            <a:ext cx="3003313" cy="382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3"/>
          <p:cNvSpPr txBox="1">
            <a:spLocks noChangeArrowheads="1"/>
          </p:cNvSpPr>
          <p:nvPr/>
        </p:nvSpPr>
        <p:spPr bwMode="auto">
          <a:xfrm>
            <a:off x="3614058" y="1040734"/>
            <a:ext cx="539931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+mj-lt"/>
              </a:rPr>
              <a:t>Started in 1966. 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+mj-lt"/>
              </a:rPr>
              <a:t>Currently published by Elsevier.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+mj-lt"/>
              </a:rPr>
              <a:t>Original mission: to publish ENSDF evaluations and Recent References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+mj-lt"/>
              </a:rPr>
              <a:t>Starting 2006, the December issue is devoted to nuclear reactions articles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383" y="-7345"/>
            <a:ext cx="10315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+mj-lt"/>
              </a:rPr>
              <a:t>Nuclear Data Sheets Journal</a:t>
            </a:r>
            <a:endParaRPr lang="en-US" sz="40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05383" y="693380"/>
            <a:ext cx="5947074" cy="716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9941" y="4731680"/>
            <a:ext cx="8331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+mj-lt"/>
              </a:rPr>
              <a:t>In FY2016: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dirty="0">
                <a:solidFill>
                  <a:srgbClr val="C00000"/>
                </a:solidFill>
                <a:latin typeface="+mj-lt"/>
              </a:rPr>
              <a:t>P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ublished 8 issues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latin typeface="+mj-lt"/>
              </a:rPr>
              <a:t>16 mass chain evaluations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latin typeface="+mj-lt"/>
              </a:rPr>
              <a:t>1 issue devoted to nuclear reactions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677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382" y="-94429"/>
            <a:ext cx="90386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2"/>
                </a:solidFill>
                <a:latin typeface="+mj-lt"/>
              </a:rPr>
              <a:t>Major changes to journal publication</a:t>
            </a:r>
            <a:endParaRPr lang="en-US" sz="44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05383" y="635324"/>
            <a:ext cx="8559646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5382" y="675012"/>
            <a:ext cx="43959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Two main complaints: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1319" y="675012"/>
            <a:ext cx="5072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+mj-lt"/>
              </a:rPr>
              <a:t>Too much flipping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1" t="27183" r="30280" b="67262"/>
          <a:stretch/>
        </p:blipFill>
        <p:spPr bwMode="auto">
          <a:xfrm>
            <a:off x="1597425" y="1190717"/>
            <a:ext cx="6751215" cy="63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75" r="45873" b="26731"/>
          <a:stretch/>
        </p:blipFill>
        <p:spPr bwMode="auto">
          <a:xfrm>
            <a:off x="105383" y="1763109"/>
            <a:ext cx="7042604" cy="28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674787" y="2476021"/>
            <a:ext cx="2946399" cy="584775"/>
          </a:xfrm>
          <a:prstGeom prst="rect">
            <a:avLst/>
          </a:prstGeom>
          <a:solidFill>
            <a:srgbClr val="E6B9B8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smtClean="0">
                <a:solidFill>
                  <a:schemeClr val="tx2"/>
                </a:solidFill>
                <a:latin typeface="+mj-lt"/>
              </a:rPr>
              <a:t>Level </a:t>
            </a:r>
            <a:r>
              <a:rPr lang="en-US" altLang="en-US" sz="3200" b="1" dirty="0">
                <a:solidFill>
                  <a:schemeClr val="tx2"/>
                </a:solidFill>
                <a:latin typeface="+mj-lt"/>
              </a:rPr>
              <a:t>properties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58" r="38845" b="55034"/>
          <a:stretch/>
        </p:blipFill>
        <p:spPr bwMode="auto">
          <a:xfrm>
            <a:off x="105383" y="4959781"/>
            <a:ext cx="7957004" cy="153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718630" y="5762554"/>
            <a:ext cx="2946399" cy="584775"/>
          </a:xfrm>
          <a:prstGeom prst="rect">
            <a:avLst/>
          </a:prstGeom>
          <a:solidFill>
            <a:srgbClr val="E6B9B8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smtClean="0">
                <a:solidFill>
                  <a:schemeClr val="tx2"/>
                </a:solidFill>
                <a:latin typeface="+mj-lt"/>
                <a:sym typeface="Symbol"/>
              </a:rPr>
              <a:t>-ray</a:t>
            </a:r>
            <a:r>
              <a:rPr lang="en-US" altLang="en-US" sz="32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altLang="en-US" sz="3200" b="1" dirty="0">
                <a:solidFill>
                  <a:schemeClr val="tx2"/>
                </a:solidFill>
                <a:latin typeface="+mj-lt"/>
              </a:rPr>
              <a:t>properties</a:t>
            </a:r>
          </a:p>
        </p:txBody>
      </p:sp>
    </p:spTree>
    <p:extLst>
      <p:ext uri="{BB962C8B-B14F-4D97-AF65-F5344CB8AC3E}">
        <p14:creationId xmlns:p14="http://schemas.microsoft.com/office/powerpoint/2010/main" val="71830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9" y="47225"/>
            <a:ext cx="663484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+mj-lt"/>
              </a:rPr>
              <a:t>XUNDL</a:t>
            </a:r>
            <a:endParaRPr lang="en-US" sz="48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" y="758428"/>
            <a:ext cx="21553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7869" y="201113"/>
            <a:ext cx="6638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j-lt"/>
              </a:rPr>
              <a:t>e</a:t>
            </a:r>
            <a:r>
              <a:rPr lang="en-US" b="1" dirty="0" err="1" smtClean="0">
                <a:solidFill>
                  <a:srgbClr val="C00000"/>
                </a:solidFill>
                <a:latin typeface="+mj-lt"/>
              </a:rPr>
              <a:t>X</a:t>
            </a:r>
            <a:r>
              <a:rPr lang="en-US" dirty="0" err="1" smtClean="0">
                <a:latin typeface="+mj-lt"/>
              </a:rPr>
              <a:t>perimental</a:t>
            </a:r>
            <a:r>
              <a:rPr lang="en-US" dirty="0" smtClean="0">
                <a:latin typeface="+mj-lt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U</a:t>
            </a:r>
            <a:r>
              <a:rPr lang="en-US" dirty="0">
                <a:latin typeface="+mj-lt"/>
              </a:rPr>
              <a:t>nevaluated 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N</a:t>
            </a:r>
            <a:r>
              <a:rPr lang="en-US" dirty="0">
                <a:latin typeface="+mj-lt"/>
              </a:rPr>
              <a:t>uclear 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D</a:t>
            </a:r>
            <a:r>
              <a:rPr lang="en-US" dirty="0">
                <a:latin typeface="+mj-lt"/>
              </a:rPr>
              <a:t>ata 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L</a:t>
            </a:r>
            <a:r>
              <a:rPr lang="en-US" dirty="0">
                <a:latin typeface="+mj-lt"/>
              </a:rPr>
              <a:t>ist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791138"/>
            <a:ext cx="8868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Critical compilation of recent nuclear structure publications </a:t>
            </a:r>
            <a:endParaRPr lang="en-US" dirty="0"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2400" y="2509523"/>
            <a:ext cx="8868229" cy="4348473"/>
            <a:chOff x="152400" y="2364383"/>
            <a:chExt cx="8868229" cy="434847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71" r="25371" b="8821"/>
            <a:stretch/>
          </p:blipFill>
          <p:spPr bwMode="auto">
            <a:xfrm>
              <a:off x="152400" y="2364383"/>
              <a:ext cx="8868229" cy="434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471886" y="3468916"/>
              <a:ext cx="3454403" cy="52322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ENSDF Search for </a:t>
              </a:r>
              <a:r>
                <a:rPr lang="en-US" baseline="30000" dirty="0" smtClean="0">
                  <a:latin typeface="+mj-lt"/>
                </a:rPr>
                <a:t>72</a:t>
              </a:r>
              <a:r>
                <a:rPr lang="en-US" dirty="0" smtClean="0">
                  <a:latin typeface="+mj-lt"/>
                </a:rPr>
                <a:t>Ni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40229" y="1227274"/>
            <a:ext cx="7750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~ 1 month from publication to compilation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Frequently identifies “issues” in data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Correspondence with authors aids in future evaluation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681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382" y="-94429"/>
            <a:ext cx="90386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2"/>
                </a:solidFill>
                <a:latin typeface="+mj-lt"/>
              </a:rPr>
              <a:t>Major changes to journal publication</a:t>
            </a:r>
            <a:endParaRPr lang="en-US" sz="44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05383" y="635324"/>
            <a:ext cx="8559646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5382" y="675012"/>
            <a:ext cx="43959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Two main complaints: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0031" y="1227618"/>
            <a:ext cx="7064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Some drawings are completely useless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" t="47581" r="7392" b="8331"/>
          <a:stretch/>
        </p:blipFill>
        <p:spPr bwMode="auto">
          <a:xfrm>
            <a:off x="986974" y="1891566"/>
            <a:ext cx="7448383" cy="486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50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48" y="2299397"/>
            <a:ext cx="7902575" cy="435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5382" y="-7345"/>
            <a:ext cx="90386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2"/>
                </a:solidFill>
                <a:latin typeface="+mj-lt"/>
              </a:rPr>
              <a:t>Starting January 2017</a:t>
            </a:r>
            <a:endParaRPr lang="en-US" sz="44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05383" y="736922"/>
            <a:ext cx="8559646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5382" y="827317"/>
            <a:ext cx="90386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New format will be adopted in journal publication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Forms basis for web-interface improvements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Many thanks to Balraj Singh and Jun Chen</a:t>
            </a:r>
            <a:endParaRPr lang="en-US" dirty="0"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 rot="5400000">
            <a:off x="59472" y="3746103"/>
            <a:ext cx="3625741" cy="928915"/>
          </a:xfrm>
          <a:prstGeom prst="ellipse">
            <a:avLst/>
          </a:prstGeom>
          <a:solidFill>
            <a:srgbClr val="FFFF66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5400000">
            <a:off x="2523271" y="3981960"/>
            <a:ext cx="4460311" cy="1291769"/>
          </a:xfrm>
          <a:prstGeom prst="ellipse">
            <a:avLst/>
          </a:prstGeom>
          <a:solidFill>
            <a:srgbClr val="FFFF66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50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 b="6885"/>
          <a:stretch/>
        </p:blipFill>
        <p:spPr bwMode="auto">
          <a:xfrm>
            <a:off x="1698171" y="725714"/>
            <a:ext cx="5832021" cy="6024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21" y="807116"/>
            <a:ext cx="5963338" cy="594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5382" y="-7345"/>
            <a:ext cx="9038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+mj-lt"/>
              </a:rPr>
              <a:t>Much improved band drawings</a:t>
            </a:r>
            <a:endParaRPr lang="en-US" sz="40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5383" y="664352"/>
            <a:ext cx="6527646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48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9" t="14073" r="10425" b="6786"/>
          <a:stretch/>
        </p:blipFill>
        <p:spPr bwMode="auto">
          <a:xfrm>
            <a:off x="1843315" y="800947"/>
            <a:ext cx="4978400" cy="605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5382" y="-7345"/>
            <a:ext cx="9038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+mj-lt"/>
              </a:rPr>
              <a:t>Much improved level drawings</a:t>
            </a:r>
            <a:endParaRPr lang="en-US" sz="40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05383" y="664352"/>
            <a:ext cx="6527646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956" y="1001680"/>
            <a:ext cx="5133975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160" y="1818368"/>
            <a:ext cx="2744927" cy="151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73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9" y="-83401"/>
            <a:ext cx="663484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+mj-lt"/>
              </a:rPr>
              <a:t>Summary and Outlook</a:t>
            </a:r>
            <a:endParaRPr lang="en-US" sz="48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05383" y="664352"/>
            <a:ext cx="6527646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37029" y="1088571"/>
            <a:ext cx="8505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JAVA-NDS is a success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Community welcomes and appreciates changes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6751" y="2278744"/>
            <a:ext cx="8606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Challenge: incorporate changes into web interface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3487" y="2950526"/>
            <a:ext cx="85053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XUNDL operating smoothly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Opportunity (at very modest funding) to increase productivity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7028" y="4622800"/>
            <a:ext cx="8505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ENSDF effort needs further investigation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Establishing expectations would be helpful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32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ile"/>
          <p:cNvSpPr>
            <a:spLocks noEditPoints="1" noChangeArrowheads="1"/>
          </p:cNvSpPr>
          <p:nvPr/>
        </p:nvSpPr>
        <p:spPr bwMode="auto">
          <a:xfrm>
            <a:off x="2828549" y="4055814"/>
            <a:ext cx="1230403" cy="824453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44486" y="4177949"/>
            <a:ext cx="1224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Available papers</a:t>
            </a:r>
            <a:endParaRPr lang="en-US" sz="20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219" y="-83401"/>
            <a:ext cx="663484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+mj-lt"/>
              </a:rPr>
              <a:t>XUNDL Developments</a:t>
            </a:r>
            <a:endParaRPr lang="en-US" sz="48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08858" y="685858"/>
            <a:ext cx="59145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35429" y="682182"/>
            <a:ext cx="8374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Coordinator change, E.A. </a:t>
            </a:r>
            <a:r>
              <a:rPr lang="en-US" dirty="0" err="1" smtClean="0">
                <a:latin typeface="+mj-lt"/>
              </a:rPr>
              <a:t>McCutchan</a:t>
            </a:r>
            <a:r>
              <a:rPr lang="en-US" dirty="0" smtClean="0">
                <a:latin typeface="+mj-lt"/>
              </a:rPr>
              <a:t> (NNDC</a:t>
            </a:r>
            <a:r>
              <a:rPr lang="en-US" dirty="0" smtClean="0">
                <a:latin typeface="+mj-lt"/>
              </a:rPr>
              <a:t>) </a:t>
            </a:r>
            <a:r>
              <a:rPr lang="en-US" dirty="0" smtClean="0">
                <a:latin typeface="+mj-lt"/>
              </a:rPr>
              <a:t>for B. Singh (McMaster) as of October 2015</a:t>
            </a:r>
          </a:p>
          <a:p>
            <a:endParaRPr lang="en-US" dirty="0" smtClean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G. </a:t>
            </a:r>
            <a:r>
              <a:rPr lang="en-US" dirty="0" err="1" smtClean="0">
                <a:latin typeface="+mj-lt"/>
              </a:rPr>
              <a:t>Gurdal</a:t>
            </a:r>
            <a:r>
              <a:rPr lang="en-US" dirty="0" smtClean="0">
                <a:latin typeface="+mj-lt"/>
              </a:rPr>
              <a:t> under contract for compilations</a:t>
            </a:r>
          </a:p>
          <a:p>
            <a:endParaRPr lang="en-US" dirty="0" smtClean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New distribution scheme utilizing Google Drive</a:t>
            </a:r>
            <a:endParaRPr lang="en-US" dirty="0">
              <a:latin typeface="+mj-lt"/>
            </a:endParaRPr>
          </a:p>
        </p:txBody>
      </p:sp>
      <p:sp>
        <p:nvSpPr>
          <p:cNvPr id="8" name="File"/>
          <p:cNvSpPr>
            <a:spLocks noEditPoints="1" noChangeArrowheads="1"/>
          </p:cNvSpPr>
          <p:nvPr/>
        </p:nvSpPr>
        <p:spPr bwMode="auto">
          <a:xfrm>
            <a:off x="4846281" y="5075351"/>
            <a:ext cx="915430" cy="702786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ile"/>
          <p:cNvSpPr>
            <a:spLocks noEditPoints="1" noChangeArrowheads="1"/>
          </p:cNvSpPr>
          <p:nvPr/>
        </p:nvSpPr>
        <p:spPr bwMode="auto">
          <a:xfrm>
            <a:off x="4855844" y="4202463"/>
            <a:ext cx="896305" cy="671003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ile"/>
          <p:cNvSpPr>
            <a:spLocks noEditPoints="1" noChangeArrowheads="1"/>
          </p:cNvSpPr>
          <p:nvPr/>
        </p:nvSpPr>
        <p:spPr bwMode="auto">
          <a:xfrm>
            <a:off x="4855844" y="3333233"/>
            <a:ext cx="886742" cy="708972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9423112">
            <a:off x="4024476" y="4016186"/>
            <a:ext cx="865649" cy="2536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113042" y="4411141"/>
            <a:ext cx="765670" cy="2536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2559012">
            <a:off x="3985364" y="4928676"/>
            <a:ext cx="1009741" cy="2536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945844" y="3549254"/>
            <a:ext cx="870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MSU</a:t>
            </a:r>
            <a:endParaRPr lang="en-US" sz="24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10630" y="4386624"/>
            <a:ext cx="870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ORNL</a:t>
            </a:r>
            <a:endParaRPr lang="en-US" sz="20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91505" y="5308995"/>
            <a:ext cx="870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LBNL</a:t>
            </a:r>
            <a:endParaRPr lang="en-US" sz="2000" dirty="0">
              <a:latin typeface="+mj-lt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5819316" y="3647732"/>
            <a:ext cx="765670" cy="2536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5796675" y="4471977"/>
            <a:ext cx="765670" cy="2536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5790721" y="5376021"/>
            <a:ext cx="765670" cy="2536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95960" y="4067669"/>
            <a:ext cx="1799772" cy="1007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Coordinator Scan</a:t>
            </a:r>
            <a:endParaRPr lang="en-US" sz="2400" dirty="0"/>
          </a:p>
        </p:txBody>
      </p:sp>
      <p:sp>
        <p:nvSpPr>
          <p:cNvPr id="30" name="Right Arrow 29"/>
          <p:cNvSpPr/>
          <p:nvPr/>
        </p:nvSpPr>
        <p:spPr>
          <a:xfrm>
            <a:off x="2062879" y="4405069"/>
            <a:ext cx="765670" cy="2536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77373" y="5904732"/>
            <a:ext cx="8374742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XUNDL compilations used as training exercise at IAEA-ICTP workshop</a:t>
            </a:r>
            <a:endParaRPr lang="en-US" dirty="0">
              <a:latin typeface="+mj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84986" y="3687719"/>
            <a:ext cx="1799772" cy="1941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Coordinator Review</a:t>
            </a:r>
            <a:endParaRPr lang="en-US" sz="2400" dirty="0"/>
          </a:p>
        </p:txBody>
      </p:sp>
      <p:sp>
        <p:nvSpPr>
          <p:cNvPr id="33" name="Right Arrow 32"/>
          <p:cNvSpPr/>
          <p:nvPr/>
        </p:nvSpPr>
        <p:spPr>
          <a:xfrm rot="20737022">
            <a:off x="1951012" y="3881827"/>
            <a:ext cx="2929355" cy="2536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2001814" y="4353535"/>
            <a:ext cx="2929355" cy="2536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864472">
            <a:off x="1965532" y="4970383"/>
            <a:ext cx="2929355" cy="2536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6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9" y="-126943"/>
            <a:ext cx="663484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+mj-lt"/>
              </a:rPr>
              <a:t>XUNDL statistics</a:t>
            </a:r>
            <a:endParaRPr lang="en-US" sz="48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" y="555232"/>
            <a:ext cx="4347029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723879"/>
              </p:ext>
            </p:extLst>
          </p:nvPr>
        </p:nvGraphicFramePr>
        <p:xfrm>
          <a:off x="1001515" y="1502930"/>
          <a:ext cx="5210625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368"/>
                <a:gridCol w="1509485"/>
                <a:gridCol w="179977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Center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Papers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Datasets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McMaster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84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189</a:t>
                      </a:r>
                      <a:endParaRPr lang="en-US" sz="2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TUNL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43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58</a:t>
                      </a:r>
                      <a:endParaRPr lang="en-US" sz="2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ORNL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26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39</a:t>
                      </a:r>
                      <a:endParaRPr lang="en-US" sz="2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MSU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29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57</a:t>
                      </a:r>
                      <a:endParaRPr lang="en-US" sz="2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LBNL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11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34</a:t>
                      </a:r>
                      <a:endParaRPr lang="en-US" sz="2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 err="1" smtClean="0"/>
                        <a:t>Millsaps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40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59</a:t>
                      </a:r>
                      <a:endParaRPr lang="en-US" sz="2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BNL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39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75</a:t>
                      </a:r>
                      <a:endParaRPr lang="en-US" sz="2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ANL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7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26</a:t>
                      </a:r>
                      <a:endParaRPr lang="en-US" sz="2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UCB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8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10</a:t>
                      </a:r>
                      <a:endParaRPr lang="en-US" sz="2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International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2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2</a:t>
                      </a:r>
                      <a:endParaRPr lang="en-US" sz="23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5429" y="493495"/>
            <a:ext cx="8273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+mj-lt"/>
              </a:rPr>
              <a:t>Compiled 550 datasets from 289 papers</a:t>
            </a:r>
          </a:p>
          <a:p>
            <a:r>
              <a:rPr lang="en-US" sz="2200" dirty="0">
                <a:latin typeface="+mj-lt"/>
              </a:rPr>
              <a:t> </a:t>
            </a:r>
            <a:r>
              <a:rPr lang="en-US" sz="2200" dirty="0" smtClean="0">
                <a:latin typeface="+mj-lt"/>
              </a:rPr>
              <a:t>  (FY15 was 630 datasets from 360 papers)</a:t>
            </a:r>
            <a:endParaRPr lang="en-US" sz="22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5311" y="3236686"/>
            <a:ext cx="2670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300 papers per year is reasonable estimate for effort assessment</a:t>
            </a:r>
            <a:endParaRPr lang="en-US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6342742"/>
            <a:ext cx="727165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Full database is 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6956 </a:t>
            </a:r>
            <a:r>
              <a:rPr lang="en-US" dirty="0" smtClean="0">
                <a:latin typeface="+mj-lt"/>
              </a:rPr>
              <a:t>datasets for 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2406</a:t>
            </a:r>
            <a:r>
              <a:rPr lang="en-US" dirty="0" smtClean="0">
                <a:latin typeface="+mj-lt"/>
              </a:rPr>
              <a:t> nuclides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219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9" y="47225"/>
            <a:ext cx="663484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+mj-lt"/>
              </a:rPr>
              <a:t>XUNDL Productivity</a:t>
            </a:r>
            <a:endParaRPr lang="en-US" sz="48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" y="845512"/>
            <a:ext cx="50292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8" y="2559973"/>
            <a:ext cx="9136613" cy="92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3" y="1266595"/>
            <a:ext cx="4688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From NDAC Report:</a:t>
            </a:r>
            <a:endParaRPr lang="en-US" sz="36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15459" y="3803739"/>
            <a:ext cx="8541887" cy="66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99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224880"/>
              </p:ext>
            </p:extLst>
          </p:nvPr>
        </p:nvGraphicFramePr>
        <p:xfrm>
          <a:off x="217733" y="1699770"/>
          <a:ext cx="6328229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5886"/>
                <a:gridCol w="1857829"/>
                <a:gridCol w="255451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Compiler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Papers</a:t>
                      </a:r>
                      <a:r>
                        <a:rPr lang="en-US" baseline="0" dirty="0" smtClean="0"/>
                        <a:t> /0.1 FTE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Datasets/0.1 FTE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58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94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59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61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57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28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52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34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-1809" y="-68887"/>
            <a:ext cx="663484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+mj-lt"/>
              </a:rPr>
              <a:t>XUNDL Productivity</a:t>
            </a:r>
            <a:endParaRPr lang="en-US" sz="4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194" y="870510"/>
            <a:ext cx="8781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+mj-lt"/>
              </a:rPr>
              <a:t>Most contribute 0.1 -0.2 FTE, so 0.1 FTE is convenient unit</a:t>
            </a: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37886" y="685861"/>
            <a:ext cx="507274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4659113" y="4513942"/>
            <a:ext cx="3135084" cy="1944915"/>
            <a:chOff x="5660579" y="4513942"/>
            <a:chExt cx="3135084" cy="1944915"/>
          </a:xfrm>
        </p:grpSpPr>
        <p:sp>
          <p:nvSpPr>
            <p:cNvPr id="10" name="Right Brace 9"/>
            <p:cNvSpPr/>
            <p:nvPr/>
          </p:nvSpPr>
          <p:spPr>
            <a:xfrm>
              <a:off x="5660579" y="4513942"/>
              <a:ext cx="870857" cy="1944915"/>
            </a:xfrm>
            <a:prstGeom prst="rightBrac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91092" y="4789713"/>
              <a:ext cx="2104571" cy="107721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2"/>
                  </a:solidFill>
                  <a:latin typeface="+mj-lt"/>
                </a:rPr>
                <a:t>60 papers at 0.75 FTE</a:t>
              </a:r>
              <a:endParaRPr lang="en-US" sz="3200" b="1" dirty="0">
                <a:solidFill>
                  <a:schemeClr val="tx2"/>
                </a:solidFill>
                <a:latin typeface="+mj-l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44577" y="2670629"/>
            <a:ext cx="4339767" cy="954107"/>
            <a:chOff x="4644577" y="2670629"/>
            <a:chExt cx="4339767" cy="954107"/>
          </a:xfrm>
        </p:grpSpPr>
        <p:cxnSp>
          <p:nvCxnSpPr>
            <p:cNvPr id="3" name="Straight Arrow Connector 2"/>
            <p:cNvCxnSpPr/>
            <p:nvPr/>
          </p:nvCxnSpPr>
          <p:spPr>
            <a:xfrm flipH="1">
              <a:off x="4644577" y="3222171"/>
              <a:ext cx="1045049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965372" y="2670629"/>
              <a:ext cx="3018972" cy="95410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Contract:</a:t>
              </a:r>
            </a:p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0.1 FTE = 40 papers</a:t>
              </a:r>
              <a:endParaRPr lang="en-US" dirty="0">
                <a:solidFill>
                  <a:schemeClr val="tx2">
                    <a:lumMod val="50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041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809" y="-68887"/>
            <a:ext cx="869586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+mj-lt"/>
              </a:rPr>
              <a:t>XUNDL Effort Rearrangement</a:t>
            </a:r>
            <a:endParaRPr lang="en-US" sz="48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37886" y="685861"/>
            <a:ext cx="7366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2579" y="885373"/>
            <a:ext cx="8519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+mj-lt"/>
              </a:rPr>
              <a:t>M</a:t>
            </a:r>
            <a:r>
              <a:rPr lang="en-US" sz="3200" dirty="0" smtClean="0">
                <a:solidFill>
                  <a:schemeClr val="tx2"/>
                </a:solidFill>
                <a:latin typeface="+mj-lt"/>
              </a:rPr>
              <a:t>ore people interested in XUNDL contract</a:t>
            </a:r>
            <a:endParaRPr lang="en-US" sz="3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321" y="1524003"/>
            <a:ext cx="863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+mj-lt"/>
              </a:rPr>
              <a:t>Most notably:  Chris Chiara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latin typeface="+mj-lt"/>
              </a:rPr>
              <a:t>Well trained and highly recommended by Filip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latin typeface="+mj-lt"/>
              </a:rPr>
              <a:t>Now at DOD, overhead is 3% !!!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latin typeface="+mj-lt"/>
              </a:rPr>
              <a:t>Would like contract at 0.2 FTE, would cover 60 papers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652" y="3585029"/>
            <a:ext cx="7844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+mj-lt"/>
              </a:rPr>
              <a:t>Following Notre Dame meeting, additional requests to be involved in Data Program activities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321" y="4876800"/>
            <a:ext cx="863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Proposal: $30K to cover XUNDL contract for Chiara</a:t>
            </a:r>
          </a:p>
        </p:txBody>
      </p:sp>
    </p:spTree>
    <p:extLst>
      <p:ext uri="{BB962C8B-B14F-4D97-AF65-F5344CB8AC3E}">
        <p14:creationId xmlns:p14="http://schemas.microsoft.com/office/powerpoint/2010/main" val="165698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46" y="740315"/>
            <a:ext cx="6614404" cy="126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1"/>
          <a:stretch/>
        </p:blipFill>
        <p:spPr bwMode="auto">
          <a:xfrm>
            <a:off x="319314" y="2167557"/>
            <a:ext cx="8145662" cy="19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460999" y="1895254"/>
            <a:ext cx="3003977" cy="1747839"/>
            <a:chOff x="5460999" y="1895254"/>
            <a:chExt cx="3003977" cy="1747839"/>
          </a:xfrm>
        </p:grpSpPr>
        <p:sp>
          <p:nvSpPr>
            <p:cNvPr id="4" name="TextBox 3"/>
            <p:cNvSpPr txBox="1"/>
            <p:nvPr/>
          </p:nvSpPr>
          <p:spPr>
            <a:xfrm>
              <a:off x="5475063" y="1895254"/>
              <a:ext cx="287380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1425+776=2201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700082" y="2356432"/>
              <a:ext cx="276489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970+409=1379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5460999" y="3169429"/>
              <a:ext cx="2079625" cy="4736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6293644" y="2769310"/>
              <a:ext cx="207167" cy="41508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307988" y="3215040"/>
            <a:ext cx="98378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1790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6229" y="5239657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64446" y="4242882"/>
            <a:ext cx="849544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We </a:t>
            </a:r>
            <a:r>
              <a:rPr lang="en-US" sz="1600" b="1" dirty="0">
                <a:solidFill>
                  <a:srgbClr val="C00000"/>
                </a:solidFill>
                <a:latin typeface="+mj-lt"/>
              </a:rPr>
              <a:t>have partially reanalyzed the data on 168Yb and tried to resolve the problems</a:t>
            </a:r>
            <a:r>
              <a:rPr lang="en-US" sz="1400" dirty="0">
                <a:solidFill>
                  <a:srgbClr val="C00000"/>
                </a:solidFill>
                <a:latin typeface="+mj-lt"/>
              </a:rPr>
              <a:t>.</a:t>
            </a:r>
            <a:r>
              <a:rPr lang="en-US" sz="1400" dirty="0">
                <a:latin typeface="+mj-lt"/>
              </a:rPr>
              <a:t> </a:t>
            </a:r>
            <a:r>
              <a:rPr lang="en-US" sz="1200" dirty="0">
                <a:latin typeface="+mj-lt"/>
              </a:rPr>
              <a:t>In your email you have raised two problems, concerning the levels at 1790 and 2110 </a:t>
            </a:r>
            <a:r>
              <a:rPr lang="en-US" sz="1200" dirty="0" err="1">
                <a:latin typeface="+mj-lt"/>
              </a:rPr>
              <a:t>KeV</a:t>
            </a:r>
            <a:r>
              <a:rPr lang="en-US" sz="1200" dirty="0">
                <a:latin typeface="+mj-lt"/>
              </a:rPr>
              <a:t>. Let me first start with the second level</a:t>
            </a:r>
            <a:r>
              <a:rPr lang="en-US" sz="1200" dirty="0" smtClean="0">
                <a:latin typeface="+mj-lt"/>
              </a:rPr>
              <a:t>.</a:t>
            </a:r>
          </a:p>
          <a:p>
            <a:endParaRPr lang="en-US" sz="1200" dirty="0">
              <a:latin typeface="+mj-lt"/>
            </a:endParaRPr>
          </a:p>
          <a:p>
            <a:r>
              <a:rPr lang="en-US" sz="1200" dirty="0">
                <a:latin typeface="+mj-lt"/>
              </a:rPr>
              <a:t> </a:t>
            </a:r>
            <a:r>
              <a:rPr lang="en-US" sz="1200" dirty="0">
                <a:solidFill>
                  <a:srgbClr val="C00000"/>
                </a:solidFill>
                <a:latin typeface="+mj-lt"/>
              </a:rPr>
              <a:t> </a:t>
            </a:r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The </a:t>
            </a:r>
            <a:r>
              <a:rPr lang="en-US" sz="1600" b="1" dirty="0">
                <a:solidFill>
                  <a:srgbClr val="C00000"/>
                </a:solidFill>
                <a:latin typeface="+mj-lt"/>
              </a:rPr>
              <a:t>main problem was the level at 1790 </a:t>
            </a:r>
            <a:r>
              <a:rPr lang="en-US" sz="1600" b="1" dirty="0" err="1">
                <a:solidFill>
                  <a:srgbClr val="C00000"/>
                </a:solidFill>
                <a:latin typeface="+mj-lt"/>
              </a:rPr>
              <a:t>keV</a:t>
            </a:r>
            <a:r>
              <a:rPr lang="en-US" sz="1600" b="1" dirty="0">
                <a:solidFill>
                  <a:srgbClr val="C00000"/>
                </a:solidFill>
                <a:latin typeface="+mj-lt"/>
              </a:rPr>
              <a:t>. After reanalyzing the data we came to the conclusion that this level does not exist</a:t>
            </a:r>
            <a:r>
              <a:rPr lang="en-US" sz="1600" b="1" dirty="0">
                <a:solidFill>
                  <a:srgbClr val="FF0000"/>
                </a:solidFill>
                <a:latin typeface="+mj-lt"/>
              </a:rPr>
              <a:t>. </a:t>
            </a:r>
            <a:r>
              <a:rPr lang="en-US" sz="1200" dirty="0">
                <a:latin typeface="+mj-lt"/>
              </a:rPr>
              <a:t>However, the gamma-rays which were supposed to decay from this level  </a:t>
            </a:r>
            <a:r>
              <a:rPr lang="en-US" sz="1200" dirty="0" smtClean="0">
                <a:latin typeface="+mj-lt"/>
              </a:rPr>
              <a:t>…</a:t>
            </a:r>
            <a:endParaRPr lang="en-US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-101598"/>
            <a:ext cx="9794875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400" dirty="0" smtClean="0">
                <a:solidFill>
                  <a:schemeClr val="tx2"/>
                </a:solidFill>
                <a:latin typeface="+mj-lt"/>
              </a:rPr>
              <a:t>Author Correspondences</a:t>
            </a:r>
            <a:endParaRPr lang="en-US" sz="48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52400" y="668168"/>
            <a:ext cx="5871029" cy="317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4726" y="5544459"/>
            <a:ext cx="792161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+mj-lt"/>
              </a:rPr>
              <a:t>The future:  Offer this critical review PRIOR to publication 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944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061029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+mj-lt"/>
              </a:rPr>
              <a:t>ENSDF</a:t>
            </a:r>
            <a:r>
              <a:rPr lang="en-US" sz="3600" dirty="0" smtClean="0">
                <a:solidFill>
                  <a:schemeClr val="tx2"/>
                </a:solidFill>
                <a:latin typeface="+mj-lt"/>
              </a:rPr>
              <a:t> </a:t>
            </a:r>
            <a:endParaRPr lang="en-US" sz="48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52400" y="755252"/>
            <a:ext cx="8454571" cy="317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2" t="23561" r="29474" b="11954"/>
          <a:stretch/>
        </p:blipFill>
        <p:spPr bwMode="auto">
          <a:xfrm>
            <a:off x="1030514" y="916591"/>
            <a:ext cx="6521277" cy="4424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78204" y="1745918"/>
            <a:ext cx="3004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3,312 nuclides</a:t>
            </a:r>
          </a:p>
          <a:p>
            <a:r>
              <a:rPr lang="en-US" dirty="0" smtClean="0">
                <a:latin typeface="+mj-lt"/>
              </a:rPr>
              <a:t>18707 datasets</a:t>
            </a:r>
            <a:endParaRPr lang="en-US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9192" y="139374"/>
            <a:ext cx="63209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Evaluated Nuclear Structure Data File </a:t>
            </a:r>
            <a:endParaRPr lang="en-US" sz="4000" dirty="0">
              <a:solidFill>
                <a:schemeClr val="tx2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5341257"/>
            <a:ext cx="9187541" cy="1489478"/>
            <a:chOff x="0" y="5341257"/>
            <a:chExt cx="9187541" cy="1489478"/>
          </a:xfrm>
        </p:grpSpPr>
        <p:sp>
          <p:nvSpPr>
            <p:cNvPr id="10" name="TextBox 9"/>
            <p:cNvSpPr txBox="1"/>
            <p:nvPr/>
          </p:nvSpPr>
          <p:spPr>
            <a:xfrm>
              <a:off x="275771" y="5341257"/>
              <a:ext cx="8679543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It is Unique: Only Nuclear Database continuously updated</a:t>
              </a:r>
              <a:endParaRPr lang="en-US" dirty="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0" y="5835449"/>
              <a:ext cx="9143999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It is Complete: </a:t>
              </a:r>
              <a:r>
                <a:rPr lang="en-US" b="1" dirty="0" smtClean="0">
                  <a:solidFill>
                    <a:srgbClr val="C00000"/>
                  </a:solidFill>
                  <a:latin typeface="+mj-lt"/>
                </a:rPr>
                <a:t>All</a:t>
              </a:r>
              <a:r>
                <a:rPr lang="en-US" dirty="0" smtClean="0">
                  <a:latin typeface="+mj-lt"/>
                </a:rPr>
                <a:t> nuclei and </a:t>
              </a:r>
              <a:r>
                <a:rPr lang="en-US" b="1" dirty="0" smtClean="0">
                  <a:solidFill>
                    <a:srgbClr val="C00000"/>
                  </a:solidFill>
                  <a:latin typeface="+mj-lt"/>
                </a:rPr>
                <a:t>all</a:t>
              </a:r>
              <a:r>
                <a:rPr lang="en-US" dirty="0" smtClean="0">
                  <a:latin typeface="+mj-lt"/>
                </a:rPr>
                <a:t> level and radiation properties</a:t>
              </a:r>
              <a:endParaRPr lang="en-US" dirty="0"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542" y="6307515"/>
              <a:ext cx="9143999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It is Versatile: Feeds back into both basic and applied sciences</a:t>
              </a:r>
              <a:endParaRPr lang="en-US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79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20355</TotalTime>
  <Words>954</Words>
  <Application>Microsoft Office PowerPoint</Application>
  <PresentationFormat>On-screen Show (4:3)</PresentationFormat>
  <Paragraphs>277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XUNDL-ENSDF-NDS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Gagnon</dc:creator>
  <cp:lastModifiedBy>Ricard-McCutchan, Elizabeth</cp:lastModifiedBy>
  <cp:revision>467</cp:revision>
  <cp:lastPrinted>2007-07-02T19:06:14Z</cp:lastPrinted>
  <dcterms:created xsi:type="dcterms:W3CDTF">2007-06-28T20:22:43Z</dcterms:created>
  <dcterms:modified xsi:type="dcterms:W3CDTF">2016-11-17T13:21:28Z</dcterms:modified>
</cp:coreProperties>
</file>