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6" r:id="rId3"/>
    <p:sldId id="261" r:id="rId4"/>
    <p:sldId id="267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ECFF"/>
    <a:srgbClr val="CCFFFF"/>
    <a:srgbClr val="CCFFCC"/>
    <a:srgbClr val="FF5050"/>
    <a:srgbClr val="FF7C80"/>
    <a:srgbClr val="042B7F"/>
    <a:srgbClr val="594E7F"/>
    <a:srgbClr val="D2C4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F04EF-6DC6-45AA-B4E8-8FDC8F840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6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03AA42-2632-4BD8-B32A-E9CCE7E2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4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C8E11-206A-46BD-8256-13D77D9CEA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3AA42-2632-4BD8-B32A-E9CCE7E2EF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9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3AA42-2632-4BD8-B32A-E9CCE7E2EF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4CE3-09C8-4A5C-9893-BC09F802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4E05-63A6-41A2-9976-E3338BE3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1A50-C087-4FB0-8A43-CDFE0695B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8A50-CB7B-49E5-9BE9-844153DDA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B472-3A09-4E28-A222-70DF0911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3F4A-CAAB-44E1-AB7C-ACCCCF4A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EA8-6615-41E0-B144-AA663DE9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DFEF-3015-4758-88E6-00E501DCC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A680-26EF-40C0-B7EB-F7C83F353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DDDD-0FED-48FB-A6B5-4331790C0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pPr>
              <a:defRPr/>
            </a:pPr>
            <a:fld id="{A484066D-602A-4D8F-B8E9-F7A09394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NSR &amp; EXFOR Compilation Databases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000"/>
                </a:solidFill>
              </a:rPr>
              <a:t>Boris Pritychenko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000"/>
                </a:solidFill>
              </a:rPr>
              <a:t>National Nuclear Data Center, BNL, Upton, NY 11973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Compilation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61336"/>
            <a:ext cx="4267200" cy="3886200"/>
          </a:xfrm>
        </p:spPr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dirty="0"/>
              <a:t>major goal of compilation activities is data </a:t>
            </a:r>
            <a:r>
              <a:rPr lang="en-US" sz="1800" dirty="0" smtClean="0"/>
              <a:t>preservation</a:t>
            </a:r>
            <a:r>
              <a:rPr lang="en-US" sz="1800" dirty="0"/>
              <a:t> </a:t>
            </a:r>
            <a:r>
              <a:rPr lang="en-US" sz="1800" dirty="0" smtClean="0"/>
              <a:t>for further dissemination and evaluation.</a:t>
            </a:r>
          </a:p>
          <a:p>
            <a:r>
              <a:rPr lang="en-US" sz="1800" dirty="0"/>
              <a:t>We will concentrate on NSR and EXFOR </a:t>
            </a:r>
            <a:r>
              <a:rPr lang="en-US" sz="1800" dirty="0" smtClean="0"/>
              <a:t>compilation databases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Nuclear Science References (NSR): all low- and intermediate-energy references for a broad use, not just nuclear structure and decay as before 90ies. </a:t>
            </a:r>
          </a:p>
          <a:p>
            <a:pPr lvl="1"/>
            <a:r>
              <a:rPr lang="en-US" sz="1600" dirty="0"/>
              <a:t>Experimental Nuclear Reaction Data (EXFOR): all low- and intermediate-energy  reaction data sets for neutron-, charged- and photo-induced reactions, not just neutron-induced as before 80ies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029200" y="2057400"/>
            <a:ext cx="3810000" cy="3429000"/>
            <a:chOff x="5029200" y="2057400"/>
            <a:chExt cx="3810000" cy="34290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5105400" y="4953000"/>
              <a:ext cx="3733800" cy="533400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Research Operations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5943600" y="4038600"/>
              <a:ext cx="1524000" cy="457200"/>
            </a:xfrm>
            <a:prstGeom prst="round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NSR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5029200" y="2971800"/>
              <a:ext cx="1503452" cy="457200"/>
            </a:xfrm>
            <a:prstGeom prst="round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EXFOR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7162800" y="2057400"/>
              <a:ext cx="1676400" cy="4572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ENSDF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Up Arrow 9"/>
            <p:cNvSpPr/>
            <p:nvPr/>
          </p:nvSpPr>
          <p:spPr bwMode="auto">
            <a:xfrm>
              <a:off x="5410200" y="3429000"/>
              <a:ext cx="484632" cy="1524000"/>
            </a:xfrm>
            <a:prstGeom prst="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Up Arrow 10"/>
            <p:cNvSpPr/>
            <p:nvPr/>
          </p:nvSpPr>
          <p:spPr bwMode="auto">
            <a:xfrm>
              <a:off x="6324600" y="4495800"/>
              <a:ext cx="838200" cy="457200"/>
            </a:xfrm>
            <a:prstGeom prst="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Up Arrow 12"/>
            <p:cNvSpPr/>
            <p:nvPr/>
          </p:nvSpPr>
          <p:spPr bwMode="auto">
            <a:xfrm>
              <a:off x="7467600" y="3429000"/>
              <a:ext cx="484632" cy="1524000"/>
            </a:xfrm>
            <a:prstGeom prst="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Up Arrow 13"/>
            <p:cNvSpPr/>
            <p:nvPr/>
          </p:nvSpPr>
          <p:spPr bwMode="auto">
            <a:xfrm>
              <a:off x="7772400" y="2514600"/>
              <a:ext cx="484632" cy="457200"/>
            </a:xfrm>
            <a:prstGeom prst="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Up Arrow 14"/>
            <p:cNvSpPr/>
            <p:nvPr/>
          </p:nvSpPr>
          <p:spPr bwMode="auto">
            <a:xfrm>
              <a:off x="5638800" y="2514600"/>
              <a:ext cx="484632" cy="457200"/>
            </a:xfrm>
            <a:prstGeom prst="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Up Arrow 15"/>
            <p:cNvSpPr/>
            <p:nvPr/>
          </p:nvSpPr>
          <p:spPr bwMode="auto">
            <a:xfrm>
              <a:off x="6982968" y="2514600"/>
              <a:ext cx="484632" cy="1524000"/>
            </a:xfrm>
            <a:prstGeom prst="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7391400" y="2971800"/>
              <a:ext cx="1447800" cy="457200"/>
            </a:xfrm>
            <a:prstGeom prst="roundRect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XUNDL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5029200" y="2057400"/>
              <a:ext cx="1503452" cy="457200"/>
            </a:xfrm>
            <a:prstGeom prst="roundRect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ENDF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Up-Down Arrow 18"/>
            <p:cNvSpPr/>
            <p:nvPr/>
          </p:nvSpPr>
          <p:spPr bwMode="auto">
            <a:xfrm>
              <a:off x="6019800" y="3429000"/>
              <a:ext cx="484632" cy="6096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Left-Right Arrow 6"/>
            <p:cNvSpPr/>
            <p:nvPr/>
          </p:nvSpPr>
          <p:spPr bwMode="auto">
            <a:xfrm>
              <a:off x="6532652" y="2057400"/>
              <a:ext cx="630148" cy="484632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7924800" y="3733800"/>
              <a:ext cx="9144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B(E2)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↑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7924800" y="4267200"/>
              <a:ext cx="9144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Symbol" panose="05050102010706020507" pitchFamily="18" charset="2"/>
                  <a:ea typeface="ＭＳ Ｐゴシック" pitchFamily="-112" charset="-128"/>
                  <a:cs typeface="ＭＳ Ｐゴシック" pitchFamily="-112" charset="-128"/>
                </a:rPr>
                <a:t>b</a:t>
              </a:r>
              <a:r>
                <a:rPr lang="en-US" sz="2000" dirty="0">
                  <a:latin typeface="Symbol" panose="05050102010706020507" pitchFamily="18" charset="2"/>
                  <a:ea typeface="ＭＳ Ｐゴシック" pitchFamily="-112" charset="-128"/>
                  <a:cs typeface="ＭＳ Ｐゴシック" pitchFamily="-112" charset="-128"/>
                </a:rPr>
                <a:t>b</a:t>
              </a:r>
              <a:endPara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Up Arrow 20"/>
            <p:cNvSpPr/>
            <p:nvPr/>
          </p:nvSpPr>
          <p:spPr bwMode="auto">
            <a:xfrm>
              <a:off x="8115300" y="4724400"/>
              <a:ext cx="484632" cy="228600"/>
            </a:xfrm>
            <a:prstGeom prst="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9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42" y="10011"/>
            <a:ext cx="2283358" cy="18288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NSR Compilations in FY2016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3886200"/>
          </a:xfrm>
        </p:spPr>
        <p:txBody>
          <a:bodyPr/>
          <a:lstStyle/>
          <a:p>
            <a:r>
              <a:rPr lang="en-US" sz="1800" dirty="0" smtClean="0"/>
              <a:t>NNDC provides coverage of </a:t>
            </a:r>
            <a:r>
              <a:rPr lang="en-US" sz="1800" dirty="0"/>
              <a:t>current </a:t>
            </a:r>
            <a:r>
              <a:rPr lang="en-US" sz="1800" dirty="0" smtClean="0"/>
              <a:t>publications</a:t>
            </a:r>
            <a:r>
              <a:rPr lang="en-US" sz="1800" dirty="0"/>
              <a:t> </a:t>
            </a:r>
            <a:r>
              <a:rPr lang="en-US" sz="1800" dirty="0" smtClean="0"/>
              <a:t>and we proactively </a:t>
            </a:r>
            <a:r>
              <a:rPr lang="en-US" sz="1800" dirty="0"/>
              <a:t>recovering missing </a:t>
            </a:r>
            <a:r>
              <a:rPr lang="en-US" sz="1800" dirty="0" smtClean="0"/>
              <a:t>references for the USNDP and research activities.</a:t>
            </a:r>
          </a:p>
          <a:p>
            <a:r>
              <a:rPr lang="en-US" sz="1800" dirty="0" smtClean="0"/>
              <a:t>NSR team: 1.5 NNDC, 2 contractors and 1 IAEA collaborator.</a:t>
            </a:r>
          </a:p>
          <a:p>
            <a:r>
              <a:rPr lang="en-US" sz="1800" dirty="0" smtClean="0"/>
              <a:t>NSR Compilations:</a:t>
            </a:r>
            <a:endParaRPr lang="en-US" sz="1800" dirty="0"/>
          </a:p>
          <a:p>
            <a:pPr lvl="1"/>
            <a:r>
              <a:rPr lang="en-US" sz="1800" dirty="0"/>
              <a:t>3263 new article entries, total NSR: 222684 </a:t>
            </a:r>
            <a:endParaRPr lang="en-US" sz="1800" dirty="0" smtClean="0"/>
          </a:p>
          <a:p>
            <a:pPr lvl="1"/>
            <a:r>
              <a:rPr lang="en-US" sz="1800" dirty="0" smtClean="0"/>
              <a:t>859 </a:t>
            </a:r>
            <a:r>
              <a:rPr lang="en-US" sz="1800" dirty="0"/>
              <a:t>modified (bug fixes) article entries</a:t>
            </a:r>
          </a:p>
          <a:p>
            <a:pPr lvl="1"/>
            <a:r>
              <a:rPr lang="en-US" sz="1800" dirty="0"/>
              <a:t>1856 </a:t>
            </a:r>
            <a:r>
              <a:rPr lang="en-US" sz="1800" dirty="0" err="1"/>
              <a:t>keyworded</a:t>
            </a:r>
            <a:r>
              <a:rPr lang="en-US" sz="1800" dirty="0"/>
              <a:t> article abstracts</a:t>
            </a:r>
          </a:p>
          <a:p>
            <a:r>
              <a:rPr lang="en-US" sz="1800" dirty="0"/>
              <a:t>NSR Dictionary updates:</a:t>
            </a:r>
          </a:p>
          <a:p>
            <a:pPr lvl="1"/>
            <a:r>
              <a:rPr lang="en-US" sz="1800" dirty="0"/>
              <a:t>1750 new authors, total NSR: 96685</a:t>
            </a:r>
          </a:p>
          <a:p>
            <a:pPr lvl="1"/>
            <a:r>
              <a:rPr lang="en-US" sz="1800" dirty="0"/>
              <a:t>7 new journals, total NSR: 516</a:t>
            </a:r>
          </a:p>
          <a:p>
            <a:pPr lvl="1"/>
            <a:r>
              <a:rPr lang="en-US" sz="1800" dirty="0"/>
              <a:t>225 new reactions, total NSR: 7904</a:t>
            </a:r>
          </a:p>
          <a:p>
            <a:pPr lvl="1"/>
            <a:r>
              <a:rPr lang="en-US" sz="1800" dirty="0"/>
              <a:t>408 new nuclides, total NSR: 6415</a:t>
            </a:r>
          </a:p>
          <a:p>
            <a:r>
              <a:rPr lang="en-US" sz="1800" dirty="0"/>
              <a:t>NSR Database updates: 117 in FY 2016</a:t>
            </a:r>
          </a:p>
          <a:p>
            <a:r>
              <a:rPr lang="en-US" sz="1800" dirty="0"/>
              <a:t>NSR Web retrievals: </a:t>
            </a:r>
            <a:r>
              <a:rPr lang="en-US" sz="1800" dirty="0" smtClean="0"/>
              <a:t>442175</a:t>
            </a:r>
          </a:p>
          <a:p>
            <a:r>
              <a:rPr lang="en-US" sz="1800" u="sng" dirty="0" smtClean="0"/>
              <a:t>Data evaluation support services</a:t>
            </a:r>
            <a:r>
              <a:rPr lang="en-US" sz="1800" dirty="0" smtClean="0"/>
              <a:t>: 120 unique publication requests.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84" y="457200"/>
            <a:ext cx="4257916" cy="18288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pPr algn="ctr"/>
            <a:r>
              <a:rPr lang="en-US" dirty="0" smtClean="0"/>
              <a:t>EXFOR Compilations in FY2016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78" y="1947966"/>
            <a:ext cx="7546121" cy="3886200"/>
          </a:xfrm>
        </p:spPr>
        <p:txBody>
          <a:bodyPr/>
          <a:lstStyle/>
          <a:p>
            <a:r>
              <a:rPr lang="en-US" sz="1800" dirty="0" smtClean="0"/>
              <a:t>This work is an integral part of the NRDC network effort. NNDC is responsible for all nuclear reaction data produced in US and Canada.</a:t>
            </a:r>
          </a:p>
          <a:p>
            <a:r>
              <a:rPr lang="en-US" sz="1800" dirty="0"/>
              <a:t>EXFOR Team: 0.5 NNDC,  2 contractors, and 1 IAEA collaborator.</a:t>
            </a:r>
            <a:endParaRPr lang="en-US" sz="1800" dirty="0" smtClean="0"/>
          </a:p>
          <a:p>
            <a:r>
              <a:rPr lang="en-US" sz="1800" dirty="0" smtClean="0"/>
              <a:t>New EXFOR </a:t>
            </a:r>
            <a:r>
              <a:rPr lang="en-US" sz="1800" dirty="0"/>
              <a:t>entries (experiments): </a:t>
            </a:r>
            <a:r>
              <a:rPr lang="en-US" sz="1800" dirty="0" smtClean="0"/>
              <a:t>126; </a:t>
            </a:r>
            <a:r>
              <a:rPr lang="en-US" sz="1800" dirty="0"/>
              <a:t>corrected entries: </a:t>
            </a:r>
            <a:r>
              <a:rPr lang="en-US" sz="1800" dirty="0" smtClean="0"/>
              <a:t>122.</a:t>
            </a:r>
            <a:endParaRPr lang="en-US" sz="1800" dirty="0"/>
          </a:p>
          <a:p>
            <a:r>
              <a:rPr lang="en-US" sz="1800" dirty="0"/>
              <a:t>A substantial number of charged particle and photonuclear experiments are still missing in EXFOR, some existing compilations are incomplete due to many reasons. </a:t>
            </a:r>
          </a:p>
          <a:p>
            <a:r>
              <a:rPr lang="en-US" sz="1800" dirty="0" smtClean="0"/>
              <a:t>Missing data </a:t>
            </a:r>
            <a:r>
              <a:rPr lang="en-US" sz="1800" dirty="0"/>
              <a:t>recovery mission at Oak Ridge lab in March of </a:t>
            </a:r>
            <a:r>
              <a:rPr lang="en-US" sz="1800" dirty="0" smtClean="0"/>
              <a:t>2015</a:t>
            </a:r>
            <a:r>
              <a:rPr lang="en-US" sz="1800" dirty="0"/>
              <a:t> </a:t>
            </a:r>
            <a:r>
              <a:rPr lang="en-US" sz="1800" dirty="0" smtClean="0"/>
              <a:t>in collaboration with </a:t>
            </a:r>
            <a:r>
              <a:rPr lang="en-US" sz="1800" dirty="0"/>
              <a:t>K. Guber. </a:t>
            </a:r>
            <a:r>
              <a:rPr lang="en-US" sz="1800" dirty="0" smtClean="0"/>
              <a:t>Oak Ridge data compilations have been completed in FY2016.</a:t>
            </a:r>
            <a:endParaRPr lang="en-US" sz="1800" dirty="0"/>
          </a:p>
          <a:p>
            <a:r>
              <a:rPr lang="en-US" sz="1800" dirty="0" smtClean="0"/>
              <a:t>We </a:t>
            </a:r>
            <a:r>
              <a:rPr lang="en-US" sz="1800" dirty="0"/>
              <a:t>are involved in a strong nuclear data dissemination effort. EXFOR Web application was upgraded in collaboration with the </a:t>
            </a:r>
            <a:r>
              <a:rPr lang="en-US" sz="1800" dirty="0" smtClean="0"/>
              <a:t>IAEA and the database is updated </a:t>
            </a:r>
            <a:r>
              <a:rPr lang="en-US" sz="1800" dirty="0" smtClean="0"/>
              <a:t>regularly. </a:t>
            </a:r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487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Oak Ridge Library Publications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5410200" cy="4419600"/>
          </a:xfrm>
        </p:spPr>
        <p:txBody>
          <a:bodyPr/>
          <a:lstStyle/>
          <a:p>
            <a:r>
              <a:rPr lang="en-US" sz="1800" dirty="0" smtClean="0"/>
              <a:t>Oak Ridge Physics library had many unique and valuable publications, and this library has been de-supported recently.</a:t>
            </a:r>
          </a:p>
          <a:p>
            <a:r>
              <a:rPr lang="en-US" sz="1800" dirty="0" smtClean="0"/>
              <a:t>In May of 2016, NSR technical staff member Joann Totans travelled to Oak Ridge and recovered all unique publications: 35 boxes of reports, private communications and theses that have been published prior to 1980. Oak Ridge employee C. </a:t>
            </a:r>
            <a:r>
              <a:rPr lang="en-US" sz="1800" dirty="0" err="1" smtClean="0"/>
              <a:t>Nasaraja</a:t>
            </a:r>
            <a:r>
              <a:rPr lang="en-US" sz="1800" dirty="0" smtClean="0"/>
              <a:t> has assisted Joann.</a:t>
            </a:r>
          </a:p>
          <a:p>
            <a:r>
              <a:rPr lang="en-US" sz="1800" dirty="0" smtClean="0"/>
              <a:t>These publications have been shipped to NNDC, and J. Totans is presently processing them as time permits.</a:t>
            </a:r>
          </a:p>
          <a:p>
            <a:r>
              <a:rPr lang="en-US" sz="1800" dirty="0" smtClean="0"/>
              <a:t>We are planning to add these publications to a common Web PDF database. V. </a:t>
            </a:r>
            <a:r>
              <a:rPr lang="en-US" sz="1800" dirty="0" err="1" smtClean="0"/>
              <a:t>Zerkin</a:t>
            </a:r>
            <a:r>
              <a:rPr lang="en-US" sz="1800" dirty="0" smtClean="0"/>
              <a:t> (IAEA) is working with J. Totans.</a:t>
            </a:r>
            <a:endParaRPr lang="en-US" sz="1800" dirty="0"/>
          </a:p>
        </p:txBody>
      </p:sp>
      <p:pic>
        <p:nvPicPr>
          <p:cNvPr id="1026" name="Picture 2" descr="C:\Users\pritychenko\Desktop\or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94" y="1828800"/>
            <a:ext cx="2848406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4146176"/>
            <a:ext cx="2852928" cy="178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Compilation activities are essential for nuclear data evaluations and fundamental research.</a:t>
            </a:r>
          </a:p>
          <a:p>
            <a:r>
              <a:rPr lang="en-US" sz="1800" dirty="0" smtClean="0"/>
              <a:t>Compilation of the current nuclear science references </a:t>
            </a:r>
            <a:r>
              <a:rPr lang="en-US" sz="1800" dirty="0"/>
              <a:t> </a:t>
            </a:r>
            <a:r>
              <a:rPr lang="en-US" sz="1800" dirty="0" smtClean="0"/>
              <a:t>and experimental nuclear reaction data sets is going well. NNDC </a:t>
            </a:r>
            <a:r>
              <a:rPr lang="en-US" sz="1800" dirty="0"/>
              <a:t>is proactively recovering missing </a:t>
            </a:r>
            <a:r>
              <a:rPr lang="en-US" sz="1800" dirty="0" smtClean="0"/>
              <a:t>publications and data sets.</a:t>
            </a:r>
          </a:p>
          <a:p>
            <a:r>
              <a:rPr lang="en-US" sz="1800" dirty="0"/>
              <a:t>Collaboration with the IAEA and </a:t>
            </a:r>
            <a:r>
              <a:rPr lang="en-US" sz="1800" dirty="0" smtClean="0"/>
              <a:t>use of contractors are </a:t>
            </a:r>
            <a:r>
              <a:rPr lang="en-US" sz="1800" dirty="0"/>
              <a:t>essential for  compilation activities</a:t>
            </a:r>
            <a:r>
              <a:rPr lang="en-US" sz="1800" dirty="0" smtClean="0"/>
              <a:t>. It is a very cost-effective way of doing business.</a:t>
            </a:r>
          </a:p>
          <a:p>
            <a:r>
              <a:rPr lang="en-US" sz="1800" dirty="0"/>
              <a:t>NNDC </a:t>
            </a:r>
            <a:r>
              <a:rPr lang="en-US" sz="1800" dirty="0" smtClean="0"/>
              <a:t>has recovered the Oak </a:t>
            </a:r>
            <a:r>
              <a:rPr lang="en-US" sz="1800" dirty="0"/>
              <a:t>Ridge </a:t>
            </a:r>
            <a:r>
              <a:rPr lang="en-US" sz="1800" dirty="0" smtClean="0"/>
              <a:t>data </a:t>
            </a:r>
            <a:r>
              <a:rPr lang="en-US" sz="1800" smtClean="0"/>
              <a:t>sets and library </a:t>
            </a:r>
            <a:r>
              <a:rPr lang="en-US" sz="1800" dirty="0"/>
              <a:t>references. We </a:t>
            </a:r>
            <a:r>
              <a:rPr lang="en-US" sz="1800" dirty="0" smtClean="0"/>
              <a:t>would add PDF files to E-library for nuclear structure and reaction papers.</a:t>
            </a:r>
          </a:p>
          <a:p>
            <a:r>
              <a:rPr lang="en-US" sz="1800" dirty="0" smtClean="0"/>
              <a:t>We will continue to preserve data and support nuclear data evaluators and research scientists.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596</Words>
  <Application>Microsoft Office PowerPoint</Application>
  <PresentationFormat>On-screen Show (4:3)</PresentationFormat>
  <Paragraphs>52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BNL_rev0412</vt:lpstr>
      <vt:lpstr>NSR &amp; EXFOR Compilation Databases</vt:lpstr>
      <vt:lpstr>Compilation Databases</vt:lpstr>
      <vt:lpstr>NSR Compilations in FY2016</vt:lpstr>
      <vt:lpstr>EXFOR Compilations in FY2016</vt:lpstr>
      <vt:lpstr>Oak Ridge Library Publications Recovery</vt:lpstr>
      <vt:lpstr>Conclusions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Pritychenko, Boris</cp:lastModifiedBy>
  <cp:revision>488</cp:revision>
  <cp:lastPrinted>2007-07-02T19:06:14Z</cp:lastPrinted>
  <dcterms:created xsi:type="dcterms:W3CDTF">2007-06-28T20:22:43Z</dcterms:created>
  <dcterms:modified xsi:type="dcterms:W3CDTF">2016-11-17T13:04:08Z</dcterms:modified>
</cp:coreProperties>
</file>