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9" r:id="rId3"/>
    <p:sldId id="316" r:id="rId4"/>
    <p:sldId id="349" r:id="rId5"/>
    <p:sldId id="348" r:id="rId6"/>
    <p:sldId id="380" r:id="rId7"/>
    <p:sldId id="318" r:id="rId8"/>
    <p:sldId id="356" r:id="rId9"/>
    <p:sldId id="382" r:id="rId10"/>
    <p:sldId id="379" r:id="rId11"/>
    <p:sldId id="388" r:id="rId12"/>
    <p:sldId id="377" r:id="rId13"/>
    <p:sldId id="385" r:id="rId14"/>
    <p:sldId id="386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CC"/>
    <a:srgbClr val="804000"/>
    <a:srgbClr val="042B7F"/>
    <a:srgbClr val="0000FF"/>
    <a:srgbClr val="FF00FF"/>
    <a:srgbClr val="CCFFFF"/>
    <a:srgbClr val="FF5050"/>
    <a:srgbClr val="FFCC99"/>
    <a:srgbClr val="D2C4F5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0" autoAdjust="0"/>
    <p:restoredTop sz="90962" autoAdjust="0"/>
  </p:normalViewPr>
  <p:slideViewPr>
    <p:cSldViewPr>
      <p:cViewPr>
        <p:scale>
          <a:sx n="125" d="100"/>
          <a:sy n="125" d="100"/>
        </p:scale>
        <p:origin x="-42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4663F71-5AA7-435A-B178-417DDA55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15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AF9C8D25-C409-4B2E-B41D-7F9A3B8D4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7278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915BE0-1AB1-455B-9A37-DFEB2F3AA46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C8D25-C409-4B2E-B41D-7F9A3B8D40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72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6141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9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13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500" b="1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50942" indent="-200911">
              <a:spcBef>
                <a:spcPts val="422"/>
              </a:spcBef>
              <a:buFont typeface="Times Roman"/>
              <a:buChar char="•"/>
              <a:defRPr sz="2000"/>
            </a:lvl2pPr>
            <a:lvl3pPr marL="792034" indent="-160729">
              <a:lnSpc>
                <a:spcPct val="80000"/>
              </a:lnSpc>
              <a:spcBef>
                <a:spcPts val="352"/>
              </a:spcBef>
              <a:buFont typeface="Arial"/>
              <a:buChar char="-"/>
              <a:defRPr sz="1700"/>
            </a:lvl3pPr>
            <a:lvl4pPr marL="1033127" indent="-160729">
              <a:lnSpc>
                <a:spcPct val="80000"/>
              </a:lnSpc>
              <a:spcBef>
                <a:spcPts val="352"/>
              </a:spcBef>
              <a:buFont typeface="Arial"/>
              <a:buChar char="-"/>
              <a:defRPr sz="1700"/>
            </a:lvl4pPr>
            <a:lvl5pPr marL="1274220" indent="-160729">
              <a:lnSpc>
                <a:spcPct val="80000"/>
              </a:lnSpc>
              <a:spcBef>
                <a:spcPts val="352"/>
              </a:spcBef>
              <a:buFont typeface="Arial"/>
              <a:buChar char="-"/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7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887027" y="6604297"/>
            <a:ext cx="259154" cy="253703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81197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770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3972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3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9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56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4823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0" descr="barn10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2209800" y="6400800"/>
            <a:ext cx="426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>
                <a:cs typeface="+mn-cs"/>
              </a:rPr>
              <a:t>2016 NDAC #</a:t>
            </a:r>
            <a:fld id="{2C5D5D24-C8CF-4AA2-9102-38891E5456F5}" type="slidenum">
              <a:rPr lang="en-US" altLang="en-US" sz="1000" smtClean="0">
                <a:cs typeface="+mn-cs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000" dirty="0" smtClean="0">
                <a:cs typeface="+mn-cs"/>
              </a:rPr>
              <a:t>  -  Tim</a:t>
            </a:r>
            <a:r>
              <a:rPr lang="en-US" altLang="en-US" sz="1000" baseline="0" dirty="0" smtClean="0">
                <a:cs typeface="+mn-cs"/>
              </a:rPr>
              <a:t> Johnson</a:t>
            </a:r>
            <a:endParaRPr lang="en-US" altLang="en-US" sz="10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4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USNDP Dissemination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Tim Johnson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National Nuclear Data Center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140208"/>
            <a:ext cx="401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smtClean="0">
                <a:solidFill>
                  <a:srgbClr val="042B7F"/>
                </a:solidFill>
              </a:rPr>
              <a:t>Nuclear Data Sheets</a:t>
            </a:r>
            <a:endParaRPr lang="en-US" altLang="en-US" sz="2800" b="1" u="sng" dirty="0">
              <a:solidFill>
                <a:srgbClr val="042B7F"/>
              </a:solidFill>
            </a:endParaRPr>
          </a:p>
        </p:txBody>
      </p:sp>
      <p:pic>
        <p:nvPicPr>
          <p:cNvPr id="5" name="Picture 4" descr="nds-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69405"/>
            <a:ext cx="4267200" cy="3509789"/>
          </a:xfrm>
          <a:prstGeom prst="rect">
            <a:avLst/>
          </a:prstGeom>
        </p:spPr>
      </p:pic>
      <p:pic>
        <p:nvPicPr>
          <p:cNvPr id="6" name="Picture 5" descr="nds-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5889"/>
            <a:ext cx="4495800" cy="3497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334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Parameters from The Journal Citation Report.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4267200"/>
          <a:ext cx="4648200" cy="234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125"/>
                <a:gridCol w="1227827"/>
                <a:gridCol w="1048195"/>
                <a:gridCol w="1232053"/>
              </a:tblGrid>
              <a:tr h="8652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Journal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Cites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</a:t>
                      </a:r>
                      <a:r>
                        <a:rPr lang="en-US" sz="1600" dirty="0" smtClean="0"/>
                        <a:t>Impact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 Articles</a:t>
                      </a:r>
                      <a:endParaRPr lang="en-US" sz="1600" dirty="0"/>
                    </a:p>
                  </a:txBody>
                  <a:tcPr/>
                </a:tc>
              </a:tr>
              <a:tr h="2737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394,146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7.057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2,500</a:t>
                      </a:r>
                      <a:endParaRPr lang="en-US" sz="1600" b="1" dirty="0"/>
                    </a:p>
                  </a:txBody>
                  <a:tcPr/>
                </a:tc>
              </a:tr>
              <a:tr h="3823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41,426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3.146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1,067</a:t>
                      </a:r>
                      <a:endParaRPr lang="en-US" sz="1600" b="1" dirty="0"/>
                    </a:p>
                  </a:txBody>
                  <a:tcPr/>
                </a:tc>
              </a:tr>
              <a:tr h="3823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EPJ 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4,387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2.373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148</a:t>
                      </a:r>
                      <a:endParaRPr lang="en-US" sz="1600" b="1" dirty="0"/>
                    </a:p>
                  </a:txBody>
                  <a:tcPr/>
                </a:tc>
              </a:tr>
              <a:tr h="3823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AD&amp;NDT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2,833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2.576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Nuclear Data Sheets</a:t>
            </a:r>
            <a:br>
              <a:rPr lang="en-US" sz="2400" dirty="0" smtClean="0"/>
            </a:br>
            <a:r>
              <a:rPr lang="en-US" sz="2400" dirty="0" smtClean="0"/>
              <a:t>Number of Articles by Year</a:t>
            </a:r>
            <a:endParaRPr lang="en-US" sz="2400" dirty="0"/>
          </a:p>
        </p:txBody>
      </p:sp>
      <p:pic>
        <p:nvPicPr>
          <p:cNvPr id="4" name="Content Placeholder 3" descr="ndsnumci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0933" y="1828800"/>
            <a:ext cx="4722133" cy="3886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140208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smtClean="0">
                <a:solidFill>
                  <a:srgbClr val="042B7F"/>
                </a:solidFill>
              </a:rPr>
              <a:t>Nuclear Data Sheets Special Issues </a:t>
            </a:r>
            <a:endParaRPr lang="en-US" altLang="en-US" sz="2800" b="1" u="sng" dirty="0">
              <a:solidFill>
                <a:srgbClr val="042B7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397000"/>
          <a:ext cx="8534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2255520"/>
                <a:gridCol w="1158240"/>
                <a:gridCol w="204216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Authors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pages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Publication</a:t>
                      </a:r>
                      <a:r>
                        <a:rPr lang="en-US" b="1" baseline="0" dirty="0" smtClean="0"/>
                        <a:t> Date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citations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b="1" dirty="0" smtClean="0"/>
                        <a:t>ENDF/B-VII.0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b="1" dirty="0" smtClean="0"/>
                        <a:t>Chadwick et 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en-US" sz="1800" b="1" dirty="0" smtClean="0"/>
                        <a:t>130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/>
                        <a:t>12/2006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1,330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EMPIRE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Herman et 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12/2007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341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Carlson et 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RIPL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Capote et 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391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ENDF/B-VII.1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Chadwick et 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572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NJOY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MacFarlane</a:t>
                      </a:r>
                      <a:r>
                        <a:rPr lang="en-US" b="1" baseline="0" dirty="0" smtClean="0"/>
                        <a:t> &amp; </a:t>
                      </a:r>
                      <a:r>
                        <a:rPr lang="en-US" b="1" baseline="0" dirty="0" err="1" smtClean="0"/>
                        <a:t>Kahler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12/2012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85800"/>
            <a:ext cx="374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few selected articles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NDS provides a venue to publish long articles on very widely used products.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Publishing long articles represents a lot of work on the NNDC!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43"/>
            <a:ext cx="9144000" cy="684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2"/>
            <a:ext cx="9144000" cy="685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6106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smtClean="0">
                <a:solidFill>
                  <a:srgbClr val="042B7F"/>
                </a:solidFill>
              </a:rPr>
              <a:t>Outline</a:t>
            </a:r>
            <a:endParaRPr lang="en-US" altLang="en-US" sz="2800" b="1" u="sng" dirty="0">
              <a:solidFill>
                <a:srgbClr val="042B7F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sz="2800" b="1" dirty="0" smtClean="0">
                <a:solidFill>
                  <a:srgbClr val="042B7F"/>
                </a:solidFill>
              </a:rPr>
              <a:t>Web Dissemination</a:t>
            </a:r>
          </a:p>
          <a:p>
            <a:pPr marL="1200150" lvl="1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b="1" dirty="0" smtClean="0">
                <a:solidFill>
                  <a:srgbClr val="042B7F"/>
                </a:solidFill>
              </a:rPr>
              <a:t>NNDC Web</a:t>
            </a:r>
          </a:p>
          <a:p>
            <a:pPr marL="1200150" lvl="1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b="1" dirty="0" smtClean="0">
                <a:solidFill>
                  <a:srgbClr val="042B7F"/>
                </a:solidFill>
              </a:rPr>
              <a:t>LBNL plans</a:t>
            </a:r>
          </a:p>
          <a:p>
            <a:pPr marL="1200150" lvl="1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b="1" dirty="0" smtClean="0">
                <a:solidFill>
                  <a:srgbClr val="042B7F"/>
                </a:solidFill>
              </a:rPr>
              <a:t>ORNL Web 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sz="2800" b="1" dirty="0" smtClean="0">
                <a:solidFill>
                  <a:srgbClr val="042B7F"/>
                </a:solidFill>
              </a:rPr>
              <a:t>Nuclear Data Sheets</a:t>
            </a:r>
            <a:endParaRPr lang="en-US" altLang="en-US" sz="2800" b="1" dirty="0">
              <a:solidFill>
                <a:srgbClr val="042B7F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</a:pPr>
            <a:r>
              <a:rPr lang="en-US" altLang="en-US" sz="2800" b="1" dirty="0" smtClean="0">
                <a:solidFill>
                  <a:srgbClr val="042B7F"/>
                </a:solidFill>
              </a:rPr>
              <a:t>NNDC </a:t>
            </a:r>
            <a:r>
              <a:rPr lang="en-US" altLang="en-US" sz="2800" b="1" dirty="0" err="1" smtClean="0">
                <a:solidFill>
                  <a:srgbClr val="042B7F"/>
                </a:solidFill>
              </a:rPr>
              <a:t>GForge</a:t>
            </a:r>
            <a:r>
              <a:rPr lang="en-US" altLang="en-US" sz="2800" b="1" dirty="0" smtClean="0">
                <a:solidFill>
                  <a:srgbClr val="042B7F"/>
                </a:solidFill>
              </a:rPr>
              <a:t>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3"/>
          <p:cNvGrpSpPr>
            <a:grpSpLocks/>
          </p:cNvGrpSpPr>
          <p:nvPr/>
        </p:nvGrpSpPr>
        <p:grpSpPr bwMode="auto">
          <a:xfrm>
            <a:off x="555624" y="152400"/>
            <a:ext cx="8283575" cy="5295900"/>
            <a:chOff x="555805" y="152400"/>
            <a:chExt cx="8283198" cy="5295900"/>
          </a:xfrm>
        </p:grpSpPr>
        <p:sp>
          <p:nvSpPr>
            <p:cNvPr id="5123" name="Text Box 11"/>
            <p:cNvSpPr txBox="1">
              <a:spLocks noChangeArrowheads="1"/>
            </p:cNvSpPr>
            <p:nvPr/>
          </p:nvSpPr>
          <p:spPr bwMode="auto">
            <a:xfrm>
              <a:off x="555805" y="152400"/>
              <a:ext cx="82831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042B7F"/>
                  </a:solidFill>
                </a:rPr>
                <a:t>USNDP Groups Involved in </a:t>
              </a:r>
              <a:r>
                <a:rPr lang="en-US" altLang="en-US" sz="2800" b="1" dirty="0" smtClean="0">
                  <a:solidFill>
                    <a:srgbClr val="042B7F"/>
                  </a:solidFill>
                </a:rPr>
                <a:t>Web Dissemination</a:t>
              </a:r>
              <a:endParaRPr lang="en-US" altLang="en-US" sz="2800" b="1" dirty="0">
                <a:solidFill>
                  <a:srgbClr val="042B7F"/>
                </a:solidFill>
              </a:endParaRPr>
            </a:p>
          </p:txBody>
        </p:sp>
        <p:pic>
          <p:nvPicPr>
            <p:cNvPr id="512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06" y="1104900"/>
              <a:ext cx="7956188" cy="4343400"/>
            </a:xfrm>
            <a:prstGeom prst="rect">
              <a:avLst/>
            </a:prstGeom>
            <a:noFill/>
            <a:ln w="25400">
              <a:solidFill>
                <a:srgbClr val="042B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25" name="TextBox 1"/>
            <p:cNvSpPr txBox="1">
              <a:spLocks noChangeArrowheads="1"/>
            </p:cNvSpPr>
            <p:nvPr/>
          </p:nvSpPr>
          <p:spPr bwMode="auto">
            <a:xfrm>
              <a:off x="7237830" y="3276600"/>
              <a:ext cx="1236518" cy="52322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NNDC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7036762" y="4024119"/>
              <a:ext cx="1241606" cy="52322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TUNL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705600" y="4648200"/>
              <a:ext cx="1324841" cy="52322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ORNL</a:t>
              </a:r>
            </a:p>
          </p:txBody>
        </p:sp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2209800" y="4724400"/>
              <a:ext cx="1219200" cy="52322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LANL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5974773" y="1104900"/>
              <a:ext cx="1089421" cy="52322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ANL</a:t>
              </a:r>
            </a:p>
          </p:txBody>
        </p:sp>
        <p:cxnSp>
          <p:nvCxnSpPr>
            <p:cNvPr id="5131" name="Straight Arrow Connector 4"/>
            <p:cNvCxnSpPr>
              <a:cxnSpLocks noChangeShapeType="1"/>
              <a:stCxn id="5125" idx="0"/>
            </p:cNvCxnSpPr>
            <p:nvPr/>
          </p:nvCxnSpPr>
          <p:spPr bwMode="auto">
            <a:xfrm flipH="1" flipV="1">
              <a:off x="7543800" y="2819400"/>
              <a:ext cx="312289" cy="457200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5638800" y="1628120"/>
              <a:ext cx="849434" cy="1115080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2819401" y="3657601"/>
              <a:ext cx="304799" cy="1066799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6848484" y="3744829"/>
              <a:ext cx="215710" cy="279290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6175944" y="3657601"/>
              <a:ext cx="672540" cy="990599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253153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www.ne.anl.gov/capabilities/nd/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3657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www.phy.ornl.gov/groups/astro/data/data.html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352800"/>
            <a:ext cx="28124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http://</a:t>
            </a:r>
            <a:r>
              <a:rPr lang="en-US" sz="1200" b="1" dirty="0" smtClean="0"/>
              <a:t>www.tunl.duke.edu/nucldata</a:t>
            </a:r>
            <a:r>
              <a:rPr lang="en-US" sz="1200" b="1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0"/>
            <a:ext cx="25663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http://t2.lanl.gov/nis/data.shtml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5713" y="326499"/>
            <a:ext cx="2800573" cy="27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2608"/>
          <a:stretch>
            <a:fillRect/>
          </a:stretch>
        </p:blipFill>
        <p:spPr bwMode="auto">
          <a:xfrm>
            <a:off x="4953000" y="304800"/>
            <a:ext cx="390406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5728"/>
          <a:stretch>
            <a:fillRect/>
          </a:stretch>
        </p:blipFill>
        <p:spPr bwMode="auto">
          <a:xfrm>
            <a:off x="5410200" y="3784459"/>
            <a:ext cx="3352800" cy="29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rnlfra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657600"/>
            <a:ext cx="1597020" cy="1042330"/>
          </a:xfrm>
          <a:prstGeom prst="rect">
            <a:avLst/>
          </a:prstGeom>
        </p:spPr>
      </p:pic>
      <p:pic>
        <p:nvPicPr>
          <p:cNvPr id="13" name="Picture 12" descr="ornlfrag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3657600"/>
            <a:ext cx="1865376" cy="969264"/>
          </a:xfrm>
          <a:prstGeom prst="rect">
            <a:avLst/>
          </a:prstGeom>
        </p:spPr>
      </p:pic>
      <p:pic>
        <p:nvPicPr>
          <p:cNvPr id="14" name="Picture 13" descr="ornlfrag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3645408" cy="432816"/>
          </a:xfrm>
          <a:prstGeom prst="rect">
            <a:avLst/>
          </a:prstGeom>
        </p:spPr>
      </p:pic>
      <p:pic>
        <p:nvPicPr>
          <p:cNvPr id="15" name="Picture 14" descr="ornlfrag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5029200"/>
            <a:ext cx="3779208" cy="505926"/>
          </a:xfrm>
          <a:prstGeom prst="rect">
            <a:avLst/>
          </a:prstGeom>
        </p:spPr>
      </p:pic>
      <p:pic>
        <p:nvPicPr>
          <p:cNvPr id="16" name="Picture 15" descr="ornlfrag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5410200"/>
            <a:ext cx="3681680" cy="597359"/>
          </a:xfrm>
          <a:prstGeom prst="rect">
            <a:avLst/>
          </a:prstGeom>
        </p:spPr>
      </p:pic>
      <p:pic>
        <p:nvPicPr>
          <p:cNvPr id="17" name="Picture 16" descr="ornlfrag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" y="6019800"/>
            <a:ext cx="3718253" cy="451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5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46754"/>
            <a:ext cx="23103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www.nndc.bnl.gov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257800"/>
            <a:ext cx="5791200" cy="1015663"/>
          </a:xfrm>
          <a:prstGeom prst="rect">
            <a:avLst/>
          </a:prstGeom>
          <a:solidFill>
            <a:srgbClr val="CCFFFF"/>
          </a:solidFill>
          <a:ln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There has been a strong collaboration between the IAEA and NNDC web disseminations efforts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399" y="990600"/>
            <a:ext cx="4215659" cy="3929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60971" y="533400"/>
            <a:ext cx="4683029" cy="3362494"/>
            <a:chOff x="4460971" y="533400"/>
            <a:chExt cx="4683029" cy="3362494"/>
          </a:xfrm>
        </p:grpSpPr>
        <p:sp>
          <p:nvSpPr>
            <p:cNvPr id="5" name="TextBox 4"/>
            <p:cNvSpPr txBox="1"/>
            <p:nvPr/>
          </p:nvSpPr>
          <p:spPr>
            <a:xfrm>
              <a:off x="5789360" y="533400"/>
              <a:ext cx="228692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https://www-nds.iaea.org/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460971" y="838200"/>
              <a:ext cx="4683029" cy="30576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9159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224885" y="106839"/>
            <a:ext cx="279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42B7F"/>
                </a:solidFill>
              </a:rPr>
              <a:t>NNDC Servers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4560" y="84868"/>
            <a:ext cx="6405562" cy="6415087"/>
            <a:chOff x="2738438" y="119063"/>
            <a:chExt cx="6405562" cy="6415087"/>
          </a:xfrm>
        </p:grpSpPr>
        <p:pic>
          <p:nvPicPr>
            <p:cNvPr id="7171" name="Picture 20" descr="http://inspiramediagroup.com/wp-content/uploads/2014/04/PowerEdge-R220-rack-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00"/>
            <a:stretch>
              <a:fillRect/>
            </a:stretch>
          </p:blipFill>
          <p:spPr bwMode="auto">
            <a:xfrm>
              <a:off x="3055938" y="2289175"/>
              <a:ext cx="2339975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20" descr="http://inspiramediagroup.com/wp-content/uploads/2014/04/PowerEdge-R220-rack-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00"/>
            <a:stretch>
              <a:fillRect/>
            </a:stretch>
          </p:blipFill>
          <p:spPr bwMode="auto">
            <a:xfrm>
              <a:off x="6175375" y="2238375"/>
              <a:ext cx="2339975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20" descr="http://inspiramediagroup.com/wp-content/uploads/2014/04/PowerEdge-R220-rack-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00"/>
            <a:stretch>
              <a:fillRect/>
            </a:stretch>
          </p:blipFill>
          <p:spPr bwMode="auto">
            <a:xfrm>
              <a:off x="4683125" y="3263900"/>
              <a:ext cx="2339975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20" descr="http://inspiramediagroup.com/wp-content/uploads/2014/04/PowerEdge-R220-rack-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00"/>
            <a:stretch>
              <a:fillRect/>
            </a:stretch>
          </p:blipFill>
          <p:spPr bwMode="auto">
            <a:xfrm>
              <a:off x="3170238" y="4716463"/>
              <a:ext cx="2339975" cy="79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0" descr="http://inspiramediagroup.com/wp-content/uploads/2014/04/PowerEdge-R220-rack-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800"/>
            <a:stretch>
              <a:fillRect/>
            </a:stretch>
          </p:blipFill>
          <p:spPr bwMode="auto">
            <a:xfrm>
              <a:off x="6588125" y="4711700"/>
              <a:ext cx="2339975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Rectangle 1"/>
            <p:cNvSpPr>
              <a:spLocks noChangeArrowheads="1"/>
            </p:cNvSpPr>
            <p:nvPr/>
          </p:nvSpPr>
          <p:spPr bwMode="auto">
            <a:xfrm>
              <a:off x="2798763" y="4310063"/>
              <a:ext cx="6107112" cy="238125"/>
            </a:xfrm>
            <a:prstGeom prst="rect">
              <a:avLst/>
            </a:prstGeom>
            <a:pattFill prst="horzBrick">
              <a:fgClr>
                <a:srgbClr val="C00000"/>
              </a:fgClr>
              <a:bgClr>
                <a:srgbClr val="FFCC99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  <p:sp>
          <p:nvSpPr>
            <p:cNvPr id="7177" name="TextBox 2"/>
            <p:cNvSpPr txBox="1">
              <a:spLocks noChangeArrowheads="1"/>
            </p:cNvSpPr>
            <p:nvPr/>
          </p:nvSpPr>
          <p:spPr bwMode="auto">
            <a:xfrm>
              <a:off x="3106738" y="1951038"/>
              <a:ext cx="20843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42B7F"/>
                  </a:solidFill>
                </a:rPr>
                <a:t>Web Server #1</a:t>
              </a:r>
            </a:p>
          </p:txBody>
        </p:sp>
        <p:sp>
          <p:nvSpPr>
            <p:cNvPr id="7178" name="TextBox 25"/>
            <p:cNvSpPr txBox="1">
              <a:spLocks noChangeArrowheads="1"/>
            </p:cNvSpPr>
            <p:nvPr/>
          </p:nvSpPr>
          <p:spPr bwMode="auto">
            <a:xfrm>
              <a:off x="6253163" y="1951038"/>
              <a:ext cx="20843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42B7F"/>
                  </a:solidFill>
                </a:rPr>
                <a:t>Web Server #2</a:t>
              </a:r>
            </a:p>
          </p:txBody>
        </p:sp>
        <p:sp>
          <p:nvSpPr>
            <p:cNvPr id="7179" name="TextBox 26"/>
            <p:cNvSpPr txBox="1">
              <a:spLocks noChangeArrowheads="1"/>
            </p:cNvSpPr>
            <p:nvPr/>
          </p:nvSpPr>
          <p:spPr bwMode="auto">
            <a:xfrm>
              <a:off x="6781800" y="3248025"/>
              <a:ext cx="2362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42B7F"/>
                  </a:solidFill>
                </a:rPr>
                <a:t>Outside Database Server</a:t>
              </a:r>
            </a:p>
          </p:txBody>
        </p:sp>
        <p:sp>
          <p:nvSpPr>
            <p:cNvPr id="7180" name="TextBox 27"/>
            <p:cNvSpPr txBox="1">
              <a:spLocks noChangeArrowheads="1"/>
            </p:cNvSpPr>
            <p:nvPr/>
          </p:nvSpPr>
          <p:spPr bwMode="auto">
            <a:xfrm>
              <a:off x="6629400" y="5507038"/>
              <a:ext cx="2362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42B7F"/>
                  </a:solidFill>
                </a:rPr>
                <a:t>Inside Database Server</a:t>
              </a:r>
            </a:p>
          </p:txBody>
        </p:sp>
        <p:sp>
          <p:nvSpPr>
            <p:cNvPr id="7181" name="TextBox 28"/>
            <p:cNvSpPr txBox="1">
              <a:spLocks noChangeArrowheads="1"/>
            </p:cNvSpPr>
            <p:nvPr/>
          </p:nvSpPr>
          <p:spPr bwMode="auto">
            <a:xfrm>
              <a:off x="2738438" y="5518150"/>
              <a:ext cx="299878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42B7F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42B7F"/>
                </a:buClr>
                <a:buSzPct val="90000"/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42B7F"/>
                </a:buClr>
                <a:buSzPct val="9000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42B7F"/>
                  </a:solidFill>
                </a:rPr>
                <a:t>Development &amp; Nuclear Data Sheets Server</a:t>
              </a:r>
            </a:p>
          </p:txBody>
        </p:sp>
        <p:cxnSp>
          <p:nvCxnSpPr>
            <p:cNvPr id="7182" name="Straight Arrow Connector 12"/>
            <p:cNvCxnSpPr>
              <a:cxnSpLocks noChangeShapeType="1"/>
              <a:stCxn id="7174" idx="0"/>
            </p:cNvCxnSpPr>
            <p:nvPr/>
          </p:nvCxnSpPr>
          <p:spPr bwMode="auto">
            <a:xfrm flipV="1">
              <a:off x="4340225" y="3119438"/>
              <a:ext cx="0" cy="159702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83" name="Picture 2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663" y="119063"/>
              <a:ext cx="1246187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Freeform 5"/>
            <p:cNvSpPr>
              <a:spLocks/>
            </p:cNvSpPr>
            <p:nvPr/>
          </p:nvSpPr>
          <p:spPr bwMode="auto">
            <a:xfrm>
              <a:off x="5903913" y="658813"/>
              <a:ext cx="1936750" cy="503237"/>
            </a:xfrm>
            <a:custGeom>
              <a:avLst/>
              <a:gdLst>
                <a:gd name="T0" fmla="*/ 0 w 2674808"/>
                <a:gd name="T1" fmla="*/ 321517 h 502182"/>
                <a:gd name="T2" fmla="*/ 755197 w 2674808"/>
                <a:gd name="T3" fmla="*/ 78629 h 502182"/>
                <a:gd name="T4" fmla="*/ 1200039 w 2674808"/>
                <a:gd name="T5" fmla="*/ 450104 h 502182"/>
                <a:gd name="T6" fmla="*/ 1479358 w 2674808"/>
                <a:gd name="T7" fmla="*/ 464392 h 502182"/>
                <a:gd name="T8" fmla="*/ 1675916 w 2674808"/>
                <a:gd name="T9" fmla="*/ 121492 h 502182"/>
                <a:gd name="T10" fmla="*/ 1913855 w 2674808"/>
                <a:gd name="T11" fmla="*/ 7192 h 502182"/>
                <a:gd name="T12" fmla="*/ 1913855 w 2674808"/>
                <a:gd name="T13" fmla="*/ 21479 h 502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4808" h="502182">
                  <a:moveTo>
                    <a:pt x="0" y="321517"/>
                  </a:moveTo>
                  <a:cubicBezTo>
                    <a:pt x="383381" y="189357"/>
                    <a:pt x="766763" y="57198"/>
                    <a:pt x="1042988" y="78629"/>
                  </a:cubicBezTo>
                  <a:cubicBezTo>
                    <a:pt x="1319213" y="100060"/>
                    <a:pt x="1490663" y="385810"/>
                    <a:pt x="1657350" y="450104"/>
                  </a:cubicBezTo>
                  <a:cubicBezTo>
                    <a:pt x="1824037" y="514398"/>
                    <a:pt x="1933576" y="519161"/>
                    <a:pt x="2043113" y="464392"/>
                  </a:cubicBezTo>
                  <a:cubicBezTo>
                    <a:pt x="2152650" y="409623"/>
                    <a:pt x="2214563" y="197692"/>
                    <a:pt x="2314575" y="121492"/>
                  </a:cubicBezTo>
                  <a:cubicBezTo>
                    <a:pt x="2414587" y="45292"/>
                    <a:pt x="2588419" y="23861"/>
                    <a:pt x="2643188" y="7192"/>
                  </a:cubicBezTo>
                  <a:cubicBezTo>
                    <a:pt x="2697957" y="-9477"/>
                    <a:pt x="2670572" y="6001"/>
                    <a:pt x="2643188" y="2147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Box 43"/>
            <p:cNvSpPr txBox="1">
              <a:spLocks noChangeArrowheads="1"/>
            </p:cNvSpPr>
            <p:nvPr/>
          </p:nvSpPr>
          <p:spPr bwMode="auto">
            <a:xfrm>
              <a:off x="4829175" y="992188"/>
              <a:ext cx="2084388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00" b="1" dirty="0" smtClean="0">
                  <a:solidFill>
                    <a:srgbClr val="042B7F"/>
                  </a:solidFill>
                  <a:cs typeface="+mn-cs"/>
                </a:rPr>
                <a:t>Load Balancer</a:t>
              </a:r>
            </a:p>
          </p:txBody>
        </p:sp>
        <p:cxnSp>
          <p:nvCxnSpPr>
            <p:cNvPr id="7186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5153025" y="1395413"/>
              <a:ext cx="714375" cy="555625"/>
            </a:xfrm>
            <a:prstGeom prst="straightConnector1">
              <a:avLst/>
            </a:prstGeom>
            <a:noFill/>
            <a:ln w="25400" algn="ctr">
              <a:solidFill>
                <a:srgbClr val="042B7F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29"/>
            <p:cNvCxnSpPr>
              <a:cxnSpLocks noChangeShapeType="1"/>
              <a:stCxn id="7189" idx="2"/>
            </p:cNvCxnSpPr>
            <p:nvPr/>
          </p:nvCxnSpPr>
          <p:spPr bwMode="auto">
            <a:xfrm>
              <a:off x="5872163" y="1392238"/>
              <a:ext cx="604837" cy="558800"/>
            </a:xfrm>
            <a:prstGeom prst="straightConnector1">
              <a:avLst/>
            </a:prstGeom>
            <a:noFill/>
            <a:ln w="25400" algn="ctr">
              <a:solidFill>
                <a:srgbClr val="042B7F"/>
              </a:solidFill>
              <a:round/>
              <a:headEnd/>
              <a:tailEnd type="arrow" w="med" len="med"/>
            </a:ln>
          </p:spPr>
        </p:cxnSp>
        <p:cxnSp>
          <p:nvCxnSpPr>
            <p:cNvPr id="7188" name="Straight Arrow Connector 32"/>
            <p:cNvCxnSpPr>
              <a:cxnSpLocks noChangeShapeType="1"/>
            </p:cNvCxnSpPr>
            <p:nvPr/>
          </p:nvCxnSpPr>
          <p:spPr bwMode="auto">
            <a:xfrm flipH="1">
              <a:off x="6096000" y="2947988"/>
              <a:ext cx="157163" cy="342900"/>
            </a:xfrm>
            <a:prstGeom prst="straightConnector1">
              <a:avLst/>
            </a:prstGeom>
            <a:noFill/>
            <a:ln w="25400" algn="ctr">
              <a:solidFill>
                <a:srgbClr val="042B7F"/>
              </a:solidFill>
              <a:round/>
              <a:headEnd/>
              <a:tailEnd type="arrow" w="med" len="med"/>
            </a:ln>
          </p:spPr>
        </p:cxnSp>
        <p:cxnSp>
          <p:nvCxnSpPr>
            <p:cNvPr id="2" name="Straight Arrow Connector 33"/>
            <p:cNvCxnSpPr>
              <a:cxnSpLocks noChangeShapeType="1"/>
            </p:cNvCxnSpPr>
            <p:nvPr/>
          </p:nvCxnSpPr>
          <p:spPr bwMode="auto">
            <a:xfrm>
              <a:off x="5208588" y="3011488"/>
              <a:ext cx="331787" cy="279400"/>
            </a:xfrm>
            <a:prstGeom prst="straightConnector1">
              <a:avLst/>
            </a:prstGeom>
            <a:noFill/>
            <a:ln w="25400" algn="ctr">
              <a:solidFill>
                <a:srgbClr val="042B7F"/>
              </a:solidFill>
              <a:round/>
              <a:headEnd/>
              <a:tailEnd type="arrow" w="med" len="med"/>
            </a:ln>
          </p:spPr>
        </p:cxnSp>
        <p:cxnSp>
          <p:nvCxnSpPr>
            <p:cNvPr id="7190" name="Straight Arrow Connector 38"/>
            <p:cNvCxnSpPr>
              <a:cxnSpLocks noChangeShapeType="1"/>
            </p:cNvCxnSpPr>
            <p:nvPr/>
          </p:nvCxnSpPr>
          <p:spPr bwMode="auto">
            <a:xfrm>
              <a:off x="5600700" y="5110163"/>
              <a:ext cx="823913" cy="0"/>
            </a:xfrm>
            <a:prstGeom prst="straightConnector1">
              <a:avLst/>
            </a:prstGeom>
            <a:noFill/>
            <a:ln w="25400" algn="ctr">
              <a:solidFill>
                <a:srgbClr val="042B7F"/>
              </a:solidFill>
              <a:round/>
              <a:headEnd/>
              <a:tailEnd type="arrow" w="med" len="med"/>
            </a:ln>
          </p:spPr>
        </p:cxnSp>
        <p:cxnSp>
          <p:nvCxnSpPr>
            <p:cNvPr id="7191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5208588" y="2546350"/>
              <a:ext cx="1098550" cy="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6064250" y="4060825"/>
              <a:ext cx="1052513" cy="725488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134937" y="747852"/>
            <a:ext cx="40690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5 Dell </a:t>
            </a:r>
            <a:r>
              <a:rPr lang="en-US" altLang="en-US" sz="2000" dirty="0" smtClean="0"/>
              <a:t>Servers </a:t>
            </a:r>
          </a:p>
          <a:p>
            <a:pPr eaLnBrk="1" hangingPunct="1"/>
            <a:r>
              <a:rPr lang="en-US" altLang="en-US" sz="2000" dirty="0" smtClean="0"/>
              <a:t>Intel Xeon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Dual 2.9 </a:t>
            </a:r>
            <a:r>
              <a:rPr lang="en-US" altLang="en-US" sz="2000" dirty="0"/>
              <a:t>MHz 8 core</a:t>
            </a:r>
          </a:p>
          <a:p>
            <a:pPr eaLnBrk="1" hangingPunct="1"/>
            <a:r>
              <a:rPr lang="en-US" altLang="en-US" sz="2000" dirty="0"/>
              <a:t>128 </a:t>
            </a:r>
            <a:r>
              <a:rPr lang="en-US" altLang="en-US" sz="2000" dirty="0" smtClean="0"/>
              <a:t>GB </a:t>
            </a:r>
            <a:r>
              <a:rPr lang="en-US" altLang="en-US" sz="2000" dirty="0"/>
              <a:t>RAM</a:t>
            </a:r>
          </a:p>
          <a:p>
            <a:pPr eaLnBrk="1" hangingPunct="1"/>
            <a:r>
              <a:rPr lang="en-US" altLang="en-US" sz="2000" dirty="0"/>
              <a:t>About $20K </a:t>
            </a:r>
            <a:r>
              <a:rPr lang="en-US" altLang="en-US" sz="2000" dirty="0" smtClean="0"/>
              <a:t>each</a:t>
            </a:r>
          </a:p>
          <a:p>
            <a:pPr eaLnBrk="1" hangingPunct="1"/>
            <a:r>
              <a:rPr lang="en-US" altLang="en-US" sz="2000" dirty="0" smtClean="0"/>
              <a:t>Dissemination and</a:t>
            </a:r>
          </a:p>
          <a:p>
            <a:pPr eaLnBrk="1" hangingPunct="1"/>
            <a:r>
              <a:rPr lang="en-US" altLang="en-US" sz="2000" dirty="0" smtClean="0"/>
              <a:t>Archival.</a:t>
            </a:r>
            <a:endParaRPr lang="en-US" altLang="en-US" sz="2000" dirty="0"/>
          </a:p>
        </p:txBody>
      </p:sp>
      <p:sp>
        <p:nvSpPr>
          <p:cNvPr id="7194" name="TextBox 50"/>
          <p:cNvSpPr txBox="1">
            <a:spLocks noChangeArrowheads="1"/>
          </p:cNvSpPr>
          <p:nvPr/>
        </p:nvSpPr>
        <p:spPr bwMode="auto">
          <a:xfrm>
            <a:off x="0" y="2736914"/>
            <a:ext cx="3017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Made possible </a:t>
            </a:r>
            <a:r>
              <a:rPr lang="en-US" altLang="en-US" sz="2000" dirty="0" smtClean="0"/>
              <a:t>by: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$</a:t>
            </a:r>
            <a:r>
              <a:rPr lang="en-US" altLang="en-US" sz="2000" dirty="0"/>
              <a:t>150K CE DoE grants in 2003, 2008, 2013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BNL’s ITD support</a:t>
            </a:r>
            <a:endParaRPr lang="en-US" altLang="en-US" sz="2000" dirty="0"/>
          </a:p>
        </p:txBody>
      </p:sp>
      <p:sp>
        <p:nvSpPr>
          <p:cNvPr id="27" name="TextBox 50"/>
          <p:cNvSpPr txBox="1">
            <a:spLocks noChangeArrowheads="1"/>
          </p:cNvSpPr>
          <p:nvPr/>
        </p:nvSpPr>
        <p:spPr bwMode="auto">
          <a:xfrm>
            <a:off x="0" y="4953000"/>
            <a:ext cx="34799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/>
              <a:t>Ramon </a:t>
            </a:r>
            <a:r>
              <a:rPr lang="en-US" altLang="en-US" sz="2000" dirty="0" err="1" smtClean="0"/>
              <a:t>Arcilla</a:t>
            </a:r>
            <a:r>
              <a:rPr lang="en-US" altLang="en-US" sz="2000" dirty="0" smtClean="0"/>
              <a:t>, admin.</a:t>
            </a:r>
          </a:p>
          <a:p>
            <a:pPr eaLnBrk="1" hangingPunct="1"/>
            <a:r>
              <a:rPr lang="en-US" altLang="en-US" sz="2000" dirty="0" smtClean="0"/>
              <a:t>Tim Johnson, webmaster</a:t>
            </a:r>
          </a:p>
          <a:p>
            <a:pPr eaLnBrk="1" hangingPunct="1"/>
            <a:r>
              <a:rPr lang="en-US" altLang="en-US" sz="2000" dirty="0" smtClean="0"/>
              <a:t>Programmers:</a:t>
            </a:r>
          </a:p>
          <a:p>
            <a:pPr eaLnBrk="1" hangingPunct="1"/>
            <a:r>
              <a:rPr lang="en-US" altLang="en-US" sz="2000" dirty="0" smtClean="0"/>
              <a:t>T. Johnson, B. </a:t>
            </a:r>
            <a:r>
              <a:rPr lang="en-US" altLang="en-US" sz="2000" dirty="0" err="1" smtClean="0"/>
              <a:t>Pritychenko</a:t>
            </a:r>
            <a:r>
              <a:rPr lang="en-US" altLang="en-US" sz="2000" dirty="0" smtClean="0"/>
              <a:t>, A. Sonzogni, V. </a:t>
            </a:r>
            <a:r>
              <a:rPr lang="en-US" altLang="en-US" sz="2000" dirty="0" err="1" smtClean="0"/>
              <a:t>Zerkin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719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USNDP Web Retrieval Statistics</a:t>
            </a:r>
            <a:endParaRPr lang="en-US" altLang="en-US" b="1" dirty="0">
              <a:solidFill>
                <a:srgbClr val="042B7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609600"/>
            <a:ext cx="4190928" cy="2910235"/>
            <a:chOff x="4572000" y="609600"/>
            <a:chExt cx="4190928" cy="2675112"/>
          </a:xfrm>
        </p:grpSpPr>
        <p:sp>
          <p:nvSpPr>
            <p:cNvPr id="2" name="TextBox 1"/>
            <p:cNvSpPr txBox="1"/>
            <p:nvPr/>
          </p:nvSpPr>
          <p:spPr>
            <a:xfrm>
              <a:off x="5219404" y="609600"/>
              <a:ext cx="3543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42B7F"/>
                  </a:solidFill>
                </a:rPr>
                <a:t>Distribution of NNDC web visitors </a:t>
              </a:r>
              <a:endParaRPr lang="en-US" sz="1200" b="1" dirty="0">
                <a:solidFill>
                  <a:srgbClr val="042B7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927949"/>
              <a:ext cx="4114800" cy="2356763"/>
            </a:xfrm>
            <a:prstGeom prst="rect">
              <a:avLst/>
            </a:prstGeom>
          </p:spPr>
        </p:pic>
      </p:grpSp>
      <p:pic>
        <p:nvPicPr>
          <p:cNvPr id="15" name="Picture 14" descr="disseminatino-2004-20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609600"/>
            <a:ext cx="3581400" cy="2918178"/>
          </a:xfrm>
          <a:prstGeom prst="rect">
            <a:avLst/>
          </a:prstGeom>
        </p:spPr>
      </p:pic>
      <p:sp>
        <p:nvSpPr>
          <p:cNvPr id="1028" name="AutoShape 4" descr="https://mail.bnl.gov/OWA/attachment.ashx?id=RgAAAACPLDcCZ9LTEbLAAJAnRj%2biBwCXEUyRbh7TEbK7AJAnRj%2biAAABDNMOAADWV7oPX1J7TbTycatjHlvQAAAp5LhDAAAJ&amp;attcnt=1&amp;attid0=BAAAAAAA&amp;attcid0=862B0DFB-D5E2-4A0E-946B-CF1870467AB3%40bnl.gov"/>
          <p:cNvSpPr>
            <a:spLocks noChangeAspect="1" noChangeArrowheads="1"/>
          </p:cNvSpPr>
          <p:nvPr/>
        </p:nvSpPr>
        <p:spPr bwMode="auto">
          <a:xfrm>
            <a:off x="155575" y="-1881188"/>
            <a:ext cx="44958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mail.bnl.gov/OWA/attachment.ashx?id=RgAAAACPLDcCZ9LTEbLAAJAnRj%2biBwCXEUyRbh7TEbK7AJAnRj%2biAAABDNMOAADWV7oPX1J7TbTycatjHlvQAAAp5LhDAAAJ&amp;attcnt=1&amp;attid0=BAAAAAAA&amp;attcid0=862B0DFB-D5E2-4A0E-946B-CF1870467AB3%40bnl.g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3505200"/>
            <a:ext cx="4604350" cy="2819400"/>
            <a:chOff x="4114800" y="3352800"/>
            <a:chExt cx="4909150" cy="2971800"/>
          </a:xfrm>
        </p:grpSpPr>
        <p:pic>
          <p:nvPicPr>
            <p:cNvPr id="1026" name="Picture 2" descr="C:\Users\raccoon\AppData\Local\Temp\realtotals-2015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114800" y="3352800"/>
              <a:ext cx="4909150" cy="29718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419600" y="3886200"/>
              <a:ext cx="3543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42B7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VBG_Slide4_Blu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9145588" cy="6859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931723" y="6604297"/>
            <a:ext cx="169761" cy="2537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pPr lvl="0">
                <a:defRPr>
                  <a:solidFill>
                    <a:srgbClr val="000000"/>
                  </a:solidFill>
                  <a:uFillTx/>
                </a:defRPr>
              </a:pPr>
              <a:t>8</a:t>
            </a:fld>
            <a:endParaRPr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50031" y="0"/>
            <a:ext cx="8384977" cy="1700213"/>
          </a:xfrm>
          <a:prstGeom prst="rect">
            <a:avLst/>
          </a:prstGeom>
          <a:effectLst>
            <a:outerShdw blurRad="12700" dist="25400" dir="2700000" rotWithShape="0">
              <a:srgbClr val="CBCBCB"/>
            </a:outerShdw>
          </a:effec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4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GForge site: </a:t>
            </a:r>
            <a:r>
              <a:rPr lang="en-US" sz="34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c</a:t>
            </a:r>
            <a:r>
              <a:rPr sz="34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ollaborative </a:t>
            </a:r>
            <a:r>
              <a:rPr sz="34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environment for nuclear data development</a:t>
            </a:r>
            <a:r>
              <a:rPr sz="34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.</a:t>
            </a:r>
            <a:r>
              <a:rPr lang="en-US" sz="34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/>
            </a:r>
            <a:br>
              <a:rPr lang="en-US" sz="34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</a:br>
            <a:r>
              <a:rPr lang="en-US" sz="28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(“Facebook” of nuclear data)</a:t>
            </a:r>
            <a:endParaRPr sz="2800" dirty="0">
              <a:solidFill>
                <a:srgbClr val="235085"/>
              </a:solidFill>
              <a:uFill>
                <a:solidFill>
                  <a:srgbClr val="235085"/>
                </a:solidFill>
              </a:uFill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50031" y="1700212"/>
            <a:ext cx="5295305" cy="308419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22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100" b="1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Features: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File uploading/downloading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Subversion (SVN) versioning  system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Management of releases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Document management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News announcements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Issue (bug) tracking </a:t>
            </a:r>
          </a:p>
          <a:p>
            <a:pPr marL="375034" indent="-375034">
              <a:buSzPct val="85000"/>
              <a:buBlip>
                <a:blip r:embed="rId3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</a:rPr>
              <a:t>Mailing lists</a:t>
            </a:r>
          </a:p>
        </p:txBody>
      </p:sp>
      <p:sp>
        <p:nvSpPr>
          <p:cNvPr id="25" name="Shape 25"/>
          <p:cNvSpPr/>
          <p:nvPr/>
        </p:nvSpPr>
        <p:spPr>
          <a:xfrm>
            <a:off x="8984544" y="6581001"/>
            <a:ext cx="64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647700">
              <a:defRPr sz="180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￼</a:t>
            </a:r>
          </a:p>
        </p:txBody>
      </p:sp>
      <p:pic>
        <p:nvPicPr>
          <p:cNvPr id="26" name="dropped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66713" y="2205633"/>
            <a:ext cx="3636736" cy="3768328"/>
          </a:xfrm>
          <a:prstGeom prst="rect">
            <a:avLst/>
          </a:prstGeom>
          <a:ln w="12700">
            <a:round/>
          </a:ln>
        </p:spPr>
      </p:pic>
      <p:sp>
        <p:nvSpPr>
          <p:cNvPr id="27" name="Shape 27"/>
          <p:cNvSpPr/>
          <p:nvPr/>
        </p:nvSpPr>
        <p:spPr>
          <a:xfrm>
            <a:off x="250031" y="4784408"/>
            <a:ext cx="5295305" cy="155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R="40638" defTabSz="910796">
              <a:spcBef>
                <a:spcPts val="422"/>
              </a:spcBef>
              <a:buClr>
                <a:srgbClr val="013E92"/>
              </a:buClr>
              <a:buFont typeface="Wingdings"/>
              <a:defRPr sz="1800"/>
            </a:pPr>
            <a:r>
              <a:rPr sz="2100" b="1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Used by USNDP for development of:</a:t>
            </a:r>
          </a:p>
          <a:p>
            <a:pPr marR="40638" defTabSz="910796">
              <a:spcBef>
                <a:spcPts val="422"/>
              </a:spcBef>
              <a:buClr>
                <a:srgbClr val="013E92"/>
              </a:buClr>
              <a:buFont typeface="Wingdings"/>
              <a:defRPr sz="1800"/>
            </a:pP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codes, ENDF/B, new data structure, manuals, Web services,… </a:t>
            </a:r>
          </a:p>
          <a:p>
            <a:pPr marR="40638" defTabSz="910796">
              <a:spcBef>
                <a:spcPts val="422"/>
              </a:spcBef>
              <a:buClr>
                <a:srgbClr val="013E92"/>
              </a:buClr>
              <a:buFont typeface="Wingdings"/>
              <a:defRPr sz="1800"/>
            </a:pPr>
            <a:r>
              <a:rPr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lang="en-US"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61</a:t>
            </a:r>
            <a:r>
              <a:rPr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projects, </a:t>
            </a:r>
            <a:r>
              <a:rPr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1</a:t>
            </a:r>
            <a:r>
              <a:rPr lang="en-US"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50</a:t>
            </a:r>
            <a:r>
              <a:rPr sz="2100" dirty="0" smtClean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2100" dirty="0">
                <a:solidFill>
                  <a:srgbClr val="235085"/>
                </a:solidFill>
                <a:uFill>
                  <a:solidFill>
                    <a:srgbClr val="235085"/>
                  </a:solidFill>
                </a:uFill>
                <a:latin typeface="+mn-lt"/>
                <a:ea typeface="+mn-ea"/>
                <a:cs typeface="+mn-cs"/>
                <a:sym typeface="Arial"/>
              </a:rPr>
              <a:t>users)</a:t>
            </a:r>
          </a:p>
        </p:txBody>
      </p:sp>
    </p:spTree>
    <p:extLst>
      <p:ext uri="{BB962C8B-B14F-4D97-AF65-F5344CB8AC3E}">
        <p14:creationId xmlns="" xmlns:p14="http://schemas.microsoft.com/office/powerpoint/2010/main" val="1480184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14020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smtClean="0">
                <a:solidFill>
                  <a:srgbClr val="042B7F"/>
                </a:solidFill>
              </a:rPr>
              <a:t>NNDC Dissemination Challenges &amp; Opportunities</a:t>
            </a:r>
            <a:endParaRPr lang="en-US" altLang="en-US" sz="2800" b="1" u="sng" dirty="0">
              <a:solidFill>
                <a:srgbClr val="042B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458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Maintain 99.9 % reliability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Identify and fend </a:t>
            </a:r>
            <a:r>
              <a:rPr lang="en-US" sz="2400" dirty="0" smtClean="0"/>
              <a:t>off hackers and cyber attacks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Pass cyber-security audits (Lots of effort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New servers expected in 2017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Lots of $ saved thanks to synergy with BNL ITD (Administration and housing of the servers as well as software: Red Hat, </a:t>
            </a:r>
            <a:r>
              <a:rPr lang="en-US" sz="2400" dirty="0" err="1" smtClean="0"/>
              <a:t>MySQL</a:t>
            </a:r>
            <a:r>
              <a:rPr lang="en-US" sz="2400" dirty="0" smtClean="0"/>
              <a:t>, SSL certificate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Update services, keep up with current technology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Respond to user needs with enhancements and new applications.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440</Words>
  <Application>Microsoft Office PowerPoint</Application>
  <PresentationFormat>On-screen Show (4:3)</PresentationFormat>
  <Paragraphs>138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USNDP Dissemination</vt:lpstr>
      <vt:lpstr>Slide 2</vt:lpstr>
      <vt:lpstr>Slide 3</vt:lpstr>
      <vt:lpstr>Slide 4</vt:lpstr>
      <vt:lpstr>Slide 5</vt:lpstr>
      <vt:lpstr>Slide 6</vt:lpstr>
      <vt:lpstr>Slide 7</vt:lpstr>
      <vt:lpstr>GForge site: collaborative environment for nuclear data development. (“Facebook” of nuclear data)</vt:lpstr>
      <vt:lpstr>Slide 9</vt:lpstr>
      <vt:lpstr>Slide 10</vt:lpstr>
      <vt:lpstr>Nuclear Data Sheets Number of Articles by Year</vt:lpstr>
      <vt:lpstr>Slide 12</vt:lpstr>
      <vt:lpstr>Slide 13</vt:lpstr>
      <vt:lpstr>Slide 14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johnsont</cp:lastModifiedBy>
  <cp:revision>424</cp:revision>
  <cp:lastPrinted>2007-07-02T19:06:14Z</cp:lastPrinted>
  <dcterms:created xsi:type="dcterms:W3CDTF">2007-06-28T20:22:43Z</dcterms:created>
  <dcterms:modified xsi:type="dcterms:W3CDTF">2016-11-10T16:51:44Z</dcterms:modified>
</cp:coreProperties>
</file>