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9" r:id="rId2"/>
    <p:sldId id="273" r:id="rId3"/>
    <p:sldId id="269" r:id="rId4"/>
    <p:sldId id="265" r:id="rId5"/>
    <p:sldId id="284" r:id="rId6"/>
    <p:sldId id="281" r:id="rId7"/>
    <p:sldId id="271" r:id="rId8"/>
    <p:sldId id="278" r:id="rId9"/>
    <p:sldId id="272" r:id="rId10"/>
    <p:sldId id="274" r:id="rId11"/>
    <p:sldId id="275" r:id="rId12"/>
    <p:sldId id="276" r:id="rId13"/>
    <p:sldId id="283" r:id="rId14"/>
    <p:sldId id="270" r:id="rId15"/>
    <p:sldId id="285" r:id="rId16"/>
    <p:sldId id="279" r:id="rId17"/>
    <p:sldId id="262" r:id="rId18"/>
    <p:sldId id="282" r:id="rId19"/>
    <p:sldId id="26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B150"/>
    <a:srgbClr val="F89646"/>
    <a:srgbClr val="1E4878"/>
    <a:srgbClr val="215968"/>
    <a:srgbClr val="355B87"/>
    <a:srgbClr val="1E497C"/>
    <a:srgbClr val="5F4A7B"/>
    <a:srgbClr val="9F3C39"/>
    <a:srgbClr val="604A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160"/>
    <p:restoredTop sz="95588"/>
  </p:normalViewPr>
  <p:slideViewPr>
    <p:cSldViewPr snapToGrid="0" snapToObjects="1">
      <p:cViewPr>
        <p:scale>
          <a:sx n="74" d="100"/>
          <a:sy n="74" d="100"/>
        </p:scale>
        <p:origin x="312" y="7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7843E-5846-634D-BE82-29DB6492E927}" type="datetimeFigureOut">
              <a:rPr lang="en-US" smtClean="0"/>
              <a:t>11/16/16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D29B5-A7BA-884E-BD13-B6F37FBFF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48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273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LBNL-NSD</a:t>
            </a:r>
            <a:r>
              <a:rPr lang="en-US" baseline="0" dirty="0" smtClean="0"/>
              <a:t> staff are leading topic areas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486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8D68F-28BD-C749-A6EE-294B465B777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34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8D68F-28BD-C749-A6EE-294B465B777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1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48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3"/>
            <a:ext cx="9143999" cy="705554"/>
          </a:xfrm>
          <a:solidFill>
            <a:srgbClr val="1F497D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317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0"/>
            <a:ext cx="9144000" cy="3050519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1"/>
            <a:ext cx="9144000" cy="855765"/>
          </a:xfrm>
          <a:prstGeom prst="rect">
            <a:avLst/>
          </a:prstGeom>
        </p:spPr>
        <p:txBody>
          <a:bodyPr anchor="ctr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336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5" y="2"/>
            <a:ext cx="9143999" cy="836613"/>
          </a:xfrm>
          <a:prstGeom prst="rect">
            <a:avLst/>
          </a:prstGeom>
          <a:solidFill>
            <a:srgbClr val="1F497D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" name="TextBox 11"/>
          <p:cNvSpPr txBox="1">
            <a:spLocks noChangeArrowheads="1"/>
          </p:cNvSpPr>
          <p:nvPr userDrawn="1"/>
        </p:nvSpPr>
        <p:spPr bwMode="auto">
          <a:xfrm>
            <a:off x="4386263" y="6581776"/>
            <a:ext cx="377016" cy="27699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2B45342-D41F-3246-BC88-9305F376649F}" type="slidenum">
              <a:rPr lang="en-US" sz="1200" smtClean="0">
                <a:solidFill>
                  <a:srgbClr val="FFFFFF"/>
                </a:solidFill>
              </a:rPr>
              <a:pPr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1F497D"/>
          </a:solidFill>
          <a:ln>
            <a:solidFill>
              <a:srgbClr val="4D72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9"/>
          <p:cNvSpPr txBox="1">
            <a:spLocks noChangeArrowheads="1"/>
          </p:cNvSpPr>
          <p:nvPr userDrawn="1"/>
        </p:nvSpPr>
        <p:spPr bwMode="auto">
          <a:xfrm>
            <a:off x="8725065" y="6486536"/>
            <a:ext cx="367383" cy="2461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F46901F-252C-D946-B4FD-40072B8BE34D}" type="slidenum">
              <a:rPr lang="en-US" sz="1000" smtClean="0">
                <a:solidFill>
                  <a:srgbClr val="FFFFFF"/>
                </a:solidFill>
                <a:latin typeface="Helvetica Light"/>
              </a:rPr>
              <a:pPr algn="ctr"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 smtClean="0">
              <a:solidFill>
                <a:srgbClr val="FFFFFF"/>
              </a:solidFill>
              <a:latin typeface="Helvetica Light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626313" y="6448430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1718814" y="6453203"/>
            <a:ext cx="4307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Helvetica Light"/>
                <a:cs typeface="Calibri"/>
              </a:rPr>
              <a:t>Lee Bernstein </a:t>
            </a:r>
            <a:r>
              <a:rPr lang="en-US" sz="1200" dirty="0">
                <a:solidFill>
                  <a:prstClr val="white"/>
                </a:solidFill>
                <a:latin typeface="Helvetica Light"/>
                <a:cs typeface="Calibri"/>
              </a:rPr>
              <a:t>			</a:t>
            </a:r>
            <a:r>
              <a:rPr lang="en-US" sz="1200" dirty="0" smtClean="0">
                <a:solidFill>
                  <a:prstClr val="white"/>
                </a:solidFill>
                <a:latin typeface="Helvetica Light"/>
                <a:cs typeface="Calibri"/>
              </a:rPr>
              <a:t>NSD Division Review</a:t>
            </a:r>
            <a:r>
              <a:rPr lang="en-US" sz="1200" baseline="0" dirty="0" smtClean="0">
                <a:solidFill>
                  <a:prstClr val="white"/>
                </a:solidFill>
                <a:latin typeface="Helvetica Light"/>
                <a:cs typeface="Calibri"/>
              </a:rPr>
              <a:t> </a:t>
            </a:r>
            <a:r>
              <a:rPr lang="en-US" sz="1200" dirty="0" smtClean="0">
                <a:solidFill>
                  <a:prstClr val="white"/>
                </a:solidFill>
                <a:latin typeface="Helvetica Light"/>
                <a:cs typeface="Calibri"/>
              </a:rPr>
              <a:t>2016</a:t>
            </a:r>
            <a:endParaRPr lang="en-US" sz="1200" dirty="0">
              <a:solidFill>
                <a:prstClr val="white"/>
              </a:solidFill>
              <a:latin typeface="Helvetica Light"/>
              <a:cs typeface="Calibri"/>
            </a:endParaRPr>
          </a:p>
        </p:txBody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2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51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8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911" y="0"/>
            <a:ext cx="8624043" cy="839177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11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5" y="2"/>
            <a:ext cx="9143999" cy="836613"/>
          </a:xfrm>
          <a:prstGeom prst="rect">
            <a:avLst/>
          </a:prstGeom>
          <a:solidFill>
            <a:srgbClr val="1F497D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386263" y="6581776"/>
            <a:ext cx="377016" cy="27699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2B45342-D41F-3246-BC88-9305F376649F}" type="slidenum">
              <a:rPr lang="en-US" sz="1200" smtClean="0">
                <a:solidFill>
                  <a:srgbClr val="FFFFFF"/>
                </a:solidFill>
              </a:rPr>
              <a:pPr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1F497D"/>
          </a:solidFill>
          <a:ln>
            <a:solidFill>
              <a:srgbClr val="4D72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725065" y="6486536"/>
            <a:ext cx="367383" cy="2461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F46901F-252C-D946-B4FD-40072B8BE34D}" type="slidenum">
              <a:rPr lang="en-US" sz="1000" smtClean="0">
                <a:solidFill>
                  <a:srgbClr val="FFFFFF"/>
                </a:solidFill>
                <a:latin typeface="Helvetica Light"/>
              </a:rPr>
              <a:pPr algn="ctr"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 smtClean="0">
              <a:solidFill>
                <a:srgbClr val="FFFFFF"/>
              </a:solidFill>
              <a:latin typeface="Helvetica Ligh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26313" y="6448430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718814" y="6453203"/>
            <a:ext cx="3743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Helvetica Light"/>
                <a:cs typeface="Calibri"/>
              </a:rPr>
              <a:t>Lee Bernstein</a:t>
            </a:r>
            <a:r>
              <a:rPr lang="en-US" sz="1200" dirty="0">
                <a:solidFill>
                  <a:prstClr val="white"/>
                </a:solidFill>
                <a:latin typeface="Helvetica Light"/>
                <a:cs typeface="Calibri"/>
              </a:rPr>
              <a:t>		</a:t>
            </a:r>
            <a:r>
              <a:rPr lang="en-US" sz="1200" dirty="0" smtClean="0">
                <a:solidFill>
                  <a:prstClr val="white"/>
                </a:solidFill>
                <a:latin typeface="Helvetica Light"/>
                <a:cs typeface="Calibri"/>
              </a:rPr>
              <a:t>Nuclear Data Week 2016</a:t>
            </a:r>
            <a:endParaRPr lang="en-US" sz="1200" dirty="0">
              <a:solidFill>
                <a:prstClr val="white"/>
              </a:solidFill>
              <a:latin typeface="Helvetica Light"/>
              <a:cs typeface="Calibri"/>
            </a:endParaRPr>
          </a:p>
        </p:txBody>
      </p:sp>
      <p:pic>
        <p:nvPicPr>
          <p:cNvPr id="17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2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10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0" i="0">
          <a:solidFill>
            <a:schemeClr val="bg1"/>
          </a:solidFill>
          <a:latin typeface="Helvetica Light"/>
          <a:ea typeface="+mj-ea"/>
          <a:cs typeface="Helvetica Ligh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165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250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33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13" indent="-342813" algn="l" rtl="0" eaLnBrk="0" fontAlgn="base" hangingPunct="0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850" indent="-226954" algn="l" rtl="0" eaLnBrk="0" fontAlgn="base" hangingPunct="0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2pPr>
      <a:lvl3pPr marL="572941" indent="-117445" algn="l" rtl="0" eaLnBrk="0" fontAlgn="base" hangingPunct="0">
        <a:spcBef>
          <a:spcPts val="4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3pPr>
      <a:lvl4pPr marL="909404" indent="-226954" algn="l" rtl="0" eaLnBrk="0" fontAlgn="base" hangingPunct="0">
        <a:spcBef>
          <a:spcPct val="200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4pPr>
      <a:lvl5pPr marL="1145880" indent="-236478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5" Type="http://schemas.openxmlformats.org/officeDocument/2006/relationships/image" Target="../media/image47.tiff"/><Relationship Id="rId6" Type="http://schemas.openxmlformats.org/officeDocument/2006/relationships/image" Target="../media/image4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Relationship Id="rId3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51.emf"/><Relationship Id="rId6" Type="http://schemas.openxmlformats.org/officeDocument/2006/relationships/image" Target="../media/image5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8" Type="http://schemas.openxmlformats.org/officeDocument/2006/relationships/image" Target="../media/image13.tiff"/><Relationship Id="rId9" Type="http://schemas.openxmlformats.org/officeDocument/2006/relationships/image" Target="../media/image14.tiff"/><Relationship Id="rId10" Type="http://schemas.openxmlformats.org/officeDocument/2006/relationships/image" Target="../media/image15.tiff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9" Type="http://schemas.openxmlformats.org/officeDocument/2006/relationships/image" Target="../media/image30.tiff"/><Relationship Id="rId10" Type="http://schemas.openxmlformats.org/officeDocument/2006/relationships/image" Target="../media/image31.tiff"/><Relationship Id="rId11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66" y="1"/>
            <a:ext cx="8243933" cy="3045259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chemeClr val="bg1"/>
                </a:solidFill>
              </a:rPr>
              <a:t>The LBNL/UCB 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Bay Area Nuclear Data (BAND) Group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430" y="3363310"/>
            <a:ext cx="723148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Light"/>
                <a:cs typeface="Helvetica Light"/>
              </a:rPr>
              <a:t>Lee Bernstein</a:t>
            </a:r>
          </a:p>
          <a:p>
            <a:endParaRPr lang="en-US" sz="300" dirty="0" smtClean="0">
              <a:solidFill>
                <a:schemeClr val="bg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Light"/>
                <a:cs typeface="Helvetica Light"/>
              </a:rPr>
              <a:t>Nuclear Science Division - Lawrence Berkeley National Laboratory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elvetica Light"/>
                <a:cs typeface="Helvetica Light"/>
              </a:rPr>
              <a:t>Department of Nuclear Engineering – UC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Light"/>
                <a:cs typeface="Helvetica Light"/>
              </a:rPr>
              <a:t>Berkeley</a:t>
            </a:r>
            <a:endParaRPr lang="en-US" dirty="0">
              <a:solidFill>
                <a:schemeClr val="bg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0186" y="5471905"/>
            <a:ext cx="1210542" cy="73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8339" y="542476"/>
            <a:ext cx="0" cy="2108257"/>
          </a:xfrm>
          <a:prstGeom prst="line">
            <a:avLst/>
          </a:prstGeom>
          <a:ln w="28575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53466" y="542476"/>
            <a:ext cx="0" cy="2108257"/>
          </a:xfrm>
          <a:prstGeom prst="line">
            <a:avLst/>
          </a:prstGeom>
          <a:ln w="28575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8" y="5716101"/>
            <a:ext cx="2069452" cy="675052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625" y="5559003"/>
            <a:ext cx="772065" cy="77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2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 txBox="1">
            <a:spLocks/>
          </p:cNvSpPr>
          <p:nvPr/>
        </p:nvSpPr>
        <p:spPr bwMode="auto">
          <a:xfrm>
            <a:off x="1" y="489485"/>
            <a:ext cx="9143999" cy="616020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10"/>
            <a:ext cx="9143999" cy="501445"/>
          </a:xfrm>
        </p:spPr>
        <p:txBody>
          <a:bodyPr>
            <a:no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We’ve also created a near complete level scheme of </a:t>
            </a:r>
            <a:r>
              <a:rPr lang="en-US" sz="2800" baseline="30000" dirty="0" smtClean="0"/>
              <a:t>57</a:t>
            </a:r>
            <a:r>
              <a:rPr lang="en-US" sz="2800" dirty="0" smtClean="0"/>
              <a:t>Fe from an </a:t>
            </a:r>
            <a:r>
              <a:rPr lang="en-US" sz="2800" baseline="30000" dirty="0" smtClean="0"/>
              <a:t>56</a:t>
            </a:r>
            <a:r>
              <a:rPr lang="en-US" sz="2800" dirty="0" smtClean="0"/>
              <a:t>Fe(n,</a:t>
            </a:r>
            <a:r>
              <a:rPr lang="en-US" sz="2800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800" dirty="0" smtClean="0"/>
              <a:t>) experiment at Budapest</a:t>
            </a:r>
            <a:endParaRPr lang="en-US" sz="2800" baseline="30000" dirty="0"/>
          </a:p>
        </p:txBody>
      </p:sp>
      <p:grpSp>
        <p:nvGrpSpPr>
          <p:cNvPr id="6" name="Group 5"/>
          <p:cNvGrpSpPr/>
          <p:nvPr/>
        </p:nvGrpSpPr>
        <p:grpSpPr>
          <a:xfrm>
            <a:off x="203200" y="1100666"/>
            <a:ext cx="5823706" cy="5077899"/>
            <a:chOff x="228600" y="757210"/>
            <a:chExt cx="6758668" cy="5784261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1"/>
            <a:stretch/>
          </p:blipFill>
          <p:spPr bwMode="auto">
            <a:xfrm>
              <a:off x="228600" y="892193"/>
              <a:ext cx="5159829" cy="5649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31229" y="757210"/>
              <a:ext cx="2056039" cy="1980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4781039" y="3017322"/>
            <a:ext cx="387948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98 levels plus capture state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448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-rays in the level scheme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90 primary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-rays from the capture state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Relevant to both application and basic science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61045" y="1815548"/>
            <a:ext cx="2425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R.B. Firestone submitted to PRC</a:t>
            </a:r>
            <a:endParaRPr lang="en-US" sz="2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772723" y="4951141"/>
            <a:ext cx="3869474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completeness of the level scheme allows us to build the radiative strength microscopically from individual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-ray transitions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81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09" y="2001520"/>
            <a:ext cx="3993389" cy="2966720"/>
          </a:xfrm>
          <a:prstGeom prst="rect">
            <a:avLst/>
          </a:prstGeom>
        </p:spPr>
      </p:pic>
      <p:sp>
        <p:nvSpPr>
          <p:cNvPr id="11" name="Title Placeholder 1"/>
          <p:cNvSpPr txBox="1">
            <a:spLocks/>
          </p:cNvSpPr>
          <p:nvPr/>
        </p:nvSpPr>
        <p:spPr bwMode="auto">
          <a:xfrm>
            <a:off x="1" y="478975"/>
            <a:ext cx="9143999" cy="616020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608417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The </a:t>
            </a:r>
            <a:r>
              <a:rPr lang="en-US" sz="2800" baseline="30000" dirty="0" smtClean="0">
                <a:latin typeface="Helvetica" charset="0"/>
                <a:ea typeface="Helvetica" charset="0"/>
                <a:cs typeface="Helvetica" charset="0"/>
              </a:rPr>
              <a:t>57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Fe capture gamma data supports the idea of significant low energy strength in the Quasicontinuum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960905" y="1186067"/>
            <a:ext cx="3502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Average Measured Dipole Strength in </a:t>
            </a:r>
            <a:r>
              <a:rPr lang="en-US" baseline="30000" dirty="0">
                <a:latin typeface="Helvetica" charset="0"/>
                <a:ea typeface="Helvetica" charset="0"/>
                <a:cs typeface="Helvetica" charset="0"/>
              </a:rPr>
              <a:t>57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Fe 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(R. Firestone - 2016)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5077522" y="1292375"/>
            <a:ext cx="367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 smtClean="0">
                <a:latin typeface="Helvetica" charset="0"/>
                <a:ea typeface="Helvetica" charset="0"/>
                <a:cs typeface="Helvetica" charset="0"/>
              </a:rPr>
              <a:t>56,57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Fe Measured Dipole Strength </a:t>
            </a:r>
          </a:p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(E. Algin – 2000, A. Voinov - 2006)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4108" y="5263600"/>
            <a:ext cx="8212608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This work is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part of a newly-approved IAEA Coordinated Research Project to create the first evaluated database of radiative strength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620" y="2011679"/>
            <a:ext cx="3309620" cy="26416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990" y="4752340"/>
            <a:ext cx="1612900" cy="279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300" y="2399030"/>
            <a:ext cx="584200" cy="2921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52320" y="2743200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1E4878"/>
                </a:solidFill>
              </a:rPr>
              <a:t>E</a:t>
            </a:r>
            <a:r>
              <a:rPr lang="en-US" sz="1400" i="1" baseline="-25000" dirty="0" smtClean="0">
                <a:solidFill>
                  <a:srgbClr val="1E4878"/>
                </a:solidFill>
              </a:rPr>
              <a:t>x</a:t>
            </a:r>
            <a:r>
              <a:rPr lang="en-US" sz="1400" i="1" dirty="0" smtClean="0">
                <a:solidFill>
                  <a:srgbClr val="1E4878"/>
                </a:solidFill>
              </a:rPr>
              <a:t> ≤ </a:t>
            </a:r>
            <a:r>
              <a:rPr lang="en-US" sz="1400" dirty="0" smtClean="0">
                <a:solidFill>
                  <a:srgbClr val="1E4878"/>
                </a:solidFill>
              </a:rPr>
              <a:t>4 MeV</a:t>
            </a:r>
            <a:endParaRPr lang="en-US" sz="1400" dirty="0">
              <a:solidFill>
                <a:srgbClr val="1E487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52880" y="3891280"/>
            <a:ext cx="7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89646"/>
                </a:solidFill>
              </a:rPr>
              <a:t>E</a:t>
            </a:r>
            <a:r>
              <a:rPr lang="en-US" sz="1400" i="1" baseline="-25000" dirty="0" smtClean="0">
                <a:solidFill>
                  <a:srgbClr val="F89646"/>
                </a:solidFill>
              </a:rPr>
              <a:t>x</a:t>
            </a:r>
            <a:r>
              <a:rPr lang="en-US" sz="1400" i="1" dirty="0" smtClean="0">
                <a:solidFill>
                  <a:srgbClr val="F89646"/>
                </a:solidFill>
              </a:rPr>
              <a:t> = S</a:t>
            </a:r>
            <a:r>
              <a:rPr lang="en-US" sz="1400" i="1" baseline="-25000" dirty="0" smtClean="0">
                <a:solidFill>
                  <a:srgbClr val="F89646"/>
                </a:solidFill>
              </a:rPr>
              <a:t>n</a:t>
            </a:r>
            <a:endParaRPr lang="en-US" sz="1400" i="1" dirty="0">
              <a:solidFill>
                <a:srgbClr val="F8964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02560" y="3769360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FB150"/>
                </a:solidFill>
              </a:rPr>
              <a:t>E</a:t>
            </a:r>
            <a:r>
              <a:rPr lang="en-US" sz="1200" i="1" baseline="-25000" dirty="0" smtClean="0">
                <a:solidFill>
                  <a:srgbClr val="0FB150"/>
                </a:solidFill>
              </a:rPr>
              <a:t>x</a:t>
            </a:r>
            <a:r>
              <a:rPr lang="en-US" sz="1200" i="1" dirty="0" smtClean="0">
                <a:solidFill>
                  <a:srgbClr val="0FB150"/>
                </a:solidFill>
              </a:rPr>
              <a:t> = S</a:t>
            </a:r>
            <a:r>
              <a:rPr lang="en-US" sz="1200" i="1" baseline="-25000" dirty="0" smtClean="0">
                <a:solidFill>
                  <a:srgbClr val="0FB150"/>
                </a:solidFill>
              </a:rPr>
              <a:t>n</a:t>
            </a:r>
            <a:r>
              <a:rPr lang="en-US" sz="1200" i="1" dirty="0" smtClean="0">
                <a:solidFill>
                  <a:srgbClr val="0FB150"/>
                </a:solidFill>
              </a:rPr>
              <a:t> + 1.15 keV</a:t>
            </a:r>
            <a:endParaRPr lang="en-US" sz="1200" i="1" dirty="0">
              <a:solidFill>
                <a:srgbClr val="0FB1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130" y="1365175"/>
            <a:ext cx="3963341" cy="3000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608417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-Oslo method extends these studies to RIBs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798" y="1387668"/>
            <a:ext cx="3696138" cy="27106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50909" y="647800"/>
            <a:ext cx="5690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A. Spyrou </a:t>
            </a:r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et al.,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Phys. Rev. Lett. 113, 232502 (2014). 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32740" y="4629743"/>
                <a:ext cx="8648700" cy="125252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latin typeface="Helvetica" charset="0"/>
                    <a:ea typeface="Helvetica" charset="0"/>
                    <a:cs typeface="Helvetica" charset="0"/>
                  </a:rPr>
                  <a:t>UCB NSSC Ph.D. student Adriana Ureche is part of this effort</a:t>
                </a:r>
              </a:p>
              <a:p>
                <a:pPr algn="ctr"/>
                <a:r>
                  <a:rPr lang="en-US" sz="2000" baseline="30000" dirty="0" smtClean="0">
                    <a:latin typeface="Helvetica" charset="0"/>
                    <a:ea typeface="Helvetica" charset="0"/>
                    <a:cs typeface="Helvetica" charset="0"/>
                  </a:rPr>
                  <a:t>60</a:t>
                </a:r>
                <a:r>
                  <a:rPr lang="en-US" sz="2000" dirty="0" smtClean="0">
                    <a:latin typeface="Helvetica" charset="0"/>
                    <a:ea typeface="Helvetica" charset="0"/>
                    <a:cs typeface="Helvetica" charset="0"/>
                  </a:rPr>
                  <a:t>Mn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00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</m:ctrlPr>
                      </m:groupChrPr>
                      <m:e>
                        <m:r>
                          <m:rPr>
                            <m:sty m:val="p"/>
                            <m:brk m:alnAt="2"/>
                          </m:rPr>
                          <a:rPr lang="en-US" sz="2000" b="0" i="0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β</m:t>
                        </m:r>
                        <m:r>
                          <a:rPr lang="en-US" sz="2000" b="0" i="0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−</m:t>
                        </m:r>
                      </m:e>
                    </m:groupChr>
                  </m:oMath>
                </a14:m>
                <a:r>
                  <a:rPr lang="en-US" sz="2000" baseline="30000" dirty="0" smtClean="0">
                    <a:latin typeface="Helvetica" charset="0"/>
                    <a:ea typeface="Helvetica" charset="0"/>
                    <a:cs typeface="Helvetica" charset="0"/>
                  </a:rPr>
                  <a:t>60</a:t>
                </a:r>
                <a:r>
                  <a:rPr lang="en-US" sz="2000" dirty="0" smtClean="0">
                    <a:latin typeface="Helvetica" charset="0"/>
                    <a:ea typeface="Helvetica" charset="0"/>
                    <a:cs typeface="Helvetica" charset="0"/>
                  </a:rPr>
                  <a:t>Fe (NSCL Experiment 15034) – 11/1-5/2016</a:t>
                </a:r>
              </a:p>
              <a:p>
                <a:pPr algn="ctr"/>
                <a:r>
                  <a:rPr lang="en-US" sz="2000" baseline="30000" dirty="0" smtClean="0">
                    <a:latin typeface="Helvetica" charset="0"/>
                    <a:ea typeface="Helvetica" charset="0"/>
                    <a:cs typeface="Helvetica" charset="0"/>
                  </a:rPr>
                  <a:t>93</a:t>
                </a:r>
                <a:r>
                  <a:rPr lang="en-US" sz="2000" dirty="0" smtClean="0">
                    <a:latin typeface="Helvetica" charset="0"/>
                    <a:ea typeface="Helvetica" charset="0"/>
                    <a:cs typeface="Helvetica" charset="0"/>
                  </a:rPr>
                  <a:t>Rb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000" i="1" smtClean="0">
                            <a:latin typeface="Cambria Math" charset="0"/>
                            <a:ea typeface="Helvetica" charset="0"/>
                            <a:cs typeface="Helvetica" charset="0"/>
                          </a:rPr>
                        </m:ctrlPr>
                      </m:groupChrPr>
                      <m:e>
                        <m:r>
                          <m:rPr>
                            <m:sty m:val="p"/>
                            <m:brk m:alnAt="2"/>
                          </m:rPr>
                          <a:rPr lang="en-US" sz="2000" b="0" i="0" smtClean="0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β</m:t>
                        </m:r>
                        <m:r>
                          <a:rPr lang="en-US" sz="2000" b="0" i="0" smtClean="0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−</m:t>
                        </m:r>
                      </m:e>
                    </m:groupChr>
                  </m:oMath>
                </a14:m>
                <a:r>
                  <a:rPr lang="en-US" sz="2000" baseline="30000" dirty="0" smtClean="0">
                    <a:latin typeface="Helvetica" charset="0"/>
                    <a:ea typeface="Helvetica" charset="0"/>
                    <a:cs typeface="Helvetica" charset="0"/>
                  </a:rPr>
                  <a:t>93</a:t>
                </a:r>
                <a:r>
                  <a:rPr lang="en-US" sz="2000" dirty="0" smtClean="0">
                    <a:latin typeface="Helvetica" charset="0"/>
                    <a:ea typeface="Helvetica" charset="0"/>
                    <a:cs typeface="Helvetica" charset="0"/>
                  </a:rPr>
                  <a:t>Sr (NSCL Experiment: 15136) – Approved Ph.D. Project</a:t>
                </a:r>
                <a:endParaRPr lang="en-US" sz="20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40" y="4629743"/>
                <a:ext cx="8648700" cy="1252522"/>
              </a:xfrm>
              <a:prstGeom prst="rect">
                <a:avLst/>
              </a:prstGeom>
              <a:blipFill rotWithShape="0">
                <a:blip r:embed="rId4"/>
                <a:stretch>
                  <a:fillRect t="-1923" b="-76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613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Ongoing Evaluation Activities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79641" y="758666"/>
            <a:ext cx="82521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000" dirty="0" smtClean="0">
                <a:latin typeface="Helvetica Light"/>
                <a:cs typeface="Helvetica Light"/>
              </a:rPr>
              <a:t>XUNDL </a:t>
            </a:r>
            <a:r>
              <a:rPr lang="en-US" sz="3000" dirty="0" smtClean="0">
                <a:latin typeface="Helvetica Light"/>
                <a:cs typeface="Helvetica Light"/>
              </a:rPr>
              <a:t>compilations by </a:t>
            </a:r>
            <a:r>
              <a:rPr lang="en-US" sz="3000" dirty="0" smtClean="0">
                <a:latin typeface="Helvetica Light"/>
                <a:cs typeface="Helvetica Light"/>
              </a:rPr>
              <a:t>Basunia, Bernstein, Hurst and Batchelder</a:t>
            </a:r>
          </a:p>
          <a:p>
            <a:pPr marL="800100" lvl="1" indent="-342900">
              <a:buFont typeface="Arial"/>
              <a:buChar char="•"/>
            </a:pPr>
            <a:r>
              <a:rPr lang="en-US" sz="3000" dirty="0" smtClean="0">
                <a:latin typeface="Helvetica Light"/>
                <a:cs typeface="Helvetica Light"/>
              </a:rPr>
              <a:t>Specialization on neutron capture papers</a:t>
            </a:r>
          </a:p>
          <a:p>
            <a:pPr marL="342900" indent="-342900">
              <a:buFont typeface="Arial"/>
              <a:buChar char="•"/>
            </a:pPr>
            <a:r>
              <a:rPr lang="en-US" sz="3000" dirty="0" smtClean="0">
                <a:latin typeface="Helvetica Light"/>
                <a:cs typeface="Helvetica Light"/>
              </a:rPr>
              <a:t>A-chain evaluations: </a:t>
            </a:r>
          </a:p>
          <a:p>
            <a:pPr marL="800100" lvl="1" indent="-342900">
              <a:buFont typeface="Arial"/>
              <a:buChar char="•"/>
            </a:pPr>
            <a:r>
              <a:rPr lang="en-US" sz="3000" dirty="0" smtClean="0">
                <a:latin typeface="Helvetica Light"/>
                <a:cs typeface="Helvetica Light"/>
              </a:rPr>
              <a:t>Basunia (59) </a:t>
            </a:r>
          </a:p>
          <a:p>
            <a:pPr marL="800100" lvl="1" indent="-342900">
              <a:buFont typeface="Arial"/>
              <a:buChar char="•"/>
            </a:pPr>
            <a:r>
              <a:rPr lang="en-US" sz="3000" dirty="0" smtClean="0">
                <a:latin typeface="Helvetica Light"/>
                <a:cs typeface="Helvetica Light"/>
              </a:rPr>
              <a:t>Bernstein (232 w/Nesaraja)</a:t>
            </a:r>
          </a:p>
          <a:p>
            <a:pPr marL="800100" lvl="1" indent="-342900">
              <a:buFont typeface="Arial"/>
              <a:buChar char="•"/>
            </a:pPr>
            <a:r>
              <a:rPr lang="en-US" sz="3000" dirty="0" smtClean="0">
                <a:latin typeface="Helvetica Light"/>
                <a:cs typeface="Helvetica Light"/>
              </a:rPr>
              <a:t>Batchelder w/Hurst (186)</a:t>
            </a:r>
          </a:p>
          <a:p>
            <a:pPr marL="342900" indent="-342900">
              <a:buFont typeface="Arial"/>
              <a:buChar char="•"/>
            </a:pPr>
            <a:r>
              <a:rPr lang="en-US" sz="3000" dirty="0" smtClean="0">
                <a:latin typeface="Helvetica Light"/>
                <a:cs typeface="Helvetica Light"/>
              </a:rPr>
              <a:t>Single nuclide evaluations as follow-on to EGAF/capture gamma work (Hurst)</a:t>
            </a:r>
          </a:p>
          <a:p>
            <a:pPr marL="800100" lvl="1" indent="-342900">
              <a:buFont typeface="Arial"/>
              <a:buChar char="•"/>
            </a:pPr>
            <a:r>
              <a:rPr lang="en-US" sz="3000" baseline="30000" dirty="0" smtClean="0">
                <a:latin typeface="Helvetica Light"/>
                <a:cs typeface="Helvetica Light"/>
              </a:rPr>
              <a:t>186</a:t>
            </a:r>
            <a:r>
              <a:rPr lang="en-US" sz="3000" dirty="0" smtClean="0">
                <a:latin typeface="Helvetica Light"/>
                <a:cs typeface="Helvetica Light"/>
              </a:rPr>
              <a:t>Re (with Batchelder), </a:t>
            </a:r>
            <a:r>
              <a:rPr lang="en-US" sz="3000" baseline="30000" dirty="0" smtClean="0">
                <a:latin typeface="Helvetica Light"/>
                <a:cs typeface="Helvetica Light"/>
              </a:rPr>
              <a:t>140</a:t>
            </a:r>
            <a:r>
              <a:rPr lang="en-US" sz="3000" dirty="0" smtClean="0">
                <a:latin typeface="Helvetica Light"/>
                <a:cs typeface="Helvetica Light"/>
              </a:rPr>
              <a:t>La, </a:t>
            </a:r>
            <a:r>
              <a:rPr lang="en-US" sz="2800" baseline="30000" dirty="0" smtClean="0">
                <a:latin typeface="Helvetica Light"/>
                <a:cs typeface="Helvetica Light"/>
              </a:rPr>
              <a:t>181</a:t>
            </a:r>
            <a:r>
              <a:rPr lang="en-US" sz="3000" dirty="0" smtClean="0">
                <a:latin typeface="Helvetica Light"/>
                <a:cs typeface="Helvetica Light"/>
              </a:rPr>
              <a:t>W</a:t>
            </a:r>
          </a:p>
          <a:p>
            <a:pPr marL="342900" indent="-342900">
              <a:buFont typeface="Arial"/>
              <a:buChar char="•"/>
            </a:pPr>
            <a:r>
              <a:rPr lang="en-US" sz="3000" dirty="0" smtClean="0">
                <a:latin typeface="Helvetica Light"/>
                <a:cs typeface="Helvetica Light"/>
              </a:rPr>
              <a:t>Expanding the “Research Version” of the Atlas into a (n,n’</a:t>
            </a:r>
            <a:r>
              <a:rPr lang="en-US" sz="3000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3000" dirty="0" smtClean="0">
                <a:latin typeface="Helvetica Light"/>
                <a:cs typeface="Helvetica Light"/>
              </a:rPr>
              <a:t>) evaluation in its own right</a:t>
            </a:r>
            <a:endParaRPr lang="en-US" sz="3000" dirty="0" smtClean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382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Summary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28627" y="814970"/>
            <a:ext cx="825215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Helvetica Light"/>
                <a:cs typeface="Helvetica Light"/>
              </a:rPr>
              <a:t>Service to the Basic Science Community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Providing a reliable source of evaluated nuclear structure and decay data (ENSDF &amp; XUNDL) for researchers worldwide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Helping improve our understanding of quasi-continuum nuclear structure (RSF) in reaction modeling &amp; astrophysics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Helping to train the next generation of nuclear scientists and engineers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Helvetica Light"/>
                <a:cs typeface="Helvetica Light"/>
              </a:rPr>
              <a:t>Service to Applied Nuclear Science and Technology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Addressing long-standing issues in the production of radionuclides for medicine and national security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Improving neutron transport modeling through targeted measurements of (n,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 dirty="0" smtClean="0">
                <a:latin typeface="Helvetica Light"/>
                <a:cs typeface="Helvetica Light"/>
              </a:rPr>
              <a:t>) and (p,p’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 dirty="0" smtClean="0">
                <a:latin typeface="Helvetica Light"/>
                <a:cs typeface="Helvetica Light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99655" y="4870890"/>
            <a:ext cx="6344691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Helvetica" charset="0"/>
                <a:ea typeface="Helvetica" charset="0"/>
                <a:cs typeface="Helvetica" charset="0"/>
              </a:rPr>
              <a:t>Our </a:t>
            </a:r>
            <a:r>
              <a:rPr lang="en-US" sz="2400" i="1" dirty="0" smtClean="0">
                <a:latin typeface="Helvetica" charset="0"/>
                <a:ea typeface="Helvetica" charset="0"/>
                <a:cs typeface="Helvetica" charset="0"/>
              </a:rPr>
              <a:t>group’s goal </a:t>
            </a:r>
            <a:r>
              <a:rPr lang="en-US" sz="2400" i="1" dirty="0" smtClean="0">
                <a:latin typeface="Helvetica" charset="0"/>
                <a:ea typeface="Helvetica" charset="0"/>
                <a:cs typeface="Helvetica" charset="0"/>
              </a:rPr>
              <a:t>is </a:t>
            </a:r>
            <a:r>
              <a:rPr lang="en-US" sz="2400" i="1" dirty="0" smtClean="0">
                <a:latin typeface="Helvetica" charset="0"/>
                <a:ea typeface="Helvetica" charset="0"/>
                <a:cs typeface="Helvetica" charset="0"/>
              </a:rPr>
              <a:t>to encourage interactions between </a:t>
            </a:r>
            <a:r>
              <a:rPr lang="en-US" sz="2400" i="1" dirty="0" smtClean="0">
                <a:latin typeface="Helvetica" charset="0"/>
                <a:ea typeface="Helvetica" charset="0"/>
                <a:cs typeface="Helvetica" charset="0"/>
              </a:rPr>
              <a:t>the Basic and Applied </a:t>
            </a:r>
          </a:p>
          <a:p>
            <a:pPr algn="ctr"/>
            <a:r>
              <a:rPr lang="en-US" sz="2400" i="1" dirty="0" smtClean="0">
                <a:latin typeface="Helvetica" charset="0"/>
                <a:ea typeface="Helvetica" charset="0"/>
                <a:cs typeface="Helvetica" charset="0"/>
              </a:rPr>
              <a:t>Nuclear Science Communities</a:t>
            </a:r>
            <a:endParaRPr lang="en-US" sz="2400" i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USNDP in education (at least at UCB)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56" y="836455"/>
            <a:ext cx="4399471" cy="2632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283" y="931687"/>
            <a:ext cx="4150165" cy="5291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67" y="3398806"/>
            <a:ext cx="4051825" cy="29485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823" y="3667956"/>
            <a:ext cx="4485736" cy="2557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897" y="3219198"/>
            <a:ext cx="4445839" cy="204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28627" y="1117894"/>
            <a:ext cx="82521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000" dirty="0" smtClean="0">
                <a:latin typeface="Helvetica Light"/>
                <a:cs typeface="Helvetica Light"/>
              </a:rPr>
              <a:t>The past 2 years have seen an exciting new expansion of the nuclear data program at LBNL with a new connection to campus</a:t>
            </a:r>
          </a:p>
          <a:p>
            <a:pPr marL="342900" indent="-342900">
              <a:buFont typeface="Arial"/>
              <a:buChar char="•"/>
            </a:pPr>
            <a:r>
              <a:rPr lang="en-US" sz="3000" dirty="0" smtClean="0">
                <a:latin typeface="Helvetica Light"/>
                <a:cs typeface="Helvetica Light"/>
              </a:rPr>
              <a:t>The new campus component is providing a natural connection to the applications community</a:t>
            </a:r>
          </a:p>
          <a:p>
            <a:pPr marL="342900" indent="-342900">
              <a:buFont typeface="Arial"/>
              <a:buChar char="•"/>
            </a:pPr>
            <a:r>
              <a:rPr lang="en-US" sz="3000" dirty="0" smtClean="0">
                <a:latin typeface="Helvetica Light"/>
                <a:cs typeface="Helvetica Light"/>
              </a:rPr>
              <a:t>The NSSC renewal with its new Nuclear Data Cross-cutting Area, is bringing a new connection to Defense/Homeland Security Programs</a:t>
            </a:r>
          </a:p>
        </p:txBody>
      </p:sp>
    </p:spTree>
    <p:extLst>
      <p:ext uri="{BB962C8B-B14F-4D97-AF65-F5344CB8AC3E}">
        <p14:creationId xmlns:p14="http://schemas.microsoft.com/office/powerpoint/2010/main" val="10909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2025"/>
          </a:xfrm>
        </p:spPr>
        <p:txBody>
          <a:bodyPr/>
          <a:lstStyle/>
          <a:p>
            <a:pPr lvl="0"/>
            <a:r>
              <a:rPr lang="en-US" sz="4800" dirty="0" smtClean="0">
                <a:latin typeface="Helvetica" charset="0"/>
                <a:ea typeface="Helvetica" charset="0"/>
                <a:cs typeface="Helvetica" charset="0"/>
              </a:rPr>
              <a:t>Extra Slides</a:t>
            </a:r>
            <a:endParaRPr lang="en-US" sz="48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85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2025"/>
          </a:xfrm>
        </p:spPr>
        <p:txBody>
          <a:bodyPr/>
          <a:lstStyle/>
          <a:p>
            <a:pPr lvl="0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NP saw an opportunity to engage the outside community via Nuclear Data and they asked us to host a new workshop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6094" y="1216346"/>
            <a:ext cx="85876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0" dirty="0" smtClean="0">
                <a:latin typeface="Helvetica" charset="0"/>
                <a:ea typeface="Helvetica" charset="0"/>
                <a:cs typeface="Helvetica" charset="0"/>
              </a:rPr>
              <a:t>101 </a:t>
            </a:r>
            <a:r>
              <a:rPr lang="en-US" sz="2400" b="0" dirty="0">
                <a:latin typeface="Helvetica" charset="0"/>
                <a:ea typeface="Helvetica" charset="0"/>
                <a:cs typeface="Helvetica" charset="0"/>
              </a:rPr>
              <a:t>Participants and registrants from 30 institutions</a:t>
            </a:r>
          </a:p>
          <a:p>
            <a:pPr marL="285750" indent="-285750">
              <a:buFont typeface="Arial"/>
              <a:buChar char="•"/>
            </a:pPr>
            <a:r>
              <a:rPr lang="en-US" sz="2400" b="0" dirty="0" smtClean="0">
                <a:latin typeface="Helvetica" charset="0"/>
                <a:ea typeface="Helvetica" charset="0"/>
                <a:cs typeface="Helvetica" charset="0"/>
              </a:rPr>
              <a:t>Days 1 &amp; 2 features plenary talks on: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b="0" dirty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800" b="0" dirty="0" smtClean="0">
                <a:latin typeface="Helvetica" charset="0"/>
                <a:ea typeface="Helvetica" charset="0"/>
                <a:cs typeface="Helvetica" charset="0"/>
              </a:rPr>
              <a:t>he US Nuclear Data Program (1)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>
                <a:latin typeface="Helvetica" charset="0"/>
                <a:ea typeface="Helvetica" charset="0"/>
                <a:cs typeface="Helvetica" charset="0"/>
              </a:rPr>
              <a:t>Nuclear Energy/Dosimetry Data Needs (5)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>
                <a:latin typeface="Helvetica" charset="0"/>
                <a:ea typeface="Helvetica" charset="0"/>
                <a:cs typeface="Helvetica" charset="0"/>
              </a:rPr>
              <a:t>National Security </a:t>
            </a:r>
            <a:r>
              <a:rPr lang="en-US" sz="1800" i="1" dirty="0">
                <a:latin typeface="Helvetica" charset="0"/>
                <a:ea typeface="Helvetica" charset="0"/>
                <a:cs typeface="Helvetica" charset="0"/>
              </a:rPr>
              <a:t>Data Needs </a:t>
            </a:r>
            <a:r>
              <a:rPr lang="en-US" sz="1800" i="1" dirty="0" smtClean="0">
                <a:latin typeface="Helvetica" charset="0"/>
                <a:ea typeface="Helvetica" charset="0"/>
                <a:cs typeface="Helvetica" charset="0"/>
              </a:rPr>
              <a:t>(6)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>
                <a:latin typeface="Helvetica" charset="0"/>
                <a:ea typeface="Helvetica" charset="0"/>
                <a:cs typeface="Helvetica" charset="0"/>
              </a:rPr>
              <a:t>Isotope Production </a:t>
            </a:r>
            <a:r>
              <a:rPr lang="en-US" sz="1800" i="1" dirty="0">
                <a:latin typeface="Helvetica" charset="0"/>
                <a:ea typeface="Helvetica" charset="0"/>
                <a:cs typeface="Helvetica" charset="0"/>
              </a:rPr>
              <a:t>Data Needs </a:t>
            </a:r>
            <a:r>
              <a:rPr lang="en-US" sz="1800" i="1" dirty="0" smtClean="0">
                <a:latin typeface="Helvetica" charset="0"/>
                <a:ea typeface="Helvetica" charset="0"/>
                <a:cs typeface="Helvetica" charset="0"/>
              </a:rPr>
              <a:t>(4)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b="0" dirty="0" smtClean="0">
                <a:latin typeface="Helvetica" charset="0"/>
                <a:ea typeface="Helvetica" charset="0"/>
                <a:cs typeface="Helvetica" charset="0"/>
              </a:rPr>
              <a:t>Capabilities/Facilities (8)</a:t>
            </a:r>
          </a:p>
          <a:p>
            <a:pPr marL="285750" indent="-285750">
              <a:buFont typeface="Arial"/>
              <a:buChar char="•"/>
            </a:pPr>
            <a:r>
              <a:rPr lang="en-US" sz="2400" b="0" dirty="0" smtClean="0">
                <a:latin typeface="Helvetica" charset="0"/>
                <a:ea typeface="Helvetica" charset="0"/>
                <a:cs typeface="Helvetica" charset="0"/>
              </a:rPr>
              <a:t>Day 3: </a:t>
            </a:r>
            <a:r>
              <a:rPr lang="en-US" sz="2400" i="1" dirty="0" smtClean="0">
                <a:latin typeface="Helvetica" charset="0"/>
                <a:ea typeface="Helvetica" charset="0"/>
                <a:cs typeface="Helvetica" charset="0"/>
              </a:rPr>
              <a:t>Topical</a:t>
            </a:r>
            <a:r>
              <a:rPr lang="en-US" sz="2400" b="0" dirty="0" smtClean="0">
                <a:latin typeface="Helvetica" charset="0"/>
                <a:ea typeface="Helvetica" charset="0"/>
                <a:cs typeface="Helvetica" charset="0"/>
              </a:rPr>
              <a:t> breakout sessions</a:t>
            </a:r>
          </a:p>
          <a:p>
            <a:pPr marL="285750" indent="-285750">
              <a:buFont typeface="Arial"/>
              <a:buChar char="•"/>
            </a:pPr>
            <a:endParaRPr lang="en-US" sz="2400" b="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/>
              <a:buChar char="•"/>
            </a:pPr>
            <a:endParaRPr lang="en-US" sz="2400" b="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image09.jpg" descr="P5280076-1024x460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657048" y="3773714"/>
            <a:ext cx="5842000" cy="2416025"/>
          </a:xfrm>
          <a:prstGeom prst="rect">
            <a:avLst/>
          </a:prstGeom>
          <a:ln/>
        </p:spPr>
      </p:pic>
      <p:pic>
        <p:nvPicPr>
          <p:cNvPr id="6" name="image25.png" descr="NDNCA_logo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200" y="2052320"/>
            <a:ext cx="3461658" cy="15883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662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393762"/>
              </p:ext>
            </p:extLst>
          </p:nvPr>
        </p:nvGraphicFramePr>
        <p:xfrm>
          <a:off x="124188" y="4915759"/>
          <a:ext cx="5372100" cy="155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" name="Document" r:id="rId4" imgW="6096000" imgH="1651000" progId="Word.Document.12">
                  <p:embed/>
                </p:oleObj>
              </mc:Choice>
              <mc:Fallback>
                <p:oleObj name="Document" r:id="rId4" imgW="6096000" imgH="1651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4188" y="4915759"/>
                        <a:ext cx="5372100" cy="1554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533400" y="6248400"/>
            <a:ext cx="33528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dirty="0">
              <a:solidFill>
                <a:srgbClr val="0039A6"/>
              </a:solidFill>
              <a:latin typeface="Impact" charset="0"/>
              <a:cs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8109" y="5954992"/>
            <a:ext cx="6067783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Helvetica" charset="0"/>
                <a:ea typeface="Helvetica" charset="0"/>
                <a:cs typeface="Helvetica" charset="0"/>
              </a:rPr>
              <a:t>http://bang.berkeley.edu/events/NDNCA/whitepaper</a:t>
            </a:r>
            <a:endParaRPr lang="en-US" sz="2000" i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5" name="image25.png" descr="NDNCA_logo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001" y="1172298"/>
            <a:ext cx="3101546" cy="3710034"/>
          </a:xfrm>
          <a:prstGeom prst="rect">
            <a:avLst/>
          </a:prstGeom>
          <a:ln/>
        </p:spPr>
      </p:pic>
      <p:sp>
        <p:nvSpPr>
          <p:cNvPr id="16" name="Rectangle 15"/>
          <p:cNvSpPr/>
          <p:nvPr/>
        </p:nvSpPr>
        <p:spPr>
          <a:xfrm>
            <a:off x="4729321" y="943686"/>
            <a:ext cx="306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124A91"/>
              </a:buClr>
            </a:pPr>
            <a:r>
              <a:rPr lang="en-US" sz="2400" u="sng" kern="0" dirty="0">
                <a:solidFill>
                  <a:srgbClr val="000000"/>
                </a:solidFill>
                <a:latin typeface="Times New Roman"/>
                <a:ea typeface="MS PGothic"/>
                <a:cs typeface="Times New Roman"/>
              </a:rPr>
              <a:t>Cross-cutting needs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93438" y="1359414"/>
            <a:ext cx="49638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u="sng" dirty="0">
                <a:latin typeface="Times New Roman"/>
                <a:cs typeface="Times New Roman"/>
              </a:rPr>
              <a:t>Dosimetry </a:t>
            </a:r>
            <a:r>
              <a:rPr lang="en-US" sz="1600" u="sng" dirty="0" smtClean="0">
                <a:latin typeface="Times New Roman"/>
                <a:cs typeface="Times New Roman"/>
              </a:rPr>
              <a:t>Standards </a:t>
            </a:r>
            <a:r>
              <a:rPr lang="en-US" sz="1600" b="0" dirty="0" smtClean="0">
                <a:latin typeface="Times New Roman"/>
                <a:cs typeface="Times New Roman"/>
              </a:rPr>
              <a:t>for </a:t>
            </a:r>
            <a:r>
              <a:rPr lang="en-US" sz="1600" b="0" i="1" dirty="0">
                <a:latin typeface="Times New Roman"/>
                <a:cs typeface="Times New Roman"/>
              </a:rPr>
              <a:t>E</a:t>
            </a:r>
            <a:r>
              <a:rPr lang="en-US" sz="1600" b="0" i="1" baseline="-25000" dirty="0">
                <a:latin typeface="Times New Roman"/>
                <a:cs typeface="Times New Roman"/>
              </a:rPr>
              <a:t>n</a:t>
            </a:r>
            <a:r>
              <a:rPr lang="en-US" sz="1600" b="0" i="1" dirty="0">
                <a:latin typeface="Times New Roman"/>
                <a:cs typeface="Times New Roman"/>
              </a:rPr>
              <a:t> </a:t>
            </a:r>
            <a:r>
              <a:rPr lang="en-US" sz="1600" b="0" dirty="0">
                <a:latin typeface="Times New Roman"/>
                <a:cs typeface="Times New Roman"/>
              </a:rPr>
              <a:t>up to 60 MeV to support IFMIF, ADS, and spallation sources”</a:t>
            </a:r>
          </a:p>
          <a:p>
            <a:pPr marL="228600" indent="-228600">
              <a:buFont typeface="+mj-lt"/>
              <a:buAutoNum type="arabicPeriod"/>
            </a:pPr>
            <a:endParaRPr lang="en-US" sz="600" b="0" dirty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u="sng" dirty="0" smtClean="0">
                <a:latin typeface="Times New Roman"/>
                <a:cs typeface="Times New Roman"/>
              </a:rPr>
              <a:t>Fission</a:t>
            </a:r>
            <a:r>
              <a:rPr lang="en-US" sz="1600" b="0" dirty="0" smtClean="0">
                <a:latin typeface="Times New Roman"/>
                <a:cs typeface="Times New Roman"/>
              </a:rPr>
              <a:t> “the </a:t>
            </a:r>
            <a:r>
              <a:rPr lang="en-US" sz="1600" b="0" dirty="0">
                <a:latin typeface="Times New Roman"/>
                <a:cs typeface="Times New Roman"/>
              </a:rPr>
              <a:t>‘Mother of All Fission Experiments,’ where </a:t>
            </a:r>
            <a:r>
              <a:rPr lang="en-US" sz="1600" b="0" i="1" dirty="0">
                <a:latin typeface="Times New Roman"/>
                <a:cs typeface="Times New Roman"/>
              </a:rPr>
              <a:t>TKE(A)</a:t>
            </a:r>
            <a:r>
              <a:rPr lang="en-US" sz="1600" b="0" dirty="0">
                <a:latin typeface="Times New Roman"/>
                <a:cs typeface="Times New Roman"/>
              </a:rPr>
              <a:t>, </a:t>
            </a:r>
            <a:r>
              <a:rPr lang="en-US" sz="1600" b="0" i="1" dirty="0">
                <a:latin typeface="Symbol" charset="2"/>
                <a:cs typeface="Symbol" charset="2"/>
              </a:rPr>
              <a:t>n</a:t>
            </a:r>
            <a:r>
              <a:rPr lang="en-US" sz="1600" b="0" dirty="0">
                <a:latin typeface="Times New Roman"/>
                <a:cs typeface="Times New Roman"/>
              </a:rPr>
              <a:t>, </a:t>
            </a:r>
            <a:r>
              <a:rPr lang="en-US" sz="1600" b="0" i="1" dirty="0">
                <a:latin typeface="Symbol" charset="2"/>
                <a:cs typeface="Symbol" charset="2"/>
              </a:rPr>
              <a:t>g</a:t>
            </a:r>
            <a:r>
              <a:rPr lang="en-US" sz="1600" b="0" dirty="0">
                <a:latin typeface="Times New Roman"/>
                <a:cs typeface="Times New Roman"/>
              </a:rPr>
              <a:t>’s fragment yields for a range of Actinides for </a:t>
            </a:r>
            <a:r>
              <a:rPr lang="en-US" sz="1600" b="0" i="1" dirty="0">
                <a:latin typeface="Times New Roman"/>
                <a:cs typeface="Times New Roman"/>
              </a:rPr>
              <a:t>E</a:t>
            </a:r>
            <a:r>
              <a:rPr lang="en-US" sz="1600" b="0" i="1" baseline="-25000" dirty="0">
                <a:latin typeface="Times New Roman"/>
                <a:cs typeface="Times New Roman"/>
              </a:rPr>
              <a:t>n</a:t>
            </a:r>
            <a:r>
              <a:rPr lang="en-US" sz="1600" b="0" dirty="0">
                <a:latin typeface="Times New Roman"/>
                <a:cs typeface="Times New Roman"/>
              </a:rPr>
              <a:t>=thermal-20+ MeV</a:t>
            </a:r>
            <a:r>
              <a:rPr lang="en-US" sz="1600" b="0" dirty="0" smtClean="0">
                <a:latin typeface="Times New Roman"/>
                <a:cs typeface="Times New Roman"/>
              </a:rPr>
              <a:t>”.  </a:t>
            </a:r>
            <a:endParaRPr lang="en-US" sz="500" b="0" dirty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i="1" u="sng" dirty="0">
                <a:latin typeface="Times New Roman"/>
                <a:cs typeface="Times New Roman"/>
              </a:rPr>
              <a:t>Decay Data &amp; </a:t>
            </a:r>
            <a:r>
              <a:rPr lang="en-US" sz="1600" b="1" i="1" u="sng" dirty="0">
                <a:latin typeface="Symbol" charset="2"/>
                <a:cs typeface="Symbol" charset="2"/>
              </a:rPr>
              <a:t>g-</a:t>
            </a:r>
            <a:r>
              <a:rPr lang="en-US" sz="1600" b="1" i="1" u="sng" dirty="0">
                <a:latin typeface="Times New Roman"/>
                <a:cs typeface="Times New Roman"/>
              </a:rPr>
              <a:t>Branching </a:t>
            </a:r>
            <a:r>
              <a:rPr lang="en-US" sz="1600" b="1" i="1" u="sng" dirty="0" smtClean="0">
                <a:latin typeface="Times New Roman"/>
                <a:cs typeface="Times New Roman"/>
              </a:rPr>
              <a:t>Ratios</a:t>
            </a:r>
            <a:r>
              <a:rPr lang="en-US" sz="1600" b="1" i="1" dirty="0" smtClean="0">
                <a:latin typeface="Times New Roman"/>
                <a:cs typeface="Times New Roman"/>
              </a:rPr>
              <a:t> including an IAEA list of decay </a:t>
            </a:r>
            <a:r>
              <a:rPr lang="en-US" sz="1600" b="1" i="1" dirty="0">
                <a:latin typeface="Times New Roman"/>
                <a:cs typeface="Times New Roman"/>
              </a:rPr>
              <a:t>data </a:t>
            </a:r>
            <a:r>
              <a:rPr lang="en-US" sz="1600" b="1" i="1" dirty="0" smtClean="0">
                <a:latin typeface="Times New Roman"/>
                <a:cs typeface="Times New Roman"/>
              </a:rPr>
              <a:t>for “certain </a:t>
            </a:r>
            <a:r>
              <a:rPr lang="en-US" sz="1600" b="1" i="1" dirty="0">
                <a:latin typeface="Times New Roman"/>
                <a:cs typeface="Times New Roman"/>
              </a:rPr>
              <a:t>medical isotopes</a:t>
            </a:r>
            <a:r>
              <a:rPr lang="en-US" sz="1600" b="1" i="1" dirty="0" smtClean="0">
                <a:latin typeface="Times New Roman"/>
                <a:cs typeface="Times New Roman"/>
              </a:rPr>
              <a:t>”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i="1" u="sng" dirty="0">
                <a:latin typeface="Times New Roman"/>
                <a:cs typeface="Times New Roman"/>
              </a:rPr>
              <a:t>Neutron Transport Covariance </a:t>
            </a:r>
            <a:r>
              <a:rPr lang="en-US" sz="1600" b="1" i="1" u="sng" dirty="0" smtClean="0">
                <a:latin typeface="Times New Roman"/>
                <a:cs typeface="Times New Roman"/>
              </a:rPr>
              <a:t>Reduction</a:t>
            </a:r>
            <a:r>
              <a:rPr lang="en-US" sz="1600" b="1" i="1" dirty="0" smtClean="0">
                <a:latin typeface="Times New Roman"/>
                <a:cs typeface="Times New Roman"/>
              </a:rPr>
              <a:t>: Particular need for actinide (</a:t>
            </a:r>
            <a:r>
              <a:rPr lang="en-US" sz="1600" b="1" i="1" dirty="0">
                <a:latin typeface="Times New Roman"/>
                <a:cs typeface="Times New Roman"/>
              </a:rPr>
              <a:t>n,x) cross </a:t>
            </a:r>
            <a:r>
              <a:rPr lang="en-US" sz="1600" b="1" i="1" dirty="0" smtClean="0">
                <a:latin typeface="Times New Roman"/>
                <a:cs typeface="Times New Roman"/>
              </a:rPr>
              <a:t>sections from 1-1000 </a:t>
            </a:r>
            <a:r>
              <a:rPr lang="en-US" sz="1600" b="1" i="1" dirty="0">
                <a:latin typeface="Times New Roman"/>
                <a:cs typeface="Times New Roman"/>
              </a:rPr>
              <a:t>keV”</a:t>
            </a:r>
          </a:p>
          <a:p>
            <a:pPr marL="228600" indent="-228600">
              <a:buFont typeface="+mj-lt"/>
              <a:buAutoNum type="arabicPeriod"/>
            </a:pPr>
            <a:endParaRPr lang="en-US" sz="500" b="0" dirty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u="sng" dirty="0">
                <a:latin typeface="Times New Roman"/>
                <a:cs typeface="Times New Roman"/>
              </a:rPr>
              <a:t>Expanded Integral </a:t>
            </a:r>
            <a:r>
              <a:rPr lang="en-US" sz="1600" u="sng" dirty="0" smtClean="0">
                <a:latin typeface="Times New Roman"/>
                <a:cs typeface="Times New Roman"/>
              </a:rPr>
              <a:t>Validation:</a:t>
            </a:r>
            <a:r>
              <a:rPr lang="en-US" sz="1600" b="0" dirty="0" smtClean="0">
                <a:latin typeface="Times New Roman"/>
                <a:cs typeface="Times New Roman"/>
              </a:rPr>
              <a:t> such as </a:t>
            </a:r>
            <a:r>
              <a:rPr lang="en-US" sz="1600" b="0" dirty="0">
                <a:latin typeface="Times New Roman"/>
                <a:cs typeface="Times New Roman"/>
              </a:rPr>
              <a:t>semi-integral data (e.g., pulsed sphere) to diagnose (n,n</a:t>
            </a:r>
            <a:r>
              <a:rPr lang="en-US" sz="1600" b="0" baseline="-25000" dirty="0">
                <a:latin typeface="Times New Roman"/>
                <a:cs typeface="Times New Roman"/>
              </a:rPr>
              <a:t>el</a:t>
            </a:r>
            <a:r>
              <a:rPr lang="en-US" sz="1600" b="0" dirty="0">
                <a:latin typeface="Times New Roman"/>
                <a:cs typeface="Times New Roman"/>
              </a:rPr>
              <a:t>), (n,n</a:t>
            </a:r>
            <a:r>
              <a:rPr lang="en-US" sz="1600" b="0" baseline="-25000" dirty="0">
                <a:latin typeface="Times New Roman"/>
                <a:cs typeface="Times New Roman"/>
              </a:rPr>
              <a:t>inel</a:t>
            </a:r>
            <a:r>
              <a:rPr lang="en-US" sz="1600" b="0" dirty="0">
                <a:latin typeface="Times New Roman"/>
                <a:cs typeface="Times New Roman"/>
              </a:rPr>
              <a:t>) shortcomings ”</a:t>
            </a:r>
          </a:p>
          <a:p>
            <a:pPr marL="228600" indent="-228600">
              <a:buFont typeface="+mj-lt"/>
              <a:buAutoNum type="arabicPeriod"/>
            </a:pPr>
            <a:endParaRPr lang="en-US" sz="500" b="0" dirty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u="sng" dirty="0">
                <a:latin typeface="Times New Roman"/>
                <a:cs typeface="Times New Roman"/>
              </a:rPr>
              <a:t>Antineutrinos from </a:t>
            </a:r>
            <a:r>
              <a:rPr lang="en-US" sz="1600" u="sng" dirty="0" smtClean="0">
                <a:latin typeface="Times New Roman"/>
                <a:cs typeface="Times New Roman"/>
              </a:rPr>
              <a:t>Reactors</a:t>
            </a:r>
            <a:r>
              <a:rPr lang="en-US" sz="1600" b="0" dirty="0" smtClean="0">
                <a:latin typeface="Times New Roman"/>
                <a:cs typeface="Times New Roman"/>
              </a:rPr>
              <a:t>: with a specific call for </a:t>
            </a:r>
            <a:r>
              <a:rPr lang="en-US" sz="1600" b="0" dirty="0">
                <a:latin typeface="Times New Roman"/>
                <a:cs typeface="Times New Roman"/>
              </a:rPr>
              <a:t>n</a:t>
            </a:r>
            <a:r>
              <a:rPr lang="en-US" sz="1600" b="0" dirty="0" smtClean="0">
                <a:latin typeface="Times New Roman"/>
                <a:cs typeface="Times New Roman"/>
              </a:rPr>
              <a:t>ew </a:t>
            </a:r>
            <a:r>
              <a:rPr lang="en-US" sz="1600" b="0" dirty="0">
                <a:latin typeface="Times New Roman"/>
                <a:cs typeface="Times New Roman"/>
              </a:rPr>
              <a:t>data for </a:t>
            </a:r>
            <a:r>
              <a:rPr lang="en-US" sz="1600" b="0" baseline="30000" dirty="0">
                <a:latin typeface="Times New Roman"/>
                <a:cs typeface="Times New Roman"/>
              </a:rPr>
              <a:t>235,238</a:t>
            </a:r>
            <a:r>
              <a:rPr lang="en-US" sz="1600" b="0" dirty="0">
                <a:latin typeface="Times New Roman"/>
                <a:cs typeface="Times New Roman"/>
              </a:rPr>
              <a:t>U and </a:t>
            </a:r>
            <a:r>
              <a:rPr lang="en-US" sz="1600" b="0" baseline="30000" dirty="0">
                <a:latin typeface="Times New Roman"/>
                <a:cs typeface="Times New Roman"/>
              </a:rPr>
              <a:t>239,241</a:t>
            </a:r>
            <a:r>
              <a:rPr lang="en-US" sz="1600" b="0" dirty="0">
                <a:latin typeface="Times New Roman"/>
                <a:cs typeface="Times New Roman"/>
              </a:rPr>
              <a:t>Pu…fission yields for odd-odd nuclei and </a:t>
            </a:r>
            <a:r>
              <a:rPr lang="en-US" sz="1600" b="0" dirty="0">
                <a:latin typeface="Symbol" charset="2"/>
                <a:cs typeface="Symbol" charset="2"/>
              </a:rPr>
              <a:t>b</a:t>
            </a:r>
            <a:r>
              <a:rPr lang="en-US" sz="1600" b="0" dirty="0">
                <a:latin typeface="Times New Roman"/>
                <a:cs typeface="Times New Roman"/>
              </a:rPr>
              <a:t>-spectral measurements” 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" y="2"/>
            <a:ext cx="9143999" cy="914397"/>
          </a:xfrm>
        </p:spPr>
        <p:txBody>
          <a:bodyPr/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The NDNCA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whitepaper guides most BAND group activities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3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2025"/>
          </a:xfrm>
        </p:spPr>
        <p:txBody>
          <a:bodyPr/>
          <a:lstStyle/>
          <a:p>
            <a:pPr lvl="0"/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The BAND Group</a:t>
            </a:r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22786"/>
              </p:ext>
            </p:extLst>
          </p:nvPr>
        </p:nvGraphicFramePr>
        <p:xfrm>
          <a:off x="254001" y="1062605"/>
          <a:ext cx="8574910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079"/>
                <a:gridCol w="1341120"/>
                <a:gridCol w="3787847"/>
                <a:gridCol w="1789864"/>
              </a:tblGrid>
              <a:tr h="17838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Name</a:t>
                      </a:r>
                      <a:endParaRPr lang="en-US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Institution</a:t>
                      </a:r>
                      <a:endParaRPr lang="en-US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Activity</a:t>
                      </a:r>
                      <a:endParaRPr lang="en-US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FY16 Funding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(USNDP%)</a:t>
                      </a:r>
                      <a:endParaRPr lang="en-US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L.A. Bernstein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LBNL/UCB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XUNDL/ENSDF, Teaching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, Experiment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75%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M.S. Basunia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LBNL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ENSDF, XUNDL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100%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A.M. Hurst 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UCB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EGAF, ENSDF,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Database dev.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33%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R.B. Firestone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UCB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ENSDF,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EGAF, RSF CRP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50%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C.M. Baglin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UCB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ENSDF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10%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J.C. Batchelder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UCB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ENSDF, XUNDL, Experiment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75%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L. Kirsch (G)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UCB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Experiment (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56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Fe LD/RSF)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0% (SSGR)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A. Voyles (G)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UCB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Experiment (Medical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Cross Sections)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0% (NRC)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A. Lewis (G)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UCB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Reaction Evaluation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0% (Rickover)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</a:tr>
              <a:tr h="1613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A. Springer (G)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UCB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(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Karlsurhe)</a:t>
                      </a:r>
                      <a:endParaRPr lang="en-US" sz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Experiment (Medical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Cross Sections)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0% (UC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funds)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H. Zaneb (G)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Lahore Univ.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Experiment (Medical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Cross Sections)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0% (Pakistan)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01875" y="5662434"/>
            <a:ext cx="8799444" cy="646331"/>
          </a:xfrm>
          <a:prstGeom prst="rect">
            <a:avLst/>
          </a:prstGeom>
          <a:solidFill>
            <a:srgbClr val="1E497C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i="1" kern="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Our goal is to </a:t>
            </a:r>
            <a:r>
              <a:rPr lang="en-US" i="1" kern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address the </a:t>
            </a:r>
            <a:r>
              <a:rPr lang="en-US" i="1" kern="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data needs of the applied </a:t>
            </a:r>
            <a:r>
              <a:rPr lang="en-US" i="1" kern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nuclear science community </a:t>
            </a:r>
            <a:r>
              <a:rPr lang="en-US" i="1" kern="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while training the next generation of nuclear scientists and engineers in the process</a:t>
            </a:r>
            <a:endParaRPr lang="en-US" i="1" kern="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47135" y="3707027"/>
            <a:ext cx="8563233" cy="1021991"/>
          </a:xfrm>
          <a:prstGeom prst="rect">
            <a:avLst/>
          </a:prstGeom>
          <a:noFill/>
          <a:ln w="793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51753" y="4727647"/>
            <a:ext cx="8563233" cy="851118"/>
          </a:xfrm>
          <a:prstGeom prst="rect">
            <a:avLst/>
          </a:prstGeom>
          <a:noFill/>
          <a:ln w="793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657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Light"/>
                <a:cs typeface="Helvetica Light"/>
              </a:rPr>
              <a:t>The Bay Area Nuclear Data (BAND) Group</a:t>
            </a:r>
            <a:r>
              <a:rPr lang="en-US" baseline="30000" dirty="0" smtClean="0">
                <a:latin typeface="Helvetica Light"/>
                <a:cs typeface="Helvetica Light"/>
              </a:rPr>
              <a:t>*</a:t>
            </a:r>
            <a:endParaRPr lang="en-US" dirty="0">
              <a:latin typeface="Helvetica Light"/>
              <a:cs typeface="Helvetica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49" y="3726581"/>
            <a:ext cx="1652910" cy="20213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383" y="3688615"/>
            <a:ext cx="1652337" cy="2002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8319" y="874708"/>
            <a:ext cx="5415281" cy="4155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04032" y="5984240"/>
            <a:ext cx="833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*Camera shy: R.B. Firestone, C.M. Baglin, H. Zaneb (G), N. Fajardo (UG), S. Chong (UG)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123440" y="4714240"/>
            <a:ext cx="86273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A. Lewis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4400" y="873760"/>
            <a:ext cx="108074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A. Springer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80560" y="863600"/>
            <a:ext cx="122982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J</a:t>
            </a:r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. Batchelder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51120" y="4724400"/>
            <a:ext cx="108074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M. Basunia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5040" y="863600"/>
            <a:ext cx="83227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A. Hurst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736" y="3423920"/>
            <a:ext cx="88197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L. Kirsch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92615" y="3373120"/>
            <a:ext cx="93320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A. Voyles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3"/>
            <a:ext cx="9143999" cy="834884"/>
          </a:xfrm>
        </p:spPr>
        <p:txBody>
          <a:bodyPr/>
          <a:lstStyle/>
          <a:p>
            <a:r>
              <a:rPr lang="en-US" sz="2800" dirty="0" smtClean="0"/>
              <a:t>Nuclear data is at the core of the successful Nuclear Science &amp; Security Consortium Proposal ($25M/5 years)</a:t>
            </a:r>
            <a:endParaRPr lang="en-US" sz="2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11"/>
          <a:stretch/>
        </p:blipFill>
        <p:spPr>
          <a:xfrm>
            <a:off x="442911" y="2525104"/>
            <a:ext cx="2614613" cy="16582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278"/>
          <a:stretch/>
        </p:blipFill>
        <p:spPr>
          <a:xfrm>
            <a:off x="3337212" y="886900"/>
            <a:ext cx="5554372" cy="4271964"/>
          </a:xfrm>
          <a:prstGeom prst="rect">
            <a:avLst/>
          </a:prstGeom>
        </p:spPr>
      </p:pic>
      <p:sp>
        <p:nvSpPr>
          <p:cNvPr id="26" name="Left Arrow 25"/>
          <p:cNvSpPr/>
          <p:nvPr/>
        </p:nvSpPr>
        <p:spPr bwMode="auto">
          <a:xfrm>
            <a:off x="3494084" y="2517766"/>
            <a:ext cx="1384920" cy="334536"/>
          </a:xfrm>
          <a:prstGeom prst="left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MS PGothic" pitchFamily="34" charset="-128"/>
            </a:endParaRPr>
          </a:p>
        </p:txBody>
      </p:sp>
      <p:sp>
        <p:nvSpPr>
          <p:cNvPr id="27" name="Left Arrow 26"/>
          <p:cNvSpPr/>
          <p:nvPr/>
        </p:nvSpPr>
        <p:spPr bwMode="auto">
          <a:xfrm rot="10800000">
            <a:off x="7359841" y="2519624"/>
            <a:ext cx="1371600" cy="334536"/>
          </a:xfrm>
          <a:prstGeom prst="left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MS PGothic" pitchFamily="34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879005" y="2400678"/>
            <a:ext cx="2481146" cy="57428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MS PGothic" pitchFamily="34" charset="-128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67" y="1857206"/>
            <a:ext cx="1023647" cy="6123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731" y="1948091"/>
            <a:ext cx="1452218" cy="2779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354" y="1070315"/>
            <a:ext cx="525741" cy="6365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2792" y="2304288"/>
            <a:ext cx="1239010" cy="29855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298440" y="5222177"/>
            <a:ext cx="3642360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The nuclear data cross-cutting area grew out of NDNCA and the whitepaper process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7156" y="4095753"/>
            <a:ext cx="3235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Helvetica" charset="0"/>
                <a:ea typeface="Helvetica" charset="0"/>
                <a:cs typeface="Helvetica" charset="0"/>
              </a:rPr>
              <a:t>Reviewer comments: </a:t>
            </a:r>
            <a:endParaRPr lang="en-US" u="sng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“The </a:t>
            </a:r>
            <a:r>
              <a:rPr lang="en-US" i="1" dirty="0">
                <a:latin typeface="Helvetica" charset="0"/>
                <a:ea typeface="Helvetica" charset="0"/>
                <a:cs typeface="Helvetica" charset="0"/>
              </a:rPr>
              <a:t>nuclear data thrust is very well thought out. This is a topic that universities </a:t>
            </a:r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can</a:t>
            </a:r>
            <a:endParaRPr lang="en-US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7156" y="5211667"/>
            <a:ext cx="5445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Helvetica" charset="0"/>
                <a:ea typeface="Helvetica" charset="0"/>
                <a:cs typeface="Helvetica" charset="0"/>
              </a:rPr>
              <a:t>do well and it is true </a:t>
            </a:r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that nuclear </a:t>
            </a:r>
            <a:r>
              <a:rPr lang="en-US" i="1" dirty="0">
                <a:latin typeface="Helvetica" charset="0"/>
                <a:ea typeface="Helvetica" charset="0"/>
                <a:cs typeface="Helvetica" charset="0"/>
              </a:rPr>
              <a:t>data evaluators are getting </a:t>
            </a:r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rare…Improved </a:t>
            </a:r>
            <a:r>
              <a:rPr lang="en-US" i="1" dirty="0">
                <a:latin typeface="Helvetica" charset="0"/>
                <a:ea typeface="Helvetica" charset="0"/>
                <a:cs typeface="Helvetica" charset="0"/>
              </a:rPr>
              <a:t>nuclear data for safeguards is very important and sensitivity </a:t>
            </a:r>
            <a:endParaRPr lang="en-US" i="1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studies </a:t>
            </a:r>
            <a:r>
              <a:rPr lang="en-US" i="1" dirty="0">
                <a:latin typeface="Helvetica" charset="0"/>
                <a:ea typeface="Helvetica" charset="0"/>
                <a:cs typeface="Helvetica" charset="0"/>
              </a:rPr>
              <a:t>help to guide the data search</a:t>
            </a:r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.”</a:t>
            </a:r>
            <a:endParaRPr lang="en-US" i="1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2889" y="1107399"/>
            <a:ext cx="2100470" cy="692829"/>
            <a:chOff x="185738" y="878796"/>
            <a:chExt cx="2100470" cy="69282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0712"/>
            <a:stretch/>
          </p:blipFill>
          <p:spPr>
            <a:xfrm>
              <a:off x="185738" y="878796"/>
              <a:ext cx="985837" cy="4213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738" y="1259797"/>
              <a:ext cx="2100470" cy="311828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591" y="1014412"/>
            <a:ext cx="833318" cy="50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91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608417"/>
          </a:xfrm>
        </p:spPr>
        <p:txBody>
          <a:bodyPr>
            <a:normAutofit/>
          </a:bodyPr>
          <a:lstStyle/>
          <a:p>
            <a:r>
              <a:rPr lang="en-US" dirty="0" smtClean="0"/>
              <a:t>NSDD 2017 – Berkeley CA</a:t>
            </a:r>
            <a:endParaRPr lang="en-US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460" t="59933" r="50946" b="8740"/>
          <a:stretch/>
        </p:blipFill>
        <p:spPr>
          <a:xfrm rot="16200000">
            <a:off x="2194932" y="1524449"/>
            <a:ext cx="2934730" cy="6200130"/>
          </a:xfrm>
          <a:prstGeom prst="rect">
            <a:avLst/>
          </a:prstGeom>
        </p:spPr>
      </p:pic>
      <p:sp>
        <p:nvSpPr>
          <p:cNvPr id="68" name="Subtitle 2"/>
          <p:cNvSpPr>
            <a:spLocks noGrp="1"/>
          </p:cNvSpPr>
          <p:nvPr>
            <p:ph type="subTitle" idx="1"/>
          </p:nvPr>
        </p:nvSpPr>
        <p:spPr>
          <a:xfrm>
            <a:off x="78253" y="672754"/>
            <a:ext cx="5751048" cy="5335357"/>
          </a:xfrm>
        </p:spPr>
        <p:txBody>
          <a:bodyPr>
            <a:normAutofit/>
          </a:bodyPr>
          <a:lstStyle/>
          <a:p>
            <a:pPr marL="457200" indent="-457200" algn="l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CA" sz="2800" dirty="0" smtClean="0">
                <a:solidFill>
                  <a:schemeClr val="tx1"/>
                </a:solidFill>
              </a:rPr>
              <a:t>Time/Location: May 24-27, LBNL Shyh Wang </a:t>
            </a:r>
            <a:r>
              <a:rPr lang="en-CA" sz="2800" dirty="0" smtClean="0">
                <a:solidFill>
                  <a:schemeClr val="tx1"/>
                </a:solidFill>
              </a:rPr>
              <a:t>Hall</a:t>
            </a:r>
            <a:endParaRPr lang="en-CA" sz="2800" dirty="0" smtClean="0">
              <a:solidFill>
                <a:schemeClr val="tx1"/>
              </a:solidFill>
            </a:endParaRPr>
          </a:p>
          <a:p>
            <a:pPr marL="914400" lvl="1" indent="-457200" algn="l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Free </a:t>
            </a:r>
            <a:r>
              <a:rPr lang="en-CA" sz="2400" dirty="0" err="1" smtClean="0">
                <a:solidFill>
                  <a:schemeClr val="tx1"/>
                </a:solidFill>
              </a:rPr>
              <a:t>Wifi</a:t>
            </a:r>
            <a:r>
              <a:rPr lang="en-CA" sz="2400" dirty="0" smtClean="0">
                <a:solidFill>
                  <a:schemeClr val="tx1"/>
                </a:solidFill>
              </a:rPr>
              <a:t>, Adjacent Break Room</a:t>
            </a:r>
          </a:p>
          <a:p>
            <a:pPr marL="457200" indent="-457200" algn="l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CA" sz="2800" dirty="0" smtClean="0">
                <a:solidFill>
                  <a:schemeClr val="tx1"/>
                </a:solidFill>
              </a:rPr>
              <a:t>Catering </a:t>
            </a:r>
            <a:r>
              <a:rPr lang="en-CA" sz="2800" dirty="0">
                <a:solidFill>
                  <a:schemeClr val="tx1"/>
                </a:solidFill>
              </a:rPr>
              <a:t>and web hosting </a:t>
            </a:r>
            <a:r>
              <a:rPr lang="en-CA" sz="2800" dirty="0" smtClean="0">
                <a:solidFill>
                  <a:schemeClr val="tx1"/>
                </a:solidFill>
              </a:rPr>
              <a:t>	provided </a:t>
            </a:r>
            <a:r>
              <a:rPr lang="en-CA" sz="2800" dirty="0" smtClean="0">
                <a:solidFill>
                  <a:schemeClr val="tx1"/>
                </a:solidFill>
              </a:rPr>
              <a:t>by the NSSC </a:t>
            </a:r>
            <a:endParaRPr lang="en-CA" sz="2400" dirty="0" smtClean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227805" y="2854410"/>
            <a:ext cx="951471" cy="3472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rot="16200000">
            <a:off x="1853512" y="1210958"/>
            <a:ext cx="642553" cy="4349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 rot="16200000">
            <a:off x="2117123" y="3822353"/>
            <a:ext cx="642553" cy="4349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Scree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189469" y="3262182"/>
            <a:ext cx="951471" cy="2994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1990465" y="3328085"/>
            <a:ext cx="17487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Meeting Room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71600" y="4353696"/>
            <a:ext cx="2945027" cy="2029257"/>
            <a:chOff x="1371600" y="4353696"/>
            <a:chExt cx="2945027" cy="2029257"/>
          </a:xfrm>
        </p:grpSpPr>
        <p:sp>
          <p:nvSpPr>
            <p:cNvPr id="80" name="Rectangle 79"/>
            <p:cNvSpPr/>
            <p:nvPr/>
          </p:nvSpPr>
          <p:spPr>
            <a:xfrm>
              <a:off x="2479588" y="5535826"/>
              <a:ext cx="869092" cy="160638"/>
            </a:xfrm>
            <a:prstGeom prst="rect">
              <a:avLst/>
            </a:prstGeom>
            <a:solidFill>
              <a:srgbClr val="043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997701" y="6013621"/>
              <a:ext cx="1822167" cy="369332"/>
            </a:xfrm>
            <a:prstGeom prst="rect">
              <a:avLst/>
            </a:prstGeom>
            <a:solidFill>
              <a:srgbClr val="0432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</a:rPr>
                <a:t>Projector Screens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85" name="Curved Connector 84"/>
            <p:cNvCxnSpPr>
              <a:stCxn id="84" idx="0"/>
              <a:endCxn id="81" idx="2"/>
            </p:cNvCxnSpPr>
            <p:nvPr/>
          </p:nvCxnSpPr>
          <p:spPr>
            <a:xfrm rot="5400000" flipH="1" flipV="1">
              <a:off x="2752881" y="5852369"/>
              <a:ext cx="317157" cy="5349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432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1371600" y="4353696"/>
              <a:ext cx="2945027" cy="1844592"/>
              <a:chOff x="1371600" y="4353696"/>
              <a:chExt cx="2945027" cy="1844592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1371600" y="4361934"/>
                <a:ext cx="111211" cy="753762"/>
              </a:xfrm>
              <a:prstGeom prst="rect">
                <a:avLst/>
              </a:prstGeom>
              <a:solidFill>
                <a:srgbClr val="0432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4205416" y="4353696"/>
                <a:ext cx="111211" cy="753762"/>
              </a:xfrm>
              <a:prstGeom prst="rect">
                <a:avLst/>
              </a:prstGeom>
              <a:solidFill>
                <a:srgbClr val="0432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Curved Connector 83"/>
              <p:cNvCxnSpPr>
                <a:stCxn id="84" idx="1"/>
                <a:endCxn id="79" idx="2"/>
              </p:cNvCxnSpPr>
              <p:nvPr/>
            </p:nvCxnSpPr>
            <p:spPr>
              <a:xfrm rot="10800000">
                <a:off x="1427207" y="5115697"/>
                <a:ext cx="570495" cy="1082591"/>
              </a:xfrm>
              <a:prstGeom prst="curvedConnector2">
                <a:avLst/>
              </a:prstGeom>
              <a:ln>
                <a:solidFill>
                  <a:srgbClr val="0432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urved Connector 85"/>
              <p:cNvCxnSpPr>
                <a:stCxn id="84" idx="3"/>
                <a:endCxn id="80" idx="2"/>
              </p:cNvCxnSpPr>
              <p:nvPr/>
            </p:nvCxnSpPr>
            <p:spPr>
              <a:xfrm flipV="1">
                <a:off x="3819868" y="5107458"/>
                <a:ext cx="441154" cy="1090829"/>
              </a:xfrm>
              <a:prstGeom prst="curvedConnector2">
                <a:avLst/>
              </a:prstGeom>
              <a:ln>
                <a:solidFill>
                  <a:srgbClr val="0432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/>
          <p:cNvGrpSpPr/>
          <p:nvPr/>
        </p:nvGrpSpPr>
        <p:grpSpPr>
          <a:xfrm>
            <a:off x="49428" y="5572896"/>
            <a:ext cx="4155987" cy="720471"/>
            <a:chOff x="49428" y="5572896"/>
            <a:chExt cx="4155987" cy="720471"/>
          </a:xfrm>
        </p:grpSpPr>
        <p:sp>
          <p:nvSpPr>
            <p:cNvPr id="81" name="Rectangle 80"/>
            <p:cNvSpPr/>
            <p:nvPr/>
          </p:nvSpPr>
          <p:spPr>
            <a:xfrm>
              <a:off x="3484605" y="5572896"/>
              <a:ext cx="720810" cy="782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573426" y="5577015"/>
              <a:ext cx="720810" cy="782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9428" y="5647036"/>
              <a:ext cx="1268039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Flat </a:t>
              </a:r>
              <a:r>
                <a:rPr lang="en-US" smtClean="0">
                  <a:solidFill>
                    <a:schemeClr val="bg1"/>
                  </a:solidFill>
                </a:rPr>
                <a:t>Screen 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Monitors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88" name="Curved Connector 87"/>
            <p:cNvCxnSpPr>
              <a:endCxn id="83" idx="2"/>
            </p:cNvCxnSpPr>
            <p:nvPr/>
          </p:nvCxnSpPr>
          <p:spPr>
            <a:xfrm flipV="1">
              <a:off x="1317467" y="5655275"/>
              <a:ext cx="616364" cy="314927"/>
            </a:xfrm>
            <a:prstGeom prst="curvedConnector2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urved Connector 88"/>
            <p:cNvCxnSpPr>
              <a:endCxn id="82" idx="2"/>
            </p:cNvCxnSpPr>
            <p:nvPr/>
          </p:nvCxnSpPr>
          <p:spPr>
            <a:xfrm flipV="1">
              <a:off x="1317467" y="5651156"/>
              <a:ext cx="2527543" cy="319046"/>
            </a:xfrm>
            <a:prstGeom prst="curvedConnector2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Rectangle 92"/>
          <p:cNvSpPr/>
          <p:nvPr/>
        </p:nvSpPr>
        <p:spPr>
          <a:xfrm rot="16200000">
            <a:off x="2039899" y="3525988"/>
            <a:ext cx="1613679" cy="2514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5984789" y="3997416"/>
            <a:ext cx="3063518" cy="2289090"/>
            <a:chOff x="5984789" y="3997416"/>
            <a:chExt cx="3063518" cy="2289090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3026" y="3997416"/>
              <a:ext cx="3052120" cy="2289090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5984789" y="4000456"/>
              <a:ext cx="306351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View from </a:t>
              </a:r>
              <a:r>
                <a:rPr lang="en-US" dirty="0" smtClean="0">
                  <a:solidFill>
                    <a:schemeClr val="bg1"/>
                  </a:solidFill>
                </a:rPr>
                <a:t>the Break </a:t>
              </a:r>
              <a:r>
                <a:rPr lang="en-US" dirty="0" smtClean="0">
                  <a:solidFill>
                    <a:schemeClr val="bg1"/>
                  </a:solidFill>
                </a:rPr>
                <a:t>Room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1" name="Rectangle 90"/>
          <p:cNvSpPr/>
          <p:nvPr/>
        </p:nvSpPr>
        <p:spPr>
          <a:xfrm rot="16200000">
            <a:off x="4691448" y="4448428"/>
            <a:ext cx="642553" cy="4777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5152768" y="2316018"/>
            <a:ext cx="3472248" cy="2612128"/>
            <a:chOff x="5152768" y="2071083"/>
            <a:chExt cx="3472248" cy="2612128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6086" y="2071083"/>
              <a:ext cx="2248930" cy="168669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6388442" y="2071083"/>
              <a:ext cx="154724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</a:rPr>
                <a:t>Break Room</a:t>
              </a:r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92" name="Straight Arrow Connector 91"/>
            <p:cNvCxnSpPr>
              <a:stCxn id="70" idx="1"/>
            </p:cNvCxnSpPr>
            <p:nvPr/>
          </p:nvCxnSpPr>
          <p:spPr>
            <a:xfrm flipH="1">
              <a:off x="5152768" y="2925469"/>
              <a:ext cx="1223318" cy="17577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023" y="3973786"/>
            <a:ext cx="2434280" cy="1475100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5853610" y="780805"/>
            <a:ext cx="3225074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Helvetica" charset="0"/>
                <a:ea typeface="Helvetica" charset="0"/>
                <a:cs typeface="Helvetica" charset="0"/>
              </a:rPr>
              <a:t>Many agenda items were mentioned yesterday (policies, formats</a:t>
            </a:r>
            <a:r>
              <a:rPr lang="en-US" sz="2000" b="1" i="1" smtClean="0">
                <a:latin typeface="Helvetica" charset="0"/>
                <a:ea typeface="Helvetica" charset="0"/>
                <a:cs typeface="Helvetica" charset="0"/>
              </a:rPr>
              <a:t>, implementation…)</a:t>
            </a:r>
            <a:endParaRPr lang="en-US" sz="2000" b="1" i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73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608417"/>
          </a:xfrm>
        </p:spPr>
        <p:txBody>
          <a:bodyPr>
            <a:normAutofit/>
          </a:bodyPr>
          <a:lstStyle/>
          <a:p>
            <a:r>
              <a:rPr lang="en-US" dirty="0" smtClean="0"/>
              <a:t>Baghdad (n,n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) ATLAS (A.M. Hurst)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672312"/>
            <a:ext cx="5758249" cy="6062117"/>
          </a:xfrm>
        </p:spPr>
        <p:txBody>
          <a:bodyPr>
            <a:normAutofit fontScale="62500" lnSpcReduction="20000"/>
          </a:bodyPr>
          <a:lstStyle/>
          <a:p>
            <a:pPr marL="457200" indent="-457200" algn="l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CA" sz="2800" dirty="0" smtClean="0">
                <a:solidFill>
                  <a:schemeClr val="tx1"/>
                </a:solidFill>
              </a:rPr>
              <a:t>The goal of the “Baghdad Atlas” project is to produce a database of </a:t>
            </a:r>
            <a:r>
              <a:rPr lang="en-CA" sz="2800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CA" sz="2800" dirty="0" smtClean="0">
                <a:solidFill>
                  <a:schemeClr val="tx1"/>
                </a:solidFill>
              </a:rPr>
              <a:t>-rays from (n,n’</a:t>
            </a:r>
            <a:r>
              <a:rPr lang="en-CA" sz="2800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CA" sz="2800" dirty="0" smtClean="0">
                <a:solidFill>
                  <a:schemeClr val="tx1"/>
                </a:solidFill>
              </a:rPr>
              <a:t>) from reactor fast neutrons*.  The Atlas contains:</a:t>
            </a:r>
          </a:p>
          <a:p>
            <a:pPr marL="914400" lvl="1" indent="-457200" algn="l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Energies and intensities for 7090 </a:t>
            </a:r>
            <a:r>
              <a:rPr lang="en-CA" sz="2400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CA" sz="2400" dirty="0" smtClean="0">
                <a:solidFill>
                  <a:schemeClr val="tx1"/>
                </a:solidFill>
              </a:rPr>
              <a:t>-rays from 105 elemental and stable targets</a:t>
            </a:r>
          </a:p>
          <a:p>
            <a:pPr marL="914400" lvl="1" indent="-457200" algn="l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CA" sz="2400" dirty="0" smtClean="0">
                <a:solidFill>
                  <a:schemeClr val="tx1"/>
                </a:solidFill>
              </a:rPr>
              <a:t>Level scheme data c. 1975 (≈70% of </a:t>
            </a:r>
            <a:r>
              <a:rPr lang="en-CA" sz="2400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CA" sz="2400" dirty="0" smtClean="0">
                <a:solidFill>
                  <a:schemeClr val="tx1"/>
                </a:solidFill>
              </a:rPr>
              <a:t>-rays placed)</a:t>
            </a:r>
          </a:p>
          <a:p>
            <a:pPr marL="457200" indent="-457200" algn="l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CA" sz="2800" dirty="0" smtClean="0">
                <a:solidFill>
                  <a:schemeClr val="tx1"/>
                </a:solidFill>
              </a:rPr>
              <a:t>The ATLAS was scanned and digitized by Sleaford &amp; Walston (LLNL)</a:t>
            </a:r>
          </a:p>
          <a:p>
            <a:pPr marL="457200" lvl="2" indent="-457200" algn="l">
              <a:spcBef>
                <a:spcPts val="900"/>
              </a:spcBef>
              <a:buClr>
                <a:schemeClr val="accent5">
                  <a:lumMod val="50000"/>
                </a:schemeClr>
              </a:buClr>
              <a:buSzTx/>
              <a:buFont typeface="Arial"/>
              <a:buChar char="•"/>
            </a:pPr>
            <a:r>
              <a:rPr lang="en-CA" sz="2800" dirty="0" smtClean="0">
                <a:solidFill>
                  <a:schemeClr val="tx1"/>
                </a:solidFill>
              </a:rPr>
              <a:t>It was then vetted and made into a set of CSV files and an SQL database by A.M. Hurst &amp; S. Chong.  </a:t>
            </a:r>
          </a:p>
          <a:p>
            <a:pPr marL="457200" lvl="2" indent="-457200" algn="l">
              <a:spcBef>
                <a:spcPts val="900"/>
              </a:spcBef>
              <a:buClr>
                <a:schemeClr val="accent5">
                  <a:lumMod val="50000"/>
                </a:schemeClr>
              </a:buClr>
              <a:buSzTx/>
              <a:buFont typeface="Arial"/>
              <a:buChar char="•"/>
            </a:pPr>
            <a:r>
              <a:rPr lang="en-CA" sz="2800" dirty="0" smtClean="0">
                <a:solidFill>
                  <a:schemeClr val="tx1"/>
                </a:solidFill>
              </a:rPr>
              <a:t>Two releases are planned:</a:t>
            </a:r>
          </a:p>
          <a:p>
            <a:pPr marL="914400" lvl="1" indent="-457200" algn="l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CA" sz="2600" u="sng" dirty="0" smtClean="0">
                <a:solidFill>
                  <a:schemeClr val="tx1"/>
                </a:solidFill>
              </a:rPr>
              <a:t>Applications </a:t>
            </a:r>
            <a:r>
              <a:rPr lang="en-CA" sz="2600" u="sng" dirty="0">
                <a:solidFill>
                  <a:schemeClr val="tx1"/>
                </a:solidFill>
              </a:rPr>
              <a:t>V</a:t>
            </a:r>
            <a:r>
              <a:rPr lang="en-CA" sz="2600" u="sng" dirty="0" smtClean="0">
                <a:solidFill>
                  <a:schemeClr val="tx1"/>
                </a:solidFill>
              </a:rPr>
              <a:t>ersion</a:t>
            </a:r>
            <a:r>
              <a:rPr lang="en-CA" sz="2600" dirty="0" smtClean="0">
                <a:solidFill>
                  <a:schemeClr val="tx1"/>
                </a:solidFill>
              </a:rPr>
              <a:t>: </a:t>
            </a:r>
          </a:p>
          <a:p>
            <a:pPr marL="1371600" lvl="2" indent="-457200" algn="l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CA" sz="2600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CA" sz="2600" dirty="0" smtClean="0">
                <a:solidFill>
                  <a:schemeClr val="tx1"/>
                </a:solidFill>
              </a:rPr>
              <a:t>-ray energy &amp; intensity (</a:t>
            </a:r>
            <a:r>
              <a:rPr lang="en-CA" sz="2600" i="1" dirty="0" smtClean="0">
                <a:solidFill>
                  <a:schemeClr val="tx1"/>
                </a:solidFill>
              </a:rPr>
              <a:t>DONE</a:t>
            </a:r>
            <a:r>
              <a:rPr lang="en-CA" sz="2600" dirty="0" smtClean="0">
                <a:solidFill>
                  <a:schemeClr val="tx1"/>
                </a:solidFill>
              </a:rPr>
              <a:t>)</a:t>
            </a:r>
          </a:p>
          <a:p>
            <a:pPr marL="1371600" lvl="2" indent="-457200" algn="l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CA" sz="2600" dirty="0" smtClean="0">
                <a:solidFill>
                  <a:schemeClr val="tx1"/>
                </a:solidFill>
              </a:rPr>
              <a:t>Corrections for doublets done using ENSDF</a:t>
            </a:r>
          </a:p>
          <a:p>
            <a:pPr lvl="2">
              <a:buClr>
                <a:schemeClr val="accent5">
                  <a:lumMod val="50000"/>
                </a:schemeClr>
              </a:buClr>
            </a:pPr>
            <a:r>
              <a:rPr lang="en-CA" sz="2900" b="1" i="1" dirty="0" smtClean="0">
                <a:solidFill>
                  <a:schemeClr val="tx1"/>
                </a:solidFill>
              </a:rPr>
              <a:t>Ready for dissemination</a:t>
            </a:r>
          </a:p>
          <a:p>
            <a:pPr marL="914400" lvl="1" indent="-457200" algn="l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CA" sz="2600" u="sng" dirty="0" smtClean="0">
                <a:solidFill>
                  <a:schemeClr val="tx1"/>
                </a:solidFill>
              </a:rPr>
              <a:t>Research Version</a:t>
            </a:r>
            <a:r>
              <a:rPr lang="en-CA" sz="2600" dirty="0" smtClean="0">
                <a:solidFill>
                  <a:schemeClr val="tx1"/>
                </a:solidFill>
              </a:rPr>
              <a:t>: </a:t>
            </a:r>
            <a:endParaRPr lang="en-CA" sz="2600" dirty="0">
              <a:solidFill>
                <a:schemeClr val="tx1"/>
              </a:solidFill>
            </a:endParaRPr>
          </a:p>
          <a:p>
            <a:pPr marL="1371600" lvl="2" indent="-457200" algn="l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CA" sz="2600" dirty="0" smtClean="0">
                <a:solidFill>
                  <a:schemeClr val="tx1"/>
                </a:solidFill>
              </a:rPr>
              <a:t>Level data will be updated from ENSDF </a:t>
            </a:r>
          </a:p>
          <a:p>
            <a:pPr marL="1371600" lvl="2" indent="-457200" algn="l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CA" sz="2600" dirty="0" smtClean="0">
                <a:solidFill>
                  <a:schemeClr val="tx1"/>
                </a:solidFill>
              </a:rPr>
              <a:t>(n,n’</a:t>
            </a:r>
            <a:r>
              <a:rPr lang="en-CA" sz="2600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CA" sz="2600" dirty="0" smtClean="0">
                <a:solidFill>
                  <a:schemeClr val="tx1"/>
                </a:solidFill>
              </a:rPr>
              <a:t>) data from other experiments entered. </a:t>
            </a:r>
          </a:p>
          <a:p>
            <a:pPr marL="457200" indent="-457200" algn="l">
              <a:buClr>
                <a:schemeClr val="accent5">
                  <a:lumMod val="50000"/>
                </a:schemeClr>
              </a:buClr>
              <a:buFont typeface="Arial"/>
              <a:buChar char="•"/>
            </a:pPr>
            <a:r>
              <a:rPr lang="en-CA" sz="2900" dirty="0" smtClean="0">
                <a:solidFill>
                  <a:schemeClr val="tx1"/>
                </a:solidFill>
              </a:rPr>
              <a:t>The research version can serve as the basis of a  horizontal evaluation of (n,n’</a:t>
            </a:r>
            <a:r>
              <a:rPr lang="en-CA" sz="2900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CA" sz="2900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627" y="872410"/>
            <a:ext cx="3251200" cy="2159000"/>
          </a:xfrm>
          <a:prstGeom prst="rect">
            <a:avLst/>
          </a:prstGeom>
          <a:ln w="57150" cmpd="thickThin">
            <a:solidFill>
              <a:schemeClr val="tx1"/>
            </a:solidFill>
          </a:ln>
        </p:spPr>
      </p:pic>
      <p:pic>
        <p:nvPicPr>
          <p:cNvPr id="5" name="Picture 5" descr="atlasDB_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791" b="26133"/>
          <a:stretch/>
        </p:blipFill>
        <p:spPr bwMode="auto">
          <a:xfrm>
            <a:off x="6195235" y="3135908"/>
            <a:ext cx="2405067" cy="319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0115" y="5944040"/>
            <a:ext cx="564994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Warning:  290 errors were found in the OCR file!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6313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51284"/>
          </a:xfrm>
        </p:spPr>
        <p:txBody>
          <a:bodyPr/>
          <a:lstStyle/>
          <a:p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We’ve launched a medical isotope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production cross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section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program with J. Engle (U. Wisc./LANL), </a:t>
            </a:r>
            <a:b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E. McCutchan (BNL) and C. Nesaraja (ORNL) 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5753100" y="3817123"/>
            <a:ext cx="673100" cy="228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3073400" y="4137735"/>
            <a:ext cx="1790700" cy="47526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9" t="18199" r="1110" b="1777"/>
          <a:stretch/>
        </p:blipFill>
        <p:spPr>
          <a:xfrm>
            <a:off x="317500" y="1522260"/>
            <a:ext cx="8572500" cy="462544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Straight Arrow Connector 14"/>
          <p:cNvCxnSpPr/>
          <p:nvPr/>
        </p:nvCxnSpPr>
        <p:spPr bwMode="auto">
          <a:xfrm flipH="1">
            <a:off x="6719455" y="3756674"/>
            <a:ext cx="736600" cy="25746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0" name="Group 9"/>
          <p:cNvGrpSpPr/>
          <p:nvPr/>
        </p:nvGrpSpPr>
        <p:grpSpPr>
          <a:xfrm>
            <a:off x="6842560" y="2904103"/>
            <a:ext cx="1996640" cy="1206745"/>
            <a:chOff x="5641081" y="3210006"/>
            <a:chExt cx="1996640" cy="1206745"/>
          </a:xfrm>
        </p:grpSpPr>
        <p:sp>
          <p:nvSpPr>
            <p:cNvPr id="11" name="Rectangle 10"/>
            <p:cNvSpPr/>
            <p:nvPr/>
          </p:nvSpPr>
          <p:spPr bwMode="auto">
            <a:xfrm rot="20520000">
              <a:off x="5665034" y="4023051"/>
              <a:ext cx="73752" cy="393700"/>
            </a:xfrm>
            <a:prstGeom prst="rect">
              <a:avLst/>
            </a:prstGeom>
            <a:solidFill>
              <a:srgbClr val="3366FF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MS PGothic" pitchFamily="34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55913" y="3210006"/>
              <a:ext cx="1881808" cy="646331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Li(p,n) neutron 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production target</a:t>
              </a:r>
              <a:endPara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3" name="Curved Connector 12"/>
            <p:cNvCxnSpPr>
              <a:stCxn id="12" idx="1"/>
              <a:endCxn id="11" idx="0"/>
            </p:cNvCxnSpPr>
            <p:nvPr/>
          </p:nvCxnSpPr>
          <p:spPr bwMode="auto">
            <a:xfrm rot="10800000" flipV="1">
              <a:off x="5641081" y="3533172"/>
              <a:ext cx="114833" cy="499514"/>
            </a:xfrm>
            <a:prstGeom prst="curvedConnector2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20" name="Straight Arrow Connector 19"/>
          <p:cNvCxnSpPr/>
          <p:nvPr/>
        </p:nvCxnSpPr>
        <p:spPr bwMode="auto">
          <a:xfrm flipH="1" flipV="1">
            <a:off x="4492487" y="3829876"/>
            <a:ext cx="2301719" cy="18104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3445565" y="5496124"/>
            <a:ext cx="690770" cy="352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Rectangle 44"/>
          <p:cNvSpPr/>
          <p:nvPr/>
        </p:nvSpPr>
        <p:spPr bwMode="auto">
          <a:xfrm>
            <a:off x="844128" y="2158239"/>
            <a:ext cx="1507957" cy="6512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Cave 4C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i="1" u="sng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1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4656689" y="4228891"/>
            <a:ext cx="886861" cy="9068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MS PGothic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0173" y="2504720"/>
            <a:ext cx="1711479" cy="646331"/>
          </a:xfrm>
          <a:prstGeom prst="rect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p/D/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beams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≤</a:t>
            </a:r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55 </a:t>
            </a:r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MeV•A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6241774" y="3784383"/>
            <a:ext cx="1048026" cy="36354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6321287" y="4014138"/>
            <a:ext cx="522860" cy="37232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Rectangle 34"/>
          <p:cNvSpPr/>
          <p:nvPr/>
        </p:nvSpPr>
        <p:spPr>
          <a:xfrm>
            <a:off x="4448267" y="4189302"/>
            <a:ext cx="933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u="sng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Cave 5</a:t>
            </a:r>
          </a:p>
        </p:txBody>
      </p:sp>
      <p:cxnSp>
        <p:nvCxnSpPr>
          <p:cNvPr id="52" name="Straight Arrow Connector 51"/>
          <p:cNvCxnSpPr/>
          <p:nvPr/>
        </p:nvCxnSpPr>
        <p:spPr bwMode="auto">
          <a:xfrm>
            <a:off x="4182717" y="4031758"/>
            <a:ext cx="177248" cy="12161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 flipV="1">
            <a:off x="1689652" y="3399180"/>
            <a:ext cx="1570383" cy="203420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532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We have the first </a:t>
            </a:r>
            <a:r>
              <a:rPr lang="en-US" sz="2400" dirty="0" err="1" smtClean="0"/>
              <a:t>resulst</a:t>
            </a:r>
            <a:r>
              <a:rPr lang="en-US" sz="2400" dirty="0" smtClean="0"/>
              <a:t> from our s</a:t>
            </a:r>
            <a:r>
              <a:rPr lang="en-US" sz="2400" dirty="0" smtClean="0"/>
              <a:t>tudent-led </a:t>
            </a:r>
            <a:r>
              <a:rPr lang="en-US" sz="2400" dirty="0" smtClean="0"/>
              <a:t>medical </a:t>
            </a:r>
            <a:r>
              <a:rPr lang="en-US" sz="2400" dirty="0"/>
              <a:t>i</a:t>
            </a:r>
            <a:r>
              <a:rPr lang="en-US" sz="2400" dirty="0" smtClean="0"/>
              <a:t>sotope </a:t>
            </a:r>
            <a:r>
              <a:rPr lang="en-US" sz="2400" dirty="0"/>
              <a:t>p</a:t>
            </a:r>
            <a:r>
              <a:rPr lang="en-US" sz="2400" dirty="0" smtClean="0"/>
              <a:t>roduction </a:t>
            </a:r>
            <a:r>
              <a:rPr lang="en-US" sz="2400" dirty="0"/>
              <a:t>c</a:t>
            </a:r>
            <a:r>
              <a:rPr lang="en-US" sz="2400" dirty="0" smtClean="0"/>
              <a:t>ross </a:t>
            </a:r>
            <a:r>
              <a:rPr lang="en-US" sz="2400" dirty="0"/>
              <a:t>s</a:t>
            </a:r>
            <a:r>
              <a:rPr lang="en-US" sz="2400" dirty="0" smtClean="0"/>
              <a:t>ection </a:t>
            </a:r>
            <a:r>
              <a:rPr lang="en-US" sz="2400" dirty="0"/>
              <a:t>m</a:t>
            </a:r>
            <a:r>
              <a:rPr lang="en-US" sz="2400" dirty="0" smtClean="0"/>
              <a:t>easurements </a:t>
            </a:r>
            <a:r>
              <a:rPr lang="en-US" sz="2400" dirty="0" smtClean="0"/>
              <a:t>program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2162687" y="998672"/>
            <a:ext cx="5023686" cy="2400618"/>
            <a:chOff x="3348790" y="2873729"/>
            <a:chExt cx="4169292" cy="18986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8790" y="2873729"/>
              <a:ext cx="4169292" cy="1898614"/>
            </a:xfrm>
            <a:prstGeom prst="rect">
              <a:avLst/>
            </a:prstGeom>
          </p:spPr>
        </p:pic>
        <p:sp>
          <p:nvSpPr>
            <p:cNvPr id="5" name="5-Point Star 4"/>
            <p:cNvSpPr/>
            <p:nvPr/>
          </p:nvSpPr>
          <p:spPr bwMode="auto">
            <a:xfrm>
              <a:off x="3565842" y="3573463"/>
              <a:ext cx="162560" cy="142240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MS PGothic" pitchFamily="34" charset="-128"/>
              </a:endParaRPr>
            </a:p>
          </p:txBody>
        </p:sp>
        <p:sp>
          <p:nvSpPr>
            <p:cNvPr id="6" name="5-Point Star 5"/>
            <p:cNvSpPr/>
            <p:nvPr/>
          </p:nvSpPr>
          <p:spPr bwMode="auto">
            <a:xfrm>
              <a:off x="6227762" y="3075623"/>
              <a:ext cx="162560" cy="142240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  <a:ea typeface="MS PGothic" pitchFamily="34" charset="-128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8553" y="998672"/>
            <a:ext cx="3145108" cy="3359489"/>
            <a:chOff x="118553" y="998672"/>
            <a:chExt cx="3145108" cy="3359489"/>
          </a:xfrm>
        </p:grpSpPr>
        <p:pic>
          <p:nvPicPr>
            <p:cNvPr id="8" name="Picture 2" descr="D:\Documents\School Work\Isotope Data\Proposals\IMG_20160531_183154957_HDR.jpg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53" y="1307430"/>
              <a:ext cx="1954487" cy="3050731"/>
            </a:xfrm>
            <a:prstGeom prst="rect">
              <a:avLst/>
            </a:prstGeom>
            <a:noFill/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6600" y="1072874"/>
              <a:ext cx="1149742" cy="88441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2163523" y="998672"/>
              <a:ext cx="110013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HFNG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86235" y="998672"/>
            <a:ext cx="2885393" cy="2937896"/>
            <a:chOff x="6086235" y="998672"/>
            <a:chExt cx="2885393" cy="2937896"/>
          </a:xfrm>
        </p:grpSpPr>
        <p:sp>
          <p:nvSpPr>
            <p:cNvPr id="12" name="TextBox 11"/>
            <p:cNvSpPr txBox="1"/>
            <p:nvPr/>
          </p:nvSpPr>
          <p:spPr>
            <a:xfrm>
              <a:off x="6086235" y="998672"/>
              <a:ext cx="1100138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88-Inch cyclotron</a:t>
              </a:r>
              <a:endPara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31672" y="1007389"/>
              <a:ext cx="1639956" cy="170481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5863" y="2712201"/>
              <a:ext cx="1632489" cy="1224367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-31532" y="3425124"/>
            <a:ext cx="4179583" cy="2935142"/>
            <a:chOff x="-31532" y="3425124"/>
            <a:chExt cx="4179583" cy="2935142"/>
          </a:xfrm>
        </p:grpSpPr>
        <p:pic>
          <p:nvPicPr>
            <p:cNvPr id="21" name="Picture 3" descr="D:\Documents\School Work\Isotope Data\Proposals\64cu_new.emf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1984272" y="3686159"/>
              <a:ext cx="2163779" cy="1734045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2214655" y="3425124"/>
              <a:ext cx="1563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latin typeface="Helvetica" charset="0"/>
                  <a:ea typeface="Helvetica" charset="0"/>
                  <a:cs typeface="Helvetica" charset="0"/>
                </a:rPr>
                <a:t>64</a:t>
              </a:r>
              <a:r>
                <a:rPr lang="en-US" dirty="0" smtClean="0">
                  <a:latin typeface="Helvetica" charset="0"/>
                  <a:ea typeface="Helvetica" charset="0"/>
                  <a:cs typeface="Helvetica" charset="0"/>
                </a:rPr>
                <a:t>Zn(n,p)</a:t>
              </a:r>
              <a:r>
                <a:rPr lang="en-US" baseline="30000" dirty="0" smtClean="0">
                  <a:latin typeface="Helvetica" charset="0"/>
                  <a:ea typeface="Helvetica" charset="0"/>
                  <a:cs typeface="Helvetica" charset="0"/>
                </a:rPr>
                <a:t>64</a:t>
              </a:r>
              <a:r>
                <a:rPr lang="en-US" dirty="0" smtClean="0">
                  <a:latin typeface="Helvetica" charset="0"/>
                  <a:ea typeface="Helvetica" charset="0"/>
                  <a:cs typeface="Helvetica" charset="0"/>
                </a:rPr>
                <a:t>Cu</a:t>
              </a:r>
              <a:endParaRPr lang="en-US" baseline="300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20" name="Picture 2" descr="D:\Documents\School Work\Isotope Data\Proposals\47sc_new.emf"/>
            <p:cNvPicPr>
              <a:picLocks noChangeAspect="1" noChangeArrowheads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-31532" y="4645421"/>
              <a:ext cx="2126339" cy="1714845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216445" y="4429932"/>
              <a:ext cx="1452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latin typeface="Helvetica" charset="0"/>
                  <a:ea typeface="Helvetica" charset="0"/>
                  <a:cs typeface="Helvetica" charset="0"/>
                </a:rPr>
                <a:t>47</a:t>
              </a:r>
              <a:r>
                <a:rPr lang="en-US" dirty="0" smtClean="0">
                  <a:latin typeface="Helvetica" charset="0"/>
                  <a:ea typeface="Helvetica" charset="0"/>
                  <a:cs typeface="Helvetica" charset="0"/>
                </a:rPr>
                <a:t>Ti(n,p)</a:t>
              </a:r>
              <a:r>
                <a:rPr lang="en-US" baseline="30000" dirty="0" smtClean="0">
                  <a:latin typeface="Helvetica" charset="0"/>
                  <a:ea typeface="Helvetica" charset="0"/>
                  <a:cs typeface="Helvetica" charset="0"/>
                </a:rPr>
                <a:t>47</a:t>
              </a:r>
              <a:r>
                <a:rPr lang="en-US" dirty="0" smtClean="0">
                  <a:latin typeface="Helvetica" charset="0"/>
                  <a:ea typeface="Helvetica" charset="0"/>
                  <a:cs typeface="Helvetica" charset="0"/>
                </a:rPr>
                <a:t>Sc</a:t>
              </a:r>
              <a:endParaRPr lang="en-US" baseline="300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88287" y="5459718"/>
            <a:ext cx="5199321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We’ve prepared our first HFNG manuscript and will</a:t>
            </a:r>
          </a:p>
          <a:p>
            <a:pPr algn="ctr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run the the first 88-Inch experiments in December:</a:t>
            </a:r>
          </a:p>
          <a:p>
            <a:pPr algn="ctr"/>
            <a:r>
              <a:rPr lang="en-US" sz="1600" baseline="30000" dirty="0" smtClean="0">
                <a:latin typeface="Helvetica" charset="0"/>
                <a:ea typeface="Helvetica" charset="0"/>
                <a:cs typeface="Helvetica" charset="0"/>
              </a:rPr>
              <a:t>54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Fe(p,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r>
              <a:rPr lang="en-US" sz="1600" baseline="30000" dirty="0" smtClean="0">
                <a:latin typeface="Helvetica" charset="0"/>
                <a:ea typeface="Helvetica" charset="0"/>
                <a:cs typeface="Helvetica" charset="0"/>
              </a:rPr>
              <a:t>51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Mn and </a:t>
            </a:r>
            <a:r>
              <a:rPr lang="en-US" sz="1600" baseline="30000" dirty="0" smtClean="0">
                <a:latin typeface="Helvetica" charset="0"/>
                <a:ea typeface="Helvetica" charset="0"/>
                <a:cs typeface="Helvetica" charset="0"/>
              </a:rPr>
              <a:t>86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Sr(p,n)</a:t>
            </a:r>
            <a:r>
              <a:rPr lang="en-US" sz="1600" baseline="30000" dirty="0" smtClean="0">
                <a:latin typeface="Helvetica" charset="0"/>
                <a:ea typeface="Helvetica" charset="0"/>
                <a:cs typeface="Helvetica" charset="0"/>
              </a:rPr>
              <a:t>86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Y (A. Voyles CSEWG talk)</a:t>
            </a:r>
            <a:endParaRPr lang="en-US" sz="16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478086" y="3463752"/>
            <a:ext cx="3589688" cy="2801797"/>
            <a:chOff x="5478086" y="3463752"/>
            <a:chExt cx="3589688" cy="280179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7"/>
            <a:stretch/>
          </p:blipFill>
          <p:spPr>
            <a:xfrm>
              <a:off x="5478086" y="3751607"/>
              <a:ext cx="1714219" cy="158893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550362" y="3463752"/>
              <a:ext cx="15937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latin typeface="Helvetica" charset="0"/>
                  <a:ea typeface="Helvetica" charset="0"/>
                  <a:cs typeface="Helvetica" charset="0"/>
                </a:rPr>
                <a:t>nat</a:t>
              </a:r>
              <a:r>
                <a:rPr lang="en-US" dirty="0" smtClean="0">
                  <a:latin typeface="Helvetica" charset="0"/>
                  <a:ea typeface="Helvetica" charset="0"/>
                  <a:cs typeface="Helvetica" charset="0"/>
                </a:rPr>
                <a:t>Cu(p,x)</a:t>
              </a:r>
              <a:r>
                <a:rPr lang="en-US" baseline="30000" dirty="0" smtClean="0">
                  <a:latin typeface="Helvetica" charset="0"/>
                  <a:ea typeface="Helvetica" charset="0"/>
                  <a:cs typeface="Helvetica" charset="0"/>
                </a:rPr>
                <a:t>63</a:t>
              </a:r>
              <a:r>
                <a:rPr lang="en-US" dirty="0" smtClean="0">
                  <a:latin typeface="Helvetica" charset="0"/>
                  <a:ea typeface="Helvetica" charset="0"/>
                  <a:cs typeface="Helvetica" charset="0"/>
                </a:rPr>
                <a:t>Zn</a:t>
              </a:r>
              <a:endParaRPr lang="en-US" baseline="300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1"/>
            <a:stretch/>
          </p:blipFill>
          <p:spPr>
            <a:xfrm>
              <a:off x="7290262" y="4675259"/>
              <a:ext cx="1777512" cy="159029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518912" y="4372386"/>
              <a:ext cx="13673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latin typeface="Helvetica" charset="0"/>
                  <a:ea typeface="Helvetica" charset="0"/>
                  <a:cs typeface="Helvetica" charset="0"/>
                </a:rPr>
                <a:t>nat</a:t>
              </a:r>
              <a:r>
                <a:rPr lang="en-US" dirty="0" smtClean="0">
                  <a:latin typeface="Helvetica" charset="0"/>
                  <a:ea typeface="Helvetica" charset="0"/>
                  <a:cs typeface="Helvetica" charset="0"/>
                </a:rPr>
                <a:t>Ti(p,x)</a:t>
              </a:r>
              <a:r>
                <a:rPr lang="en-US" baseline="30000" dirty="0" smtClean="0">
                  <a:latin typeface="Helvetica" charset="0"/>
                  <a:ea typeface="Helvetica" charset="0"/>
                  <a:cs typeface="Helvetica" charset="0"/>
                </a:rPr>
                <a:t>48</a:t>
              </a:r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V</a:t>
              </a:r>
              <a:endParaRPr lang="en-US" baseline="300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506519">
              <a:off x="5768127" y="4782960"/>
              <a:ext cx="30652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/>
                <a:t>Beamline calibration runs</a:t>
              </a:r>
              <a:endParaRPr lang="en-US" sz="2000" i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31369" y="3405541"/>
            <a:ext cx="1388286" cy="1853317"/>
            <a:chOff x="4031369" y="3405541"/>
            <a:chExt cx="1388286" cy="185331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3575" y="3499948"/>
              <a:ext cx="1382520" cy="175891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031369" y="3405541"/>
              <a:ext cx="138828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A. Voyles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156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5"/>
            <a:ext cx="9144000" cy="1107248"/>
          </a:xfrm>
        </p:spPr>
        <p:txBody>
          <a:bodyPr/>
          <a:lstStyle/>
          <a:p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Our student Leo Kirsch is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collaborating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with the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NSD structure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group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using </a:t>
            </a:r>
            <a:r>
              <a:rPr lang="en-US" sz="2800" baseline="30000" dirty="0" smtClean="0">
                <a:latin typeface="Helvetica" charset="0"/>
                <a:ea typeface="Helvetica" charset="0"/>
                <a:cs typeface="Helvetica" charset="0"/>
              </a:rPr>
              <a:t>56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Fe(p,p’</a:t>
            </a:r>
            <a:r>
              <a:rPr lang="en-US" sz="2800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GRETINA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at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ANL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031" y="1264462"/>
            <a:ext cx="8889814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Helvetica" charset="0"/>
                <a:ea typeface="Helvetica" charset="0"/>
                <a:cs typeface="Helvetica" charset="0"/>
              </a:rPr>
              <a:t>The goals of this experiment include: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i="1" dirty="0">
                <a:latin typeface="Helvetica" charset="0"/>
                <a:ea typeface="Helvetica" charset="0"/>
                <a:cs typeface="Helvetica" charset="0"/>
              </a:rPr>
              <a:t>D</a:t>
            </a:r>
            <a:r>
              <a:rPr lang="en-US" sz="2000" i="1" dirty="0" smtClean="0">
                <a:latin typeface="Helvetica" charset="0"/>
                <a:ea typeface="Helvetica" charset="0"/>
                <a:cs typeface="Helvetica" charset="0"/>
              </a:rPr>
              <a:t>etermining </a:t>
            </a:r>
            <a:r>
              <a:rPr lang="en-US" sz="2000" i="1" dirty="0" smtClean="0">
                <a:latin typeface="Helvetica" charset="0"/>
                <a:ea typeface="Helvetica" charset="0"/>
                <a:cs typeface="Helvetica" charset="0"/>
              </a:rPr>
              <a:t>E </a:t>
            </a:r>
            <a:r>
              <a:rPr lang="en-US" sz="2000" i="1" dirty="0" smtClean="0">
                <a:latin typeface="Helvetica" charset="0"/>
                <a:ea typeface="Helvetica" charset="0"/>
                <a:cs typeface="Helvetica" charset="0"/>
              </a:rPr>
              <a:t>vs. M character of the RSF “up-bend</a:t>
            </a:r>
            <a:r>
              <a:rPr lang="en-US" sz="2000" i="1" dirty="0" smtClean="0">
                <a:latin typeface="Helvetica" charset="0"/>
                <a:ea typeface="Helvetica" charset="0"/>
                <a:cs typeface="Helvetica" charset="0"/>
              </a:rPr>
              <a:t>” (M. Jones – LBNL)</a:t>
            </a:r>
            <a:endParaRPr lang="en-US" sz="2000" i="1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i="1" dirty="0"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2000" i="1" dirty="0" smtClean="0">
                <a:latin typeface="Helvetica" charset="0"/>
                <a:ea typeface="Helvetica" charset="0"/>
                <a:cs typeface="Helvetica" charset="0"/>
              </a:rPr>
              <a:t>mproving </a:t>
            </a:r>
            <a:r>
              <a:rPr lang="en-US" sz="2000" i="1" dirty="0" smtClean="0">
                <a:latin typeface="Helvetica" charset="0"/>
                <a:ea typeface="Helvetica" charset="0"/>
                <a:cs typeface="Helvetica" charset="0"/>
              </a:rPr>
              <a:t>discrete structure data (6 new levels added from 5.7-6.3 MeV)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i="1" dirty="0" smtClean="0">
                <a:latin typeface="Helvetica" charset="0"/>
                <a:ea typeface="Helvetica" charset="0"/>
                <a:cs typeface="Helvetica" charset="0"/>
              </a:rPr>
              <a:t>Getting Leo a Ph.D. </a:t>
            </a:r>
            <a:r>
              <a:rPr lang="en-US" sz="2000" i="1" dirty="0" smtClean="0">
                <a:latin typeface="Helvetica" charset="0"/>
                <a:ea typeface="Helvetica" charset="0"/>
                <a:cs typeface="Helvetica" charset="0"/>
                <a:sym typeface="Wingdings"/>
              </a:rPr>
              <a:t></a:t>
            </a:r>
            <a:endParaRPr lang="en-US" sz="2000" i="1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54289" y="2890689"/>
            <a:ext cx="2645711" cy="3002577"/>
            <a:chOff x="6361240" y="1965945"/>
            <a:chExt cx="2645711" cy="3002577"/>
          </a:xfrm>
        </p:grpSpPr>
        <p:grpSp>
          <p:nvGrpSpPr>
            <p:cNvPr id="3" name="Group 2"/>
            <p:cNvGrpSpPr/>
            <p:nvPr/>
          </p:nvGrpSpPr>
          <p:grpSpPr>
            <a:xfrm>
              <a:off x="6367743" y="2292523"/>
              <a:ext cx="2634015" cy="2675999"/>
              <a:chOff x="6374455" y="2535117"/>
              <a:chExt cx="2634015" cy="267599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817"/>
              <a:stretch/>
            </p:blipFill>
            <p:spPr>
              <a:xfrm rot="5400000">
                <a:off x="6627023" y="2290234"/>
                <a:ext cx="2136563" cy="262633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6374455" y="4503230"/>
                <a:ext cx="2631232" cy="70788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Leo Kirsch</a:t>
                </a:r>
                <a:r>
                  <a:rPr lang="en-US" sz="2000" i="1" baseline="30000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*</a:t>
                </a:r>
                <a:endParaRPr lang="en-US" sz="2000" i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algn="ctr"/>
                <a:r>
                  <a:rPr lang="en-US" sz="2000" i="1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(</a:t>
                </a:r>
                <a:r>
                  <a:rPr lang="en-US" sz="2000" i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UCB Grad student)</a:t>
                </a:r>
                <a:endParaRPr lang="en-US" sz="1600" i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361240" y="1965945"/>
              <a:ext cx="2645711" cy="53860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00" i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GRETINA</a:t>
              </a:r>
              <a:endParaRPr lang="en-US" sz="2900" i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665432" y="3416808"/>
            <a:ext cx="1327315" cy="1140674"/>
            <a:chOff x="1488327" y="3467790"/>
            <a:chExt cx="2803879" cy="223819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88327" y="3467790"/>
              <a:ext cx="2803879" cy="2238197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2599550" y="3564892"/>
              <a:ext cx="1558662" cy="90715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Tracked</a:t>
              </a:r>
            </a:p>
            <a:p>
              <a:r>
                <a:rPr lang="en-US" sz="1200" i="1" dirty="0">
                  <a:solidFill>
                    <a:schemeClr val="bg1"/>
                  </a:solidFill>
                  <a:latin typeface="Symbol" charset="2"/>
                  <a:ea typeface="Symbol" charset="2"/>
                  <a:cs typeface="Symbol" charset="2"/>
                </a:rPr>
                <a:t>g</a:t>
              </a:r>
              <a:r>
                <a:rPr lang="en-US" sz="1200" i="1" dirty="0" smtClean="0">
                  <a:solidFill>
                    <a:schemeClr val="bg1"/>
                  </a:solidFill>
                  <a:latin typeface="Symbol" charset="2"/>
                  <a:ea typeface="Symbol" charset="2"/>
                  <a:cs typeface="Symbol" charset="2"/>
                </a:rPr>
                <a:t>-g</a:t>
              </a:r>
              <a:r>
                <a:rPr lang="en-US" sz="1200" i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 data</a:t>
              </a:r>
              <a:endParaRPr lang="en-US" i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52193" y="6058706"/>
            <a:ext cx="554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 smtClean="0">
                <a:latin typeface="Helvetica" charset="0"/>
                <a:ea typeface="Helvetica" charset="0"/>
                <a:cs typeface="Helvetica" charset="0"/>
              </a:rPr>
              <a:t>*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Stockpile Stewardship Graduate Research Fellow</a:t>
            </a:r>
            <a:endParaRPr lang="en-US" baseline="30000" dirty="0"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1481409"/>
                  </p:ext>
                </p:extLst>
              </p:nvPr>
            </p:nvGraphicFramePr>
            <p:xfrm>
              <a:off x="189218" y="2786849"/>
              <a:ext cx="6101024" cy="3134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07851"/>
                    <a:gridCol w="919592"/>
                    <a:gridCol w="735788"/>
                    <a:gridCol w="1087820"/>
                    <a:gridCol w="1749973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Level (keV)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E</a:t>
                          </a:r>
                          <a:r>
                            <a:rPr lang="en-US" baseline="-25000" dirty="0" smtClean="0">
                              <a:latin typeface="Symbol" charset="2"/>
                              <a:ea typeface="Symbol" charset="2"/>
                              <a:cs typeface="Symbol" charset="2"/>
                            </a:rPr>
                            <a:t>g </a:t>
                          </a:r>
                          <a:r>
                            <a:rPr lang="en-US" baseline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(keV)</a:t>
                          </a:r>
                          <a:endParaRPr lang="en-US" baseline="-250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aseline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t</a:t>
                          </a:r>
                          <a:r>
                            <a:rPr lang="en-US" baseline="-250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½</a:t>
                          </a:r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  (fs)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ENSDF</a:t>
                          </a:r>
                          <a:r>
                            <a:rPr lang="en-US" baseline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 (fs)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Comments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2657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+</m:t>
                                  </m:r>
                                </m:sup>
                              </m:sSubSup>
                            </m:oMath>
                          </a14:m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1810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33(2)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21(1)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QC feeding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en-US" b="0" i="0" smtClean="0">
                                  <a:latin typeface="Cambria Math" charset="0"/>
                                  <a:ea typeface="Helvetica" charset="0"/>
                                  <a:cs typeface="Helvetica" charset="0"/>
                                </a:rPr>
                                <m:t>960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+</m:t>
                                  </m:r>
                                </m:sup>
                              </m:sSubSup>
                            </m:oMath>
                          </a14:m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2113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20(4)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28(3)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  <a:r>
                            <a:rPr lang="en-US" baseline="300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nd</a:t>
                          </a:r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 peak in window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a:rPr lang="en-US" b="0" i="0" smtClean="0">
                                  <a:latin typeface="Cambria Math" charset="0"/>
                                  <a:ea typeface="Helvetica" charset="0"/>
                                  <a:cs typeface="Helvetica" charset="0"/>
                                </a:rPr>
                                <m:t>120 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1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+</m:t>
                                  </m:r>
                                </m:sup>
                              </m:sSubSup>
                            </m:oMath>
                          </a14:m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2273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20(8)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19(1)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Agreement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a:rPr lang="en-US" b="0" i="0" smtClean="0">
                                  <a:latin typeface="Cambria Math" charset="0"/>
                                  <a:ea typeface="Helvetica" charset="0"/>
                                  <a:cs typeface="Helvetica" charset="0"/>
                                </a:rPr>
                                <m:t>123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 4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4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+</m:t>
                                  </m:r>
                                </m:sup>
                              </m:sSubSup>
                            </m:oMath>
                          </a14:m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1037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51(4)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47(12)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0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Agreement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a:rPr lang="en-US" b="0" i="0" smtClean="0">
                                  <a:latin typeface="Cambria Math" charset="0"/>
                                  <a:ea typeface="Helvetica" charset="0"/>
                                  <a:cs typeface="Helvetica" charset="0"/>
                                </a:rPr>
                                <m:t>370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+</m:t>
                                  </m:r>
                                </m:sup>
                              </m:sSubSup>
                            </m:oMath>
                          </a14:m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2523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19(2)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17(3)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0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Agreement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a:rPr lang="en-US" b="0" i="0" smtClean="0">
                                  <a:latin typeface="Cambria Math" charset="0"/>
                                  <a:ea typeface="Helvetica" charset="0"/>
                                  <a:cs typeface="Helvetica" charset="0"/>
                                </a:rPr>
                                <m:t>445 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3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Helvetica" charset="0"/>
                                      <a:cs typeface="Helvetica" charset="0"/>
                                    </a:rPr>
                                    <m:t>+</m:t>
                                  </m:r>
                                </m:sup>
                              </m:sSubSup>
                            </m:oMath>
                          </a14:m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2598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52(9)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29(5)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Low Statistics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1481409"/>
                  </p:ext>
                </p:extLst>
              </p:nvPr>
            </p:nvGraphicFramePr>
            <p:xfrm>
              <a:off x="189218" y="2786849"/>
              <a:ext cx="6101024" cy="3134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07851"/>
                    <a:gridCol w="919592"/>
                    <a:gridCol w="735788"/>
                    <a:gridCol w="1087820"/>
                    <a:gridCol w="1749973"/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Level (keV)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E</a:t>
                          </a:r>
                          <a:r>
                            <a:rPr lang="en-US" baseline="-25000" dirty="0" smtClean="0">
                              <a:latin typeface="Symbol" charset="2"/>
                              <a:ea typeface="Symbol" charset="2"/>
                              <a:cs typeface="Symbol" charset="2"/>
                            </a:rPr>
                            <a:t>g </a:t>
                          </a:r>
                          <a:r>
                            <a:rPr lang="en-US" baseline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(keV)</a:t>
                          </a:r>
                          <a:endParaRPr lang="en-US" baseline="-25000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aseline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t</a:t>
                          </a:r>
                          <a:r>
                            <a:rPr lang="en-US" baseline="-250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½</a:t>
                          </a:r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  (fs)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ENSDF</a:t>
                          </a:r>
                          <a:r>
                            <a:rPr lang="en-US" baseline="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 (fs)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Comments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58" t="-180328" r="-281061" b="-6934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1810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33(2)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21(1)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QC feeding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58" t="-162857" r="-281061" b="-30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2113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20(4)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28(3)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</a:t>
                          </a:r>
                          <a:r>
                            <a:rPr lang="en-US" baseline="30000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nd</a:t>
                          </a:r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 peak in window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58" t="-452459" r="-281061" b="-4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2273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20(8)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19(1)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Agreement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58" t="-552459" r="-281061" b="-3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1037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51(4)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47(12)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0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Agreement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58" t="-652459" r="-281061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2523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19(2)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17(3)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0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Agreement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58" t="-752459" r="-281061" b="-1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2598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52(9)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29(5)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Helvetica" charset="0"/>
                              <a:ea typeface="Helvetica" charset="0"/>
                              <a:cs typeface="Helvetica" charset="0"/>
                            </a:rPr>
                            <a:t>Low Statistics</a:t>
                          </a:r>
                          <a:endParaRPr lang="en-US" dirty="0">
                            <a:latin typeface="Helvetica" charset="0"/>
                            <a:ea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391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LBNL_Template_0324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46301</TotalTime>
  <Words>1439</Words>
  <Application>Microsoft Macintosh PowerPoint</Application>
  <PresentationFormat>On-screen Show (4:3)</PresentationFormat>
  <Paragraphs>236</Paragraphs>
  <Slides>19</Slides>
  <Notes>5</Notes>
  <HiddenSlides>4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Calibri</vt:lpstr>
      <vt:lpstr>Cambria Math</vt:lpstr>
      <vt:lpstr>Helvetica</vt:lpstr>
      <vt:lpstr>Helvetica Light</vt:lpstr>
      <vt:lpstr>Impact</vt:lpstr>
      <vt:lpstr>Lucida Grande</vt:lpstr>
      <vt:lpstr>MS PGothic</vt:lpstr>
      <vt:lpstr>ＭＳ Ｐゴシック</vt:lpstr>
      <vt:lpstr>Symbol</vt:lpstr>
      <vt:lpstr>Times New Roman</vt:lpstr>
      <vt:lpstr>Wingdings</vt:lpstr>
      <vt:lpstr>Arial</vt:lpstr>
      <vt:lpstr>4_LBNL_Template_032411</vt:lpstr>
      <vt:lpstr>Document</vt:lpstr>
      <vt:lpstr>The LBNL/UCB  Bay Area Nuclear Data (BAND) Group</vt:lpstr>
      <vt:lpstr>The BAND Group</vt:lpstr>
      <vt:lpstr>The Bay Area Nuclear Data (BAND) Group*</vt:lpstr>
      <vt:lpstr>Nuclear data is at the core of the successful Nuclear Science &amp; Security Consortium Proposal ($25M/5 years)</vt:lpstr>
      <vt:lpstr>NSDD 2017 – Berkeley CA</vt:lpstr>
      <vt:lpstr>Baghdad (n,ng) ATLAS (A.M. Hurst)</vt:lpstr>
      <vt:lpstr>We’ve launched a medical isotope production cross section program with J. Engle (U. Wisc./LANL),  E. McCutchan (BNL) and C. Nesaraja (ORNL) </vt:lpstr>
      <vt:lpstr>We have the first resulst from our student-led medical isotope production cross section measurements program</vt:lpstr>
      <vt:lpstr>Our student Leo Kirsch is collaborating with the NSD structure group using 56Fe(p,p’g) GRETINA at ANL</vt:lpstr>
      <vt:lpstr> We’ve also created a near complete level scheme of 57Fe from an 56Fe(n,g) experiment at Budapest</vt:lpstr>
      <vt:lpstr> The 57Fe capture gamma data supports the idea of significant low energy strength in the Quasicontinuum</vt:lpstr>
      <vt:lpstr>The b-Oslo method extends these studies to RIBs  </vt:lpstr>
      <vt:lpstr>Ongoing Evaluation Activities</vt:lpstr>
      <vt:lpstr>Summary</vt:lpstr>
      <vt:lpstr>USNDP in education (at least at UCB)</vt:lpstr>
      <vt:lpstr>Summary</vt:lpstr>
      <vt:lpstr>Extra Slides</vt:lpstr>
      <vt:lpstr>NP saw an opportunity to engage the outside community via Nuclear Data and they asked us to host a new workshop</vt:lpstr>
      <vt:lpstr>The NDNCA whitepaper guides most BAND group activities</vt:lpstr>
    </vt:vector>
  </TitlesOfParts>
  <Company>LBNL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Title</dc:title>
  <dc:creator>Paul Fallon</dc:creator>
  <cp:lastModifiedBy>Microsoft Office User</cp:lastModifiedBy>
  <cp:revision>245</cp:revision>
  <cp:lastPrinted>2016-11-17T17:10:55Z</cp:lastPrinted>
  <dcterms:created xsi:type="dcterms:W3CDTF">2016-09-27T17:58:19Z</dcterms:created>
  <dcterms:modified xsi:type="dcterms:W3CDTF">2016-11-17T18:41:19Z</dcterms:modified>
</cp:coreProperties>
</file>