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09" r:id="rId1"/>
  </p:sldMasterIdLst>
  <p:notesMasterIdLst>
    <p:notesMasterId r:id="rId24"/>
  </p:notesMasterIdLst>
  <p:handoutMasterIdLst>
    <p:handoutMasterId r:id="rId25"/>
  </p:handoutMasterIdLst>
  <p:sldIdLst>
    <p:sldId id="493" r:id="rId2"/>
    <p:sldId id="565" r:id="rId3"/>
    <p:sldId id="563" r:id="rId4"/>
    <p:sldId id="545" r:id="rId5"/>
    <p:sldId id="562" r:id="rId6"/>
    <p:sldId id="547" r:id="rId7"/>
    <p:sldId id="549" r:id="rId8"/>
    <p:sldId id="569" r:id="rId9"/>
    <p:sldId id="570" r:id="rId10"/>
    <p:sldId id="571" r:id="rId11"/>
    <p:sldId id="559" r:id="rId12"/>
    <p:sldId id="574" r:id="rId13"/>
    <p:sldId id="566" r:id="rId14"/>
    <p:sldId id="572" r:id="rId15"/>
    <p:sldId id="561" r:id="rId16"/>
    <p:sldId id="567" r:id="rId17"/>
    <p:sldId id="573" r:id="rId18"/>
    <p:sldId id="575" r:id="rId19"/>
    <p:sldId id="558" r:id="rId20"/>
    <p:sldId id="552" r:id="rId21"/>
    <p:sldId id="554" r:id="rId22"/>
    <p:sldId id="553" r:id="rId23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errmann, Cynthia A." initials="" lastIdx="3" clrIdx="0"/>
  <p:cmAuthor id="1" name="Caleb Mattoon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F4F97"/>
    <a:srgbClr val="F6CE86"/>
    <a:srgbClr val="AEF8E5"/>
    <a:srgbClr val="0A8464"/>
    <a:srgbClr val="0DB78A"/>
    <a:srgbClr val="D68F10"/>
    <a:srgbClr val="F1B13D"/>
    <a:srgbClr val="10D6A2"/>
    <a:srgbClr val="2DEFBC"/>
    <a:srgbClr val="11D9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68" autoAdjust="0"/>
    <p:restoredTop sz="99274" autoAdjust="0"/>
  </p:normalViewPr>
  <p:slideViewPr>
    <p:cSldViewPr snapToGrid="0">
      <p:cViewPr varScale="1">
        <p:scale>
          <a:sx n="188" d="100"/>
          <a:sy n="188" d="100"/>
        </p:scale>
        <p:origin x="-96" y="-424"/>
      </p:cViewPr>
      <p:guideLst>
        <p:guide orient="horz" pos="905"/>
        <p:guide orient="horz" pos="400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Objects="1">
      <p:cViewPr varScale="1">
        <p:scale>
          <a:sx n="165" d="100"/>
          <a:sy n="165" d="100"/>
        </p:scale>
        <p:origin x="-5256" y="-112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interSettings" Target="printerSettings/printerSettings1.bin"/><Relationship Id="rId27" Type="http://schemas.openxmlformats.org/officeDocument/2006/relationships/commentAuthors" Target="commentAuthors.xml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Relationship Id="rId2" Type="http://schemas.openxmlformats.org/officeDocument/2006/relationships/image" Target="../media/image10.emf"/><Relationship Id="rId3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Relationship Id="rId2" Type="http://schemas.openxmlformats.org/officeDocument/2006/relationships/image" Target="../media/image13.emf"/><Relationship Id="rId3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43343" cy="465455"/>
          </a:xfrm>
          <a:prstGeom prst="rect">
            <a:avLst/>
          </a:prstGeom>
        </p:spPr>
        <p:txBody>
          <a:bodyPr vert="horz" lIns="93253" tIns="46627" rIns="93253" bIns="46627" rtlCol="0"/>
          <a:lstStyle>
            <a:lvl1pPr algn="l">
              <a:defRPr sz="1100"/>
            </a:lvl1pPr>
          </a:lstStyle>
          <a:p>
            <a:endParaRPr lang="en-US" dirty="0">
              <a:latin typeface="Arial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2"/>
            <a:ext cx="3043343" cy="465455"/>
          </a:xfrm>
          <a:prstGeom prst="rect">
            <a:avLst/>
          </a:prstGeom>
        </p:spPr>
        <p:txBody>
          <a:bodyPr vert="horz" lIns="93253" tIns="46627" rIns="93253" bIns="46627" rtlCol="0"/>
          <a:lstStyle>
            <a:lvl1pPr algn="r">
              <a:defRPr sz="1100"/>
            </a:lvl1pPr>
          </a:lstStyle>
          <a:p>
            <a:fld id="{7A1D2F2F-8618-2143-A89B-2D6D3F007EBC}" type="datetimeFigureOut">
              <a:rPr lang="en-US" smtClean="0">
                <a:latin typeface="Arial"/>
              </a:rPr>
              <a:pPr/>
              <a:t>11/11/16</a:t>
            </a:fld>
            <a:endParaRPr lang="en-US" dirty="0"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1"/>
            <a:ext cx="3043343" cy="465455"/>
          </a:xfrm>
          <a:prstGeom prst="rect">
            <a:avLst/>
          </a:prstGeom>
        </p:spPr>
        <p:txBody>
          <a:bodyPr vert="horz" lIns="93253" tIns="46627" rIns="93253" bIns="46627" rtlCol="0" anchor="b"/>
          <a:lstStyle>
            <a:lvl1pPr algn="l">
              <a:defRPr sz="1100"/>
            </a:lvl1pPr>
          </a:lstStyle>
          <a:p>
            <a:endParaRPr lang="en-US" dirty="0"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1"/>
            <a:ext cx="3043343" cy="465455"/>
          </a:xfrm>
          <a:prstGeom prst="rect">
            <a:avLst/>
          </a:prstGeom>
        </p:spPr>
        <p:txBody>
          <a:bodyPr vert="horz" lIns="93253" tIns="46627" rIns="93253" bIns="46627" rtlCol="0" anchor="b"/>
          <a:lstStyle>
            <a:lvl1pPr algn="r">
              <a:defRPr sz="1100"/>
            </a:lvl1pPr>
          </a:lstStyle>
          <a:p>
            <a:fld id="{CE221CE3-F987-1944-AB66-8BE5522C5EC6}" type="slidenum">
              <a:rPr lang="en-US" smtClean="0">
                <a:latin typeface="Arial"/>
              </a:rPr>
              <a:pPr/>
              <a:t>‹#›</a:t>
            </a:fld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2284817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43343" cy="465455"/>
          </a:xfrm>
          <a:prstGeom prst="rect">
            <a:avLst/>
          </a:prstGeom>
        </p:spPr>
        <p:txBody>
          <a:bodyPr vert="horz" lIns="93253" tIns="46627" rIns="93253" bIns="46627" rtlCol="0"/>
          <a:lstStyle>
            <a:lvl1pPr algn="l">
              <a:defRPr sz="11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2"/>
            <a:ext cx="3043343" cy="465455"/>
          </a:xfrm>
          <a:prstGeom prst="rect">
            <a:avLst/>
          </a:prstGeom>
        </p:spPr>
        <p:txBody>
          <a:bodyPr vert="horz" lIns="93253" tIns="46627" rIns="93253" bIns="46627" rtlCol="0"/>
          <a:lstStyle>
            <a:lvl1pPr algn="r">
              <a:defRPr sz="1100">
                <a:latin typeface="Arial"/>
              </a:defRPr>
            </a:lvl1pPr>
          </a:lstStyle>
          <a:p>
            <a:fld id="{D8B0A143-2353-BE4A-A6C4-57C9AE3FBC68}" type="datetimeFigureOut">
              <a:rPr lang="en-US" smtClean="0"/>
              <a:pPr/>
              <a:t>11/11/16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53" tIns="46627" rIns="93253" bIns="4662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5"/>
            <a:ext cx="5618480" cy="4189095"/>
          </a:xfrm>
          <a:prstGeom prst="rect">
            <a:avLst/>
          </a:prstGeom>
        </p:spPr>
        <p:txBody>
          <a:bodyPr vert="horz" lIns="93253" tIns="46627" rIns="93253" bIns="46627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1"/>
            <a:ext cx="3043343" cy="465455"/>
          </a:xfrm>
          <a:prstGeom prst="rect">
            <a:avLst/>
          </a:prstGeom>
        </p:spPr>
        <p:txBody>
          <a:bodyPr vert="horz" lIns="93253" tIns="46627" rIns="93253" bIns="46627" rtlCol="0" anchor="b"/>
          <a:lstStyle>
            <a:lvl1pPr algn="l">
              <a:defRPr sz="11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1"/>
            <a:ext cx="3043343" cy="465455"/>
          </a:xfrm>
          <a:prstGeom prst="rect">
            <a:avLst/>
          </a:prstGeom>
        </p:spPr>
        <p:txBody>
          <a:bodyPr vert="horz" lIns="93253" tIns="46627" rIns="93253" bIns="46627" rtlCol="0" anchor="b"/>
          <a:lstStyle>
            <a:lvl1pPr algn="r">
              <a:defRPr sz="1100">
                <a:latin typeface="Arial"/>
              </a:defRPr>
            </a:lvl1pPr>
          </a:lstStyle>
          <a:p>
            <a:fld id="{4CFDF800-FE0E-A944-8AC1-D57C07B352F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76509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DF800-FE0E-A944-8AC1-D57C07B352FC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-378" y="6316956"/>
            <a:ext cx="9144000" cy="544880"/>
          </a:xfrm>
          <a:prstGeom prst="rect">
            <a:avLst/>
          </a:prstGeom>
          <a:gradFill flip="none" rotWithShape="1">
            <a:gsLst>
              <a:gs pos="0">
                <a:srgbClr val="294861"/>
              </a:gs>
              <a:gs pos="46000">
                <a:schemeClr val="accent1">
                  <a:lumMod val="50000"/>
                </a:schemeClr>
              </a:gs>
              <a:gs pos="100000">
                <a:srgbClr val="4388B8"/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>
              <a:latin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" y="3574553"/>
            <a:ext cx="9143245" cy="2742973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457200" y="565126"/>
            <a:ext cx="8229600" cy="1447576"/>
          </a:xfrm>
        </p:spPr>
        <p:txBody>
          <a:bodyPr anchor="b" anchorCtr="0"/>
          <a:lstStyle>
            <a:lvl1pPr>
              <a:lnSpc>
                <a:spcPts val="3800"/>
              </a:lnSpc>
              <a:defRPr sz="3600" b="1" i="0">
                <a:solidFill>
                  <a:schemeClr val="accent1">
                    <a:lumMod val="75000"/>
                  </a:schemeClr>
                </a:solidFill>
                <a:effectLst/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57201" y="2024863"/>
            <a:ext cx="5629274" cy="369888"/>
          </a:xfrm>
        </p:spPr>
        <p:txBody>
          <a:bodyPr>
            <a:noAutofit/>
          </a:bodyPr>
          <a:lstStyle>
            <a:lvl1pPr>
              <a:lnSpc>
                <a:spcPts val="2200"/>
              </a:lnSpc>
              <a:buNone/>
              <a:defRPr sz="2000" b="0">
                <a:latin typeface="Arial"/>
                <a:cs typeface="Arial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1" y="3096715"/>
            <a:ext cx="4572000" cy="477838"/>
          </a:xfrm>
        </p:spPr>
        <p:txBody>
          <a:bodyPr rIns="182880" anchor="b" anchorCtr="0">
            <a:noAutofit/>
          </a:bodyPr>
          <a:lstStyle>
            <a:lvl1pPr marL="57150" indent="0" algn="r">
              <a:spcBef>
                <a:spcPts val="0"/>
              </a:spcBef>
              <a:buNone/>
              <a:defRPr sz="1600" b="0"/>
            </a:lvl1pPr>
            <a:lvl2pPr marL="342900" indent="0" algn="r">
              <a:buNone/>
              <a:defRPr sz="1600" b="0"/>
            </a:lvl2pPr>
            <a:lvl3pPr marL="628650" indent="0" algn="r">
              <a:buNone/>
              <a:defRPr sz="1600" b="0"/>
            </a:lvl3pPr>
            <a:lvl4pPr marL="857250" indent="0" algn="r">
              <a:buNone/>
              <a:defRPr sz="1600" b="0"/>
            </a:lvl4pPr>
            <a:lvl5pPr marL="1085850" indent="0" algn="r">
              <a:buNone/>
              <a:defRPr sz="1600" b="0"/>
            </a:lvl5pPr>
          </a:lstStyle>
          <a:p>
            <a:pPr lvl="0"/>
            <a:r>
              <a:rPr lang="en-US" dirty="0" smtClean="0"/>
              <a:t>Authors Name</a:t>
            </a:r>
          </a:p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68385" y="6416000"/>
            <a:ext cx="4503614" cy="43550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algn="l" defTabSz="457200" rtl="0" eaLnBrk="1" latinLnBrk="0" hangingPunct="1">
              <a:lnSpc>
                <a:spcPct val="90000"/>
              </a:lnSpc>
              <a:spcAft>
                <a:spcPts val="300"/>
              </a:spcAft>
            </a:pPr>
            <a:r>
              <a:rPr lang="en-US" sz="800" kern="1200" dirty="0" smtClean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LLNL-PRES</a:t>
            </a:r>
            <a:r>
              <a:rPr lang="en-US" sz="800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Arial"/>
              </a:rPr>
              <a:t>-845829</a:t>
            </a:r>
            <a:endParaRPr lang="en-US" sz="800" kern="1200" dirty="0" smtClean="0">
              <a:solidFill>
                <a:schemeClr val="bg1"/>
              </a:solidFill>
              <a:effectLst/>
              <a:latin typeface="Arial"/>
              <a:ea typeface="+mn-ea"/>
              <a:cs typeface="Arial"/>
            </a:endParaRPr>
          </a:p>
          <a:p>
            <a:pPr marL="0" algn="l" defTabSz="457200" rtl="0" eaLnBrk="1" latinLnBrk="0" hangingPunct="1">
              <a:lnSpc>
                <a:spcPct val="90000"/>
              </a:lnSpc>
              <a:spcAft>
                <a:spcPts val="600"/>
              </a:spcAft>
            </a:pPr>
            <a:r>
              <a:rPr lang="en-US" sz="700" kern="1200" dirty="0" smtClean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This work was performed under the auspices of the</a:t>
            </a:r>
            <a:r>
              <a:rPr lang="en-US" sz="700" kern="1200" baseline="0" dirty="0" smtClean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en-US" sz="700" kern="1200" dirty="0" smtClean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U.S. Department of Energy by Lawrence Livermore National Laboratory under contract DE-AC52-07NA27344.</a:t>
            </a:r>
            <a:r>
              <a:rPr lang="en-US" sz="700" kern="1200" baseline="0" dirty="0" smtClean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en-US" sz="700" kern="1200" dirty="0" smtClean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Lawrence Livermore National Security, LLC</a:t>
            </a:r>
            <a:endParaRPr lang="en-US" sz="700" kern="1200" dirty="0">
              <a:solidFill>
                <a:schemeClr val="bg1"/>
              </a:solidFill>
              <a:effectLst/>
              <a:latin typeface="Arial"/>
              <a:ea typeface="+mn-ea"/>
              <a:cs typeface="Arial"/>
            </a:endParaRPr>
          </a:p>
        </p:txBody>
      </p:sp>
      <p:pic>
        <p:nvPicPr>
          <p:cNvPr id="18" name="Picture 17" descr="LLNL_Logo_WHT-LRG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57061" y="6446832"/>
            <a:ext cx="1865206" cy="314676"/>
          </a:xfrm>
          <a:prstGeom prst="rect">
            <a:avLst/>
          </a:prstGeom>
        </p:spPr>
      </p:pic>
      <p:sp>
        <p:nvSpPr>
          <p:cNvPr id="20" name="Rectangle 19"/>
          <p:cNvSpPr/>
          <p:nvPr userDrawn="1"/>
        </p:nvSpPr>
        <p:spPr>
          <a:xfrm>
            <a:off x="0" y="0"/>
            <a:ext cx="9144000" cy="112889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>
              <a:latin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end page">
    <p:bg>
      <p:bgPr>
        <a:solidFill>
          <a:srgbClr val="0F4F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LNL_Logo_WHT-LRG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1852" y="5437487"/>
            <a:ext cx="3602498" cy="607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189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lIns="0" bIns="0"/>
          <a:lstStyle>
            <a:lvl1pPr eaLnBrk="1" latinLnBrk="0" hangingPunct="1">
              <a:spcBef>
                <a:spcPts val="1800"/>
              </a:spcBef>
              <a:spcAft>
                <a:spcPts val="0"/>
              </a:spcAft>
              <a:defRPr/>
            </a:lvl1pPr>
            <a:lvl2pPr eaLnBrk="1" latinLnBrk="0" hangingPunct="1">
              <a:spcAft>
                <a:spcPts val="0"/>
              </a:spcAft>
              <a:defRPr/>
            </a:lvl2pPr>
            <a:lvl3pPr eaLnBrk="1" latinLnBrk="0" hangingPunct="1">
              <a:spcAft>
                <a:spcPts val="0"/>
              </a:spcAft>
              <a:defRPr/>
            </a:lvl3pPr>
            <a:lvl4pPr eaLnBrk="1" latinLnBrk="0" hangingPunct="1">
              <a:spcAft>
                <a:spcPts val="0"/>
              </a:spcAft>
              <a:defRPr/>
            </a:lvl4pPr>
            <a:lvl5pPr eaLnBrk="1" latinLnBrk="0" hangingPunct="1">
              <a:spcAft>
                <a:spcPts val="0"/>
              </a:spcAft>
              <a:defRPr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219507"/>
            <a:ext cx="8229600" cy="1008771"/>
          </a:xfrm>
          <a:prstGeom prst="rect">
            <a:avLst/>
          </a:prstGeom>
          <a:effectLst/>
        </p:spPr>
        <p:txBody>
          <a:bodyPr vert="horz" lIns="0" rIns="45720" rtlCol="0" anchor="ctr" anchorCtr="0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with side-text-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90000"/>
              </a:lnSpc>
              <a:defRPr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65826" y="1436688"/>
            <a:ext cx="3968496" cy="4881532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with side-text-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90000"/>
              </a:lnSpc>
              <a:defRPr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726214" y="1436688"/>
            <a:ext cx="3968496" cy="4881532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083121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with side-by-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90000"/>
              </a:lnSpc>
              <a:defRPr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65826" y="1436688"/>
            <a:ext cx="3968496" cy="4881532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718649" y="1436688"/>
            <a:ext cx="3968496" cy="4881532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294128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Full Imag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349042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228907"/>
          </a:xfrm>
          <a:solidFill>
            <a:schemeClr val="bg1"/>
          </a:solidFill>
          <a:effectLst/>
        </p:spPr>
        <p:txBody>
          <a:bodyPr vert="horz" lIns="457200" rIns="45720" rtlCol="0" anchor="ctr" anchorCtr="0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>
            <a:lvl1pPr marL="233363" indent="0" algn="l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0" lang="en-US" sz="3200" b="1" kern="12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349042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.xml"/><Relationship Id="rId12" Type="http://schemas.openxmlformats.org/officeDocument/2006/relationships/image" Target="../media/image2.png"/><Relationship Id="rId13" Type="http://schemas.microsoft.com/office/2007/relationships/hdphoto" Target="../media/hdphoto1.wdp"/><Relationship Id="rId1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6355080"/>
            <a:ext cx="9144000" cy="5029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ctr"/>
            <a:endParaRPr lang="en-US" dirty="0">
              <a:latin typeface="Arial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0136"/>
            <a:ext cx="8229600" cy="1005840"/>
          </a:xfrm>
          <a:prstGeom prst="rect">
            <a:avLst/>
          </a:prstGeom>
          <a:effectLst/>
        </p:spPr>
        <p:txBody>
          <a:bodyPr vert="horz" lIns="0" rIns="45720" rtlCol="0" anchor="ctr" anchorCtr="0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1524"/>
            <a:ext cx="8229600" cy="490688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1" y="635508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>
              <a:latin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4953" y="6698646"/>
            <a:ext cx="873871" cy="9233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l"/>
            <a:r>
              <a:rPr lang="en-US" sz="600" dirty="0" smtClean="0">
                <a:latin typeface="Arial"/>
                <a:cs typeface="Arial"/>
              </a:rPr>
              <a:t>LLNL-PRES-xxxxxx</a:t>
            </a:r>
          </a:p>
        </p:txBody>
      </p:sp>
      <p:sp>
        <p:nvSpPr>
          <p:cNvPr id="19" name="Slide Number Placeholder 7"/>
          <p:cNvSpPr txBox="1">
            <a:spLocks/>
          </p:cNvSpPr>
          <p:nvPr/>
        </p:nvSpPr>
        <p:spPr>
          <a:xfrm>
            <a:off x="8826123" y="6403252"/>
            <a:ext cx="317877" cy="454747"/>
          </a:xfrm>
          <a:prstGeom prst="rect">
            <a:avLst/>
          </a:prstGeom>
        </p:spPr>
        <p:txBody>
          <a:bodyPr rIns="45720" anchor="ctr" anchorCtr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D690BD-BADF-4FBD-97E7-557E707EBBB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-6059" y="1267155"/>
            <a:ext cx="9150059" cy="0"/>
          </a:xfrm>
          <a:prstGeom prst="line">
            <a:avLst/>
          </a:prstGeom>
          <a:ln w="38100" cmpd="sng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NNSA_trans.png"/>
          <p:cNvPicPr>
            <a:picLocks noChangeAspect="1"/>
          </p:cNvPicPr>
          <p:nvPr/>
        </p:nvPicPr>
        <p:blipFill>
          <a:blip r:embed="rId12">
            <a:alphaModFix/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8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268" y="6449398"/>
            <a:ext cx="1012806" cy="390396"/>
          </a:xfrm>
          <a:prstGeom prst="rect">
            <a:avLst/>
          </a:prstGeom>
        </p:spPr>
      </p:pic>
      <p:pic>
        <p:nvPicPr>
          <p:cNvPr id="17" name="Picture 16" descr="lab_icon_text_no_background_rgb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28" y="6496327"/>
            <a:ext cx="2731791" cy="27864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5" r:id="rId4"/>
    <p:sldLayoutId id="2147483722" r:id="rId5"/>
    <p:sldLayoutId id="2147483721" r:id="rId6"/>
    <p:sldLayoutId id="2147483717" r:id="rId7"/>
    <p:sldLayoutId id="2147483718" r:id="rId8"/>
    <p:sldLayoutId id="2147483719" r:id="rId9"/>
    <p:sldLayoutId id="2147483723" r:id="rId10"/>
  </p:sldLayoutIdLst>
  <p:hf hdr="0" ftr="0" dt="0"/>
  <p:txStyles>
    <p:titleStyle>
      <a:lvl1pPr algn="l" rtl="0" eaLnBrk="1" latinLnBrk="0" hangingPunct="1">
        <a:lnSpc>
          <a:spcPct val="90000"/>
        </a:lnSpc>
        <a:spcBef>
          <a:spcPct val="0"/>
        </a:spcBef>
        <a:buNone/>
        <a:defRPr kumimoji="0" sz="3200" b="1" kern="1200">
          <a:solidFill>
            <a:schemeClr val="accent1">
              <a:lumMod val="75000"/>
            </a:schemeClr>
          </a:solidFill>
          <a:effectLst/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85750" indent="-228600" algn="l" rtl="0" eaLnBrk="1" latinLnBrk="0" hangingPunct="1">
        <a:spcBef>
          <a:spcPts val="1800"/>
        </a:spcBef>
        <a:spcAft>
          <a:spcPts val="0"/>
        </a:spcAft>
        <a:buClr>
          <a:schemeClr val="accent1">
            <a:lumMod val="75000"/>
          </a:schemeClr>
        </a:buClr>
        <a:buSzPct val="90000"/>
        <a:buFont typeface="Wingdings" charset="2"/>
        <a:buChar char="§"/>
        <a:tabLst/>
        <a:defRPr kumimoji="0" sz="2400" b="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28650" indent="-285750" algn="l" rtl="0" eaLnBrk="1" latinLnBrk="0" hangingPunct="1">
        <a:spcBef>
          <a:spcPts val="0"/>
        </a:spcBef>
        <a:spcAft>
          <a:spcPts val="0"/>
        </a:spcAft>
        <a:buClrTx/>
        <a:buSzPct val="90000"/>
        <a:buFont typeface="Calibri" panose="020F0502020204030204" pitchFamily="34" charset="0"/>
        <a:buChar char="—"/>
        <a:defRPr kumimoji="0"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800100" indent="-171450" algn="l" rtl="0" eaLnBrk="1" latinLnBrk="0" hangingPunct="1">
        <a:spcBef>
          <a:spcPts val="0"/>
        </a:spcBef>
        <a:spcAft>
          <a:spcPts val="0"/>
        </a:spcAft>
        <a:buClrTx/>
        <a:buSzPct val="90000"/>
        <a:buFont typeface="Arial" panose="020B0604020202020204" pitchFamily="34" charset="0"/>
        <a:buChar char="•"/>
        <a:defRPr kumimoji="0"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028700" indent="-171450" algn="l" rtl="0" eaLnBrk="1" latinLnBrk="0" hangingPunct="1">
        <a:spcBef>
          <a:spcPts val="0"/>
        </a:spcBef>
        <a:spcAft>
          <a:spcPts val="0"/>
        </a:spcAft>
        <a:buClrTx/>
        <a:buSzPct val="100000"/>
        <a:buFont typeface="Lucida Grande"/>
        <a:buChar char="–"/>
        <a:defRPr kumimoji="0" sz="1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1257300" indent="-171450" algn="l" rtl="0" eaLnBrk="1" latinLnBrk="0" hangingPunct="1">
        <a:spcBef>
          <a:spcPts val="0"/>
        </a:spcBef>
        <a:spcAft>
          <a:spcPts val="0"/>
        </a:spcAft>
        <a:buClrTx/>
        <a:buFont typeface="Arial"/>
        <a:buChar char="•"/>
        <a:tabLst>
          <a:tab pos="1200150" algn="l"/>
        </a:tabLst>
        <a:defRPr kumimoji="0" lang="en-US" sz="1600" kern="1200" smtClean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s://ndclx4.bnl.gov/gf/project/gnd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s://ndclx4.bnl.gov/gf/project/gnd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9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10.e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11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12.emf"/><Relationship Id="rId5" Type="http://schemas.openxmlformats.org/officeDocument/2006/relationships/oleObject" Target="../embeddings/oleObject5.bin"/><Relationship Id="rId6" Type="http://schemas.openxmlformats.org/officeDocument/2006/relationships/image" Target="../media/image13.emf"/><Relationship Id="rId7" Type="http://schemas.openxmlformats.org/officeDocument/2006/relationships/oleObject" Target="../embeddings/oleObject6.bin"/><Relationship Id="rId8" Type="http://schemas.openxmlformats.org/officeDocument/2006/relationships/image" Target="../media/image14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565126"/>
            <a:ext cx="8220854" cy="1447576"/>
          </a:xfrm>
        </p:spPr>
        <p:txBody>
          <a:bodyPr/>
          <a:lstStyle/>
          <a:p>
            <a:pPr lvl="0"/>
            <a:r>
              <a:rPr lang="en-US" dirty="0" smtClean="0"/>
              <a:t>LLNL nuclear data processing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58738" indent="-1588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CSEWG 2016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4572001" y="2885180"/>
            <a:ext cx="4572000" cy="689374"/>
          </a:xfrm>
        </p:spPr>
        <p:txBody>
          <a:bodyPr/>
          <a:lstStyle/>
          <a:p>
            <a:pPr lvl="0"/>
            <a:r>
              <a:rPr lang="en-US" dirty="0" smtClean="0"/>
              <a:t>Bret Beck</a:t>
            </a:r>
          </a:p>
        </p:txBody>
      </p:sp>
      <p:sp>
        <p:nvSpPr>
          <p:cNvPr id="9" name="Text Placeholder 10"/>
          <p:cNvSpPr txBox="1">
            <a:spLocks/>
          </p:cNvSpPr>
          <p:nvPr/>
        </p:nvSpPr>
        <p:spPr>
          <a:xfrm>
            <a:off x="492103" y="3640568"/>
            <a:ext cx="3278508" cy="397500"/>
          </a:xfrm>
          <a:prstGeom prst="rect">
            <a:avLst/>
          </a:prstGeom>
        </p:spPr>
        <p:txBody>
          <a:bodyPr vert="horz" lIns="0" tIns="91440" rIns="0" rtlCol="0" anchor="ctr" anchorCtr="0">
            <a:noAutofit/>
          </a:bodyPr>
          <a:lstStyle/>
          <a:p>
            <a:pPr lvl="0">
              <a:lnSpc>
                <a:spcPct val="80000"/>
              </a:lnSpc>
            </a:pPr>
            <a:r>
              <a:rPr lang="en-US" sz="1600" dirty="0" smtClean="0">
                <a:cs typeface="Lucida Handwriting"/>
              </a:rPr>
              <a:t>Nov. 15, 2016</a:t>
            </a:r>
            <a:endParaRPr lang="en-US" sz="1600" dirty="0">
              <a:cs typeface="Lucida Handwriting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distributions calculating </a:t>
            </a:r>
            <a:r>
              <a:rPr lang="en-US" dirty="0" err="1" smtClean="0"/>
              <a:t>cdf</a:t>
            </a:r>
            <a:r>
              <a:rPr lang="en-US" dirty="0" smtClean="0"/>
              <a:t> from </a:t>
            </a:r>
            <a:r>
              <a:rPr lang="en-US" dirty="0" err="1" smtClean="0"/>
              <a:t>pdf</a:t>
            </a:r>
            <a:r>
              <a:rPr lang="en-US" dirty="0"/>
              <a:t>:</a:t>
            </a:r>
            <a:r>
              <a:rPr lang="en-US" dirty="0" smtClean="0"/>
              <a:t> for Monte Carlo</a:t>
            </a:r>
          </a:p>
          <a:p>
            <a:r>
              <a:rPr lang="en-US" dirty="0"/>
              <a:t>C</a:t>
            </a:r>
            <a:r>
              <a:rPr lang="en-US" dirty="0" smtClean="0"/>
              <a:t>alculating multi-group data: for </a:t>
            </a:r>
            <a:r>
              <a:rPr lang="en-US" dirty="0"/>
              <a:t>deterministic </a:t>
            </a:r>
            <a:r>
              <a:rPr lang="en-US" dirty="0" smtClean="0"/>
              <a:t>and </a:t>
            </a:r>
            <a:r>
              <a:rPr lang="en-US" dirty="0"/>
              <a:t>Monte </a:t>
            </a:r>
            <a:r>
              <a:rPr lang="en-US" dirty="0" smtClean="0"/>
              <a:t>Carlo</a:t>
            </a:r>
          </a:p>
          <a:p>
            <a:pPr lvl="1"/>
            <a:r>
              <a:rPr lang="en-US" dirty="0" smtClean="0"/>
              <a:t>Cross section</a:t>
            </a:r>
          </a:p>
          <a:p>
            <a:pPr lvl="1"/>
            <a:r>
              <a:rPr lang="en-US" dirty="0" smtClean="0"/>
              <a:t>Average product data</a:t>
            </a:r>
          </a:p>
          <a:p>
            <a:pPr lvl="1"/>
            <a:r>
              <a:rPr lang="en-US" dirty="0" smtClean="0"/>
              <a:t>Average available energy and momentum</a:t>
            </a:r>
          </a:p>
          <a:p>
            <a:pPr lvl="1"/>
            <a:r>
              <a:rPr lang="en-US" dirty="0" smtClean="0"/>
              <a:t>Distributions (transfer, product, fission matrices)</a:t>
            </a:r>
          </a:p>
          <a:p>
            <a:pPr lvl="1"/>
            <a:r>
              <a:rPr lang="en-US" dirty="0" smtClean="0"/>
              <a:t>Etc.</a:t>
            </a:r>
          </a:p>
          <a:p>
            <a:r>
              <a:rPr lang="en-US" dirty="0"/>
              <a:t>Calculating </a:t>
            </a:r>
            <a:r>
              <a:rPr lang="en-US" dirty="0" err="1" smtClean="0"/>
              <a:t>upscattering</a:t>
            </a:r>
            <a:r>
              <a:rPr lang="en-US" dirty="0" smtClean="0"/>
              <a:t> multi</a:t>
            </a:r>
            <a:r>
              <a:rPr lang="en-US" dirty="0"/>
              <a:t>-group </a:t>
            </a:r>
            <a:r>
              <a:rPr lang="en-US" dirty="0" smtClean="0"/>
              <a:t>matrix data for elastic scattering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types of processing </a:t>
            </a:r>
            <a:r>
              <a:rPr lang="en-US" dirty="0" smtClean="0"/>
              <a:t>3/3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8018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Fudge/bin/</a:t>
            </a:r>
            <a:r>
              <a:rPr lang="en-US" dirty="0" err="1" smtClean="0"/>
              <a:t>processProtare.py</a:t>
            </a:r>
            <a:r>
              <a:rPr lang="en-US" dirty="0"/>
              <a:t> </a:t>
            </a:r>
            <a:r>
              <a:rPr lang="en-US" dirty="0" smtClean="0"/>
              <a:t>(projectile + target + evaluation)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Read in a GND file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Convert energy units: LLNL uses MeV while GND from ENDF is in </a:t>
            </a:r>
            <a:r>
              <a:rPr lang="en-US" dirty="0" err="1" smtClean="0"/>
              <a:t>eV</a:t>
            </a:r>
            <a:endParaRPr lang="en-US" dirty="0" smtClean="0"/>
          </a:p>
          <a:p>
            <a:pPr lvl="1">
              <a:lnSpc>
                <a:spcPct val="150000"/>
              </a:lnSpc>
            </a:pPr>
            <a:r>
              <a:rPr lang="en-US" dirty="0" smtClean="0"/>
              <a:t>Reconstruct cross sections and/or angular data from resonance parameters if needed </a:t>
            </a:r>
            <a:r>
              <a:rPr lang="en-US" dirty="0" smtClean="0">
                <a:solidFill>
                  <a:srgbClr val="FF0000"/>
                </a:solidFill>
              </a:rPr>
              <a:t>(threaded)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Calculate average product energy and momentum data</a:t>
            </a:r>
          </a:p>
          <a:p>
            <a:pPr lvl="2">
              <a:lnSpc>
                <a:spcPct val="150000"/>
              </a:lnSpc>
            </a:pPr>
            <a:r>
              <a:rPr lang="en-US" dirty="0" smtClean="0"/>
              <a:t>This can be used to calculate KERMA but is more general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Preform Monte Carlo processing if </a:t>
            </a:r>
            <a:r>
              <a:rPr lang="en-US" dirty="0" smtClean="0"/>
              <a:t>requested (</a:t>
            </a:r>
            <a:r>
              <a:rPr lang="en-US" dirty="0" err="1" smtClean="0"/>
              <a:t>pdf</a:t>
            </a:r>
            <a:r>
              <a:rPr lang="en-US" dirty="0" smtClean="0"/>
              <a:t> to </a:t>
            </a:r>
            <a:r>
              <a:rPr lang="en-US" dirty="0" err="1" smtClean="0"/>
              <a:t>cdf</a:t>
            </a:r>
            <a:r>
              <a:rPr lang="en-US" dirty="0" smtClean="0"/>
              <a:t>)</a:t>
            </a:r>
          </a:p>
          <a:p>
            <a:pPr lvl="1">
              <a:lnSpc>
                <a:spcPct val="130000"/>
              </a:lnSpc>
            </a:pPr>
            <a:r>
              <a:rPr lang="en-US" dirty="0" smtClean="0"/>
              <a:t>Loop over each temperature</a:t>
            </a:r>
          </a:p>
          <a:p>
            <a:pPr lvl="2">
              <a:lnSpc>
                <a:spcPct val="130000"/>
              </a:lnSpc>
            </a:pPr>
            <a:r>
              <a:rPr lang="en-US" dirty="0" smtClean="0"/>
              <a:t>Heat cross section data</a:t>
            </a:r>
          </a:p>
          <a:p>
            <a:pPr lvl="2">
              <a:lnSpc>
                <a:spcPct val="130000"/>
              </a:lnSpc>
            </a:pPr>
            <a:r>
              <a:rPr lang="en-US" dirty="0" smtClean="0"/>
              <a:t>Perform multi-group processing </a:t>
            </a:r>
            <a:r>
              <a:rPr lang="en-US" dirty="0"/>
              <a:t>if </a:t>
            </a:r>
            <a:r>
              <a:rPr lang="en-US" dirty="0" smtClean="0"/>
              <a:t>requested </a:t>
            </a:r>
            <a:r>
              <a:rPr lang="en-US" dirty="0">
                <a:solidFill>
                  <a:srgbClr val="FF0000"/>
                </a:solidFill>
              </a:rPr>
              <a:t>(threaded)</a:t>
            </a:r>
            <a:endParaRPr lang="en-US" dirty="0"/>
          </a:p>
          <a:p>
            <a:pPr lvl="1">
              <a:lnSpc>
                <a:spcPct val="130000"/>
              </a:lnSpc>
            </a:pPr>
            <a:r>
              <a:rPr lang="en-US" dirty="0" smtClean="0"/>
              <a:t>Write out to file: all data put into one GND file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Fudge: GND processing script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637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Styles include evaluated, </a:t>
            </a:r>
            <a:r>
              <a:rPr lang="en-US" dirty="0" err="1" smtClean="0"/>
              <a:t>crossSectionReconstructed</a:t>
            </a:r>
            <a:r>
              <a:rPr lang="en-US" dirty="0" smtClean="0"/>
              <a:t>, heated, </a:t>
            </a:r>
            <a:r>
              <a:rPr lang="en-US" dirty="0" err="1" smtClean="0"/>
              <a:t>multiGroup</a:t>
            </a:r>
            <a:r>
              <a:rPr lang="en-US" dirty="0" smtClean="0"/>
              <a:t>,  MC, etc.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All styles except evaluated are derived from another style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Each type of data (cross section, multiplicity, distribution, etc.) can contain more than one style.</a:t>
            </a:r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e.g.  a cross section can contain ‘evaluated’, ‘</a:t>
            </a:r>
            <a:r>
              <a:rPr lang="en-US" dirty="0" err="1" smtClean="0"/>
              <a:t>crossSectionReconstructed</a:t>
            </a:r>
            <a:r>
              <a:rPr lang="en-US" dirty="0" smtClean="0"/>
              <a:t>’, and one or more ‘heated’-style data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GND uses ‘styles’ to handle multiple types of data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 bwMode="auto">
          <a:xfrm>
            <a:off x="4058521" y="5522696"/>
            <a:ext cx="1115836" cy="441236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accent1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1600" dirty="0" smtClean="0">
                <a:solidFill>
                  <a:srgbClr val="000000"/>
                </a:solidFill>
              </a:rPr>
              <a:t>recon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2574772" y="5522696"/>
            <a:ext cx="1115836" cy="441236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accent1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1600" dirty="0" err="1" smtClean="0">
                <a:solidFill>
                  <a:srgbClr val="000000"/>
                </a:solidFill>
              </a:rPr>
              <a:t>eval</a:t>
            </a:r>
            <a:endParaRPr lang="en-US" sz="1600" dirty="0">
              <a:solidFill>
                <a:srgbClr val="000000"/>
              </a:solidFill>
            </a:endParaRPr>
          </a:p>
        </p:txBody>
      </p:sp>
      <p:cxnSp>
        <p:nvCxnSpPr>
          <p:cNvPr id="6" name="Straight Arrow Connector 5"/>
          <p:cNvCxnSpPr>
            <a:stCxn id="5" idx="3"/>
            <a:endCxn id="4" idx="1"/>
          </p:cNvCxnSpPr>
          <p:nvPr/>
        </p:nvCxnSpPr>
        <p:spPr>
          <a:xfrm>
            <a:off x="3690608" y="5743314"/>
            <a:ext cx="367913" cy="0"/>
          </a:xfrm>
          <a:prstGeom prst="straightConnector1">
            <a:avLst/>
          </a:prstGeom>
          <a:ln w="38100" cmpd="sng">
            <a:solidFill>
              <a:schemeClr val="accent1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 bwMode="auto">
          <a:xfrm>
            <a:off x="5670961" y="5165059"/>
            <a:ext cx="1115836" cy="441236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accent1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1600" dirty="0" smtClean="0">
                <a:solidFill>
                  <a:srgbClr val="000000"/>
                </a:solidFill>
              </a:rPr>
              <a:t>heated_1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5693358" y="5917502"/>
            <a:ext cx="1115836" cy="441236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accent1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1600" dirty="0" smtClean="0">
                <a:solidFill>
                  <a:srgbClr val="000000"/>
                </a:solidFill>
              </a:rPr>
              <a:t>heated_2</a:t>
            </a:r>
            <a:endParaRPr lang="en-US" sz="1600" dirty="0">
              <a:solidFill>
                <a:srgbClr val="000000"/>
              </a:solidFill>
            </a:endParaRPr>
          </a:p>
        </p:txBody>
      </p:sp>
      <p:cxnSp>
        <p:nvCxnSpPr>
          <p:cNvPr id="9" name="Straight Arrow Connector 8"/>
          <p:cNvCxnSpPr>
            <a:stCxn id="4" idx="3"/>
            <a:endCxn id="7" idx="1"/>
          </p:cNvCxnSpPr>
          <p:nvPr/>
        </p:nvCxnSpPr>
        <p:spPr>
          <a:xfrm flipV="1">
            <a:off x="5174357" y="5385677"/>
            <a:ext cx="496604" cy="357637"/>
          </a:xfrm>
          <a:prstGeom prst="straightConnector1">
            <a:avLst/>
          </a:prstGeom>
          <a:ln w="38100" cmpd="sng">
            <a:solidFill>
              <a:schemeClr val="accent1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4" idx="3"/>
            <a:endCxn id="8" idx="1"/>
          </p:cNvCxnSpPr>
          <p:nvPr/>
        </p:nvCxnSpPr>
        <p:spPr>
          <a:xfrm>
            <a:off x="5174357" y="5743314"/>
            <a:ext cx="519001" cy="394806"/>
          </a:xfrm>
          <a:prstGeom prst="straightConnector1">
            <a:avLst/>
          </a:prstGeom>
          <a:ln w="38100" cmpd="sng">
            <a:solidFill>
              <a:schemeClr val="accent1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2845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Processing for Monte Carlo</a:t>
            </a:r>
          </a:p>
        </p:txBody>
      </p:sp>
      <p:cxnSp>
        <p:nvCxnSpPr>
          <p:cNvPr id="54" name="Straight Arrow Connector 53"/>
          <p:cNvCxnSpPr>
            <a:stCxn id="70" idx="0"/>
          </p:cNvCxnSpPr>
          <p:nvPr/>
        </p:nvCxnSpPr>
        <p:spPr>
          <a:xfrm flipV="1">
            <a:off x="5413368" y="2605794"/>
            <a:ext cx="969095" cy="1347647"/>
          </a:xfrm>
          <a:prstGeom prst="straightConnector1">
            <a:avLst/>
          </a:prstGeom>
          <a:ln w="38100" cmpd="sng">
            <a:solidFill>
              <a:schemeClr val="accent1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Rounded Rectangle 54"/>
          <p:cNvSpPr/>
          <p:nvPr/>
        </p:nvSpPr>
        <p:spPr bwMode="auto">
          <a:xfrm>
            <a:off x="6380769" y="2161722"/>
            <a:ext cx="1339442" cy="441236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accent1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1600" dirty="0" smtClean="0">
                <a:solidFill>
                  <a:srgbClr val="000000"/>
                </a:solidFill>
              </a:rPr>
              <a:t>heated_002</a:t>
            </a:r>
            <a:endParaRPr lang="en-US" sz="1600" dirty="0">
              <a:solidFill>
                <a:srgbClr val="000000"/>
              </a:solidFill>
            </a:endParaRPr>
          </a:p>
        </p:txBody>
      </p:sp>
      <p:cxnSp>
        <p:nvCxnSpPr>
          <p:cNvPr id="56" name="Straight Arrow Connector 55"/>
          <p:cNvCxnSpPr>
            <a:stCxn id="70" idx="2"/>
          </p:cNvCxnSpPr>
          <p:nvPr/>
        </p:nvCxnSpPr>
        <p:spPr>
          <a:xfrm>
            <a:off x="5413368" y="4394677"/>
            <a:ext cx="969095" cy="1419090"/>
          </a:xfrm>
          <a:prstGeom prst="straightConnector1">
            <a:avLst/>
          </a:prstGeom>
          <a:ln w="38100" cmpd="sng">
            <a:solidFill>
              <a:schemeClr val="accent1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Rounded Rectangle 56"/>
          <p:cNvSpPr/>
          <p:nvPr/>
        </p:nvSpPr>
        <p:spPr bwMode="auto">
          <a:xfrm>
            <a:off x="3273240" y="3960392"/>
            <a:ext cx="1115836" cy="441236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accent1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1600" dirty="0" err="1" smtClean="0">
                <a:solidFill>
                  <a:srgbClr val="000000"/>
                </a:solidFill>
              </a:rPr>
              <a:t>apd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58" name="Rounded Rectangle 57"/>
          <p:cNvSpPr/>
          <p:nvPr/>
        </p:nvSpPr>
        <p:spPr bwMode="auto">
          <a:xfrm>
            <a:off x="1788459" y="3962582"/>
            <a:ext cx="1115836" cy="441236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accent1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1600" dirty="0" smtClean="0">
                <a:solidFill>
                  <a:srgbClr val="000000"/>
                </a:solidFill>
              </a:rPr>
              <a:t>recon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59" name="Rounded Rectangle 58"/>
          <p:cNvSpPr/>
          <p:nvPr/>
        </p:nvSpPr>
        <p:spPr bwMode="auto">
          <a:xfrm>
            <a:off x="304710" y="3962582"/>
            <a:ext cx="1115836" cy="441236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accent1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1600" dirty="0" err="1" smtClean="0">
                <a:solidFill>
                  <a:srgbClr val="000000"/>
                </a:solidFill>
              </a:rPr>
              <a:t>eval</a:t>
            </a:r>
            <a:endParaRPr lang="en-US" sz="1600" dirty="0">
              <a:solidFill>
                <a:srgbClr val="000000"/>
              </a:solidFill>
            </a:endParaRPr>
          </a:p>
        </p:txBody>
      </p:sp>
      <p:cxnSp>
        <p:nvCxnSpPr>
          <p:cNvPr id="60" name="Straight Arrow Connector 59"/>
          <p:cNvCxnSpPr>
            <a:stCxn id="59" idx="3"/>
            <a:endCxn id="58" idx="1"/>
          </p:cNvCxnSpPr>
          <p:nvPr/>
        </p:nvCxnSpPr>
        <p:spPr>
          <a:xfrm>
            <a:off x="1420546" y="4183200"/>
            <a:ext cx="367913" cy="0"/>
          </a:xfrm>
          <a:prstGeom prst="straightConnector1">
            <a:avLst/>
          </a:prstGeom>
          <a:ln w="38100" cmpd="sng">
            <a:solidFill>
              <a:schemeClr val="accent1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58" idx="3"/>
            <a:endCxn id="57" idx="1"/>
          </p:cNvCxnSpPr>
          <p:nvPr/>
        </p:nvCxnSpPr>
        <p:spPr>
          <a:xfrm flipV="1">
            <a:off x="2904295" y="4181010"/>
            <a:ext cx="368945" cy="2190"/>
          </a:xfrm>
          <a:prstGeom prst="straightConnector1">
            <a:avLst/>
          </a:prstGeom>
          <a:ln w="38100" cmpd="sng">
            <a:solidFill>
              <a:schemeClr val="accent1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57" idx="3"/>
            <a:endCxn id="70" idx="1"/>
          </p:cNvCxnSpPr>
          <p:nvPr/>
        </p:nvCxnSpPr>
        <p:spPr>
          <a:xfrm flipV="1">
            <a:off x="4389076" y="4174059"/>
            <a:ext cx="386016" cy="6951"/>
          </a:xfrm>
          <a:prstGeom prst="straightConnector1">
            <a:avLst/>
          </a:prstGeom>
          <a:ln w="38100" cmpd="sng">
            <a:solidFill>
              <a:schemeClr val="accent1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166635" y="1448141"/>
            <a:ext cx="8810731" cy="44627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300" dirty="0" err="1">
                <a:latin typeface="Calibri" panose="020F0502020204030204" pitchFamily="34" charset="0"/>
                <a:cs typeface="Calibri" panose="020F0502020204030204" pitchFamily="34" charset="0"/>
              </a:rPr>
              <a:t>processProtare.py</a:t>
            </a:r>
            <a:r>
              <a:rPr lang="en-US" sz="2300" dirty="0">
                <a:latin typeface="Calibri" panose="020F0502020204030204" pitchFamily="34" charset="0"/>
                <a:cs typeface="Calibri" panose="020F0502020204030204" pitchFamily="34" charset="0"/>
              </a:rPr>
              <a:t> --</a:t>
            </a:r>
            <a:r>
              <a:rPr lang="en-US" sz="2300" dirty="0" err="1">
                <a:latin typeface="Calibri" panose="020F0502020204030204" pitchFamily="34" charset="0"/>
                <a:cs typeface="Calibri" panose="020F0502020204030204" pitchFamily="34" charset="0"/>
              </a:rPr>
              <a:t>energyUnit</a:t>
            </a:r>
            <a:r>
              <a:rPr lang="en-US" sz="2300" dirty="0">
                <a:latin typeface="Calibri" panose="020F0502020204030204" pitchFamily="34" charset="0"/>
                <a:cs typeface="Calibri" panose="020F0502020204030204" pitchFamily="34" charset="0"/>
              </a:rPr>
              <a:t> MeV </a:t>
            </a:r>
            <a:r>
              <a:rPr lang="en-US" sz="2300" dirty="0" smtClean="0">
                <a:latin typeface="Calibri" panose="020F0502020204030204" pitchFamily="34" charset="0"/>
                <a:cs typeface="Calibri" panose="020F0502020204030204" pitchFamily="34" charset="0"/>
              </a:rPr>
              <a:t>–mc –t 1e-7 –t 1e-6 –t 1e-5 </a:t>
            </a:r>
            <a:r>
              <a:rPr lang="en-US" sz="2300" dirty="0">
                <a:latin typeface="Calibri" panose="020F0502020204030204" pitchFamily="34" charset="0"/>
                <a:cs typeface="Calibri" panose="020F0502020204030204" pitchFamily="34" charset="0"/>
              </a:rPr>
              <a:t>Li6.</a:t>
            </a:r>
            <a:r>
              <a:rPr lang="en-US" sz="2300" dirty="0" smtClean="0">
                <a:latin typeface="Calibri" panose="020F0502020204030204" pitchFamily="34" charset="0"/>
                <a:cs typeface="Calibri" panose="020F0502020204030204" pitchFamily="34" charset="0"/>
              </a:rPr>
              <a:t>xml</a:t>
            </a:r>
            <a:endParaRPr lang="en-US" sz="23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7" name="Curved Down Arrow 66"/>
          <p:cNvSpPr/>
          <p:nvPr/>
        </p:nvSpPr>
        <p:spPr bwMode="auto">
          <a:xfrm>
            <a:off x="817943" y="3217800"/>
            <a:ext cx="3153382" cy="731806"/>
          </a:xfrm>
          <a:prstGeom prst="curvedDownArrow">
            <a:avLst>
              <a:gd name="adj1" fmla="val 7628"/>
              <a:gd name="adj2" fmla="val 36703"/>
              <a:gd name="adj3" fmla="val 19118"/>
            </a:avLst>
          </a:prstGeom>
          <a:solidFill>
            <a:srgbClr val="3366FF"/>
          </a:solidFill>
          <a:ln>
            <a:solidFill>
              <a:srgbClr val="0000FF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68" name="Rounded Rectangle 67"/>
          <p:cNvSpPr/>
          <p:nvPr/>
        </p:nvSpPr>
        <p:spPr bwMode="auto">
          <a:xfrm>
            <a:off x="6380769" y="3949606"/>
            <a:ext cx="1389444" cy="441236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accent1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1600" dirty="0" smtClean="0">
                <a:solidFill>
                  <a:srgbClr val="000000"/>
                </a:solidFill>
              </a:rPr>
              <a:t>heated_001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69" name="Rounded Rectangle 68"/>
          <p:cNvSpPr/>
          <p:nvPr/>
        </p:nvSpPr>
        <p:spPr bwMode="auto">
          <a:xfrm>
            <a:off x="6380769" y="5741544"/>
            <a:ext cx="1329442" cy="441236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accent1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1600" dirty="0" smtClean="0">
                <a:solidFill>
                  <a:srgbClr val="000000"/>
                </a:solidFill>
              </a:rPr>
              <a:t>heated_000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70" name="Rounded Rectangle 69"/>
          <p:cNvSpPr/>
          <p:nvPr/>
        </p:nvSpPr>
        <p:spPr bwMode="auto">
          <a:xfrm>
            <a:off x="4775092" y="3953441"/>
            <a:ext cx="1276551" cy="441236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accent1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1600" dirty="0" err="1" smtClean="0">
                <a:solidFill>
                  <a:srgbClr val="000000"/>
                </a:solidFill>
              </a:rPr>
              <a:t>MonteCarlo</a:t>
            </a:r>
            <a:endParaRPr lang="en-US" sz="1600" dirty="0">
              <a:solidFill>
                <a:srgbClr val="000000"/>
              </a:solidFill>
            </a:endParaRPr>
          </a:p>
        </p:txBody>
      </p:sp>
      <p:cxnSp>
        <p:nvCxnSpPr>
          <p:cNvPr id="71" name="Straight Arrow Connector 70"/>
          <p:cNvCxnSpPr>
            <a:stCxn id="70" idx="3"/>
            <a:endCxn id="68" idx="1"/>
          </p:cNvCxnSpPr>
          <p:nvPr/>
        </p:nvCxnSpPr>
        <p:spPr>
          <a:xfrm flipV="1">
            <a:off x="6051643" y="4170224"/>
            <a:ext cx="329126" cy="3835"/>
          </a:xfrm>
          <a:prstGeom prst="straightConnector1">
            <a:avLst/>
          </a:prstGeom>
          <a:ln w="38100" cmpd="sng">
            <a:solidFill>
              <a:schemeClr val="accent1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5174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Processing for multi-group</a:t>
            </a:r>
          </a:p>
        </p:txBody>
      </p:sp>
      <p:cxnSp>
        <p:nvCxnSpPr>
          <p:cNvPr id="3" name="Straight Arrow Connector 2"/>
          <p:cNvCxnSpPr>
            <a:stCxn id="23" idx="0"/>
            <a:endCxn id="5" idx="1"/>
          </p:cNvCxnSpPr>
          <p:nvPr/>
        </p:nvCxnSpPr>
        <p:spPr>
          <a:xfrm flipV="1">
            <a:off x="4483734" y="2480881"/>
            <a:ext cx="897825" cy="1470610"/>
          </a:xfrm>
          <a:prstGeom prst="straightConnector1">
            <a:avLst/>
          </a:prstGeom>
          <a:ln w="38100" cmpd="sng">
            <a:solidFill>
              <a:schemeClr val="accent1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ounded Rectangle 4"/>
          <p:cNvSpPr/>
          <p:nvPr/>
        </p:nvSpPr>
        <p:spPr bwMode="auto">
          <a:xfrm>
            <a:off x="5381559" y="2260263"/>
            <a:ext cx="1309025" cy="441236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accent1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1600" dirty="0" smtClean="0">
                <a:solidFill>
                  <a:srgbClr val="000000"/>
                </a:solidFill>
              </a:rPr>
              <a:t>heated_002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7153389" y="2260263"/>
            <a:ext cx="1698920" cy="441236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accent1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1600" dirty="0" smtClean="0">
                <a:solidFill>
                  <a:srgbClr val="000000"/>
                </a:solidFill>
              </a:rPr>
              <a:t>MultiGroup_002</a:t>
            </a:r>
            <a:endParaRPr lang="en-US" sz="1600" dirty="0">
              <a:solidFill>
                <a:srgbClr val="000000"/>
              </a:solidFill>
            </a:endParaRPr>
          </a:p>
        </p:txBody>
      </p:sp>
      <p:cxnSp>
        <p:nvCxnSpPr>
          <p:cNvPr id="7" name="Straight Arrow Connector 6"/>
          <p:cNvCxnSpPr>
            <a:stCxn id="5" idx="3"/>
            <a:endCxn id="6" idx="1"/>
          </p:cNvCxnSpPr>
          <p:nvPr/>
        </p:nvCxnSpPr>
        <p:spPr>
          <a:xfrm>
            <a:off x="6690584" y="2480881"/>
            <a:ext cx="462805" cy="0"/>
          </a:xfrm>
          <a:prstGeom prst="straightConnector1">
            <a:avLst/>
          </a:prstGeom>
          <a:ln w="38100" cmpd="sng">
            <a:solidFill>
              <a:schemeClr val="accent1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23" idx="2"/>
            <a:endCxn id="20" idx="1"/>
          </p:cNvCxnSpPr>
          <p:nvPr/>
        </p:nvCxnSpPr>
        <p:spPr>
          <a:xfrm>
            <a:off x="4483734" y="4392727"/>
            <a:ext cx="897825" cy="1503741"/>
          </a:xfrm>
          <a:prstGeom prst="straightConnector1">
            <a:avLst/>
          </a:prstGeom>
          <a:ln w="38100" cmpd="sng">
            <a:solidFill>
              <a:schemeClr val="accent1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 bwMode="auto">
          <a:xfrm>
            <a:off x="2377596" y="3955487"/>
            <a:ext cx="1115836" cy="441236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accent1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1600" dirty="0" err="1" smtClean="0">
                <a:solidFill>
                  <a:srgbClr val="000000"/>
                </a:solidFill>
              </a:rPr>
              <a:t>apd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1162856" y="3962582"/>
            <a:ext cx="814059" cy="441236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accent1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1600" dirty="0" smtClean="0">
                <a:solidFill>
                  <a:srgbClr val="000000"/>
                </a:solidFill>
              </a:rPr>
              <a:t>recon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143892" y="3962582"/>
            <a:ext cx="644373" cy="441236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accent1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1600" dirty="0" err="1" smtClean="0">
                <a:solidFill>
                  <a:srgbClr val="000000"/>
                </a:solidFill>
              </a:rPr>
              <a:t>eval</a:t>
            </a:r>
            <a:endParaRPr lang="en-US" sz="1600" dirty="0">
              <a:solidFill>
                <a:srgbClr val="000000"/>
              </a:solidFill>
            </a:endParaRPr>
          </a:p>
        </p:txBody>
      </p:sp>
      <p:cxnSp>
        <p:nvCxnSpPr>
          <p:cNvPr id="12" name="Straight Arrow Connector 11"/>
          <p:cNvCxnSpPr>
            <a:stCxn id="11" idx="3"/>
            <a:endCxn id="10" idx="1"/>
          </p:cNvCxnSpPr>
          <p:nvPr/>
        </p:nvCxnSpPr>
        <p:spPr>
          <a:xfrm>
            <a:off x="788265" y="4183200"/>
            <a:ext cx="374591" cy="0"/>
          </a:xfrm>
          <a:prstGeom prst="straightConnector1">
            <a:avLst/>
          </a:prstGeom>
          <a:ln w="38100" cmpd="sng">
            <a:solidFill>
              <a:schemeClr val="accent1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10" idx="3"/>
            <a:endCxn id="9" idx="1"/>
          </p:cNvCxnSpPr>
          <p:nvPr/>
        </p:nvCxnSpPr>
        <p:spPr>
          <a:xfrm flipV="1">
            <a:off x="1976915" y="4176105"/>
            <a:ext cx="400681" cy="7095"/>
          </a:xfrm>
          <a:prstGeom prst="straightConnector1">
            <a:avLst/>
          </a:prstGeom>
          <a:ln w="38100" cmpd="sng">
            <a:solidFill>
              <a:schemeClr val="accent1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9" idx="3"/>
            <a:endCxn id="23" idx="1"/>
          </p:cNvCxnSpPr>
          <p:nvPr/>
        </p:nvCxnSpPr>
        <p:spPr>
          <a:xfrm flipV="1">
            <a:off x="3493432" y="4172109"/>
            <a:ext cx="381611" cy="3996"/>
          </a:xfrm>
          <a:prstGeom prst="straightConnector1">
            <a:avLst/>
          </a:prstGeom>
          <a:ln w="38100" cmpd="sng">
            <a:solidFill>
              <a:schemeClr val="accent1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59577" y="1448141"/>
            <a:ext cx="8824846" cy="44627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300" dirty="0" err="1">
                <a:latin typeface="Calibri" panose="020F0502020204030204" pitchFamily="34" charset="0"/>
                <a:cs typeface="Calibri" panose="020F0502020204030204" pitchFamily="34" charset="0"/>
              </a:rPr>
              <a:t>processProtare.py</a:t>
            </a:r>
            <a:r>
              <a:rPr lang="en-US" sz="2300" dirty="0">
                <a:latin typeface="Calibri" panose="020F0502020204030204" pitchFamily="34" charset="0"/>
                <a:cs typeface="Calibri" panose="020F0502020204030204" pitchFamily="34" charset="0"/>
              </a:rPr>
              <a:t> --</a:t>
            </a:r>
            <a:r>
              <a:rPr lang="en-US" sz="2300" dirty="0" err="1">
                <a:latin typeface="Calibri" panose="020F0502020204030204" pitchFamily="34" charset="0"/>
                <a:cs typeface="Calibri" panose="020F0502020204030204" pitchFamily="34" charset="0"/>
              </a:rPr>
              <a:t>energyUnit</a:t>
            </a:r>
            <a:r>
              <a:rPr lang="en-US" sz="2300" dirty="0">
                <a:latin typeface="Calibri" panose="020F0502020204030204" pitchFamily="34" charset="0"/>
                <a:cs typeface="Calibri" panose="020F0502020204030204" pitchFamily="34" charset="0"/>
              </a:rPr>
              <a:t> MeV </a:t>
            </a:r>
            <a:r>
              <a:rPr lang="en-US" sz="2300" dirty="0" smtClean="0">
                <a:latin typeface="Calibri" panose="020F0502020204030204" pitchFamily="34" charset="0"/>
                <a:cs typeface="Calibri" panose="020F0502020204030204" pitchFamily="34" charset="0"/>
              </a:rPr>
              <a:t>–mg –t 1e-7 –t 1e-6 –t 1e-5 </a:t>
            </a:r>
            <a:r>
              <a:rPr lang="en-US" sz="2300" dirty="0">
                <a:latin typeface="Calibri" panose="020F0502020204030204" pitchFamily="34" charset="0"/>
                <a:cs typeface="Calibri" panose="020F0502020204030204" pitchFamily="34" charset="0"/>
              </a:rPr>
              <a:t>Li6.</a:t>
            </a:r>
            <a:r>
              <a:rPr lang="en-US" sz="2300" dirty="0" smtClean="0">
                <a:latin typeface="Calibri" panose="020F0502020204030204" pitchFamily="34" charset="0"/>
                <a:cs typeface="Calibri" panose="020F0502020204030204" pitchFamily="34" charset="0"/>
              </a:rPr>
              <a:t>xml</a:t>
            </a:r>
            <a:endParaRPr lang="en-US" sz="23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Curved Down Arrow 15"/>
          <p:cNvSpPr/>
          <p:nvPr/>
        </p:nvSpPr>
        <p:spPr bwMode="auto">
          <a:xfrm>
            <a:off x="523912" y="3217801"/>
            <a:ext cx="2535298" cy="723400"/>
          </a:xfrm>
          <a:prstGeom prst="curvedDownArrow">
            <a:avLst>
              <a:gd name="adj1" fmla="val 7628"/>
              <a:gd name="adj2" fmla="val 36703"/>
              <a:gd name="adj3" fmla="val 19118"/>
            </a:avLst>
          </a:prstGeom>
          <a:solidFill>
            <a:srgbClr val="3366FF"/>
          </a:solidFill>
          <a:ln>
            <a:solidFill>
              <a:srgbClr val="0000FF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5381560" y="3949606"/>
            <a:ext cx="1385658" cy="441236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accent1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1600" dirty="0" smtClean="0">
                <a:solidFill>
                  <a:srgbClr val="000000"/>
                </a:solidFill>
              </a:rPr>
              <a:t>heated_001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7153388" y="3949606"/>
            <a:ext cx="1730201" cy="441236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accent1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1600" dirty="0" smtClean="0">
                <a:solidFill>
                  <a:srgbClr val="000000"/>
                </a:solidFill>
              </a:rPr>
              <a:t>MultiGroup_001</a:t>
            </a:r>
            <a:endParaRPr lang="en-US" sz="1600" dirty="0">
              <a:solidFill>
                <a:srgbClr val="000000"/>
              </a:solidFill>
            </a:endParaRPr>
          </a:p>
        </p:txBody>
      </p:sp>
      <p:cxnSp>
        <p:nvCxnSpPr>
          <p:cNvPr id="19" name="Straight Arrow Connector 18"/>
          <p:cNvCxnSpPr>
            <a:stCxn id="17" idx="3"/>
            <a:endCxn id="18" idx="1"/>
          </p:cNvCxnSpPr>
          <p:nvPr/>
        </p:nvCxnSpPr>
        <p:spPr>
          <a:xfrm>
            <a:off x="6767218" y="4170224"/>
            <a:ext cx="386170" cy="0"/>
          </a:xfrm>
          <a:prstGeom prst="straightConnector1">
            <a:avLst/>
          </a:prstGeom>
          <a:ln w="38100" cmpd="sng">
            <a:solidFill>
              <a:schemeClr val="accent1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 bwMode="auto">
          <a:xfrm>
            <a:off x="5381559" y="5675850"/>
            <a:ext cx="1309025" cy="441236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accent1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1600" dirty="0" smtClean="0">
                <a:solidFill>
                  <a:srgbClr val="000000"/>
                </a:solidFill>
              </a:rPr>
              <a:t>heated_000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21" name="Rounded Rectangle 20"/>
          <p:cNvSpPr/>
          <p:nvPr/>
        </p:nvSpPr>
        <p:spPr bwMode="auto">
          <a:xfrm>
            <a:off x="7153388" y="5675850"/>
            <a:ext cx="1755225" cy="441236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accent1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1600" dirty="0" smtClean="0">
                <a:solidFill>
                  <a:srgbClr val="000000"/>
                </a:solidFill>
              </a:rPr>
              <a:t>MultiGroup_000</a:t>
            </a:r>
            <a:endParaRPr lang="en-US" sz="1600" dirty="0">
              <a:solidFill>
                <a:srgbClr val="000000"/>
              </a:solidFill>
            </a:endParaRPr>
          </a:p>
        </p:txBody>
      </p:sp>
      <p:cxnSp>
        <p:nvCxnSpPr>
          <p:cNvPr id="22" name="Straight Arrow Connector 21"/>
          <p:cNvCxnSpPr>
            <a:stCxn id="20" idx="3"/>
            <a:endCxn id="21" idx="1"/>
          </p:cNvCxnSpPr>
          <p:nvPr/>
        </p:nvCxnSpPr>
        <p:spPr>
          <a:xfrm>
            <a:off x="6690584" y="5896468"/>
            <a:ext cx="462804" cy="0"/>
          </a:xfrm>
          <a:prstGeom prst="straightConnector1">
            <a:avLst/>
          </a:prstGeom>
          <a:ln w="38100" cmpd="sng">
            <a:solidFill>
              <a:schemeClr val="accent1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 bwMode="auto">
          <a:xfrm>
            <a:off x="3875043" y="3951491"/>
            <a:ext cx="1217382" cy="441236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accent1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1600" dirty="0" err="1">
                <a:solidFill>
                  <a:srgbClr val="000000"/>
                </a:solidFill>
              </a:rPr>
              <a:t>M</a:t>
            </a:r>
            <a:r>
              <a:rPr lang="en-US" sz="1600" dirty="0" err="1" smtClean="0">
                <a:solidFill>
                  <a:srgbClr val="000000"/>
                </a:solidFill>
              </a:rPr>
              <a:t>ultiGroup</a:t>
            </a:r>
            <a:endParaRPr lang="en-US" sz="1600" dirty="0">
              <a:solidFill>
                <a:srgbClr val="000000"/>
              </a:solidFill>
            </a:endParaRPr>
          </a:p>
        </p:txBody>
      </p:sp>
      <p:cxnSp>
        <p:nvCxnSpPr>
          <p:cNvPr id="48" name="Straight Arrow Connector 47"/>
          <p:cNvCxnSpPr>
            <a:stCxn id="23" idx="3"/>
            <a:endCxn id="17" idx="1"/>
          </p:cNvCxnSpPr>
          <p:nvPr/>
        </p:nvCxnSpPr>
        <p:spPr>
          <a:xfrm flipV="1">
            <a:off x="5092425" y="4170224"/>
            <a:ext cx="289135" cy="1885"/>
          </a:xfrm>
          <a:prstGeom prst="straightConnector1">
            <a:avLst/>
          </a:prstGeom>
          <a:ln w="38100" cmpd="sng">
            <a:solidFill>
              <a:schemeClr val="accent1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29092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FUDGE: Contents of a “styles” element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6300"/>
            <a:ext cx="9144000" cy="255873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auto">
          <a:xfrm>
            <a:off x="1" y="3197024"/>
            <a:ext cx="9144000" cy="437957"/>
          </a:xfrm>
          <a:prstGeom prst="rect">
            <a:avLst/>
          </a:prstGeom>
          <a:noFill/>
          <a:ln w="28575" cmpd="sng">
            <a:solidFill>
              <a:srgbClr val="FF0000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165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FUDGE: Contents of a “</a:t>
            </a:r>
            <a:r>
              <a:rPr lang="en-US" dirty="0" err="1" smtClean="0"/>
              <a:t>crossSection</a:t>
            </a:r>
            <a:r>
              <a:rPr lang="en-US" dirty="0" smtClean="0"/>
              <a:t>” element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74800"/>
            <a:ext cx="9144000" cy="368456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 bwMode="auto">
          <a:xfrm>
            <a:off x="0" y="2572941"/>
            <a:ext cx="9143999" cy="503641"/>
          </a:xfrm>
          <a:prstGeom prst="rect">
            <a:avLst/>
          </a:prstGeom>
          <a:noFill/>
          <a:ln w="28575" cmpd="sng">
            <a:solidFill>
              <a:srgbClr val="FF0000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341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FUDGE: Contents of a “</a:t>
            </a:r>
            <a:r>
              <a:rPr lang="en-US" dirty="0" err="1" smtClean="0"/>
              <a:t>outputChannel</a:t>
            </a:r>
            <a:r>
              <a:rPr lang="en-US" dirty="0" smtClean="0"/>
              <a:t>” element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55862"/>
            <a:ext cx="9144000" cy="495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353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processing with other codes</a:t>
            </a:r>
            <a:endParaRPr lang="en-US" dirty="0"/>
          </a:p>
        </p:txBody>
      </p:sp>
      <p:pic>
        <p:nvPicPr>
          <p:cNvPr id="3" name="Picture 2" descr="03_30_H1_summary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9" t="1993" r="10001" b="4325"/>
          <a:stretch/>
        </p:blipFill>
        <p:spPr>
          <a:xfrm>
            <a:off x="62763" y="1335693"/>
            <a:ext cx="9018474" cy="5032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4783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rgbClr val="000000"/>
                </a:solidFill>
              </a:rPr>
              <a:t>Unresolved resonance probability table </a:t>
            </a:r>
            <a:r>
              <a:rPr lang="en-US" dirty="0" smtClean="0">
                <a:solidFill>
                  <a:srgbClr val="000000"/>
                </a:solidFill>
              </a:rPr>
              <a:t>generation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This is being implemented by Dave Brown (BNL)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Multi-band</a:t>
            </a:r>
          </a:p>
          <a:p>
            <a:r>
              <a:rPr lang="en-US" dirty="0">
                <a:solidFill>
                  <a:srgbClr val="000000"/>
                </a:solidFill>
              </a:rPr>
              <a:t>Thermal scattering generation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We need to implement something like NJOY’s </a:t>
            </a:r>
            <a:r>
              <a:rPr lang="en-US" dirty="0" smtClean="0">
                <a:solidFill>
                  <a:srgbClr val="000000"/>
                </a:solidFill>
              </a:rPr>
              <a:t>LEAPR and THERMR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H</a:t>
            </a:r>
            <a:r>
              <a:rPr lang="en-US" dirty="0" smtClean="0">
                <a:solidFill>
                  <a:srgbClr val="000000"/>
                </a:solidFill>
              </a:rPr>
              <a:t>ave a definition in GND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Thermal </a:t>
            </a:r>
            <a:r>
              <a:rPr lang="en-US" dirty="0" err="1" smtClean="0">
                <a:solidFill>
                  <a:srgbClr val="000000"/>
                </a:solidFill>
              </a:rPr>
              <a:t>upscatter</a:t>
            </a:r>
            <a:r>
              <a:rPr lang="en-US" dirty="0" smtClean="0">
                <a:solidFill>
                  <a:srgbClr val="000000"/>
                </a:solidFill>
              </a:rPr>
              <a:t> for deterministic transport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Only treats elastic scattering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Have code to calculate these data, still need to hook into FUDGE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Kiwi: package that uses FUDGE to generate realizations of nuclear data from mean and covariance data.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Fix GND to ACE and maybe others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Documentation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FUDGE: future 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433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“</a:t>
            </a:r>
            <a:r>
              <a:rPr lang="en-US" dirty="0" err="1" smtClean="0"/>
              <a:t>protare</a:t>
            </a:r>
            <a:r>
              <a:rPr lang="en-US" dirty="0" smtClean="0"/>
              <a:t>”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GND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LLNL nuclear data infrastructure:</a:t>
            </a:r>
          </a:p>
          <a:p>
            <a:pPr lvl="1"/>
            <a:r>
              <a:rPr lang="en-US" dirty="0" smtClean="0"/>
              <a:t>FUDGE</a:t>
            </a:r>
            <a:br>
              <a:rPr lang="en-US" dirty="0" smtClean="0"/>
            </a:br>
            <a:endParaRPr lang="en-US" dirty="0"/>
          </a:p>
          <a:p>
            <a:r>
              <a:rPr lang="en-US" dirty="0" smtClean="0"/>
              <a:t>GIDI: GND API</a:t>
            </a:r>
          </a:p>
          <a:p>
            <a:pPr lvl="1"/>
            <a:r>
              <a:rPr lang="en-US" dirty="0" smtClean="0"/>
              <a:t>GND is a new nuclear data format (structure) for storing data</a:t>
            </a:r>
          </a:p>
          <a:p>
            <a:pPr lvl="2"/>
            <a:r>
              <a:rPr lang="en-US" dirty="0" smtClean="0"/>
              <a:t>Caleb’s talk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773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GIDI: General Interaction Data Interface</a:t>
            </a:r>
          </a:p>
          <a:p>
            <a:pPr lvl="1"/>
            <a:r>
              <a:rPr lang="en-US" dirty="0" smtClean="0"/>
              <a:t>Transport code API for GND</a:t>
            </a:r>
            <a:endParaRPr lang="en-US" dirty="0"/>
          </a:p>
          <a:p>
            <a:r>
              <a:rPr lang="en-US" dirty="0" smtClean="0"/>
              <a:t>Written in C++</a:t>
            </a:r>
          </a:p>
          <a:p>
            <a:pPr lvl="1"/>
            <a:r>
              <a:rPr lang="en-US" dirty="0" smtClean="0"/>
              <a:t>Update from older version that was written in C</a:t>
            </a:r>
          </a:p>
          <a:p>
            <a:pPr lvl="1"/>
            <a:r>
              <a:rPr lang="en-US" dirty="0" smtClean="0"/>
              <a:t>Starting to test in an LLNL deterministic code</a:t>
            </a:r>
          </a:p>
          <a:p>
            <a:r>
              <a:rPr lang="en-US" dirty="0" smtClean="0"/>
              <a:t>Uses the </a:t>
            </a:r>
            <a:r>
              <a:rPr lang="en-US" dirty="0" err="1" smtClean="0"/>
              <a:t>PoPs</a:t>
            </a:r>
            <a:r>
              <a:rPr lang="en-US" dirty="0" smtClean="0"/>
              <a:t> (</a:t>
            </a:r>
            <a:r>
              <a:rPr lang="en-US" dirty="0"/>
              <a:t>P</a:t>
            </a:r>
            <a:r>
              <a:rPr lang="en-US" dirty="0" smtClean="0"/>
              <a:t>roperties </a:t>
            </a:r>
            <a:r>
              <a:rPr lang="en-US" dirty="0"/>
              <a:t>O</a:t>
            </a:r>
            <a:r>
              <a:rPr lang="en-US" dirty="0" smtClean="0"/>
              <a:t>f Particles) API and database</a:t>
            </a:r>
          </a:p>
          <a:p>
            <a:pPr lvl="1"/>
            <a:r>
              <a:rPr lang="en-US" dirty="0" smtClean="0"/>
              <a:t>Being developed at LLNL</a:t>
            </a:r>
          </a:p>
          <a:p>
            <a:pPr lvl="1"/>
            <a:r>
              <a:rPr lang="en-US" dirty="0" err="1" smtClean="0"/>
              <a:t>PoPS</a:t>
            </a:r>
            <a:r>
              <a:rPr lang="en-US" dirty="0" smtClean="0"/>
              <a:t> is part of SG38 standard</a:t>
            </a:r>
          </a:p>
          <a:p>
            <a:r>
              <a:rPr lang="en-US" dirty="0" smtClean="0"/>
              <a:t>Testing in LLNL deterministic transport code </a:t>
            </a:r>
            <a:r>
              <a:rPr lang="en-US" dirty="0" err="1" smtClean="0"/>
              <a:t>Ardra</a:t>
            </a:r>
            <a:endParaRPr lang="en-US" dirty="0" smtClean="0"/>
          </a:p>
          <a:p>
            <a:r>
              <a:rPr lang="en-US" dirty="0" smtClean="0"/>
              <a:t>Old version used in LLNL Monte Carlo transport code Mercury</a:t>
            </a:r>
          </a:p>
          <a:p>
            <a:pPr lvl="1"/>
            <a:r>
              <a:rPr lang="en-US" dirty="0" smtClean="0"/>
              <a:t>New version to test in Mercury soon</a:t>
            </a:r>
          </a:p>
          <a:p>
            <a:pPr lvl="1"/>
            <a:r>
              <a:rPr lang="en-US" dirty="0" smtClean="0"/>
              <a:t>Old version also used in GEANT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GIDI: overview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246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PoPs</a:t>
            </a:r>
            <a:r>
              <a:rPr lang="en-US" dirty="0" smtClean="0"/>
              <a:t>: Property Of Particles – a particle database</a:t>
            </a:r>
          </a:p>
          <a:p>
            <a:pPr lvl="1"/>
            <a:r>
              <a:rPr lang="en-US" dirty="0" smtClean="0"/>
              <a:t>Updated to latest GND/</a:t>
            </a:r>
            <a:r>
              <a:rPr lang="en-US" dirty="0" err="1" smtClean="0"/>
              <a:t>PoPs</a:t>
            </a:r>
            <a:endParaRPr lang="en-US" dirty="0" smtClean="0"/>
          </a:p>
          <a:p>
            <a:r>
              <a:rPr lang="en-US" dirty="0" smtClean="0"/>
              <a:t>Deterministic</a:t>
            </a:r>
          </a:p>
          <a:p>
            <a:pPr lvl="1"/>
            <a:r>
              <a:rPr lang="en-US" dirty="0" smtClean="0"/>
              <a:t>Add energy deposition support</a:t>
            </a:r>
          </a:p>
          <a:p>
            <a:pPr lvl="1"/>
            <a:r>
              <a:rPr lang="en-US" dirty="0" err="1" smtClean="0"/>
              <a:t>Upscatter</a:t>
            </a:r>
            <a:endParaRPr lang="en-US" dirty="0" smtClean="0"/>
          </a:p>
          <a:p>
            <a:pPr lvl="1"/>
            <a:r>
              <a:rPr lang="en-US" dirty="0" smtClean="0"/>
              <a:t>Far in the future?: on the fly processing like multi-grouping</a:t>
            </a:r>
          </a:p>
          <a:p>
            <a:r>
              <a:rPr lang="en-US" dirty="0" smtClean="0"/>
              <a:t>Monte Carlo</a:t>
            </a:r>
          </a:p>
          <a:p>
            <a:pPr lvl="1"/>
            <a:r>
              <a:rPr lang="en-US" dirty="0" smtClean="0"/>
              <a:t>Convert C routines to C++</a:t>
            </a:r>
          </a:p>
          <a:p>
            <a:pPr lvl="1"/>
            <a:r>
              <a:rPr lang="en-US" dirty="0" smtClean="0"/>
              <a:t>Add energy deposition support</a:t>
            </a:r>
          </a:p>
          <a:p>
            <a:pPr lvl="1"/>
            <a:r>
              <a:rPr lang="en-US" dirty="0" smtClean="0"/>
              <a:t>Add multi-temperature support</a:t>
            </a:r>
          </a:p>
          <a:p>
            <a:pPr lvl="1"/>
            <a:r>
              <a:rPr lang="en-US" dirty="0" smtClean="0"/>
              <a:t>Add angle biasing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peed up sampling</a:t>
            </a:r>
          </a:p>
          <a:p>
            <a:pPr lvl="2"/>
            <a:r>
              <a:rPr lang="en-US" dirty="0" smtClean="0"/>
              <a:t>Significant work already completed by a summer student (Nick A.)</a:t>
            </a:r>
          </a:p>
          <a:p>
            <a:pPr lvl="1"/>
            <a:r>
              <a:rPr lang="en-US" dirty="0" smtClean="0"/>
              <a:t>Far in the future?: on the fly processing like heating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GIDI: Future 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6600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GND</a:t>
            </a:r>
          </a:p>
          <a:p>
            <a:pPr lvl="1"/>
            <a:r>
              <a:rPr lang="en-US" dirty="0" smtClean="0"/>
              <a:t>I expect few changes and changes to be small</a:t>
            </a:r>
          </a:p>
          <a:p>
            <a:r>
              <a:rPr lang="en-US" dirty="0" smtClean="0"/>
              <a:t>FUDGE</a:t>
            </a:r>
          </a:p>
          <a:p>
            <a:pPr lvl="1"/>
            <a:r>
              <a:rPr lang="en-US" dirty="0" smtClean="0"/>
              <a:t>Nearly updated to latest GND</a:t>
            </a:r>
          </a:p>
          <a:p>
            <a:pPr lvl="1"/>
            <a:r>
              <a:rPr lang="en-US" dirty="0" smtClean="0"/>
              <a:t>Freely available at </a:t>
            </a:r>
            <a:r>
              <a:rPr lang="en-US" dirty="0">
                <a:hlinkClick r:id="rId2"/>
              </a:rPr>
              <a:t>https://ndclx4.bnl.gov/gf/project/gnd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 lvl="1"/>
            <a:r>
              <a:rPr lang="en-US" dirty="0" smtClean="0"/>
              <a:t>Plan to release another version before 1 Jan. 2017 with multi-group processing</a:t>
            </a:r>
          </a:p>
          <a:p>
            <a:r>
              <a:rPr lang="en-US" dirty="0" smtClean="0"/>
              <a:t>GIDI</a:t>
            </a:r>
          </a:p>
          <a:p>
            <a:pPr lvl="1"/>
            <a:r>
              <a:rPr lang="en-US" dirty="0" smtClean="0"/>
              <a:t>Changing to pure C++</a:t>
            </a:r>
          </a:p>
          <a:p>
            <a:pPr lvl="1"/>
            <a:r>
              <a:rPr lang="en-US" dirty="0" smtClean="0"/>
              <a:t>Multi-group for all temperatures complete by 1 Jan. 2017</a:t>
            </a:r>
          </a:p>
          <a:p>
            <a:pPr lvl="1"/>
            <a:r>
              <a:rPr lang="en-US" dirty="0" smtClean="0"/>
              <a:t>Multi-temperature and Monte Carlo (minus angle biasing) early 2017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5032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 set of nuclear reaction data for a </a:t>
            </a:r>
            <a:r>
              <a:rPr lang="en-US" dirty="0" err="1" smtClean="0">
                <a:solidFill>
                  <a:srgbClr val="008000"/>
                </a:solidFill>
              </a:rPr>
              <a:t>PRO</a:t>
            </a:r>
            <a:r>
              <a:rPr lang="en-US" dirty="0" err="1" smtClean="0"/>
              <a:t>jectile</a:t>
            </a:r>
            <a:r>
              <a:rPr lang="en-US" dirty="0" smtClean="0"/>
              <a:t> hitting a </a:t>
            </a:r>
            <a:r>
              <a:rPr lang="en-US" dirty="0" err="1" smtClean="0">
                <a:solidFill>
                  <a:srgbClr val="008000"/>
                </a:solidFill>
              </a:rPr>
              <a:t>TAR</a:t>
            </a:r>
            <a:r>
              <a:rPr lang="en-US" dirty="0" err="1" smtClean="0"/>
              <a:t>get</a:t>
            </a:r>
            <a:r>
              <a:rPr lang="en-US" dirty="0" smtClean="0"/>
              <a:t> for an </a:t>
            </a:r>
            <a:r>
              <a:rPr lang="en-US" dirty="0" smtClean="0">
                <a:solidFill>
                  <a:srgbClr val="008000"/>
                </a:solidFill>
              </a:rPr>
              <a:t>E</a:t>
            </a:r>
            <a:r>
              <a:rPr lang="en-US" dirty="0" smtClean="0"/>
              <a:t>valuation</a:t>
            </a:r>
          </a:p>
          <a:p>
            <a:pPr lvl="1"/>
            <a:r>
              <a:rPr lang="en-US" dirty="0" smtClean="0"/>
              <a:t>Examples: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Like an ENDF NSUB + MAT + NLIB</a:t>
            </a:r>
          </a:p>
          <a:p>
            <a:r>
              <a:rPr lang="en-US" dirty="0" smtClean="0"/>
              <a:t>A GND file represents one </a:t>
            </a:r>
            <a:r>
              <a:rPr lang="en-US" dirty="0" err="1" smtClean="0"/>
              <a:t>protare</a:t>
            </a:r>
            <a:endParaRPr lang="en-US" dirty="0" smtClean="0"/>
          </a:p>
          <a:p>
            <a:pPr lvl="1"/>
            <a:r>
              <a:rPr lang="en-US" dirty="0" err="1" smtClean="0"/>
              <a:t>Protare</a:t>
            </a:r>
            <a:r>
              <a:rPr lang="en-US" dirty="0" smtClean="0"/>
              <a:t>: ‘n’,</a:t>
            </a:r>
            <a:r>
              <a:rPr lang="en-US" dirty="0"/>
              <a:t> </a:t>
            </a:r>
            <a:r>
              <a:rPr lang="en-US" dirty="0" smtClean="0"/>
              <a:t>‘O16’, ‘ENDF/B-VII.1’</a:t>
            </a:r>
          </a:p>
          <a:p>
            <a:pPr lvl="1"/>
            <a:r>
              <a:rPr lang="en-US" dirty="0" err="1" smtClean="0"/>
              <a:t>Protare</a:t>
            </a:r>
            <a:r>
              <a:rPr lang="en-US" dirty="0" smtClean="0"/>
              <a:t>: </a:t>
            </a:r>
            <a:r>
              <a:rPr lang="en-US" dirty="0"/>
              <a:t>‘n’</a:t>
            </a:r>
            <a:r>
              <a:rPr lang="en-US" dirty="0" smtClean="0"/>
              <a:t>, ‘O16’, </a:t>
            </a:r>
            <a:r>
              <a:rPr lang="en-US" dirty="0"/>
              <a:t>‘ENDF/B</a:t>
            </a:r>
            <a:r>
              <a:rPr lang="en-US" dirty="0" smtClean="0"/>
              <a:t>-8_beta2’</a:t>
            </a:r>
            <a:endParaRPr lang="en-US" dirty="0"/>
          </a:p>
          <a:p>
            <a:pPr lvl="1"/>
            <a:r>
              <a:rPr lang="en-US" dirty="0" err="1" smtClean="0"/>
              <a:t>Protare</a:t>
            </a:r>
            <a:r>
              <a:rPr lang="en-US" dirty="0" smtClean="0"/>
              <a:t>: </a:t>
            </a:r>
            <a:r>
              <a:rPr lang="en-US" dirty="0"/>
              <a:t>‘n’, </a:t>
            </a:r>
            <a:r>
              <a:rPr lang="en-US" dirty="0" smtClean="0"/>
              <a:t>‘O16’, ‘JENDL-4.0’</a:t>
            </a:r>
          </a:p>
          <a:p>
            <a:r>
              <a:rPr lang="en-US" dirty="0" smtClean="0"/>
              <a:t>‘Map’ file allows all three to be in a data library release</a:t>
            </a:r>
          </a:p>
          <a:p>
            <a:pPr lvl="1"/>
            <a:r>
              <a:rPr lang="en-US" dirty="0" smtClean="0"/>
              <a:t>‘Map’ is not an official SG38 definition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/>
              <a:t>p</a:t>
            </a:r>
            <a:r>
              <a:rPr lang="en-US" dirty="0" err="1" smtClean="0"/>
              <a:t>rotare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407916" y="2195417"/>
            <a:ext cx="3660903" cy="1237262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en-US" dirty="0"/>
              <a:t>n</a:t>
            </a:r>
            <a:r>
              <a:rPr lang="en-US" dirty="0" smtClean="0"/>
              <a:t> + O16		for ENDF/B-VII.0</a:t>
            </a:r>
          </a:p>
          <a:p>
            <a:pPr>
              <a:lnSpc>
                <a:spcPct val="140000"/>
              </a:lnSpc>
            </a:pPr>
            <a:r>
              <a:rPr lang="en-US" dirty="0"/>
              <a:t>n</a:t>
            </a:r>
            <a:r>
              <a:rPr lang="en-US" dirty="0" smtClean="0"/>
              <a:t> + Fe56		for ENDF/B-8_beta2</a:t>
            </a:r>
          </a:p>
          <a:p>
            <a:pPr>
              <a:lnSpc>
                <a:spcPct val="140000"/>
              </a:lnSpc>
            </a:pPr>
            <a:r>
              <a:rPr lang="en-US" dirty="0" smtClean="0"/>
              <a:t>p + Li6		for JEFF-3.2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695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Stores evaluated and/or processed data</a:t>
            </a:r>
          </a:p>
          <a:p>
            <a:r>
              <a:rPr lang="en-US" dirty="0" smtClean="0"/>
              <a:t>Multiple sets of processed data can be stored in a GND file simultaneously</a:t>
            </a:r>
          </a:p>
          <a:p>
            <a:r>
              <a:rPr lang="en-US" dirty="0" smtClean="0"/>
              <a:t>GND defines a structure that is hierarchical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GND: Overview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05" y="3656381"/>
            <a:ext cx="8958390" cy="2441860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 bwMode="auto">
          <a:xfrm>
            <a:off x="5205894" y="4150361"/>
            <a:ext cx="3256610" cy="462168"/>
          </a:xfrm>
          <a:prstGeom prst="wedgeRoundRectCallout">
            <a:avLst>
              <a:gd name="adj1" fmla="val -139190"/>
              <a:gd name="adj2" fmla="val -35756"/>
              <a:gd name="adj3" fmla="val 16667"/>
            </a:avLst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accent1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dirty="0" smtClean="0">
                <a:solidFill>
                  <a:srgbClr val="000000"/>
                </a:solidFill>
              </a:rPr>
              <a:t>Talk more about styles later.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ounded Rectangular Callout 6"/>
          <p:cNvSpPr/>
          <p:nvPr/>
        </p:nvSpPr>
        <p:spPr bwMode="auto">
          <a:xfrm>
            <a:off x="5250670" y="5292853"/>
            <a:ext cx="3256610" cy="462168"/>
          </a:xfrm>
          <a:prstGeom prst="wedgeRoundRectCallout">
            <a:avLst>
              <a:gd name="adj1" fmla="val -117709"/>
              <a:gd name="adj2" fmla="val -42742"/>
              <a:gd name="adj3" fmla="val 16667"/>
            </a:avLst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accent1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dirty="0" smtClean="0">
                <a:solidFill>
                  <a:srgbClr val="000000"/>
                </a:solidFill>
              </a:rPr>
              <a:t>Talk more about cross section per each reaction later.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08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FUDGE: For </a:t>
            </a:r>
            <a:r>
              <a:rPr lang="en-US" dirty="0"/>
              <a:t>Updating Data and Generating Evaluations</a:t>
            </a:r>
          </a:p>
          <a:p>
            <a:r>
              <a:rPr lang="en-US" dirty="0"/>
              <a:t>Originally </a:t>
            </a:r>
            <a:r>
              <a:rPr lang="en-US" dirty="0" smtClean="0"/>
              <a:t>developed </a:t>
            </a:r>
            <a:r>
              <a:rPr lang="en-US" dirty="0"/>
              <a:t>for LLNL’s ENDL </a:t>
            </a:r>
            <a:r>
              <a:rPr lang="en-US" dirty="0" smtClean="0"/>
              <a:t>format </a:t>
            </a:r>
            <a:endParaRPr lang="en-US" dirty="0"/>
          </a:p>
          <a:p>
            <a:pPr lvl="1"/>
            <a:r>
              <a:rPr lang="en-US" dirty="0" smtClean="0"/>
              <a:t>Read and write ENDL data</a:t>
            </a:r>
          </a:p>
          <a:p>
            <a:pPr lvl="1"/>
            <a:r>
              <a:rPr lang="en-US" dirty="0" smtClean="0"/>
              <a:t>Modifying, plot, check, etc.</a:t>
            </a:r>
          </a:p>
          <a:p>
            <a:pPr lvl="1"/>
            <a:r>
              <a:rPr lang="en-US" dirty="0" smtClean="0"/>
              <a:t>Process ENDL data into LLNL legacy files (deterministic and Monte Carlo)</a:t>
            </a:r>
          </a:p>
          <a:p>
            <a:r>
              <a:rPr lang="en-US" dirty="0" smtClean="0"/>
              <a:t>Additionally, can now handle GND data</a:t>
            </a:r>
          </a:p>
          <a:p>
            <a:pPr lvl="1"/>
            <a:r>
              <a:rPr lang="en-US" dirty="0" smtClean="0"/>
              <a:t>Convert ENDF to and from GND, convert ENDL to GND</a:t>
            </a:r>
          </a:p>
          <a:p>
            <a:pPr lvl="1"/>
            <a:r>
              <a:rPr lang="en-US" dirty="0" smtClean="0"/>
              <a:t>Reading</a:t>
            </a:r>
            <a:r>
              <a:rPr lang="en-US" dirty="0"/>
              <a:t>/</a:t>
            </a:r>
            <a:r>
              <a:rPr lang="en-US" dirty="0" smtClean="0"/>
              <a:t>writing</a:t>
            </a:r>
          </a:p>
          <a:p>
            <a:pPr lvl="1"/>
            <a:r>
              <a:rPr lang="en-US" dirty="0" smtClean="0"/>
              <a:t>Printing</a:t>
            </a:r>
            <a:r>
              <a:rPr lang="en-US" dirty="0"/>
              <a:t>/</a:t>
            </a:r>
            <a:r>
              <a:rPr lang="en-US" dirty="0" smtClean="0"/>
              <a:t>plotting</a:t>
            </a:r>
          </a:p>
          <a:p>
            <a:pPr lvl="1"/>
            <a:r>
              <a:rPr lang="en-US" dirty="0" smtClean="0"/>
              <a:t>Modifying</a:t>
            </a:r>
            <a:endParaRPr lang="en-US" dirty="0"/>
          </a:p>
          <a:p>
            <a:pPr lvl="1"/>
            <a:r>
              <a:rPr lang="en-US" dirty="0" smtClean="0"/>
              <a:t>Converting units (e.g., </a:t>
            </a:r>
            <a:r>
              <a:rPr lang="en-US" dirty="0" err="1" smtClean="0"/>
              <a:t>eV</a:t>
            </a:r>
            <a:r>
              <a:rPr lang="en-US" dirty="0" smtClean="0"/>
              <a:t> to MeV)</a:t>
            </a:r>
            <a:endParaRPr lang="en-US" dirty="0"/>
          </a:p>
          <a:p>
            <a:pPr lvl="1"/>
            <a:r>
              <a:rPr lang="en-US" dirty="0" smtClean="0"/>
              <a:t>Processing</a:t>
            </a:r>
          </a:p>
          <a:p>
            <a:pPr lvl="2"/>
            <a:r>
              <a:rPr lang="en-US" dirty="0" smtClean="0"/>
              <a:t>Reconstruct cross sections and angular data from resonance parameters</a:t>
            </a:r>
          </a:p>
          <a:p>
            <a:pPr lvl="2"/>
            <a:r>
              <a:rPr lang="en-US" dirty="0" smtClean="0"/>
              <a:t>Heat cross sections</a:t>
            </a:r>
          </a:p>
          <a:p>
            <a:pPr lvl="2"/>
            <a:r>
              <a:rPr lang="en-US" dirty="0" smtClean="0"/>
              <a:t>Calculate </a:t>
            </a:r>
            <a:r>
              <a:rPr lang="en-US" dirty="0" err="1" smtClean="0"/>
              <a:t>cdfs</a:t>
            </a:r>
            <a:r>
              <a:rPr lang="en-US" dirty="0" smtClean="0"/>
              <a:t> for Monte Carlo transport</a:t>
            </a:r>
          </a:p>
          <a:p>
            <a:pPr lvl="2"/>
            <a:r>
              <a:rPr lang="en-US" dirty="0" smtClean="0"/>
              <a:t>Multi-group for deterministic and Monte Carlo transport</a:t>
            </a:r>
            <a:endParaRPr lang="en-US" dirty="0"/>
          </a:p>
          <a:p>
            <a:pPr lvl="1"/>
            <a:r>
              <a:rPr lang="en-US" dirty="0" smtClean="0"/>
              <a:t>Checking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FUDGE: Capabilities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5080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Top level written in python</a:t>
            </a:r>
          </a:p>
          <a:p>
            <a:pPr lvl="1"/>
            <a:r>
              <a:rPr lang="en-US" dirty="0" smtClean="0"/>
              <a:t>Has C/C++ interface for computationally intensive calculations</a:t>
            </a:r>
          </a:p>
          <a:p>
            <a:pPr lvl="1"/>
            <a:r>
              <a:rPr lang="en-US" dirty="0" smtClean="0"/>
              <a:t>Some legacy ENDL support in FORTRAN</a:t>
            </a:r>
          </a:p>
          <a:p>
            <a:pPr lvl="1"/>
            <a:r>
              <a:rPr lang="en-US" dirty="0" smtClean="0"/>
              <a:t>Some processing multi-threading (RR, MG but not heating)</a:t>
            </a:r>
          </a:p>
          <a:p>
            <a:r>
              <a:rPr lang="en-US" dirty="0" smtClean="0"/>
              <a:t>Freely available at </a:t>
            </a:r>
            <a:r>
              <a:rPr lang="en-US" dirty="0">
                <a:hlinkClick r:id="rId2"/>
              </a:rPr>
              <a:t>https://ndclx4.bnl.gov/gf/project/gnd/</a:t>
            </a:r>
            <a:endParaRPr lang="en-US" dirty="0" smtClean="0"/>
          </a:p>
          <a:p>
            <a:r>
              <a:rPr lang="en-US" dirty="0"/>
              <a:t>For ENDF-VII.1 sub-</a:t>
            </a:r>
            <a:r>
              <a:rPr lang="en-US" dirty="0" smtClean="0"/>
              <a:t>libraries can </a:t>
            </a:r>
            <a:r>
              <a:rPr lang="en-US" dirty="0"/>
              <a:t>translate:</a:t>
            </a:r>
          </a:p>
          <a:p>
            <a:pPr lvl="2"/>
            <a:r>
              <a:rPr lang="en-US" dirty="0"/>
              <a:t> </a:t>
            </a:r>
            <a:r>
              <a:rPr lang="en-US" dirty="0" smtClean="0"/>
              <a:t>neutrons, protons, deuterons, tritons, helium3s, gammas, standards, electrons, </a:t>
            </a:r>
            <a:r>
              <a:rPr lang="en-US" dirty="0" err="1" smtClean="0"/>
              <a:t>photoat</a:t>
            </a:r>
            <a:r>
              <a:rPr lang="en-US" dirty="0" smtClean="0"/>
              <a:t>, </a:t>
            </a:r>
            <a:r>
              <a:rPr lang="en-US" dirty="0" err="1" smtClean="0"/>
              <a:t>thermal_scatt</a:t>
            </a:r>
            <a:r>
              <a:rPr lang="en-US" dirty="0" smtClean="0"/>
              <a:t> and </a:t>
            </a:r>
            <a:r>
              <a:rPr lang="en-US" dirty="0" err="1" smtClean="0"/>
              <a:t>atomic_relax</a:t>
            </a:r>
            <a:endParaRPr lang="en-US" dirty="0" smtClean="0"/>
          </a:p>
          <a:p>
            <a:r>
              <a:rPr lang="en-US" dirty="0" smtClean="0"/>
              <a:t>Translated and processed the ENDF/B-8_beta3 neutron library </a:t>
            </a:r>
            <a:endParaRPr lang="en-US" dirty="0"/>
          </a:p>
          <a:p>
            <a:r>
              <a:rPr lang="en-US" dirty="0" smtClean="0"/>
              <a:t>Still have issues with some MAT’s in some libraries that do not follow the ENDF-6 standard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FUDGE: general comments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952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85895" y="2466486"/>
            <a:ext cx="8933097" cy="3914475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accent1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Various operations on data types are supported</a:t>
            </a:r>
          </a:p>
          <a:p>
            <a:r>
              <a:rPr lang="en-US" dirty="0"/>
              <a:t>Including +, -, *, /, etc. on 1d data </a:t>
            </a:r>
            <a:r>
              <a:rPr lang="en-US" dirty="0" smtClean="0"/>
              <a:t>types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FUDGE: Manipulating and plotting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8077" y="2469434"/>
            <a:ext cx="5599950" cy="39322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72" y="3774876"/>
            <a:ext cx="3184757" cy="22283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6814" y="2776873"/>
            <a:ext cx="2454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</a:t>
            </a:r>
            <a:r>
              <a:rPr lang="en-US" sz="2400" dirty="0" smtClean="0"/>
              <a:t>(x) = f(x) × g(x)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75108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onstructing </a:t>
            </a:r>
            <a:r>
              <a:rPr lang="en-US" dirty="0" err="1" smtClean="0"/>
              <a:t>pointwise</a:t>
            </a:r>
            <a:r>
              <a:rPr lang="en-US" dirty="0" smtClean="0"/>
              <a:t> cross sections from resonance parameters</a:t>
            </a:r>
          </a:p>
          <a:p>
            <a:r>
              <a:rPr lang="en-US" dirty="0"/>
              <a:t>Unit conversion: </a:t>
            </a:r>
            <a:r>
              <a:rPr lang="en-US" dirty="0" err="1" smtClean="0"/>
              <a:t>convertUnits</a:t>
            </a:r>
            <a:r>
              <a:rPr lang="en-US" dirty="0"/>
              <a:t>( </a:t>
            </a:r>
            <a:r>
              <a:rPr lang="en-US" dirty="0" smtClean="0"/>
              <a:t>{ '</a:t>
            </a:r>
            <a:r>
              <a:rPr lang="en-US" dirty="0" err="1" smtClean="0"/>
              <a:t>eV</a:t>
            </a:r>
            <a:r>
              <a:rPr lang="en-US" dirty="0" smtClean="0"/>
              <a:t>' : </a:t>
            </a:r>
            <a:r>
              <a:rPr lang="en-US" dirty="0"/>
              <a:t>'</a:t>
            </a:r>
            <a:r>
              <a:rPr lang="en-US" dirty="0" smtClean="0"/>
              <a:t>MeV</a:t>
            </a:r>
            <a:r>
              <a:rPr lang="en-US" dirty="0"/>
              <a:t>'</a:t>
            </a:r>
            <a:r>
              <a:rPr lang="en-US" dirty="0" smtClean="0"/>
              <a:t> } )</a:t>
            </a:r>
          </a:p>
          <a:p>
            <a:r>
              <a:rPr lang="en-US" dirty="0" smtClean="0"/>
              <a:t>Average product data (energy and momentum unheated)</a:t>
            </a:r>
          </a:p>
          <a:p>
            <a:pPr lvl="1"/>
            <a:r>
              <a:rPr lang="en-US" dirty="0" smtClean="0"/>
              <a:t>Like </a:t>
            </a:r>
            <a:r>
              <a:rPr lang="en-US" dirty="0" err="1" smtClean="0"/>
              <a:t>kerma</a:t>
            </a:r>
            <a:r>
              <a:rPr lang="en-US" dirty="0" smtClean="0"/>
              <a:t> data but more general - per particle per reaction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Available energy and momentum by reaction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types of processing 1/3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0315613"/>
              </p:ext>
            </p:extLst>
          </p:nvPr>
        </p:nvGraphicFramePr>
        <p:xfrm>
          <a:off x="1693863" y="3735388"/>
          <a:ext cx="5756275" cy="674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" name="Equation" r:id="rId3" imgW="2387600" imgH="279400" progId="Equation.3">
                  <p:embed/>
                </p:oleObj>
              </mc:Choice>
              <mc:Fallback>
                <p:oleObj name="Equation" r:id="rId3" imgW="23876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93863" y="3735388"/>
                        <a:ext cx="5756275" cy="674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0392966"/>
              </p:ext>
            </p:extLst>
          </p:nvPr>
        </p:nvGraphicFramePr>
        <p:xfrm>
          <a:off x="1543050" y="4435475"/>
          <a:ext cx="6061075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" name="Equation" r:id="rId5" imgW="2514600" imgH="279400" progId="Equation.3">
                  <p:embed/>
                </p:oleObj>
              </mc:Choice>
              <mc:Fallback>
                <p:oleObj name="Equation" r:id="rId5" imgW="25146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43050" y="4435475"/>
                        <a:ext cx="6061075" cy="673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1124148"/>
              </p:ext>
            </p:extLst>
          </p:nvPr>
        </p:nvGraphicFramePr>
        <p:xfrm>
          <a:off x="2903538" y="5611813"/>
          <a:ext cx="3336925" cy="51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" name="Equation" r:id="rId7" imgW="1384300" imgH="215900" progId="Equation.3">
                  <p:embed/>
                </p:oleObj>
              </mc:Choice>
              <mc:Fallback>
                <p:oleObj name="Equation" r:id="rId7" imgW="13843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903538" y="5611813"/>
                        <a:ext cx="3336925" cy="519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116021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Heating cross section and average product data</a:t>
            </a:r>
          </a:p>
          <a:p>
            <a:pPr lvl="1"/>
            <a:r>
              <a:rPr lang="en-US" dirty="0" smtClean="0"/>
              <a:t>Equation written in terms of relative velocity and integrated over a </a:t>
            </a:r>
            <a:r>
              <a:rPr lang="en-US" dirty="0" err="1" smtClean="0"/>
              <a:t>Maxwellian</a:t>
            </a:r>
            <a:r>
              <a:rPr lang="en-US" dirty="0" smtClean="0"/>
              <a:t> target velocity</a:t>
            </a:r>
          </a:p>
          <a:p>
            <a:pPr lvl="1"/>
            <a:r>
              <a:rPr lang="en-US" dirty="0" smtClean="0"/>
              <a:t>E = incident particle energy, E’ = outgoing particle (product) energy </a:t>
            </a:r>
          </a:p>
          <a:p>
            <a:pPr lvl="1"/>
            <a:r>
              <a:rPr lang="en-US" dirty="0" smtClean="0"/>
              <a:t>Subscripts: ‘</a:t>
            </a:r>
            <a:r>
              <a:rPr lang="en-US" i="1" dirty="0" smtClean="0"/>
              <a:t>r</a:t>
            </a:r>
            <a:r>
              <a:rPr lang="en-US" dirty="0" smtClean="0"/>
              <a:t>’ = relative, ‘</a:t>
            </a:r>
            <a:r>
              <a:rPr lang="en-US" i="1" dirty="0" err="1" smtClean="0"/>
              <a:t>i</a:t>
            </a:r>
            <a:r>
              <a:rPr lang="en-US" dirty="0" smtClean="0"/>
              <a:t>’ = incident particle and ‘</a:t>
            </a:r>
            <a:r>
              <a:rPr lang="en-US" i="1" dirty="0" smtClean="0"/>
              <a:t>t</a:t>
            </a:r>
            <a:r>
              <a:rPr lang="en-US" dirty="0" smtClean="0"/>
              <a:t>’ is target particle)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types of processing 2/3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4446443"/>
              </p:ext>
            </p:extLst>
          </p:nvPr>
        </p:nvGraphicFramePr>
        <p:xfrm>
          <a:off x="3549650" y="3166919"/>
          <a:ext cx="2043113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9" name="Equation" r:id="rId3" imgW="749300" imgH="215900" progId="Equation.3">
                  <p:embed/>
                </p:oleObj>
              </mc:Choice>
              <mc:Fallback>
                <p:oleObj name="Equation" r:id="rId3" imgW="7493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49650" y="3166919"/>
                        <a:ext cx="2043113" cy="587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9359414"/>
              </p:ext>
            </p:extLst>
          </p:nvPr>
        </p:nvGraphicFramePr>
        <p:xfrm>
          <a:off x="1836259" y="4037800"/>
          <a:ext cx="5471483" cy="7618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0" name="Equation" r:id="rId5" imgW="2006600" imgH="279400" progId="Equation.3">
                  <p:embed/>
                </p:oleObj>
              </mc:Choice>
              <mc:Fallback>
                <p:oleObj name="Equation" r:id="rId5" imgW="20066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36259" y="4037800"/>
                        <a:ext cx="5471483" cy="7618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3171770"/>
              </p:ext>
            </p:extLst>
          </p:nvPr>
        </p:nvGraphicFramePr>
        <p:xfrm>
          <a:off x="1111250" y="5083107"/>
          <a:ext cx="7027863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1" name="Equation" r:id="rId7" imgW="2578100" imgH="279400" progId="Equation.3">
                  <p:embed/>
                </p:oleObj>
              </mc:Choice>
              <mc:Fallback>
                <p:oleObj name="Equation" r:id="rId7" imgW="25781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11250" y="5083107"/>
                        <a:ext cx="7027863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Oval Callout 6"/>
          <p:cNvSpPr/>
          <p:nvPr/>
        </p:nvSpPr>
        <p:spPr bwMode="auto">
          <a:xfrm>
            <a:off x="4075232" y="5888892"/>
            <a:ext cx="2628366" cy="391751"/>
          </a:xfrm>
          <a:prstGeom prst="wedgeEllipseCallout">
            <a:avLst>
              <a:gd name="adj1" fmla="val -50014"/>
              <a:gd name="adj2" fmla="val -118145"/>
            </a:avLst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accent1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1600" dirty="0" smtClean="0">
                <a:solidFill>
                  <a:srgbClr val="000000"/>
                </a:solidFill>
              </a:rPr>
              <a:t>Glossing over this!</a:t>
            </a:r>
            <a:endParaRPr 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5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015_PPT_UNC_V7.06 (1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 bwMode="auto">
        <a:gradFill flip="none" rotWithShape="1">
          <a:gsLst>
            <a:gs pos="0">
              <a:schemeClr val="bg1">
                <a:lumMod val="65000"/>
                <a:tint val="66000"/>
                <a:satMod val="160000"/>
              </a:schemeClr>
            </a:gs>
            <a:gs pos="50000">
              <a:schemeClr val="bg1">
                <a:lumMod val="65000"/>
                <a:tint val="44500"/>
                <a:satMod val="160000"/>
              </a:schemeClr>
            </a:gs>
            <a:gs pos="100000">
              <a:schemeClr val="bg1">
                <a:lumMod val="65000"/>
                <a:tint val="23500"/>
                <a:satMod val="160000"/>
              </a:schemeClr>
            </a:gs>
          </a:gsLst>
          <a:lin ang="16200000" scaled="1"/>
          <a:tileRect/>
        </a:gradFill>
        <a:ln>
          <a:solidFill>
            <a:schemeClr val="accent1">
              <a:lumMod val="75000"/>
            </a:schemeClr>
          </a:solidFill>
          <a:headEnd/>
          <a:tailEnd/>
        </a:ln>
      </a:spPr>
      <a:bodyPr rtlCol="0" anchor="b">
        <a:prstTxWarp prst="textNoShape">
          <a:avLst/>
        </a:prstTxWarp>
      </a:bodyPr>
      <a:lstStyle>
        <a:defPPr algn="ctr">
          <a:spcBef>
            <a:spcPct val="0"/>
          </a:spcBef>
          <a:defRPr sz="1600" dirty="0">
            <a:solidFill>
              <a:srgbClr val="000000"/>
            </a:solidFill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>
        <a:ln w="28575" cmpd="sng">
          <a:solidFill>
            <a:schemeClr val="accent1">
              <a:lumMod val="75000"/>
            </a:schemeClr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6023</TotalTime>
  <Words>1179</Words>
  <Application>Microsoft Macintosh PowerPoint</Application>
  <PresentationFormat>On-screen Show (4:3)</PresentationFormat>
  <Paragraphs>187</Paragraphs>
  <Slides>22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2015_PPT_UNC_V7.06 (1)</vt:lpstr>
      <vt:lpstr>Equation</vt:lpstr>
      <vt:lpstr>LLNL nuclear data processing</vt:lpstr>
      <vt:lpstr>Outline</vt:lpstr>
      <vt:lpstr>The protare</vt:lpstr>
      <vt:lpstr>GND: Overview</vt:lpstr>
      <vt:lpstr>FUDGE: Capabilities</vt:lpstr>
      <vt:lpstr>FUDGE: general comments</vt:lpstr>
      <vt:lpstr>FUDGE: Manipulating and plotting</vt:lpstr>
      <vt:lpstr>Current types of processing 1/3</vt:lpstr>
      <vt:lpstr>Current types of processing 2/3</vt:lpstr>
      <vt:lpstr>Current types of processing 3/3</vt:lpstr>
      <vt:lpstr>Fudge: GND processing script</vt:lpstr>
      <vt:lpstr>GND uses ‘styles’ to handle multiple types of data</vt:lpstr>
      <vt:lpstr>Processing for Monte Carlo</vt:lpstr>
      <vt:lpstr>Processing for multi-group</vt:lpstr>
      <vt:lpstr>FUDGE: Contents of a “styles” element</vt:lpstr>
      <vt:lpstr>FUDGE: Contents of a “crossSection” element</vt:lpstr>
      <vt:lpstr>FUDGE: Contents of a “outputChannel” element</vt:lpstr>
      <vt:lpstr>Testing processing with other codes</vt:lpstr>
      <vt:lpstr>FUDGE: future work</vt:lpstr>
      <vt:lpstr>GIDI: overview</vt:lpstr>
      <vt:lpstr>GIDI: Future work</vt:lpstr>
      <vt:lpstr>Summary</vt:lpstr>
    </vt:vector>
  </TitlesOfParts>
  <Company>LLNL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 Should not exceed two lines</dc:title>
  <dc:creator>Hadley, Kirk Hadley</dc:creator>
  <cp:lastModifiedBy>Bret Beck</cp:lastModifiedBy>
  <cp:revision>119</cp:revision>
  <cp:lastPrinted>2015-07-27T18:49:14Z</cp:lastPrinted>
  <dcterms:created xsi:type="dcterms:W3CDTF">2015-07-06T19:43:41Z</dcterms:created>
  <dcterms:modified xsi:type="dcterms:W3CDTF">2016-11-11T23:14:01Z</dcterms:modified>
</cp:coreProperties>
</file>