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1"/>
    <p:sldMasterId id="2147483709" r:id="rId2"/>
  </p:sldMasterIdLst>
  <p:notesMasterIdLst>
    <p:notesMasterId r:id="rId23"/>
  </p:notesMasterIdLst>
  <p:handoutMasterIdLst>
    <p:handoutMasterId r:id="rId24"/>
  </p:handoutMasterIdLst>
  <p:sldIdLst>
    <p:sldId id="257" r:id="rId3"/>
    <p:sldId id="293" r:id="rId4"/>
    <p:sldId id="290" r:id="rId5"/>
    <p:sldId id="294" r:id="rId6"/>
    <p:sldId id="295" r:id="rId7"/>
    <p:sldId id="297" r:id="rId8"/>
    <p:sldId id="256" r:id="rId9"/>
    <p:sldId id="287" r:id="rId10"/>
    <p:sldId id="288" r:id="rId11"/>
    <p:sldId id="266" r:id="rId12"/>
    <p:sldId id="267" r:id="rId13"/>
    <p:sldId id="268" r:id="rId14"/>
    <p:sldId id="284" r:id="rId15"/>
    <p:sldId id="292" r:id="rId16"/>
    <p:sldId id="281" r:id="rId17"/>
    <p:sldId id="285" r:id="rId18"/>
    <p:sldId id="296" r:id="rId19"/>
    <p:sldId id="270" r:id="rId20"/>
    <p:sldId id="298" r:id="rId21"/>
    <p:sldId id="289" r:id="rId22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144C36-0994-5142-ABCF-4BC2D4CDEAB3}">
          <p14:sldIdLst>
            <p14:sldId id="257"/>
            <p14:sldId id="293"/>
            <p14:sldId id="290"/>
            <p14:sldId id="294"/>
            <p14:sldId id="295"/>
            <p14:sldId id="297"/>
            <p14:sldId id="256"/>
            <p14:sldId id="287"/>
            <p14:sldId id="288"/>
            <p14:sldId id="266"/>
            <p14:sldId id="267"/>
            <p14:sldId id="268"/>
            <p14:sldId id="284"/>
            <p14:sldId id="292"/>
            <p14:sldId id="281"/>
            <p14:sldId id="285"/>
            <p14:sldId id="296"/>
            <p14:sldId id="270"/>
            <p14:sldId id="29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6" autoAdjust="0"/>
    <p:restoredTop sz="99824" autoAdjust="0"/>
  </p:normalViewPr>
  <p:slideViewPr>
    <p:cSldViewPr snapToGrid="0">
      <p:cViewPr varScale="1">
        <p:scale>
          <a:sx n="133" d="100"/>
          <a:sy n="133" d="100"/>
        </p:scale>
        <p:origin x="-608" y="-104"/>
      </p:cViewPr>
      <p:guideLst>
        <p:guide orient="horz" pos="993"/>
        <p:guide orient="horz" pos="399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11/18/16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11/18/16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1" tIns="46186" rIns="92371" bIns="461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71" tIns="46186" rIns="92371" bIns="4618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71" tIns="46186" rIns="92371" bIns="46186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44879" y="5974520"/>
            <a:ext cx="3351463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LLNL-PRES-646195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065028"/>
            <a:ext cx="3417506" cy="3792972"/>
          </a:xfrm>
          <a:prstGeom prst="rect">
            <a:avLst/>
          </a:prstGeom>
          <a:solidFill>
            <a:srgbClr val="0F4F9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743918"/>
            <a:ext cx="8229600" cy="986725"/>
          </a:xfrm>
        </p:spPr>
        <p:txBody>
          <a:bodyPr/>
          <a:lstStyle>
            <a:lvl1pPr>
              <a:lnSpc>
                <a:spcPts val="3800"/>
              </a:lnSpc>
              <a:defRPr b="0" i="1">
                <a:solidFill>
                  <a:srgbClr val="0F4F97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5434199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/>
          <a:srcRect l="949"/>
          <a:stretch/>
        </p:blipFill>
        <p:spPr bwMode="auto">
          <a:xfrm>
            <a:off x="3497385" y="3062287"/>
            <a:ext cx="5646615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8385" y="5974520"/>
            <a:ext cx="3327957" cy="6037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</a:t>
            </a:r>
            <a:r>
              <a:rPr lang="en-US" sz="10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-</a:t>
            </a:r>
            <a:r>
              <a:rPr lang="is-IS" sz="10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709980</a:t>
            </a:r>
            <a:endParaRPr lang="en-US" sz="1000" kern="1200" dirty="0" smtClean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of Energy by Lawrence Livermore National Laboratory under contract </a:t>
            </a:r>
            <a:b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</a:b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DE-AC52-07NA27344.</a:t>
            </a:r>
            <a:r>
              <a:rPr lang="en-US" sz="800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800" kern="120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  <a:endParaRPr lang="en-US" sz="800" kern="1200" dirty="0">
              <a:solidFill>
                <a:schemeClr val="bg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876" y="3220532"/>
            <a:ext cx="2240285" cy="377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righ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7275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Qu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5089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 rot="5400000">
            <a:off x="2153528" y="3920602"/>
            <a:ext cx="4722647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cxnSp>
        <p:nvCxnSpPr>
          <p:cNvPr id="6" name="Straight Connector 5"/>
          <p:cNvCxnSpPr/>
          <p:nvPr userDrawn="1"/>
        </p:nvCxnSpPr>
        <p:spPr bwMode="auto">
          <a:xfrm>
            <a:off x="469900" y="3873981"/>
            <a:ext cx="822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3961A7">
                <a:alpha val="43000"/>
              </a:srgbClr>
            </a:outerShdw>
          </a:effectLst>
        </p:spPr>
      </p:cxnSp>
      <p:sp>
        <p:nvSpPr>
          <p:cNvPr id="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69900" y="1653591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575089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9900" y="4021969"/>
            <a:ext cx="3959225" cy="2101328"/>
          </a:xfrm>
          <a:effectLst/>
        </p:spPr>
        <p:txBody>
          <a:bodyPr/>
          <a:lstStyle>
            <a:lvl1pPr marL="288925" indent="-169863">
              <a:defRPr sz="1400"/>
            </a:lvl1pPr>
            <a:lvl2pPr marL="460375" indent="-171450">
              <a:defRPr sz="1400"/>
            </a:lvl2pPr>
            <a:lvl3pPr marL="685800" indent="-225425">
              <a:defRPr sz="1200"/>
            </a:lvl3pPr>
            <a:lvl4pPr marL="858838" indent="-173038">
              <a:defRPr sz="1200"/>
            </a:lvl4pPr>
            <a:lvl5pPr marL="1030288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20136"/>
            <a:ext cx="9143999" cy="1251062"/>
          </a:xfr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000000">
                  <a:alpha val="0"/>
                </a:srgbClr>
              </a:gs>
              <a:gs pos="78000">
                <a:srgbClr val="FFFFFF">
                  <a:alpha val="59000"/>
                </a:srgbClr>
              </a:gs>
            </a:gsLst>
            <a:lin ang="0" scaled="1"/>
            <a:tileRect/>
          </a:gradFill>
          <a:effectLst/>
        </p:spPr>
        <p:txBody>
          <a:bodyPr vert="horz" lIns="45720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>
              <a:lnSpc>
                <a:spcPts val="3800"/>
              </a:lnSpc>
              <a:def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4A8F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760687" y="6591164"/>
            <a:ext cx="819433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</a:t>
            </a:r>
            <a:r>
              <a:rPr lang="en-US" sz="600" dirty="0" smtClean="0">
                <a:latin typeface="Arial"/>
                <a:cs typeface="Arial"/>
              </a:rPr>
              <a:t>-</a:t>
            </a:r>
            <a:r>
              <a:rPr lang="is-IS" sz="600" dirty="0" smtClean="0">
                <a:latin typeface="+mn-lt"/>
                <a:cs typeface="Arial"/>
              </a:rPr>
              <a:t>709980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1" r:id="rId3"/>
    <p:sldLayoutId id="2147483703" r:id="rId4"/>
    <p:sldLayoutId id="2147483705" r:id="rId5"/>
    <p:sldLayoutId id="2147483706" r:id="rId6"/>
    <p:sldLayoutId id="2147483702" r:id="rId7"/>
    <p:sldLayoutId id="2147483698" r:id="rId8"/>
    <p:sldLayoutId id="2147483707" r:id="rId9"/>
    <p:sldLayoutId id="2147483699" r:id="rId10"/>
    <p:sldLayoutId id="2147483708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251062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6863"/>
            <a:ext cx="8229600" cy="475135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379731" y="6492857"/>
            <a:ext cx="30525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124A91"/>
                </a:solidFill>
                <a:latin typeface="Arial Narrow" pitchFamily="-80" charset="0"/>
              </a:rPr>
              <a:t>Lawrence Livermore National Laboratory</a:t>
            </a:r>
          </a:p>
        </p:txBody>
      </p:sp>
      <p:pic>
        <p:nvPicPr>
          <p:cNvPr id="13" name="Picture 21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80166" y="6535024"/>
            <a:ext cx="231880" cy="211357"/>
          </a:xfrm>
          <a:prstGeom prst="rect">
            <a:avLst/>
          </a:prstGeom>
          <a:noFill/>
          <a:effectLst/>
        </p:spPr>
      </p:pic>
      <p:sp>
        <p:nvSpPr>
          <p:cNvPr id="14" name="TextBox 13"/>
          <p:cNvSpPr txBox="1"/>
          <p:nvPr/>
        </p:nvSpPr>
        <p:spPr>
          <a:xfrm>
            <a:off x="7796004" y="6591164"/>
            <a:ext cx="793810" cy="138499"/>
          </a:xfrm>
          <a:prstGeom prst="rect">
            <a:avLst/>
          </a:prstGeom>
          <a:noFill/>
        </p:spPr>
        <p:txBody>
          <a:bodyPr wrap="none" lIns="0" bIns="0" rtlCol="0" anchor="b" anchorCtr="0">
            <a:spAutoFit/>
          </a:bodyPr>
          <a:lstStyle/>
          <a:p>
            <a:pPr algn="r"/>
            <a:r>
              <a:rPr lang="en-US" sz="600" dirty="0" smtClean="0">
                <a:latin typeface="Arial"/>
                <a:cs typeface="Arial"/>
              </a:rPr>
              <a:t>LLNL-PRES</a:t>
            </a:r>
            <a:r>
              <a:rPr lang="en-US" sz="600" dirty="0" smtClean="0">
                <a:latin typeface="Arial"/>
                <a:cs typeface="Arial"/>
              </a:rPr>
              <a:t>-</a:t>
            </a:r>
            <a:r>
              <a:rPr lang="is-IS" sz="600" dirty="0" smtClean="0">
                <a:latin typeface="+mn-lt"/>
                <a:cs typeface="Arial"/>
              </a:rPr>
              <a:t>709980</a:t>
            </a:r>
            <a:endParaRPr lang="en-US" sz="600" dirty="0" smtClean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212821" y="6493079"/>
            <a:ext cx="360727" cy="15939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1" latinLnBrk="0" hangingPunct="1">
        <a:lnSpc>
          <a:spcPct val="100000"/>
        </a:lnSpc>
        <a:spcBef>
          <a:spcPct val="0"/>
        </a:spcBef>
        <a:buNone/>
        <a:defRPr kumimoji="0" sz="3600" b="1" kern="1200">
          <a:solidFill>
            <a:srgbClr val="214A8F"/>
          </a:solidFill>
          <a:effectLst/>
          <a:latin typeface="Arial"/>
          <a:ea typeface="+mj-ea"/>
          <a:cs typeface="Arial"/>
        </a:defRPr>
      </a:lvl1pPr>
    </p:titleStyle>
    <p:bodyStyle>
      <a:lvl1pPr marL="400050" indent="-280988" algn="l" rtl="0" eaLnBrk="1" latinLnBrk="0" hangingPunct="1">
        <a:spcBef>
          <a:spcPts val="1200"/>
        </a:spcBef>
        <a:spcAft>
          <a:spcPts val="600"/>
        </a:spcAft>
        <a:buClr>
          <a:srgbClr val="0D5097"/>
        </a:buClr>
        <a:buSzPct val="90000"/>
        <a:buFont typeface="Wingdings" charset="2"/>
        <a:buChar char="§"/>
        <a:defRPr kumimoji="0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628650" indent="-215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Arial"/>
        <a:buChar char="•"/>
        <a:defRPr kumimoji="0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027113" indent="-342900" algn="l" rtl="0" eaLnBrk="1" latinLnBrk="0" hangingPunct="1">
        <a:spcBef>
          <a:spcPts val="0"/>
        </a:spcBef>
        <a:spcAft>
          <a:spcPts val="600"/>
        </a:spcAft>
        <a:buClrTx/>
        <a:buSzPct val="90000"/>
        <a:buFont typeface="Lucida Grande"/>
        <a:buChar char="—"/>
        <a:defRPr kumimoji="0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314450" indent="-242888" algn="l" rtl="0" eaLnBrk="1" latinLnBrk="0" hangingPunct="1">
        <a:spcBef>
          <a:spcPts val="0"/>
        </a:spcBef>
        <a:spcAft>
          <a:spcPts val="600"/>
        </a:spcAft>
        <a:buClrTx/>
        <a:buSzPct val="100000"/>
        <a:buFont typeface="Lucida Grande"/>
        <a:buChar char="–"/>
        <a:defRPr kumimoji="0"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42888" algn="l" rtl="0" eaLnBrk="1" latinLnBrk="0" hangingPunct="1">
        <a:spcBef>
          <a:spcPts val="0"/>
        </a:spcBef>
        <a:spcAft>
          <a:spcPts val="600"/>
        </a:spcAft>
        <a:buClrTx/>
        <a:buFont typeface="Arial"/>
        <a:buChar char="•"/>
        <a:defRPr kumimoji="0" lang="en-US" sz="1800" kern="1200" smtClean="0">
          <a:solidFill>
            <a:schemeClr val="tx1"/>
          </a:solidFill>
          <a:latin typeface="Arial"/>
          <a:ea typeface="+mn-ea"/>
          <a:cs typeface="Arial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LLNL Evaluations: </a:t>
            </a:r>
            <a:r>
              <a:rPr lang="en-US" i="0" baseline="30000" dirty="0" smtClean="0"/>
              <a:t>239</a:t>
            </a:r>
            <a:r>
              <a:rPr lang="en-US" i="0" dirty="0" smtClean="0"/>
              <a:t>U, </a:t>
            </a:r>
            <a:r>
              <a:rPr lang="en-US" i="0" baseline="30000" dirty="0" smtClean="0"/>
              <a:t>7</a:t>
            </a:r>
            <a:r>
              <a:rPr lang="en-US" i="0" dirty="0" smtClean="0"/>
              <a:t>Be, ECPL</a:t>
            </a:r>
            <a:endParaRPr lang="en-US" i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2275" y="1733685"/>
            <a:ext cx="8331799" cy="13895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CSEWG 2016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Ian Thompson</a:t>
            </a:r>
            <a:br>
              <a:rPr lang="en-US" dirty="0" smtClean="0"/>
            </a:br>
            <a:r>
              <a:rPr lang="en-US" dirty="0" smtClean="0"/>
              <a:t>using also evaluations of D. Brown, P. </a:t>
            </a:r>
            <a:r>
              <a:rPr lang="en-US" dirty="0" err="1" smtClean="0"/>
              <a:t>Navratil</a:t>
            </a:r>
            <a:r>
              <a:rPr lang="en-US" dirty="0"/>
              <a:t> </a:t>
            </a:r>
            <a:r>
              <a:rPr lang="en-US" dirty="0" smtClean="0"/>
              <a:t>&amp; C. </a:t>
            </a:r>
            <a:r>
              <a:rPr lang="en-US" dirty="0" err="1"/>
              <a:t>Hagmann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6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p+Li7 evaluation</a:t>
            </a:r>
            <a:endParaRPr lang="en-US" dirty="0"/>
          </a:p>
        </p:txBody>
      </p:sp>
      <p:pic>
        <p:nvPicPr>
          <p:cNvPr id="4" name="Picture 3" descr="Li-7_p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10" y="-1"/>
            <a:ext cx="4970991" cy="3313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78" y="3077491"/>
            <a:ext cx="4973821" cy="3315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ENDF/B-VII.1 (Page 2004)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p,</a:t>
            </a:r>
            <a:r>
              <a:rPr lang="en-US" dirty="0" err="1" smtClean="0"/>
              <a:t>el</a:t>
            </a:r>
            <a:r>
              <a:rPr lang="en-US" dirty="0" smtClean="0"/>
              <a:t>), (</a:t>
            </a:r>
            <a:r>
              <a:rPr lang="en-US" dirty="0"/>
              <a:t>p,</a:t>
            </a:r>
            <a:r>
              <a:rPr lang="en-US" dirty="0" smtClean="0"/>
              <a:t>n’</a:t>
            </a:r>
            <a:r>
              <a:rPr lang="en-US" baseline="-25000" dirty="0" smtClean="0"/>
              <a:t>0</a:t>
            </a:r>
            <a:r>
              <a:rPr lang="en-US" dirty="0" smtClean="0"/>
              <a:t>), (</a:t>
            </a:r>
            <a:r>
              <a:rPr lang="en-US" dirty="0"/>
              <a:t>p,</a:t>
            </a:r>
            <a:r>
              <a:rPr lang="en-US" dirty="0" smtClean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), (</a:t>
            </a:r>
            <a:r>
              <a:rPr lang="en-US" dirty="0"/>
              <a:t>p,</a:t>
            </a:r>
            <a:r>
              <a:rPr lang="en-US" dirty="0" smtClean="0"/>
              <a:t>α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ENDF/B-VIII.b3  (ENDL2011, </a:t>
            </a:r>
            <a:r>
              <a:rPr lang="en-US" dirty="0" err="1" smtClean="0"/>
              <a:t>Navratil</a:t>
            </a:r>
            <a:r>
              <a:rPr lang="en-US" dirty="0" smtClean="0"/>
              <a:t> 2008)</a:t>
            </a:r>
          </a:p>
          <a:p>
            <a:pPr lvl="1"/>
            <a:r>
              <a:rPr lang="en-US" dirty="0" smtClean="0"/>
              <a:t>7Li(</a:t>
            </a:r>
            <a:r>
              <a:rPr lang="en-US" dirty="0" err="1" smtClean="0"/>
              <a:t>p,n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Both ECPL </a:t>
            </a:r>
            <a:r>
              <a:rPr lang="en-US" dirty="0"/>
              <a:t>and ENDF/B-VII.0 cross-sections were discarded. </a:t>
            </a:r>
            <a:r>
              <a:rPr lang="en-US" dirty="0" smtClean="0"/>
              <a:t>Evaluation </a:t>
            </a:r>
            <a:r>
              <a:rPr lang="en-US" dirty="0"/>
              <a:t>is based purely on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(p,n</a:t>
            </a:r>
            <a:r>
              <a:rPr lang="en-US" baseline="-25000" dirty="0" smtClean="0"/>
              <a:t>0</a:t>
            </a:r>
            <a:r>
              <a:rPr lang="en-US" dirty="0" smtClean="0"/>
              <a:t>) [ground state]: </a:t>
            </a:r>
          </a:p>
          <a:p>
            <a:pPr lvl="2"/>
            <a:r>
              <a:rPr lang="en-US" dirty="0" smtClean="0"/>
              <a:t>NIMPR </a:t>
            </a:r>
            <a:r>
              <a:rPr lang="en-US" dirty="0"/>
              <a:t>133, 253 (1976) for 0-2.35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PRC </a:t>
            </a:r>
            <a:r>
              <a:rPr lang="en-US" dirty="0"/>
              <a:t>10, 1299 (1974) for 2.4-3.6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VANT </a:t>
            </a:r>
            <a:r>
              <a:rPr lang="en-US" dirty="0"/>
              <a:t>YK 4, 17 (1984) for 3.6-25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PRC </a:t>
            </a:r>
            <a:r>
              <a:rPr lang="en-US" dirty="0"/>
              <a:t>14, 438 (1976) for 25-26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Datasets </a:t>
            </a:r>
            <a:r>
              <a:rPr lang="en-US" dirty="0"/>
              <a:t>matched with splines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(p,n</a:t>
            </a:r>
            <a:r>
              <a:rPr lang="en-US" baseline="-25000" dirty="0" smtClean="0"/>
              <a:t>1</a:t>
            </a:r>
            <a:r>
              <a:rPr lang="en-US" dirty="0" smtClean="0"/>
              <a:t>) [0.4291 MeV excited state): </a:t>
            </a:r>
          </a:p>
          <a:p>
            <a:pPr lvl="2"/>
            <a:r>
              <a:rPr lang="en-US" dirty="0" smtClean="0"/>
              <a:t>NPA </a:t>
            </a:r>
            <a:r>
              <a:rPr lang="en-US" dirty="0"/>
              <a:t>182, 2, 321 (1972) for 2.3-5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VANT </a:t>
            </a:r>
            <a:r>
              <a:rPr lang="en-US" dirty="0"/>
              <a:t>YK 4, 17 (1984) for 5-25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PRC </a:t>
            </a:r>
            <a:r>
              <a:rPr lang="en-US" dirty="0"/>
              <a:t>14, 438 (1976) for 25-26 </a:t>
            </a:r>
            <a:r>
              <a:rPr lang="en-US" dirty="0" smtClean="0"/>
              <a:t>MeV</a:t>
            </a:r>
          </a:p>
          <a:p>
            <a:pPr lvl="2"/>
            <a:r>
              <a:rPr lang="en-US" dirty="0" smtClean="0"/>
              <a:t>Datasets matched </a:t>
            </a:r>
            <a:r>
              <a:rPr lang="en-US" dirty="0"/>
              <a:t>with </a:t>
            </a:r>
            <a:r>
              <a:rPr lang="en-US" dirty="0" smtClean="0"/>
              <a:t>splines</a:t>
            </a:r>
          </a:p>
          <a:p>
            <a:pPr lvl="1"/>
            <a:r>
              <a:rPr lang="en-US" dirty="0" smtClean="0"/>
              <a:t>Angular distributions</a:t>
            </a:r>
          </a:p>
          <a:p>
            <a:pPr lvl="2"/>
            <a:r>
              <a:rPr lang="en-US" dirty="0" smtClean="0"/>
              <a:t>Taken </a:t>
            </a:r>
            <a:r>
              <a:rPr lang="en-US" dirty="0"/>
              <a:t>from Page's ENDF/B-VII.0 </a:t>
            </a:r>
            <a:r>
              <a:rPr lang="en-US" dirty="0" smtClean="0"/>
              <a:t>evaluation</a:t>
            </a:r>
          </a:p>
          <a:p>
            <a:pPr lvl="2"/>
            <a:r>
              <a:rPr lang="en-US" dirty="0" smtClean="0"/>
              <a:t>Distribution for excited </a:t>
            </a:r>
            <a:r>
              <a:rPr lang="en-US" dirty="0"/>
              <a:t>state </a:t>
            </a:r>
            <a:r>
              <a:rPr lang="en-US" dirty="0" smtClean="0"/>
              <a:t>is same </a:t>
            </a:r>
            <a:r>
              <a:rPr lang="en-US" dirty="0"/>
              <a:t>as </a:t>
            </a:r>
            <a:r>
              <a:rPr lang="en-US" dirty="0" smtClean="0"/>
              <a:t>ground </a:t>
            </a:r>
            <a:r>
              <a:rPr lang="en-US" dirty="0"/>
              <a:t>state, but </a:t>
            </a:r>
            <a:r>
              <a:rPr lang="en-US" dirty="0" smtClean="0"/>
              <a:t>threshold is </a:t>
            </a:r>
            <a:r>
              <a:rPr lang="en-US" dirty="0"/>
              <a:t>shifted.</a:t>
            </a:r>
          </a:p>
        </p:txBody>
      </p:sp>
    </p:spTree>
    <p:extLst>
      <p:ext uri="{BB962C8B-B14F-4D97-AF65-F5344CB8AC3E}">
        <p14:creationId xmlns:p14="http://schemas.microsoft.com/office/powerpoint/2010/main" val="408881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p+Li7 evaluation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06" y="0"/>
            <a:ext cx="4878295" cy="3252196"/>
          </a:xfrm>
          <a:prstGeom prst="rect">
            <a:avLst/>
          </a:prstGeom>
        </p:spPr>
      </p:pic>
      <p:pic>
        <p:nvPicPr>
          <p:cNvPr id="6" name="Picture 5" descr="Li-7_p_a_P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26" y="3090931"/>
            <a:ext cx="4956874" cy="3304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ENDF/B-VII.1 (Page 2004)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p,el</a:t>
            </a:r>
            <a:r>
              <a:rPr lang="en-US" dirty="0"/>
              <a:t>), (p,n’</a:t>
            </a:r>
            <a:r>
              <a:rPr lang="en-US" baseline="-25000" dirty="0"/>
              <a:t>0</a:t>
            </a:r>
            <a:r>
              <a:rPr lang="en-US" dirty="0"/>
              <a:t>), (p,d</a:t>
            </a:r>
            <a:r>
              <a:rPr lang="en-US" baseline="-25000" dirty="0"/>
              <a:t>0</a:t>
            </a:r>
            <a:r>
              <a:rPr lang="en-US" dirty="0"/>
              <a:t>), (p,α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</a:p>
          <a:p>
            <a:r>
              <a:rPr lang="en-US" dirty="0"/>
              <a:t>ENDF/B-VIII.b3 (</a:t>
            </a:r>
            <a:r>
              <a:rPr lang="en-US" dirty="0" smtClean="0"/>
              <a:t>ENDL2011, </a:t>
            </a:r>
            <a:r>
              <a:rPr lang="en-US" dirty="0" err="1" smtClean="0"/>
              <a:t>Navratil</a:t>
            </a:r>
            <a:r>
              <a:rPr lang="en-US" dirty="0" smtClean="0"/>
              <a:t> 2008)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p,el</a:t>
            </a:r>
            <a:r>
              <a:rPr lang="en-US" dirty="0" smtClean="0"/>
              <a:t>) from ECPL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p,a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Cross</a:t>
            </a:r>
            <a:r>
              <a:rPr lang="en-US" dirty="0"/>
              <a:t>-</a:t>
            </a:r>
            <a:r>
              <a:rPr lang="en-US" dirty="0" smtClean="0"/>
              <a:t>section</a:t>
            </a:r>
          </a:p>
          <a:p>
            <a:pPr lvl="2"/>
            <a:r>
              <a:rPr lang="en-US" dirty="0" smtClean="0"/>
              <a:t>&lt; 2.6 MeV : </a:t>
            </a:r>
            <a:r>
              <a:rPr lang="en-US" dirty="0" err="1" smtClean="0"/>
              <a:t>Descouvemont</a:t>
            </a:r>
            <a:r>
              <a:rPr lang="en-US" dirty="0" smtClean="0"/>
              <a:t> </a:t>
            </a:r>
            <a:r>
              <a:rPr lang="en-US" dirty="0"/>
              <a:t>[3] S-</a:t>
            </a:r>
            <a:r>
              <a:rPr lang="en-US" dirty="0" smtClean="0"/>
              <a:t>factor</a:t>
            </a:r>
            <a:endParaRPr lang="en-US" dirty="0"/>
          </a:p>
          <a:p>
            <a:pPr lvl="2"/>
            <a:r>
              <a:rPr lang="en-US" dirty="0" smtClean="0"/>
              <a:t>2.6 - 3.15 MeV : three experimental </a:t>
            </a:r>
            <a:r>
              <a:rPr lang="en-US" dirty="0"/>
              <a:t>points from the Rice </a:t>
            </a:r>
            <a:r>
              <a:rPr lang="en-US" dirty="0" smtClean="0"/>
              <a:t>measurement</a:t>
            </a:r>
          </a:p>
          <a:p>
            <a:pPr lvl="2"/>
            <a:r>
              <a:rPr lang="en-US" dirty="0" smtClean="0"/>
              <a:t>&gt; </a:t>
            </a:r>
            <a:r>
              <a:rPr lang="en-US" dirty="0"/>
              <a:t>3.15 MeV </a:t>
            </a:r>
            <a:r>
              <a:rPr lang="en-US" dirty="0" smtClean="0"/>
              <a:t>: Page evaluation</a:t>
            </a:r>
          </a:p>
          <a:p>
            <a:pPr lvl="2"/>
            <a:r>
              <a:rPr lang="en-US" dirty="0" smtClean="0"/>
              <a:t>Note EXFOR </a:t>
            </a:r>
            <a:r>
              <a:rPr lang="en-US" dirty="0"/>
              <a:t>file with the NP 33, 449 (1962) data is wrong as </a:t>
            </a:r>
            <a:r>
              <a:rPr lang="en-US" dirty="0" smtClean="0"/>
              <a:t>there </a:t>
            </a:r>
            <a:r>
              <a:rPr lang="en-US" dirty="0"/>
              <a:t>was an erratum in NP 41, 176 (1963) (data needs to be multiplied by 10/7</a:t>
            </a:r>
            <a:r>
              <a:rPr lang="en-US" dirty="0" smtClean="0"/>
              <a:t>), divided </a:t>
            </a:r>
            <a:r>
              <a:rPr lang="en-US" dirty="0"/>
              <a:t>by </a:t>
            </a:r>
            <a:r>
              <a:rPr lang="en-US" dirty="0" smtClean="0"/>
              <a:t>2 as normalization based </a:t>
            </a:r>
            <a:r>
              <a:rPr lang="en-US" dirty="0"/>
              <a:t>on </a:t>
            </a:r>
            <a:r>
              <a:rPr lang="en-US" dirty="0" smtClean="0"/>
              <a:t>1958 measurement </a:t>
            </a:r>
            <a:r>
              <a:rPr lang="en-US" dirty="0"/>
              <a:t>that counted </a:t>
            </a:r>
            <a:r>
              <a:rPr lang="en-US" dirty="0" smtClean="0"/>
              <a:t>alphas</a:t>
            </a:r>
            <a:endParaRPr lang="en-US" dirty="0"/>
          </a:p>
          <a:p>
            <a:pPr lvl="1"/>
            <a:r>
              <a:rPr lang="en-US" dirty="0" smtClean="0"/>
              <a:t>Angular distributions from ENDF</a:t>
            </a:r>
            <a:r>
              <a:rPr lang="en-US" dirty="0"/>
              <a:t>/B-VII.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Decouvemont</a:t>
            </a:r>
            <a:r>
              <a:rPr lang="en-US" dirty="0" smtClean="0"/>
              <a:t> 2004</a:t>
            </a:r>
          </a:p>
          <a:p>
            <a:pPr lvl="1"/>
            <a:r>
              <a:rPr lang="en-US" dirty="0" smtClean="0"/>
              <a:t>[3] P. </a:t>
            </a:r>
            <a:r>
              <a:rPr lang="en-US" dirty="0" err="1" smtClean="0"/>
              <a:t>Descouvemont</a:t>
            </a:r>
            <a:r>
              <a:rPr lang="en-US" dirty="0" smtClean="0"/>
              <a:t>, A. </a:t>
            </a:r>
            <a:r>
              <a:rPr lang="en-US" dirty="0" err="1" smtClean="0"/>
              <a:t>Adahchour</a:t>
            </a:r>
            <a:r>
              <a:rPr lang="en-US" dirty="0" smtClean="0"/>
              <a:t>, C. </a:t>
            </a:r>
            <a:r>
              <a:rPr lang="en-US" dirty="0" err="1" smtClean="0"/>
              <a:t>Angulo</a:t>
            </a:r>
            <a:r>
              <a:rPr lang="en-US" dirty="0" smtClean="0"/>
              <a:t>, A. </a:t>
            </a:r>
            <a:r>
              <a:rPr lang="en-US" dirty="0" err="1" smtClean="0"/>
              <a:t>Coc</a:t>
            </a:r>
            <a:r>
              <a:rPr lang="en-US" dirty="0" smtClean="0"/>
              <a:t>, E. </a:t>
            </a:r>
            <a:r>
              <a:rPr lang="en-US" dirty="0" err="1" smtClean="0"/>
              <a:t>Vangioni</a:t>
            </a:r>
            <a:r>
              <a:rPr lang="en-US" dirty="0"/>
              <a:t>-</a:t>
            </a:r>
            <a:r>
              <a:rPr lang="en-US" dirty="0" smtClean="0"/>
              <a:t>Flam, Atomic Data and Nuclear Data Tables 88, 203 (2004).</a:t>
            </a:r>
          </a:p>
        </p:txBody>
      </p:sp>
    </p:spTree>
    <p:extLst>
      <p:ext uri="{BB962C8B-B14F-4D97-AF65-F5344CB8AC3E}">
        <p14:creationId xmlns:p14="http://schemas.microsoft.com/office/powerpoint/2010/main" val="125039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p+Li7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ENDF/B-VII.1 (Page 2004)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(</a:t>
            </a:r>
            <a:r>
              <a:rPr lang="en-US" dirty="0" err="1"/>
              <a:t>p,el</a:t>
            </a:r>
            <a:r>
              <a:rPr lang="en-US" dirty="0"/>
              <a:t>), (p,n’</a:t>
            </a:r>
            <a:r>
              <a:rPr lang="en-US" baseline="-25000" dirty="0"/>
              <a:t>0</a:t>
            </a:r>
            <a:r>
              <a:rPr lang="en-US" dirty="0"/>
              <a:t>), (p,d</a:t>
            </a:r>
            <a:r>
              <a:rPr lang="en-US" baseline="-25000" dirty="0"/>
              <a:t>0</a:t>
            </a:r>
            <a:r>
              <a:rPr lang="en-US" dirty="0"/>
              <a:t>), (p,α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ENDF/B-VIII.b3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(ENDL2009, </a:t>
            </a:r>
            <a:r>
              <a:rPr lang="en-US" dirty="0" err="1" smtClean="0"/>
              <a:t>Navratil</a:t>
            </a:r>
            <a:r>
              <a:rPr lang="en-US" dirty="0" smtClean="0"/>
              <a:t> 2008)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7Li(</a:t>
            </a:r>
            <a:r>
              <a:rPr lang="en-US" dirty="0" err="1" smtClean="0"/>
              <a:t>p,d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Cross</a:t>
            </a:r>
            <a:r>
              <a:rPr lang="en-US" dirty="0"/>
              <a:t>-</a:t>
            </a:r>
            <a:r>
              <a:rPr lang="en-US" dirty="0" smtClean="0"/>
              <a:t>section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&lt; 10 MeV from ENDF/B-VII.0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 smtClean="0"/>
              <a:t>To </a:t>
            </a:r>
            <a:r>
              <a:rPr lang="en-US" dirty="0"/>
              <a:t>extrapolate to 30 MeV, </a:t>
            </a:r>
            <a:r>
              <a:rPr lang="en-US" dirty="0" smtClean="0"/>
              <a:t>integrated </a:t>
            </a:r>
            <a:r>
              <a:rPr lang="en-US" dirty="0"/>
              <a:t>the cross section from Fig. 6 of </a:t>
            </a:r>
            <a:r>
              <a:rPr lang="en-US" dirty="0" smtClean="0"/>
              <a:t>PR </a:t>
            </a:r>
            <a:r>
              <a:rPr lang="en-US" dirty="0"/>
              <a:t>163,4,1066 (1967) and got 24 </a:t>
            </a:r>
            <a:r>
              <a:rPr lang="en-US" dirty="0" err="1"/>
              <a:t>mb</a:t>
            </a:r>
            <a:r>
              <a:rPr lang="en-US" dirty="0"/>
              <a:t>. </a:t>
            </a:r>
            <a:r>
              <a:rPr lang="en-US" dirty="0" smtClean="0"/>
              <a:t>Measurement </a:t>
            </a:r>
            <a:r>
              <a:rPr lang="en-US" dirty="0"/>
              <a:t>was at 33.6 MeV </a:t>
            </a:r>
            <a:r>
              <a:rPr lang="en-US" dirty="0" smtClean="0"/>
              <a:t>proton </a:t>
            </a:r>
            <a:r>
              <a:rPr lang="en-US" dirty="0"/>
              <a:t>energy. </a:t>
            </a:r>
            <a:r>
              <a:rPr lang="en-US" dirty="0" smtClean="0"/>
              <a:t>Recommend </a:t>
            </a:r>
            <a:r>
              <a:rPr lang="en-US" dirty="0"/>
              <a:t>to use 24 </a:t>
            </a:r>
            <a:r>
              <a:rPr lang="en-US" dirty="0" err="1"/>
              <a:t>mb</a:t>
            </a:r>
            <a:r>
              <a:rPr lang="en-US" dirty="0"/>
              <a:t> at 30 MeV and </a:t>
            </a:r>
            <a:r>
              <a:rPr lang="en-US" dirty="0" smtClean="0"/>
              <a:t>make </a:t>
            </a:r>
            <a:r>
              <a:rPr lang="en-US" dirty="0"/>
              <a:t>a linear interpolation to the 10 MeV point of </a:t>
            </a:r>
            <a:r>
              <a:rPr lang="en-US" dirty="0" smtClean="0"/>
              <a:t>Page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Angular distributions from ENDF</a:t>
            </a:r>
            <a:r>
              <a:rPr lang="en-US" dirty="0"/>
              <a:t>/B-</a:t>
            </a:r>
            <a:r>
              <a:rPr lang="en-US" dirty="0" smtClean="0"/>
              <a:t>VII.0</a:t>
            </a:r>
          </a:p>
        </p:txBody>
      </p:sp>
      <p:pic>
        <p:nvPicPr>
          <p:cNvPr id="4" name="Picture 3" descr="Li-7_p_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38" y="2124645"/>
            <a:ext cx="4279274" cy="28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d+Li7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ENDF/B-VII.0 </a:t>
            </a:r>
            <a:r>
              <a:rPr lang="en-US" dirty="0" smtClean="0"/>
              <a:t>(Hale 2003)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(</a:t>
            </a:r>
            <a:r>
              <a:rPr lang="en-US" dirty="0" err="1"/>
              <a:t>d,el</a:t>
            </a:r>
            <a:r>
              <a:rPr lang="en-US" dirty="0"/>
              <a:t>), (</a:t>
            </a:r>
            <a:r>
              <a:rPr lang="en-US" dirty="0" err="1"/>
              <a:t>d</a:t>
            </a:r>
            <a:r>
              <a:rPr lang="en-US" dirty="0" err="1" smtClean="0"/>
              <a:t>,na</a:t>
            </a:r>
            <a:r>
              <a:rPr lang="en-US" dirty="0" smtClean="0"/>
              <a:t>), (d,t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ENDF/B-VIII.b3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(ENDL2011.0, </a:t>
            </a:r>
            <a:r>
              <a:rPr lang="en-US" dirty="0" err="1" smtClean="0"/>
              <a:t>Navratil</a:t>
            </a:r>
            <a:r>
              <a:rPr lang="en-US" dirty="0" smtClean="0"/>
              <a:t> 2010)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d,el</a:t>
            </a:r>
            <a:r>
              <a:rPr lang="en-US" dirty="0" smtClean="0"/>
              <a:t>) from ENDF, extended up to 30 MeV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d,na</a:t>
            </a:r>
            <a:r>
              <a:rPr lang="en-US" dirty="0" smtClean="0"/>
              <a:t>) from ECPL (but ENDF better fit to data)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d,t</a:t>
            </a:r>
            <a:r>
              <a:rPr lang="en-US" dirty="0" smtClean="0"/>
              <a:t>) from R.L</a:t>
            </a:r>
            <a:r>
              <a:rPr lang="en-US" dirty="0"/>
              <a:t>. </a:t>
            </a:r>
            <a:r>
              <a:rPr lang="en-US" dirty="0" smtClean="0"/>
              <a:t>Macklin </a:t>
            </a:r>
            <a:r>
              <a:rPr lang="en-US" dirty="0"/>
              <a:t>[5</a:t>
            </a:r>
            <a:r>
              <a:rPr lang="en-US" dirty="0" smtClean="0"/>
              <a:t>] </a:t>
            </a:r>
            <a:r>
              <a:rPr lang="en-US" dirty="0"/>
              <a:t>data up to 4 MeV; </a:t>
            </a:r>
            <a:r>
              <a:rPr lang="en-US" dirty="0" smtClean="0"/>
              <a:t>at </a:t>
            </a:r>
            <a:r>
              <a:rPr lang="en-US" dirty="0"/>
              <a:t>higher energies scaled </a:t>
            </a:r>
            <a:r>
              <a:rPr lang="en-US" dirty="0" smtClean="0"/>
              <a:t>ENDF</a:t>
            </a:r>
            <a:endParaRPr lang="en-US" dirty="0"/>
          </a:p>
          <a:p>
            <a:pPr lvl="2">
              <a:lnSpc>
                <a:spcPct val="110000"/>
              </a:lnSpc>
            </a:pPr>
            <a:r>
              <a:rPr lang="en-US" dirty="0" smtClean="0"/>
              <a:t>Angular </a:t>
            </a:r>
            <a:r>
              <a:rPr lang="en-US" dirty="0"/>
              <a:t>distributions: </a:t>
            </a:r>
            <a:r>
              <a:rPr lang="en-US" dirty="0" smtClean="0"/>
              <a:t>ENDF</a:t>
            </a:r>
            <a:r>
              <a:rPr lang="en-US" dirty="0"/>
              <a:t>/B-VII.</a:t>
            </a:r>
            <a:r>
              <a:rPr lang="en-US" dirty="0" smtClean="0"/>
              <a:t>0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 smtClean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 smtClean="0"/>
              <a:t>[5</a:t>
            </a:r>
            <a:r>
              <a:rPr lang="en-US" sz="1900" dirty="0"/>
              <a:t>] R.L. Macklin, H.E. Banta, Phys. Rev., 97, 753 (1955</a:t>
            </a:r>
            <a:r>
              <a:rPr lang="en-US" sz="1900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05" y="-1"/>
            <a:ext cx="4769395" cy="317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05" y="3182317"/>
            <a:ext cx="4769395" cy="31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d+Li7 evaluation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07" y="0"/>
            <a:ext cx="4802994" cy="320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6" y="3158124"/>
            <a:ext cx="4805684" cy="32037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ENDF/B-VII.0 (Hale 2003)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d,el</a:t>
            </a:r>
            <a:r>
              <a:rPr lang="en-US" dirty="0"/>
              <a:t>), (</a:t>
            </a:r>
            <a:r>
              <a:rPr lang="en-US" dirty="0" err="1"/>
              <a:t>d,na</a:t>
            </a:r>
            <a:r>
              <a:rPr lang="en-US" dirty="0"/>
              <a:t>), (d,t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ENDL2011.0 (</a:t>
            </a:r>
            <a:r>
              <a:rPr lang="en-US" dirty="0" err="1"/>
              <a:t>Navratil</a:t>
            </a:r>
            <a:r>
              <a:rPr lang="en-US" dirty="0"/>
              <a:t> 2010)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d,2n) from ECPL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d,p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&lt; 0.7 MeV from Ref. [3]</a:t>
            </a:r>
          </a:p>
          <a:p>
            <a:pPr lvl="2"/>
            <a:r>
              <a:rPr lang="en-US" dirty="0"/>
              <a:t>0.7 - 3.4 MeV from Ref. [4]</a:t>
            </a:r>
          </a:p>
          <a:p>
            <a:pPr lvl="2"/>
            <a:r>
              <a:rPr lang="en-US" dirty="0"/>
              <a:t>&gt; 3.4 MeV educated guess</a:t>
            </a:r>
          </a:p>
          <a:p>
            <a:pPr lvl="2"/>
            <a:r>
              <a:rPr lang="en-US" dirty="0"/>
              <a:t>Angular distributions: from (</a:t>
            </a:r>
            <a:r>
              <a:rPr lang="en-US" dirty="0" err="1"/>
              <a:t>d,na</a:t>
            </a:r>
            <a:r>
              <a:rPr lang="en-US" dirty="0"/>
              <a:t>) neutron dist.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 smtClean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 smtClean="0"/>
              <a:t>[</a:t>
            </a:r>
            <a:r>
              <a:rPr lang="en-US" sz="1900" dirty="0"/>
              <a:t>3] B.W. </a:t>
            </a:r>
            <a:r>
              <a:rPr lang="en-US" sz="1900" dirty="0" err="1"/>
              <a:t>Filippone</a:t>
            </a:r>
            <a:r>
              <a:rPr lang="en-US" sz="1900" dirty="0"/>
              <a:t>, A.J. </a:t>
            </a:r>
            <a:r>
              <a:rPr lang="en-US" sz="1900" dirty="0" err="1"/>
              <a:t>Elwyn</a:t>
            </a:r>
            <a:r>
              <a:rPr lang="en-US" sz="1900" dirty="0"/>
              <a:t>, W. Ray Jr., D.D. </a:t>
            </a:r>
            <a:r>
              <a:rPr lang="en-US" sz="1900" dirty="0" err="1"/>
              <a:t>Koetke</a:t>
            </a:r>
            <a:r>
              <a:rPr lang="en-US" sz="1900" dirty="0"/>
              <a:t>, Phys. Rev. C, 25, 2174 (1982)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/>
              <a:t>[4] </a:t>
            </a:r>
            <a:r>
              <a:rPr lang="en-US" sz="1900" dirty="0" err="1"/>
              <a:t>D.W.Mingay</a:t>
            </a:r>
            <a:r>
              <a:rPr lang="en-US" sz="1900" dirty="0"/>
              <a:t>, J, SAP, 2, (3), 107 (1979</a:t>
            </a:r>
            <a:r>
              <a:rPr lang="en-US" sz="1900" dirty="0" smtClean="0"/>
              <a:t>)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 smtClean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143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He3+He3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ENDF/B-VII.0 (Hale 2001)</a:t>
            </a:r>
          </a:p>
          <a:p>
            <a:pPr lvl="1"/>
            <a:r>
              <a:rPr lang="en-US" dirty="0" smtClean="0"/>
              <a:t>(He3,el), (He3,2p)</a:t>
            </a:r>
          </a:p>
          <a:p>
            <a:r>
              <a:rPr lang="en-US" dirty="0"/>
              <a:t>ENDF/B-VIII.b3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(ENDL2011.0, </a:t>
            </a:r>
            <a:r>
              <a:rPr lang="en-US" dirty="0" err="1" smtClean="0"/>
              <a:t>Navratil</a:t>
            </a:r>
            <a:r>
              <a:rPr lang="en-US" dirty="0" smtClean="0"/>
              <a:t> 2010)</a:t>
            </a:r>
          </a:p>
          <a:p>
            <a:pPr lvl="1"/>
            <a:r>
              <a:rPr lang="en-US" dirty="0" smtClean="0"/>
              <a:t>(He3,el) from ENDF</a:t>
            </a:r>
          </a:p>
          <a:p>
            <a:pPr lvl="1"/>
            <a:r>
              <a:rPr lang="en-US" dirty="0" smtClean="0"/>
              <a:t>(He3,2p)</a:t>
            </a:r>
          </a:p>
          <a:p>
            <a:pPr lvl="2"/>
            <a:r>
              <a:rPr lang="en-US" dirty="0" smtClean="0"/>
              <a:t>NACRE </a:t>
            </a:r>
            <a:r>
              <a:rPr lang="en-US" dirty="0"/>
              <a:t>S-factor evaluation [4] that </a:t>
            </a:r>
            <a:r>
              <a:rPr lang="en-US" dirty="0" smtClean="0"/>
              <a:t>includes </a:t>
            </a:r>
            <a:r>
              <a:rPr lang="en-US" dirty="0"/>
              <a:t>LUNA data [5</a:t>
            </a:r>
            <a:r>
              <a:rPr lang="en-US" dirty="0" smtClean="0"/>
              <a:t>] </a:t>
            </a:r>
          </a:p>
          <a:p>
            <a:pPr lvl="2"/>
            <a:r>
              <a:rPr lang="en-US" dirty="0" smtClean="0"/>
              <a:t>Angle </a:t>
            </a:r>
            <a:r>
              <a:rPr lang="en-US" dirty="0"/>
              <a:t>and energy distributions: </a:t>
            </a:r>
            <a:r>
              <a:rPr lang="en-US" dirty="0" smtClean="0"/>
              <a:t>from ENDF</a:t>
            </a:r>
          </a:p>
          <a:p>
            <a:pPr marL="119062" indent="0">
              <a:lnSpc>
                <a:spcPct val="110000"/>
              </a:lnSpc>
              <a:buNone/>
            </a:pPr>
            <a:r>
              <a:rPr lang="en-US" sz="1600" dirty="0"/>
              <a:t>[4] C. </a:t>
            </a:r>
            <a:r>
              <a:rPr lang="en-US" sz="1600" dirty="0" err="1"/>
              <a:t>Angulo</a:t>
            </a:r>
            <a:r>
              <a:rPr lang="en-US" sz="1600" dirty="0"/>
              <a:t> et al. (NACRE Collaboration), </a:t>
            </a:r>
            <a:r>
              <a:rPr lang="en-US" sz="1600" dirty="0" err="1"/>
              <a:t>Nucl</a:t>
            </a:r>
            <a:r>
              <a:rPr lang="en-US" sz="1600" dirty="0"/>
              <a:t>. Phys. A656 (1999)3-</a:t>
            </a:r>
            <a:r>
              <a:rPr lang="en-US" sz="1600" dirty="0" smtClean="0"/>
              <a:t>187</a:t>
            </a:r>
          </a:p>
          <a:p>
            <a:pPr marL="119062" indent="0">
              <a:lnSpc>
                <a:spcPct val="110000"/>
              </a:lnSpc>
              <a:buNone/>
            </a:pPr>
            <a:r>
              <a:rPr lang="en-US" sz="1600" dirty="0" smtClean="0"/>
              <a:t>[</a:t>
            </a:r>
            <a:r>
              <a:rPr lang="en-US" sz="1600" dirty="0"/>
              <a:t>5] The LUNA Collaboration, M. Junker, </a:t>
            </a:r>
            <a:r>
              <a:rPr lang="en-US" sz="1600" dirty="0" smtClean="0"/>
              <a:t>et al., </a:t>
            </a:r>
            <a:r>
              <a:rPr lang="en-US" sz="1600" dirty="0"/>
              <a:t>The cross section of </a:t>
            </a:r>
            <a:r>
              <a:rPr lang="en-US" sz="1600" dirty="0" smtClean="0"/>
              <a:t>3He</a:t>
            </a:r>
            <a:r>
              <a:rPr lang="en-US" sz="1600" dirty="0"/>
              <a:t>(3He,2p)4He measured at solar energies, Nuclear Physics B - Proceedings Supplements, </a:t>
            </a:r>
            <a:r>
              <a:rPr lang="en-US" sz="1600" dirty="0" smtClean="0"/>
              <a:t>Volume </a:t>
            </a:r>
            <a:r>
              <a:rPr lang="en-US" sz="1600" dirty="0"/>
              <a:t>70, Issues 1-3, Proceedings of the Fifth International Workshop on topics </a:t>
            </a:r>
            <a:r>
              <a:rPr lang="en-US" sz="1600" dirty="0" smtClean="0"/>
              <a:t>in </a:t>
            </a:r>
            <a:r>
              <a:rPr lang="en-US" sz="1600" dirty="0" err="1" smtClean="0"/>
              <a:t>Astroparticle</a:t>
            </a:r>
            <a:r>
              <a:rPr lang="en-US" sz="1600" dirty="0" smtClean="0"/>
              <a:t> </a:t>
            </a:r>
            <a:r>
              <a:rPr lang="en-US" sz="1600" dirty="0"/>
              <a:t>and Underground Physics</a:t>
            </a:r>
            <a:r>
              <a:rPr lang="en-US" sz="1600" dirty="0" smtClean="0"/>
              <a:t>, January </a:t>
            </a:r>
            <a:r>
              <a:rPr lang="en-US" sz="1600" dirty="0"/>
              <a:t>1999, Pages 382-385, </a:t>
            </a:r>
            <a:r>
              <a:rPr lang="en-US" sz="1600" dirty="0" smtClean="0"/>
              <a:t>ISSN 0920</a:t>
            </a:r>
            <a:r>
              <a:rPr lang="en-US" sz="1600" dirty="0"/>
              <a:t>-</a:t>
            </a:r>
            <a:r>
              <a:rPr lang="en-US" sz="1600" dirty="0" smtClean="0"/>
              <a:t>5632</a:t>
            </a:r>
            <a:r>
              <a:rPr lang="en-US" sz="1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94" y="1597281"/>
            <a:ext cx="4872306" cy="32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21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une1991-fig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778" y="3396074"/>
            <a:ext cx="4346221" cy="296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t+Li7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Dispute over channel 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Li(</a:t>
            </a:r>
            <a:r>
              <a:rPr lang="en-US" sz="1600" dirty="0" err="1" smtClean="0"/>
              <a:t>t,n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Be </a:t>
            </a:r>
            <a:br>
              <a:rPr lang="en-US" sz="1600" dirty="0" smtClean="0"/>
            </a:br>
            <a:r>
              <a:rPr lang="en-US" sz="1600" dirty="0" smtClean="0"/>
              <a:t>in competition with </a:t>
            </a:r>
            <a:r>
              <a:rPr lang="en-US" sz="1600" baseline="30000" dirty="0"/>
              <a:t>7</a:t>
            </a:r>
            <a:r>
              <a:rPr lang="en-US" sz="1600" dirty="0"/>
              <a:t>Li(</a:t>
            </a:r>
            <a:r>
              <a:rPr lang="en-US" sz="1600" dirty="0" err="1"/>
              <a:t>t,n</a:t>
            </a:r>
            <a:r>
              <a:rPr lang="en-US" sz="1600" dirty="0" smtClean="0"/>
              <a:t>)</a:t>
            </a:r>
            <a:r>
              <a:rPr lang="en-US" sz="1600" dirty="0" err="1" smtClean="0"/>
              <a:t>n</a:t>
            </a:r>
            <a:r>
              <a:rPr lang="en-US" sz="1600" dirty="0" err="1" smtClean="0">
                <a:latin typeface="Symbol" charset="2"/>
                <a:cs typeface="Symbol" charset="2"/>
              </a:rPr>
              <a:t>aa</a:t>
            </a:r>
            <a:r>
              <a:rPr lang="en-US" sz="1600" dirty="0" smtClean="0">
                <a:latin typeface="Symbol" charset="2"/>
                <a:cs typeface="Symbol" charset="2"/>
              </a:rPr>
              <a:t> </a:t>
            </a:r>
            <a:br>
              <a:rPr lang="en-US" sz="1600" dirty="0" smtClean="0">
                <a:latin typeface="Symbol" charset="2"/>
                <a:cs typeface="Symbol" charset="2"/>
              </a:rPr>
            </a:br>
            <a:r>
              <a:rPr lang="en-US" sz="1600" dirty="0" smtClean="0">
                <a:latin typeface="+mn-lt"/>
                <a:cs typeface="Symbol" charset="2"/>
              </a:rPr>
              <a:t>using results from </a:t>
            </a:r>
            <a:r>
              <a:rPr lang="en-US" sz="1600" dirty="0" err="1" smtClean="0">
                <a:latin typeface="+mn-lt"/>
                <a:cs typeface="Symbol" charset="2"/>
              </a:rPr>
              <a:t>Brune</a:t>
            </a:r>
            <a:r>
              <a:rPr lang="en-US" sz="1600" dirty="0" smtClean="0">
                <a:latin typeface="+mn-lt"/>
                <a:cs typeface="Symbol" charset="2"/>
              </a:rPr>
              <a:t> et al [1]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>
                <a:latin typeface="+mn-lt"/>
                <a:cs typeface="Symbol" charset="2"/>
              </a:rPr>
              <a:t>C</a:t>
            </a:r>
            <a:r>
              <a:rPr lang="en-US" sz="1600" dirty="0" smtClean="0"/>
              <a:t>hannels: n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and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tot</a:t>
            </a:r>
            <a:r>
              <a:rPr lang="en-US" sz="1600" dirty="0" smtClean="0"/>
              <a:t> –</a:t>
            </a:r>
            <a:br>
              <a:rPr lang="en-US" sz="1600" dirty="0" smtClean="0"/>
            </a:br>
            <a:r>
              <a:rPr lang="en-US" sz="1600" dirty="0" smtClean="0"/>
              <a:t>  </a:t>
            </a:r>
            <a:r>
              <a:rPr lang="en-US" sz="1600" dirty="0" err="1" smtClean="0"/>
              <a:t>endf</a:t>
            </a:r>
            <a:r>
              <a:rPr lang="en-US" sz="1600" dirty="0" smtClean="0"/>
              <a:t> MT</a:t>
            </a:r>
            <a:r>
              <a:rPr lang="en-US" sz="1600" dirty="0"/>
              <a:t>=</a:t>
            </a:r>
            <a:r>
              <a:rPr lang="en-US" sz="1600" dirty="0" smtClean="0"/>
              <a:t>50, 24 or </a:t>
            </a:r>
            <a:r>
              <a:rPr lang="en-US" sz="1600" dirty="0" err="1" smtClean="0"/>
              <a:t>endl</a:t>
            </a:r>
            <a:r>
              <a:rPr lang="en-US" sz="1600" dirty="0" smtClean="0"/>
              <a:t> </a:t>
            </a:r>
            <a:r>
              <a:rPr lang="en-US" sz="1600" dirty="0"/>
              <a:t>c=</a:t>
            </a:r>
            <a:r>
              <a:rPr lang="en-US" sz="1600" dirty="0" smtClean="0"/>
              <a:t>11, 33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Problem: Fig 9 (above) for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tot</a:t>
            </a:r>
            <a:r>
              <a:rPr lang="en-US" sz="1600" dirty="0" smtClean="0"/>
              <a:t> used for </a:t>
            </a:r>
            <a:r>
              <a:rPr lang="en-US" sz="1600" dirty="0"/>
              <a:t>n</a:t>
            </a:r>
            <a:r>
              <a:rPr lang="en-US" sz="1600" baseline="-25000" dirty="0"/>
              <a:t>0</a:t>
            </a:r>
            <a:r>
              <a:rPr lang="en-US" sz="1600" dirty="0" smtClean="0"/>
              <a:t>  in LLNL evaluations since 1999. Should be Fig 7 (below).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 smtClean="0"/>
              <a:t>We needed to re-evaluate this cross section!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endParaRPr lang="en-US" sz="1600" dirty="0"/>
          </a:p>
          <a:p>
            <a:pPr marL="119062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[1] </a:t>
            </a:r>
            <a:r>
              <a:rPr lang="fr-FR" sz="1600" dirty="0"/>
              <a:t>C. R. Brune et al, Phys. </a:t>
            </a:r>
            <a:r>
              <a:rPr lang="fr-FR" sz="1600" dirty="0" err="1"/>
              <a:t>Rev</a:t>
            </a:r>
            <a:r>
              <a:rPr lang="fr-FR" sz="1600" dirty="0"/>
              <a:t>. C </a:t>
            </a:r>
            <a:r>
              <a:rPr lang="fr-FR" sz="1600" b="1" dirty="0"/>
              <a:t>43</a:t>
            </a:r>
            <a:r>
              <a:rPr lang="fr-FR" sz="1600" dirty="0"/>
              <a:t>, 875 (1991</a:t>
            </a:r>
            <a:r>
              <a:rPr lang="fr-FR" sz="1600" dirty="0" smtClean="0"/>
              <a:t>)</a:t>
            </a:r>
            <a:endParaRPr lang="en-US" sz="1600" dirty="0" smtClean="0"/>
          </a:p>
        </p:txBody>
      </p:sp>
      <p:pic>
        <p:nvPicPr>
          <p:cNvPr id="3" name="Picture 2" descr="Brune1991-fig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50" y="159926"/>
            <a:ext cx="4490770" cy="3010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0815" y="1636889"/>
            <a:ext cx="11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Brune</a:t>
            </a:r>
            <a:r>
              <a:rPr lang="en-US" dirty="0" smtClean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tot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7362" y="3741705"/>
            <a:ext cx="177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Brune</a:t>
            </a:r>
            <a:r>
              <a:rPr lang="en-US" dirty="0" smtClean="0"/>
              <a:t> n</a:t>
            </a:r>
            <a:r>
              <a:rPr lang="en-US" baseline="-25000" dirty="0" smtClean="0"/>
              <a:t>0 </a:t>
            </a:r>
            <a:r>
              <a:rPr lang="en-US" sz="1100" dirty="0" smtClean="0"/>
              <a:t>(squares)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726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t+Li7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 smtClean="0"/>
              <a:t>Inverse reaction </a:t>
            </a:r>
            <a:r>
              <a:rPr lang="en-US" sz="1900" baseline="30000" dirty="0" smtClean="0"/>
              <a:t>9</a:t>
            </a:r>
            <a:r>
              <a:rPr lang="en-US" sz="1900" dirty="0" smtClean="0"/>
              <a:t>Be(</a:t>
            </a:r>
            <a:r>
              <a:rPr lang="en-US" sz="1900" dirty="0" err="1" smtClean="0"/>
              <a:t>n,t</a:t>
            </a:r>
            <a:r>
              <a:rPr lang="en-US" sz="1900" dirty="0" smtClean="0"/>
              <a:t>)</a:t>
            </a:r>
            <a:r>
              <a:rPr lang="en-US" sz="1900" baseline="30000" dirty="0" smtClean="0"/>
              <a:t>7</a:t>
            </a:r>
            <a:r>
              <a:rPr lang="en-US" sz="1900" dirty="0" smtClean="0"/>
              <a:t>Li has been measured [2], and can confirm the n</a:t>
            </a:r>
            <a:r>
              <a:rPr lang="en-US" sz="1900" baseline="-25000" dirty="0" smtClean="0"/>
              <a:t>0</a:t>
            </a:r>
            <a:r>
              <a:rPr lang="en-US" sz="1900" dirty="0" smtClean="0"/>
              <a:t> cross section to the ground state.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 smtClean="0"/>
              <a:t>Also use data of [2] to extend </a:t>
            </a:r>
            <a:r>
              <a:rPr lang="en-US" sz="1900" dirty="0" err="1" smtClean="0"/>
              <a:t>Brune</a:t>
            </a:r>
            <a:r>
              <a:rPr lang="en-US" sz="1900" dirty="0" smtClean="0"/>
              <a:t> data to higher incident energies.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900" dirty="0" smtClean="0"/>
              <a:t>Extra cross section (</a:t>
            </a:r>
            <a:r>
              <a:rPr lang="en-US" sz="1900" dirty="0" err="1" smtClean="0"/>
              <a:t>n</a:t>
            </a:r>
            <a:r>
              <a:rPr lang="en-US" sz="1900" baseline="-25000" dirty="0" err="1" smtClean="0"/>
              <a:t>tot</a:t>
            </a:r>
            <a:r>
              <a:rPr lang="en-US" sz="1900" dirty="0" smtClean="0"/>
              <a:t> – n</a:t>
            </a:r>
            <a:r>
              <a:rPr lang="en-US" sz="1900" baseline="-25000" dirty="0" smtClean="0"/>
              <a:t>0</a:t>
            </a:r>
            <a:r>
              <a:rPr lang="en-US" sz="1900" dirty="0" smtClean="0"/>
              <a:t>) moved to </a:t>
            </a:r>
            <a:r>
              <a:rPr lang="en-US" sz="2000" dirty="0" smtClean="0"/>
              <a:t>2n</a:t>
            </a:r>
            <a:r>
              <a:rPr lang="en-US" sz="2000" dirty="0" smtClean="0">
                <a:latin typeface="Symbol" charset="2"/>
                <a:cs typeface="Symbol" charset="2"/>
              </a:rPr>
              <a:t>a </a:t>
            </a:r>
            <a:r>
              <a:rPr lang="en-US" sz="1900" dirty="0" smtClean="0"/>
              <a:t>inclusive channel (MT=24,   c=33).</a:t>
            </a:r>
          </a:p>
          <a:p>
            <a:pPr marL="119062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[1] </a:t>
            </a:r>
            <a:r>
              <a:rPr lang="fr-FR" sz="1600" dirty="0" smtClean="0"/>
              <a:t>C. R. Brune et al, Phys. </a:t>
            </a:r>
            <a:r>
              <a:rPr lang="fr-FR" sz="1600" dirty="0" err="1" smtClean="0"/>
              <a:t>Rev</a:t>
            </a:r>
            <a:r>
              <a:rPr lang="fr-FR" sz="1600" dirty="0" smtClean="0"/>
              <a:t>. C </a:t>
            </a:r>
            <a:r>
              <a:rPr lang="fr-FR" sz="1600" b="1" dirty="0" smtClean="0"/>
              <a:t>43</a:t>
            </a:r>
            <a:r>
              <a:rPr lang="fr-FR" sz="1600" dirty="0" smtClean="0"/>
              <a:t>, 875 (1991)</a:t>
            </a:r>
            <a:endParaRPr lang="en-US" sz="1600" dirty="0" smtClean="0"/>
          </a:p>
          <a:p>
            <a:pPr marL="119062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smtClean="0"/>
              <a:t>[2] F.S. Dietrich et al, </a:t>
            </a:r>
            <a:r>
              <a:rPr lang="en-US" sz="1600" dirty="0" err="1" smtClean="0"/>
              <a:t>Nucl</a:t>
            </a:r>
            <a:r>
              <a:rPr lang="en-US" sz="1600" dirty="0" smtClean="0"/>
              <a:t>. Sci. Eng. </a:t>
            </a:r>
            <a:r>
              <a:rPr lang="en-US" sz="1600" b="1" dirty="0" smtClean="0"/>
              <a:t>61</a:t>
            </a:r>
            <a:r>
              <a:rPr lang="en-US" sz="1600" dirty="0" smtClean="0"/>
              <a:t>, 267 (1976).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547557" y="2540000"/>
            <a:ext cx="14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n</a:t>
            </a:r>
            <a:r>
              <a:rPr lang="en-US" baseline="-25000" dirty="0"/>
              <a:t>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94399" y="5322150"/>
            <a:ext cx="202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Proposed 2n</a:t>
            </a:r>
            <a:r>
              <a:rPr lang="en-US" dirty="0" smtClean="0">
                <a:latin typeface="Symbol" charset="2"/>
                <a:cs typeface="Symbol" charset="2"/>
              </a:rPr>
              <a:t>a + a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481" y="282222"/>
            <a:ext cx="3629640" cy="2962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47" y="3389224"/>
            <a:ext cx="3527779" cy="29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New LLNL evaluations developed using ENDL format from variety of sources</a:t>
            </a:r>
          </a:p>
          <a:p>
            <a:r>
              <a:rPr lang="en-US" dirty="0" smtClean="0"/>
              <a:t>When translating from ENDF into ENDL, information was lost</a:t>
            </a:r>
          </a:p>
          <a:p>
            <a:pPr lvl="1"/>
            <a:r>
              <a:rPr lang="en-US" dirty="0" smtClean="0"/>
              <a:t>Reformatted ENDF parameterized forms to </a:t>
            </a:r>
            <a:r>
              <a:rPr lang="en-US" dirty="0"/>
              <a:t>pointwise </a:t>
            </a:r>
            <a:r>
              <a:rPr lang="en-US" dirty="0" smtClean="0"/>
              <a:t>data for ENDL</a:t>
            </a:r>
          </a:p>
          <a:p>
            <a:pPr lvl="2"/>
            <a:r>
              <a:rPr lang="en-US" dirty="0" smtClean="0"/>
              <a:t>such </a:t>
            </a:r>
            <a:r>
              <a:rPr lang="en-US" dirty="0"/>
              <a:t>as phase space </a:t>
            </a:r>
            <a:r>
              <a:rPr lang="en-US" dirty="0" smtClean="0"/>
              <a:t>representation</a:t>
            </a:r>
          </a:p>
          <a:p>
            <a:pPr lvl="1"/>
            <a:r>
              <a:rPr lang="en-US" dirty="0" smtClean="0"/>
              <a:t>Rebuild evaluations in ENDF format using GND/fudge to do this.</a:t>
            </a:r>
          </a:p>
          <a:p>
            <a:r>
              <a:rPr lang="en-US" dirty="0" smtClean="0"/>
              <a:t>Here are first evaluations built using new fudge/GND</a:t>
            </a:r>
          </a:p>
          <a:p>
            <a:pPr lvl="1"/>
            <a:r>
              <a:rPr lang="en-US" dirty="0" smtClean="0"/>
              <a:t>Develop framework in fudge for cut/paste evaluations from different sources</a:t>
            </a:r>
          </a:p>
          <a:p>
            <a:r>
              <a:rPr lang="en-US" dirty="0" smtClean="0"/>
              <a:t>Documentation needs to be re-written for all evaluations</a:t>
            </a:r>
          </a:p>
          <a:p>
            <a:pPr lvl="1"/>
            <a:r>
              <a:rPr lang="en-US" dirty="0" smtClean="0"/>
              <a:t>Currently too much ENDL speak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from ENDL to ENDF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7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 the charged-particle evaluations here are over 5 years old</a:t>
            </a:r>
          </a:p>
          <a:p>
            <a:pPr lvl="1"/>
            <a:r>
              <a:rPr lang="en-US" dirty="0" smtClean="0"/>
              <a:t>Delays to ENDF from GND and ENDF format changes (still underway for two-step decays)</a:t>
            </a:r>
          </a:p>
          <a:p>
            <a:r>
              <a:rPr lang="en-US" dirty="0" smtClean="0"/>
              <a:t>Future evaluations can &amp; will be full R-matrix calculations, </a:t>
            </a:r>
            <a:br>
              <a:rPr lang="en-US" dirty="0" smtClean="0"/>
            </a:br>
            <a:r>
              <a:rPr lang="en-US" dirty="0" smtClean="0"/>
              <a:t>at least up to energies of statistical models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cp</a:t>
            </a:r>
            <a:r>
              <a:rPr lang="en-US" dirty="0" smtClean="0"/>
              <a:t> R-matrix parameters in ENDF yet</a:t>
            </a:r>
          </a:p>
          <a:p>
            <a:pPr lvl="2"/>
            <a:r>
              <a:rPr lang="en-US" dirty="0" smtClean="0"/>
              <a:t>Need to extend ENDF infrastructure (GND, PREPRO) for </a:t>
            </a:r>
            <a:r>
              <a:rPr lang="en-US" dirty="0" err="1" smtClean="0"/>
              <a:t>cp</a:t>
            </a:r>
            <a:r>
              <a:rPr lang="en-US" dirty="0" smtClean="0"/>
              <a:t> reconstructions!</a:t>
            </a:r>
          </a:p>
          <a:p>
            <a:pPr lvl="1"/>
            <a:r>
              <a:rPr lang="en-US" dirty="0" smtClean="0"/>
              <a:t>Consistent cross sections and angular distributions</a:t>
            </a:r>
          </a:p>
          <a:p>
            <a:pPr lvl="1"/>
            <a:r>
              <a:rPr lang="en-US" dirty="0" smtClean="0"/>
              <a:t>LANL, LLNL, Notre Dame, ORNL evaluations underway</a:t>
            </a:r>
          </a:p>
          <a:p>
            <a:pPr lvl="2"/>
            <a:r>
              <a:rPr lang="en-US" dirty="0" smtClean="0"/>
              <a:t>Needed for astrophysics, fusion, and ion-beam analysis.</a:t>
            </a:r>
          </a:p>
          <a:p>
            <a:pPr lvl="2"/>
            <a:r>
              <a:rPr lang="en-US" dirty="0" smtClean="0"/>
              <a:t>Consultants’ meetings at IAEA on R-matrix Data and Codes (Dec 2015 and Dec 2016)</a:t>
            </a:r>
          </a:p>
          <a:p>
            <a:pPr lvl="1"/>
            <a:r>
              <a:rPr lang="en-US" dirty="0" smtClean="0"/>
              <a:t>I foresee many R-matrix fits for </a:t>
            </a:r>
            <a:r>
              <a:rPr lang="en-US" dirty="0" err="1" smtClean="0"/>
              <a:t>cp</a:t>
            </a:r>
            <a:r>
              <a:rPr lang="en-US" dirty="0" smtClean="0"/>
              <a:t> on targets up to A ≲ 40</a:t>
            </a:r>
          </a:p>
          <a:p>
            <a:r>
              <a:rPr lang="en-US" dirty="0" smtClean="0"/>
              <a:t>Still need R-matrix developments for </a:t>
            </a:r>
          </a:p>
          <a:p>
            <a:pPr lvl="1"/>
            <a:r>
              <a:rPr lang="en-US" dirty="0" smtClean="0"/>
              <a:t>Two-step decays (Hale and </a:t>
            </a:r>
            <a:r>
              <a:rPr lang="en-US" dirty="0" err="1" smtClean="0"/>
              <a:t>Brune</a:t>
            </a:r>
            <a:r>
              <a:rPr lang="en-US" dirty="0" smtClean="0"/>
              <a:t> demonstrate for t+t→</a:t>
            </a:r>
            <a:r>
              <a:rPr lang="en-US" baseline="30000" dirty="0" smtClean="0"/>
              <a:t>5</a:t>
            </a:r>
            <a:r>
              <a:rPr lang="en-US" dirty="0" smtClean="0"/>
              <a:t>He</a:t>
            </a:r>
            <a:r>
              <a:rPr lang="en-US" baseline="30000" dirty="0" smtClean="0"/>
              <a:t>*</a:t>
            </a:r>
            <a:r>
              <a:rPr lang="en-US" dirty="0" smtClean="0"/>
              <a:t>+n)</a:t>
            </a:r>
          </a:p>
          <a:p>
            <a:pPr lvl="1"/>
            <a:r>
              <a:rPr lang="en-US" dirty="0" smtClean="0"/>
              <a:t>‘Democratic breakup’ (discretized continuum)   [Sofia </a:t>
            </a:r>
            <a:r>
              <a:rPr lang="en-US" dirty="0" err="1" smtClean="0"/>
              <a:t>Quaglioni</a:t>
            </a:r>
            <a:r>
              <a:rPr lang="en-US" dirty="0" smtClean="0"/>
              <a:t> at LLNL]</a:t>
            </a:r>
          </a:p>
          <a:p>
            <a:pPr lvl="1"/>
            <a:r>
              <a:rPr lang="en-US" dirty="0" smtClean="0"/>
              <a:t>Especially </a:t>
            </a:r>
            <a:r>
              <a:rPr lang="en-US" u="sng" dirty="0" smtClean="0"/>
              <a:t>if</a:t>
            </a:r>
            <a:r>
              <a:rPr lang="en-US" dirty="0" smtClean="0"/>
              <a:t> future formats can describe exit correlations.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for </a:t>
            </a:r>
            <a:r>
              <a:rPr lang="en-US" dirty="0" err="1" smtClean="0"/>
              <a:t>cp</a:t>
            </a:r>
            <a:r>
              <a:rPr lang="en-US" dirty="0" smtClean="0"/>
              <a:t>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7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 + </a:t>
            </a:r>
            <a:r>
              <a:rPr lang="en-US" baseline="30000" dirty="0" smtClean="0"/>
              <a:t>239</a:t>
            </a:r>
            <a:r>
              <a:rPr lang="en-US" dirty="0" smtClean="0"/>
              <a:t>U: new </a:t>
            </a:r>
            <a:r>
              <a:rPr lang="en-US" smtClean="0"/>
              <a:t>(full) set </a:t>
            </a:r>
            <a:r>
              <a:rPr lang="en-US" dirty="0" smtClean="0"/>
              <a:t>of resonances</a:t>
            </a:r>
          </a:p>
          <a:p>
            <a:r>
              <a:rPr lang="en-US" dirty="0" smtClean="0"/>
              <a:t>n + </a:t>
            </a:r>
            <a:r>
              <a:rPr lang="en-US" baseline="30000" dirty="0" smtClean="0"/>
              <a:t>7</a:t>
            </a:r>
            <a:r>
              <a:rPr lang="en-US" dirty="0" smtClean="0"/>
              <a:t>Be: extend evaluation from 8.1 to 20 MeV</a:t>
            </a:r>
          </a:p>
          <a:p>
            <a:r>
              <a:rPr lang="en-US" dirty="0" smtClean="0"/>
              <a:t>Charged-particle reactions from ECPL at LLNL: conversion to ENDF via GND – </a:t>
            </a:r>
          </a:p>
          <a:p>
            <a:pPr lvl="1"/>
            <a:r>
              <a:rPr lang="en-US" dirty="0" smtClean="0"/>
              <a:t>Elastic </a:t>
            </a:r>
            <a:r>
              <a:rPr lang="en-US" dirty="0"/>
              <a:t>only: </a:t>
            </a:r>
          </a:p>
          <a:p>
            <a:pPr lvl="2"/>
            <a:r>
              <a:rPr lang="en-US" dirty="0"/>
              <a:t>p + a,   t + a,   h + a,   a + a</a:t>
            </a:r>
          </a:p>
          <a:p>
            <a:pPr lvl="1"/>
            <a:r>
              <a:rPr lang="en-US" dirty="0"/>
              <a:t>With also transfers/breakup/charge exchange:</a:t>
            </a:r>
          </a:p>
          <a:p>
            <a:pPr lvl="2"/>
            <a:r>
              <a:rPr lang="en-US" dirty="0"/>
              <a:t>p + </a:t>
            </a:r>
            <a:r>
              <a:rPr lang="en-US" baseline="30000" dirty="0"/>
              <a:t>7</a:t>
            </a:r>
            <a:r>
              <a:rPr lang="en-US" dirty="0"/>
              <a:t>Li,   d + </a:t>
            </a:r>
            <a:r>
              <a:rPr lang="en-US" baseline="30000" dirty="0"/>
              <a:t>7</a:t>
            </a:r>
            <a:r>
              <a:rPr lang="en-US" dirty="0"/>
              <a:t>Li,   t + </a:t>
            </a:r>
            <a:r>
              <a:rPr lang="en-US" baseline="30000" dirty="0"/>
              <a:t>7</a:t>
            </a:r>
            <a:r>
              <a:rPr lang="en-US" dirty="0"/>
              <a:t>Li,   h + 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evaluations from LLNL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24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15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 + </a:t>
            </a:r>
            <a:r>
              <a:rPr lang="en-US" baseline="30000" dirty="0" smtClean="0"/>
              <a:t>239</a:t>
            </a:r>
            <a:r>
              <a:rPr lang="en-US" dirty="0" smtClean="0"/>
              <a:t>U evaluation 1: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371615" cy="4751357"/>
          </a:xfrm>
        </p:spPr>
        <p:txBody>
          <a:bodyPr>
            <a:normAutofit fontScale="92500" lnSpcReduction="10000"/>
          </a:bodyPr>
          <a:lstStyle/>
          <a:p>
            <a:r>
              <a:rPr lang="en-US" sz="1800" baseline="30000" dirty="0" smtClean="0"/>
              <a:t>239</a:t>
            </a:r>
            <a:r>
              <a:rPr lang="en-US" sz="1800" dirty="0" smtClean="0"/>
              <a:t>U has half</a:t>
            </a:r>
            <a:r>
              <a:rPr lang="en-US" sz="1800" dirty="0"/>
              <a:t>-life of 23 </a:t>
            </a:r>
            <a:r>
              <a:rPr lang="en-US" sz="1800" dirty="0" smtClean="0"/>
              <a:t>min, </a:t>
            </a:r>
            <a:r>
              <a:rPr lang="en-US" sz="1800" dirty="0"/>
              <a:t>so cannot be a </a:t>
            </a:r>
            <a:r>
              <a:rPr lang="en-US" sz="1800" dirty="0" smtClean="0"/>
              <a:t>good target. </a:t>
            </a:r>
            <a:r>
              <a:rPr lang="en-US" sz="1600" dirty="0" smtClean="0"/>
              <a:t>Only </a:t>
            </a:r>
            <a:r>
              <a:rPr lang="en-US" sz="1600" dirty="0"/>
              <a:t>thermal (</a:t>
            </a:r>
            <a:r>
              <a:rPr lang="en-US" sz="1600" dirty="0" err="1"/>
              <a:t>n,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/>
              <a:t>) and (</a:t>
            </a:r>
            <a:r>
              <a:rPr lang="en-US" sz="1600" dirty="0" err="1"/>
              <a:t>n,f</a:t>
            </a:r>
            <a:r>
              <a:rPr lang="en-US" sz="1600" dirty="0"/>
              <a:t>) </a:t>
            </a:r>
            <a:r>
              <a:rPr lang="en-US" sz="1600" dirty="0" smtClean="0"/>
              <a:t>measured inclusively</a:t>
            </a:r>
          </a:p>
          <a:p>
            <a:pPr lvl="1"/>
            <a:r>
              <a:rPr lang="en-US" sz="1200" dirty="0" smtClean="0"/>
              <a:t>But is essential </a:t>
            </a:r>
            <a:r>
              <a:rPr lang="en-US" sz="1200" dirty="0"/>
              <a:t>step in </a:t>
            </a:r>
            <a:br>
              <a:rPr lang="en-US" sz="1200" dirty="0"/>
            </a:br>
            <a:r>
              <a:rPr lang="en-US" sz="1200" baseline="30000" dirty="0"/>
              <a:t>238</a:t>
            </a:r>
            <a:r>
              <a:rPr lang="en-US" sz="1200" dirty="0"/>
              <a:t>U+n→</a:t>
            </a:r>
            <a:r>
              <a:rPr lang="en-US" sz="1200" baseline="30000" dirty="0"/>
              <a:t>239</a:t>
            </a:r>
            <a:r>
              <a:rPr lang="en-US" sz="1200" dirty="0"/>
              <a:t>U→</a:t>
            </a:r>
            <a:r>
              <a:rPr lang="en-US" sz="1200" baseline="30000" dirty="0"/>
              <a:t>239</a:t>
            </a:r>
            <a:r>
              <a:rPr lang="en-US" sz="1200" dirty="0"/>
              <a:t>Np→</a:t>
            </a:r>
            <a:r>
              <a:rPr lang="en-US" sz="1200" baseline="30000" dirty="0"/>
              <a:t>239</a:t>
            </a:r>
            <a:r>
              <a:rPr lang="en-US" sz="1200" dirty="0"/>
              <a:t>Pu, so need accurate side-reactions </a:t>
            </a:r>
            <a:r>
              <a:rPr lang="en-US" sz="1200" dirty="0" smtClean="0"/>
              <a:t>e.g. </a:t>
            </a:r>
            <a:r>
              <a:rPr lang="en-US" sz="1200" baseline="30000" dirty="0" smtClean="0"/>
              <a:t>239</a:t>
            </a:r>
            <a:r>
              <a:rPr lang="en-US" sz="1200" dirty="0" smtClean="0"/>
              <a:t>U</a:t>
            </a:r>
            <a:r>
              <a:rPr lang="en-US" sz="1200" dirty="0"/>
              <a:t>(</a:t>
            </a:r>
            <a:r>
              <a:rPr lang="en-US" sz="1200" dirty="0" err="1"/>
              <a:t>n,</a:t>
            </a:r>
            <a:r>
              <a:rPr lang="en-US" sz="1200" dirty="0" err="1">
                <a:latin typeface="Symbol" charset="2"/>
                <a:cs typeface="Symbol" charset="2"/>
              </a:rPr>
              <a:t>g</a:t>
            </a:r>
            <a:r>
              <a:rPr lang="en-US" sz="1200" dirty="0" smtClean="0"/>
              <a:t>)</a:t>
            </a:r>
          </a:p>
          <a:p>
            <a:r>
              <a:rPr lang="en-US" sz="1600" dirty="0" smtClean="0"/>
              <a:t>Make new evaluation by copying from </a:t>
            </a:r>
            <a:r>
              <a:rPr lang="en-US" sz="1600" baseline="30000" dirty="0" smtClean="0"/>
              <a:t>237</a:t>
            </a:r>
            <a:r>
              <a:rPr lang="en-US" sz="1600" dirty="0" smtClean="0"/>
              <a:t>U evaluation &amp; modify</a:t>
            </a:r>
          </a:p>
          <a:p>
            <a:r>
              <a:rPr lang="en-US" sz="1600" dirty="0" smtClean="0"/>
              <a:t>Make ‘picket fence’ resonances. Spin 5/2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 * n(1/2</a:t>
            </a:r>
            <a:r>
              <a:rPr lang="en-US" sz="1600" baseline="30000" dirty="0" smtClean="0"/>
              <a:t>+</a:t>
            </a:r>
            <a:r>
              <a:rPr lang="en-US" sz="1600" dirty="0" smtClean="0"/>
              <a:t>), so J=2</a:t>
            </a:r>
            <a:r>
              <a:rPr lang="en-US" sz="1600" baseline="30000" dirty="0" smtClean="0"/>
              <a:t>+ </a:t>
            </a:r>
            <a:r>
              <a:rPr lang="en-US" sz="1600" dirty="0" smtClean="0"/>
              <a:t>or</a:t>
            </a:r>
            <a:r>
              <a:rPr lang="en-US" sz="1600" baseline="30000" dirty="0" smtClean="0"/>
              <a:t> </a:t>
            </a:r>
            <a:r>
              <a:rPr lang="en-US" sz="1600" dirty="0" smtClean="0"/>
              <a:t>3</a:t>
            </a:r>
            <a:r>
              <a:rPr lang="en-US" sz="1600" baseline="30000" dirty="0" smtClean="0"/>
              <a:t>+</a:t>
            </a:r>
          </a:p>
          <a:p>
            <a:r>
              <a:rPr lang="en-US" sz="1600" dirty="0" smtClean="0"/>
              <a:t>ENDF/B-VII from LANL</a:t>
            </a:r>
          </a:p>
          <a:p>
            <a:pPr lvl="1"/>
            <a:r>
              <a:rPr lang="en-US" sz="1200" dirty="0" smtClean="0"/>
              <a:t>See plot </a:t>
            </a:r>
          </a:p>
          <a:p>
            <a:pPr lvl="1"/>
            <a:r>
              <a:rPr lang="en-US" sz="1200" dirty="0" smtClean="0"/>
              <a:t>Capture ≈ </a:t>
            </a:r>
            <a:r>
              <a:rPr lang="en-US" sz="1200" dirty="0" err="1" smtClean="0"/>
              <a:t>Mughabghab</a:t>
            </a:r>
            <a:r>
              <a:rPr lang="en-US" sz="1200" dirty="0" smtClean="0"/>
              <a:t> 22±5 b</a:t>
            </a:r>
          </a:p>
          <a:p>
            <a:pPr lvl="1"/>
            <a:r>
              <a:rPr lang="en-US" sz="1200" dirty="0" smtClean="0"/>
              <a:t>BUT: only J=1/2+ resonances</a:t>
            </a:r>
          </a:p>
          <a:p>
            <a:pPr lvl="1"/>
            <a:r>
              <a:rPr lang="en-US" sz="1200" dirty="0"/>
              <a:t> </a:t>
            </a:r>
            <a:r>
              <a:rPr lang="en-US" sz="1200" dirty="0" smtClean="0"/>
              <a:t>      : simplified URR from 10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-10</a:t>
            </a:r>
            <a:r>
              <a:rPr lang="en-US" sz="1200" baseline="30000" dirty="0" smtClean="0"/>
              <a:t>4</a:t>
            </a:r>
            <a:r>
              <a:rPr lang="en-US" sz="1200" dirty="0" smtClean="0"/>
              <a:t> </a:t>
            </a:r>
            <a:r>
              <a:rPr lang="en-US" sz="1200" dirty="0" err="1" smtClean="0"/>
              <a:t>eV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 smtClean="0"/>
              <a:t>AND: strange bump below thermal</a:t>
            </a:r>
            <a:endParaRPr lang="en-US" sz="1200" dirty="0"/>
          </a:p>
          <a:p>
            <a:endParaRPr lang="en-US" sz="1800" dirty="0"/>
          </a:p>
          <a:p>
            <a:endParaRPr lang="en-US" sz="2400" dirty="0"/>
          </a:p>
        </p:txBody>
      </p:sp>
      <p:pic>
        <p:nvPicPr>
          <p:cNvPr id="4" name="Picture 3" descr="endf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94" y="1684632"/>
            <a:ext cx="5197416" cy="42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2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 + </a:t>
            </a:r>
            <a:r>
              <a:rPr lang="en-US" baseline="30000" dirty="0" smtClean="0"/>
              <a:t>239</a:t>
            </a:r>
            <a:r>
              <a:rPr lang="en-US" dirty="0" smtClean="0"/>
              <a:t>U evaluation 2: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540948" cy="4751357"/>
          </a:xfrm>
        </p:spPr>
        <p:txBody>
          <a:bodyPr>
            <a:normAutofit/>
          </a:bodyPr>
          <a:lstStyle/>
          <a:p>
            <a:r>
              <a:rPr lang="en-US" sz="1500" baseline="30000" dirty="0"/>
              <a:t>239</a:t>
            </a:r>
            <a:r>
              <a:rPr lang="en-US" sz="1500" dirty="0"/>
              <a:t>U has half-life of 23 min, so cannot be a good target. Only thermal (</a:t>
            </a:r>
            <a:r>
              <a:rPr lang="en-US" sz="1500" dirty="0" err="1"/>
              <a:t>n,</a:t>
            </a:r>
            <a:r>
              <a:rPr lang="en-US" sz="1500" dirty="0" err="1">
                <a:latin typeface="Symbol" charset="2"/>
                <a:cs typeface="Symbol" charset="2"/>
              </a:rPr>
              <a:t>g</a:t>
            </a:r>
            <a:r>
              <a:rPr lang="en-US" sz="1500" dirty="0"/>
              <a:t>) and (</a:t>
            </a:r>
            <a:r>
              <a:rPr lang="en-US" sz="1500" dirty="0" err="1"/>
              <a:t>n,f</a:t>
            </a:r>
            <a:r>
              <a:rPr lang="en-US" sz="1500" dirty="0"/>
              <a:t>) measured inclusively</a:t>
            </a:r>
          </a:p>
          <a:p>
            <a:pPr lvl="1"/>
            <a:r>
              <a:rPr lang="en-US" sz="1200" dirty="0"/>
              <a:t>But is essential step in </a:t>
            </a:r>
            <a:br>
              <a:rPr lang="en-US" sz="1200" dirty="0"/>
            </a:br>
            <a:r>
              <a:rPr lang="en-US" sz="1200" baseline="30000" dirty="0"/>
              <a:t>238</a:t>
            </a:r>
            <a:r>
              <a:rPr lang="en-US" sz="1200" dirty="0"/>
              <a:t>U+n→</a:t>
            </a:r>
            <a:r>
              <a:rPr lang="en-US" sz="1200" baseline="30000" dirty="0"/>
              <a:t>239</a:t>
            </a:r>
            <a:r>
              <a:rPr lang="en-US" sz="1200" dirty="0"/>
              <a:t>U→</a:t>
            </a:r>
            <a:r>
              <a:rPr lang="en-US" sz="1200" baseline="30000" dirty="0"/>
              <a:t>239</a:t>
            </a:r>
            <a:r>
              <a:rPr lang="en-US" sz="1200" dirty="0"/>
              <a:t>Np→</a:t>
            </a:r>
            <a:r>
              <a:rPr lang="en-US" sz="1200" baseline="30000" dirty="0"/>
              <a:t>239</a:t>
            </a:r>
            <a:r>
              <a:rPr lang="en-US" sz="1200" dirty="0"/>
              <a:t>Pu, so need accurate side-reactions e.g. </a:t>
            </a:r>
            <a:r>
              <a:rPr lang="en-US" sz="1200" baseline="30000" dirty="0"/>
              <a:t>239</a:t>
            </a:r>
            <a:r>
              <a:rPr lang="en-US" sz="1200" dirty="0"/>
              <a:t>U(</a:t>
            </a:r>
            <a:r>
              <a:rPr lang="en-US" sz="1200" dirty="0" err="1"/>
              <a:t>n,</a:t>
            </a:r>
            <a:r>
              <a:rPr lang="en-US" sz="1200" dirty="0" err="1">
                <a:latin typeface="Symbol" charset="2"/>
                <a:cs typeface="Symbol" charset="2"/>
              </a:rPr>
              <a:t>g</a:t>
            </a:r>
            <a:r>
              <a:rPr lang="en-US" sz="1200" dirty="0"/>
              <a:t>)</a:t>
            </a:r>
          </a:p>
          <a:p>
            <a:r>
              <a:rPr lang="en-US" sz="1500" dirty="0"/>
              <a:t>Make new evaluation by copying from </a:t>
            </a:r>
            <a:r>
              <a:rPr lang="en-US" sz="1500" baseline="30000" dirty="0"/>
              <a:t>237</a:t>
            </a:r>
            <a:r>
              <a:rPr lang="en-US" sz="1500" dirty="0"/>
              <a:t>U evaluation &amp; modify</a:t>
            </a:r>
          </a:p>
          <a:p>
            <a:r>
              <a:rPr lang="en-US" sz="1500" dirty="0"/>
              <a:t>Make ‘picket fence’ resonances. Spin 5/2</a:t>
            </a:r>
            <a:r>
              <a:rPr lang="en-US" sz="1500" baseline="30000" dirty="0"/>
              <a:t>+</a:t>
            </a:r>
            <a:r>
              <a:rPr lang="en-US" sz="1500" dirty="0"/>
              <a:t> * n(1/2</a:t>
            </a:r>
            <a:r>
              <a:rPr lang="en-US" sz="1500" baseline="30000" dirty="0"/>
              <a:t>+</a:t>
            </a:r>
            <a:r>
              <a:rPr lang="en-US" sz="1500" dirty="0"/>
              <a:t>), so J=2</a:t>
            </a:r>
            <a:r>
              <a:rPr lang="en-US" sz="1500" baseline="30000" dirty="0"/>
              <a:t>+ </a:t>
            </a:r>
            <a:r>
              <a:rPr lang="en-US" sz="1500" dirty="0"/>
              <a:t>or</a:t>
            </a:r>
            <a:r>
              <a:rPr lang="en-US" sz="1500" baseline="30000" dirty="0"/>
              <a:t> </a:t>
            </a:r>
            <a:r>
              <a:rPr lang="en-US" sz="1500" dirty="0"/>
              <a:t>3</a:t>
            </a:r>
            <a:r>
              <a:rPr lang="en-US" sz="1500" baseline="30000" dirty="0"/>
              <a:t>+</a:t>
            </a:r>
          </a:p>
          <a:p>
            <a:r>
              <a:rPr lang="en-US" sz="1500" dirty="0" smtClean="0"/>
              <a:t>ENDF/B-VII.1 from </a:t>
            </a:r>
            <a:r>
              <a:rPr lang="en-US" sz="1500" dirty="0" err="1" smtClean="0"/>
              <a:t>Trkov</a:t>
            </a:r>
            <a:r>
              <a:rPr lang="en-US" sz="1500" dirty="0" smtClean="0"/>
              <a:t>, Brown</a:t>
            </a:r>
          </a:p>
          <a:p>
            <a:pPr lvl="1"/>
            <a:r>
              <a:rPr lang="en-US" sz="1200" dirty="0" smtClean="0"/>
              <a:t>See plot </a:t>
            </a:r>
          </a:p>
          <a:p>
            <a:pPr lvl="1"/>
            <a:r>
              <a:rPr lang="en-US" sz="1200" dirty="0" smtClean="0"/>
              <a:t>Capture ≈ </a:t>
            </a:r>
            <a:r>
              <a:rPr lang="en-US" sz="1200" dirty="0" err="1" smtClean="0"/>
              <a:t>Mughabghab</a:t>
            </a:r>
            <a:r>
              <a:rPr lang="en-US" sz="1200" dirty="0" smtClean="0"/>
              <a:t> 22±5 b</a:t>
            </a:r>
          </a:p>
          <a:p>
            <a:pPr lvl="1"/>
            <a:r>
              <a:rPr lang="en-US" sz="1200" dirty="0" smtClean="0"/>
              <a:t>BUT: only J=2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resonances</a:t>
            </a:r>
          </a:p>
          <a:p>
            <a:pPr lvl="1"/>
            <a:r>
              <a:rPr lang="en-US" sz="1200" dirty="0" smtClean="0"/>
              <a:t>AND: lower in URR (up to 10 </a:t>
            </a:r>
            <a:r>
              <a:rPr lang="en-US" sz="1200" dirty="0" err="1" smtClean="0"/>
              <a:t>keV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sz="18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94" y="1684632"/>
            <a:ext cx="5197416" cy="42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0136"/>
            <a:ext cx="8508059" cy="1251062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 + </a:t>
            </a:r>
            <a:r>
              <a:rPr lang="en-US" baseline="30000" dirty="0" smtClean="0"/>
              <a:t>239</a:t>
            </a:r>
            <a:r>
              <a:rPr lang="en-US" dirty="0" smtClean="0"/>
              <a:t>U evaluation 3: New resonances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428059" cy="4751357"/>
          </a:xfrm>
        </p:spPr>
        <p:txBody>
          <a:bodyPr>
            <a:normAutofit fontScale="92500"/>
          </a:bodyPr>
          <a:lstStyle/>
          <a:p>
            <a:r>
              <a:rPr lang="en-US" sz="1800" baseline="30000" dirty="0"/>
              <a:t>239</a:t>
            </a:r>
            <a:r>
              <a:rPr lang="en-US" sz="1800" dirty="0"/>
              <a:t>U has half-life of 23 min, so cannot be a good target. </a:t>
            </a:r>
            <a:r>
              <a:rPr lang="en-US" sz="1600" dirty="0"/>
              <a:t>Only thermal (</a:t>
            </a:r>
            <a:r>
              <a:rPr lang="en-US" sz="1600" dirty="0" err="1"/>
              <a:t>n,</a:t>
            </a:r>
            <a:r>
              <a:rPr lang="en-US" sz="1600" dirty="0" err="1">
                <a:latin typeface="Symbol" charset="2"/>
                <a:cs typeface="Symbol" charset="2"/>
              </a:rPr>
              <a:t>g</a:t>
            </a:r>
            <a:r>
              <a:rPr lang="en-US" sz="1600" dirty="0"/>
              <a:t>) and (</a:t>
            </a:r>
            <a:r>
              <a:rPr lang="en-US" sz="1600" dirty="0" err="1"/>
              <a:t>n,f</a:t>
            </a:r>
            <a:r>
              <a:rPr lang="en-US" sz="1600" dirty="0"/>
              <a:t>) measured inclusively</a:t>
            </a:r>
          </a:p>
          <a:p>
            <a:pPr lvl="1"/>
            <a:r>
              <a:rPr lang="en-US" sz="1200" dirty="0"/>
              <a:t>But is essential step in </a:t>
            </a:r>
            <a:br>
              <a:rPr lang="en-US" sz="1200" dirty="0"/>
            </a:br>
            <a:r>
              <a:rPr lang="en-US" sz="1200" baseline="30000" dirty="0"/>
              <a:t>238</a:t>
            </a:r>
            <a:r>
              <a:rPr lang="en-US" sz="1200" dirty="0"/>
              <a:t>U+n→</a:t>
            </a:r>
            <a:r>
              <a:rPr lang="en-US" sz="1200" baseline="30000" dirty="0"/>
              <a:t>239</a:t>
            </a:r>
            <a:r>
              <a:rPr lang="en-US" sz="1200" dirty="0"/>
              <a:t>U→</a:t>
            </a:r>
            <a:r>
              <a:rPr lang="en-US" sz="1200" baseline="30000" dirty="0"/>
              <a:t>239</a:t>
            </a:r>
            <a:r>
              <a:rPr lang="en-US" sz="1200" dirty="0"/>
              <a:t>Np→</a:t>
            </a:r>
            <a:r>
              <a:rPr lang="en-US" sz="1200" baseline="30000" dirty="0"/>
              <a:t>239</a:t>
            </a:r>
            <a:r>
              <a:rPr lang="en-US" sz="1200" dirty="0"/>
              <a:t>Pu, so need accurate side-reactions e.g. </a:t>
            </a:r>
            <a:r>
              <a:rPr lang="en-US" sz="1200" baseline="30000" dirty="0"/>
              <a:t>239</a:t>
            </a:r>
            <a:r>
              <a:rPr lang="en-US" sz="1200" dirty="0"/>
              <a:t>U(</a:t>
            </a:r>
            <a:r>
              <a:rPr lang="en-US" sz="1200" dirty="0" err="1"/>
              <a:t>n,</a:t>
            </a:r>
            <a:r>
              <a:rPr lang="en-US" sz="1200" dirty="0" err="1">
                <a:latin typeface="Symbol" charset="2"/>
                <a:cs typeface="Symbol" charset="2"/>
              </a:rPr>
              <a:t>g</a:t>
            </a:r>
            <a:r>
              <a:rPr lang="en-US" sz="1200" dirty="0"/>
              <a:t>)</a:t>
            </a:r>
          </a:p>
          <a:p>
            <a:r>
              <a:rPr lang="en-US" sz="1600" dirty="0"/>
              <a:t>Make new evaluation by copying from </a:t>
            </a:r>
            <a:r>
              <a:rPr lang="en-US" sz="1600" baseline="30000" dirty="0"/>
              <a:t>237</a:t>
            </a:r>
            <a:r>
              <a:rPr lang="en-US" sz="1600" dirty="0"/>
              <a:t>U evaluation &amp; modify</a:t>
            </a:r>
          </a:p>
          <a:p>
            <a:r>
              <a:rPr lang="en-US" sz="1600" dirty="0"/>
              <a:t>Make ‘picket fence’ resonances. Spin 5/2</a:t>
            </a:r>
            <a:r>
              <a:rPr lang="en-US" sz="1600" baseline="30000" dirty="0"/>
              <a:t>+</a:t>
            </a:r>
            <a:r>
              <a:rPr lang="en-US" sz="1600" dirty="0"/>
              <a:t> * n(1/2</a:t>
            </a:r>
            <a:r>
              <a:rPr lang="en-US" sz="1600" baseline="30000" dirty="0"/>
              <a:t>+</a:t>
            </a:r>
            <a:r>
              <a:rPr lang="en-US" sz="1600" dirty="0"/>
              <a:t>), so J=2</a:t>
            </a:r>
            <a:r>
              <a:rPr lang="en-US" sz="1600" baseline="30000" dirty="0"/>
              <a:t>+ </a:t>
            </a:r>
            <a:r>
              <a:rPr lang="en-US" sz="1600" dirty="0"/>
              <a:t>or</a:t>
            </a:r>
            <a:r>
              <a:rPr lang="en-US" sz="1600" baseline="30000" dirty="0"/>
              <a:t> </a:t>
            </a:r>
            <a:r>
              <a:rPr lang="en-US" sz="1600" dirty="0"/>
              <a:t>3</a:t>
            </a:r>
            <a:r>
              <a:rPr lang="en-US" sz="1600" baseline="30000" dirty="0"/>
              <a:t>+</a:t>
            </a:r>
          </a:p>
          <a:p>
            <a:r>
              <a:rPr lang="en-US" sz="1600" dirty="0" smtClean="0"/>
              <a:t>ENDF/B-VIII.b3 from LLNL</a:t>
            </a:r>
          </a:p>
          <a:p>
            <a:pPr lvl="1"/>
            <a:r>
              <a:rPr lang="en-US" sz="1200" dirty="0" smtClean="0"/>
              <a:t>See plot </a:t>
            </a:r>
          </a:p>
          <a:p>
            <a:pPr lvl="1"/>
            <a:r>
              <a:rPr lang="en-US" sz="1200" dirty="0" smtClean="0"/>
              <a:t>Capture ≈ </a:t>
            </a:r>
            <a:r>
              <a:rPr lang="en-US" sz="1200" dirty="0" err="1" smtClean="0"/>
              <a:t>Mughabghab</a:t>
            </a:r>
            <a:r>
              <a:rPr lang="en-US" sz="1200" dirty="0" smtClean="0"/>
              <a:t> 22±5 b</a:t>
            </a:r>
          </a:p>
          <a:p>
            <a:pPr lvl="1"/>
            <a:r>
              <a:rPr lang="en-US" sz="1200" dirty="0" smtClean="0"/>
              <a:t>NOW both J=</a:t>
            </a:r>
            <a:r>
              <a:rPr lang="en-US" sz="1200" dirty="0"/>
              <a:t>2</a:t>
            </a:r>
            <a:r>
              <a:rPr lang="en-US" sz="1200" baseline="30000" dirty="0"/>
              <a:t>+ </a:t>
            </a:r>
            <a:r>
              <a:rPr lang="en-US" sz="1200" dirty="0"/>
              <a:t>or</a:t>
            </a:r>
            <a:r>
              <a:rPr lang="en-US" sz="1200" baseline="30000" dirty="0"/>
              <a:t> </a:t>
            </a:r>
            <a:r>
              <a:rPr lang="en-US" sz="1200" dirty="0"/>
              <a:t>3</a:t>
            </a:r>
            <a:r>
              <a:rPr lang="en-US" sz="1200" baseline="30000" dirty="0" smtClean="0"/>
              <a:t>+</a:t>
            </a:r>
            <a:r>
              <a:rPr lang="en-US" sz="1200" dirty="0" smtClean="0"/>
              <a:t> resonances</a:t>
            </a:r>
          </a:p>
          <a:p>
            <a:pPr lvl="1"/>
            <a:r>
              <a:rPr lang="en-US" sz="1200" dirty="0" smtClean="0"/>
              <a:t>NOTE higher capture up to 60 </a:t>
            </a:r>
            <a:r>
              <a:rPr lang="en-US" sz="1200" dirty="0" err="1" smtClean="0"/>
              <a:t>keV</a:t>
            </a:r>
            <a:r>
              <a:rPr lang="en-US" sz="1200" dirty="0" smtClean="0"/>
              <a:t>. Closer to original </a:t>
            </a:r>
            <a:endParaRPr lang="en-US" sz="1200" dirty="0"/>
          </a:p>
          <a:p>
            <a:endParaRPr lang="en-US" sz="18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94" y="1684632"/>
            <a:ext cx="5197416" cy="42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8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7</a:t>
            </a:r>
            <a:r>
              <a:rPr lang="en-US" dirty="0" smtClean="0"/>
              <a:t>Be evaluation: extend 8.1 to 20 MeV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9062" indent="0">
              <a:buNone/>
            </a:pPr>
            <a:r>
              <a:rPr lang="en-US" dirty="0"/>
              <a:t>ENDF/B-</a:t>
            </a:r>
            <a:r>
              <a:rPr lang="en-US" dirty="0" smtClean="0"/>
              <a:t>VII evaluation only extends to 8.1 MeV</a:t>
            </a:r>
          </a:p>
          <a:p>
            <a:pPr marL="119062" indent="0">
              <a:buNone/>
            </a:pPr>
            <a:r>
              <a:rPr lang="en-US" dirty="0" smtClean="0"/>
              <a:t>ENDF/B-VIII: elastic</a:t>
            </a:r>
            <a:r>
              <a:rPr lang="en-US" dirty="0"/>
              <a:t>, (</a:t>
            </a:r>
            <a:r>
              <a:rPr lang="en-US" dirty="0" err="1"/>
              <a:t>n,p</a:t>
            </a:r>
            <a:r>
              <a:rPr lang="en-US" dirty="0"/>
              <a:t>) and (</a:t>
            </a:r>
            <a:r>
              <a:rPr lang="en-US" dirty="0" err="1"/>
              <a:t>n,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dirty="0"/>
              <a:t>) extended to </a:t>
            </a:r>
            <a:r>
              <a:rPr lang="en-US" dirty="0" smtClean="0"/>
              <a:t>20 MeV.</a:t>
            </a:r>
          </a:p>
          <a:p>
            <a:pPr marL="119062" indent="0">
              <a:buNone/>
            </a:pPr>
            <a:r>
              <a:rPr lang="en-US" dirty="0" smtClean="0"/>
              <a:t> - by rescaling </a:t>
            </a:r>
            <a:r>
              <a:rPr lang="en-US" dirty="0"/>
              <a:t>the results of a </a:t>
            </a:r>
            <a:r>
              <a:rPr lang="en-US" dirty="0" smtClean="0"/>
              <a:t>default </a:t>
            </a:r>
            <a:r>
              <a:rPr lang="en-US" dirty="0"/>
              <a:t>TALYS 1.6 </a:t>
            </a:r>
            <a:r>
              <a:rPr lang="en-US" dirty="0" smtClean="0"/>
              <a:t>calculation (</a:t>
            </a:r>
            <a:r>
              <a:rPr lang="en-US" dirty="0"/>
              <a:t>without pre-equilibrium) to match the previous curves at 8.1 MeV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Total </a:t>
            </a:r>
            <a:r>
              <a:rPr lang="en-US" dirty="0" err="1" smtClean="0"/>
              <a:t>resummed</a:t>
            </a:r>
            <a:r>
              <a:rPr lang="en-US" dirty="0" smtClean="0"/>
              <a:t>.</a:t>
            </a:r>
          </a:p>
          <a:p>
            <a:pPr marL="119062" indent="0">
              <a:buNone/>
            </a:pPr>
            <a:r>
              <a:rPr lang="en-US" smtClean="0"/>
              <a:t>Better </a:t>
            </a:r>
            <a:r>
              <a:rPr lang="en-US" dirty="0"/>
              <a:t>then straight lines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 descr="plot2joined2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815" y="1467556"/>
            <a:ext cx="4130725" cy="49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Legacy ECPL/ENDL99 evaluations </a:t>
            </a:r>
          </a:p>
          <a:p>
            <a:pPr lvl="1">
              <a:lnSpc>
                <a:spcPct val="110000"/>
              </a:lnSpc>
            </a:pPr>
            <a:r>
              <a:rPr lang="en-US" sz="1800" dirty="0" smtClean="0"/>
              <a:t>Incident charged particles (p,d,t,He3,He4), light targets Z&lt;=3 (p,d,t,He3,He4,Li6,Li7)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R.M</a:t>
            </a:r>
            <a:r>
              <a:rPr lang="en-US" sz="1600" dirty="0"/>
              <a:t>. White, D.A. </a:t>
            </a:r>
            <a:r>
              <a:rPr lang="en-US" sz="1600" dirty="0" err="1"/>
              <a:t>Resler</a:t>
            </a:r>
            <a:r>
              <a:rPr lang="en-US" sz="1600" dirty="0"/>
              <a:t>, S.I. </a:t>
            </a:r>
            <a:r>
              <a:rPr lang="en-US" sz="1600" dirty="0" err="1"/>
              <a:t>Warshaw</a:t>
            </a:r>
            <a:r>
              <a:rPr lang="en-US" sz="1600" dirty="0"/>
              <a:t> 'Evaluation of Charged-</a:t>
            </a:r>
            <a:r>
              <a:rPr lang="en-US" sz="1600" dirty="0" smtClean="0"/>
              <a:t>Particle</a:t>
            </a:r>
            <a:r>
              <a:rPr lang="en-US" sz="1600" dirty="0"/>
              <a:t> </a:t>
            </a:r>
            <a:r>
              <a:rPr lang="en-US" sz="1600" dirty="0" smtClean="0"/>
              <a:t>Reactions </a:t>
            </a:r>
            <a:r>
              <a:rPr lang="en-US" sz="1600" dirty="0"/>
              <a:t>for Fusion Applications,' Proc. from Nuclear Data for Sci. </a:t>
            </a:r>
            <a:r>
              <a:rPr lang="en-US" sz="1600" dirty="0" smtClean="0"/>
              <a:t>and Tech</a:t>
            </a:r>
            <a:r>
              <a:rPr lang="en-US" sz="1600" dirty="0"/>
              <a:t>., Ed. S.M. </a:t>
            </a:r>
            <a:r>
              <a:rPr lang="en-US" sz="1600" dirty="0" err="1"/>
              <a:t>Qaim</a:t>
            </a:r>
            <a:r>
              <a:rPr lang="en-US" sz="1600" dirty="0"/>
              <a:t>, </a:t>
            </a:r>
            <a:r>
              <a:rPr lang="en-US" sz="1600" dirty="0" err="1"/>
              <a:t>Juelich</a:t>
            </a:r>
            <a:r>
              <a:rPr lang="en-US" sz="1600" dirty="0"/>
              <a:t>, Fed. Rep. Germany, 13-17 May (1991</a:t>
            </a:r>
            <a:r>
              <a:rPr lang="en-US" sz="16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en-US" sz="1600" dirty="0" smtClean="0"/>
              <a:t>S.T</a:t>
            </a:r>
            <a:r>
              <a:rPr lang="en-US" sz="1600" dirty="0"/>
              <a:t>. Perkins, D.E. Cullen, 'Elastic Nuclear plus </a:t>
            </a:r>
            <a:r>
              <a:rPr lang="en-US" sz="1600" dirty="0" smtClean="0"/>
              <a:t>Interference </a:t>
            </a:r>
            <a:r>
              <a:rPr lang="en-US" sz="1600" dirty="0"/>
              <a:t>cross sections for light-charge particles' </a:t>
            </a:r>
            <a:r>
              <a:rPr lang="en-US" sz="1600" dirty="0" err="1"/>
              <a:t>Nucl</a:t>
            </a:r>
            <a:r>
              <a:rPr lang="en-US" sz="1600" dirty="0"/>
              <a:t>. Sci. Eng. </a:t>
            </a:r>
            <a:r>
              <a:rPr lang="en-US" sz="1600" dirty="0" smtClean="0"/>
              <a:t>77</a:t>
            </a:r>
            <a:r>
              <a:rPr lang="en-US" sz="1600" dirty="0"/>
              <a:t>, 20-39 (1981</a:t>
            </a:r>
            <a:r>
              <a:rPr lang="en-US" sz="1600" dirty="0" smtClean="0"/>
              <a:t>)</a:t>
            </a:r>
            <a:endParaRPr lang="en-US" sz="1800" dirty="0" smtClean="0"/>
          </a:p>
          <a:p>
            <a:r>
              <a:rPr lang="en-US" sz="2000" dirty="0" smtClean="0"/>
              <a:t>New evaluations at LLNL by </a:t>
            </a:r>
            <a:r>
              <a:rPr lang="en-US" sz="2000" dirty="0" err="1" smtClean="0"/>
              <a:t>Petr</a:t>
            </a:r>
            <a:r>
              <a:rPr lang="en-US" sz="2000" dirty="0" smtClean="0"/>
              <a:t> </a:t>
            </a:r>
            <a:r>
              <a:rPr lang="en-US" sz="2000" dirty="0" err="1" smtClean="0"/>
              <a:t>Navratil</a:t>
            </a:r>
            <a:r>
              <a:rPr lang="en-US" sz="2000" dirty="0"/>
              <a:t>,</a:t>
            </a:r>
            <a:r>
              <a:rPr lang="en-US" sz="2000" dirty="0" smtClean="0"/>
              <a:t> David Brown &amp; Chris </a:t>
            </a:r>
            <a:r>
              <a:rPr lang="en-US" sz="2000" dirty="0" err="1" smtClean="0"/>
              <a:t>Hagmann</a:t>
            </a:r>
            <a:endParaRPr lang="en-US" sz="1600" dirty="0" smtClean="0"/>
          </a:p>
          <a:p>
            <a:pPr lvl="1"/>
            <a:r>
              <a:rPr lang="en-US" sz="1600" dirty="0" smtClean="0"/>
              <a:t>Main sources for new evaluations</a:t>
            </a:r>
          </a:p>
          <a:p>
            <a:pPr lvl="2"/>
            <a:r>
              <a:rPr lang="en-US" sz="1500" dirty="0" err="1" smtClean="0"/>
              <a:t>Descouvemont</a:t>
            </a:r>
            <a:r>
              <a:rPr lang="en-US" sz="1500" dirty="0" smtClean="0"/>
              <a:t> R-Matrix analysis</a:t>
            </a:r>
          </a:p>
          <a:p>
            <a:pPr lvl="3"/>
            <a:r>
              <a:rPr lang="en-US" sz="1300" dirty="0"/>
              <a:t>P. </a:t>
            </a:r>
            <a:r>
              <a:rPr lang="en-US" sz="1300" dirty="0" err="1"/>
              <a:t>Descouvemont</a:t>
            </a:r>
            <a:r>
              <a:rPr lang="en-US" sz="1300" dirty="0"/>
              <a:t>, A. </a:t>
            </a:r>
            <a:r>
              <a:rPr lang="en-US" sz="1300" dirty="0" err="1"/>
              <a:t>Adahchour</a:t>
            </a:r>
            <a:r>
              <a:rPr lang="en-US" sz="1300" dirty="0"/>
              <a:t>, C. </a:t>
            </a:r>
            <a:r>
              <a:rPr lang="en-US" sz="1300" dirty="0" err="1"/>
              <a:t>Angulo</a:t>
            </a:r>
            <a:r>
              <a:rPr lang="en-US" sz="1300" dirty="0"/>
              <a:t>, A. </a:t>
            </a:r>
            <a:r>
              <a:rPr lang="en-US" sz="1300" dirty="0" err="1"/>
              <a:t>Coc</a:t>
            </a:r>
            <a:r>
              <a:rPr lang="en-US" sz="1300" dirty="0"/>
              <a:t>, E. </a:t>
            </a:r>
            <a:r>
              <a:rPr lang="en-US" sz="1300" dirty="0" err="1"/>
              <a:t>Vangioni</a:t>
            </a:r>
            <a:r>
              <a:rPr lang="en-US" sz="1300" dirty="0"/>
              <a:t>-Flam, Atomic Data </a:t>
            </a:r>
            <a:r>
              <a:rPr lang="en-US" sz="1300" dirty="0" smtClean="0"/>
              <a:t>&amp; </a:t>
            </a:r>
            <a:r>
              <a:rPr lang="en-US" sz="1300" dirty="0" err="1" smtClean="0"/>
              <a:t>Nucl</a:t>
            </a:r>
            <a:r>
              <a:rPr lang="en-US" sz="1300" dirty="0" smtClean="0"/>
              <a:t>. </a:t>
            </a:r>
            <a:r>
              <a:rPr lang="en-US" sz="1300" dirty="0"/>
              <a:t>Data Tables 88, 203 (2004)</a:t>
            </a:r>
            <a:endParaRPr lang="en-US" sz="1300" dirty="0" smtClean="0"/>
          </a:p>
          <a:p>
            <a:pPr lvl="2"/>
            <a:r>
              <a:rPr lang="en-US" sz="1500" dirty="0"/>
              <a:t>NACRE (Nuclear Astrophysics Compilation of </a:t>
            </a:r>
            <a:r>
              <a:rPr lang="en-US" sz="1500" dirty="0" err="1"/>
              <a:t>REaction</a:t>
            </a:r>
            <a:r>
              <a:rPr lang="en-US" sz="1500" dirty="0"/>
              <a:t> </a:t>
            </a:r>
            <a:r>
              <a:rPr lang="en-US" sz="1500" dirty="0" smtClean="0"/>
              <a:t>rate)</a:t>
            </a:r>
          </a:p>
          <a:p>
            <a:pPr lvl="3"/>
            <a:r>
              <a:rPr lang="fr-FR" sz="1300" dirty="0" smtClean="0"/>
              <a:t>C</a:t>
            </a:r>
            <a:r>
              <a:rPr lang="fr-FR" sz="1300" dirty="0"/>
              <a:t>. </a:t>
            </a:r>
            <a:r>
              <a:rPr lang="fr-FR" sz="1300" dirty="0" err="1"/>
              <a:t>Angulo</a:t>
            </a:r>
            <a:r>
              <a:rPr lang="fr-FR" sz="1300" dirty="0"/>
              <a:t> et al., </a:t>
            </a:r>
            <a:r>
              <a:rPr lang="fr-FR" sz="1300" dirty="0" err="1"/>
              <a:t>Nucl</a:t>
            </a:r>
            <a:r>
              <a:rPr lang="fr-FR" sz="1300" dirty="0"/>
              <a:t>. Phys. A656 (1999)3-187</a:t>
            </a:r>
            <a:endParaRPr lang="en-US" sz="1300" dirty="0" smtClean="0"/>
          </a:p>
          <a:p>
            <a:pPr lvl="2"/>
            <a:r>
              <a:rPr lang="en-US" sz="1500" dirty="0" smtClean="0"/>
              <a:t>Experimental data not in EXFOR</a:t>
            </a:r>
          </a:p>
          <a:p>
            <a:r>
              <a:rPr lang="en-US" sz="2100" dirty="0"/>
              <a:t>LANL </a:t>
            </a:r>
            <a:r>
              <a:rPr lang="en-US" sz="2100" dirty="0" err="1" smtClean="0"/>
              <a:t>n+n</a:t>
            </a:r>
            <a:r>
              <a:rPr lang="en-US" sz="2100" dirty="0" smtClean="0"/>
              <a:t> evaluation </a:t>
            </a:r>
            <a:r>
              <a:rPr lang="en-US" sz="2100" dirty="0"/>
              <a:t>by Gerry Hale</a:t>
            </a:r>
          </a:p>
          <a:p>
            <a:pPr marL="400050" lvl="1" indent="-280988">
              <a:spcBef>
                <a:spcPts val="600"/>
              </a:spcBef>
              <a:buClr>
                <a:srgbClr val="0D5097"/>
              </a:buClr>
              <a:buFont typeface="Wingdings" charset="2"/>
              <a:buChar char="§"/>
            </a:pPr>
            <a:r>
              <a:rPr lang="en-US" sz="2100" dirty="0"/>
              <a:t>JENDL-4 </a:t>
            </a:r>
            <a:r>
              <a:rPr lang="en-US" sz="2100" dirty="0" err="1"/>
              <a:t>n+d</a:t>
            </a:r>
            <a:r>
              <a:rPr lang="en-US" sz="2100" dirty="0"/>
              <a:t>, n+He3 evaluations</a:t>
            </a:r>
          </a:p>
          <a:p>
            <a:r>
              <a:rPr lang="en-US" sz="2100" dirty="0" smtClean="0"/>
              <a:t>Inverse kinematics used for remaining evaluations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ECPL:</a:t>
            </a:r>
            <a:r>
              <a:rPr lang="en-US" dirty="0"/>
              <a:t> </a:t>
            </a:r>
            <a:r>
              <a:rPr lang="en-US" sz="2400" dirty="0" smtClean="0"/>
              <a:t>‘Evaluated Charged-Particle Library’</a:t>
            </a:r>
            <a:br>
              <a:rPr lang="en-US" sz="2400" dirty="0" smtClean="0"/>
            </a:br>
            <a:r>
              <a:rPr lang="en-US" dirty="0" smtClean="0"/>
              <a:t>A Thermonuclear Reaction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01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endf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12468" r="17548" b="14823"/>
          <a:stretch/>
        </p:blipFill>
        <p:spPr>
          <a:xfrm rot="5400000">
            <a:off x="1098793" y="1535220"/>
            <a:ext cx="3285791" cy="54833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3761" y="394841"/>
            <a:ext cx="3547815" cy="2171976"/>
          </a:xfrm>
        </p:spPr>
        <p:txBody>
          <a:bodyPr/>
          <a:lstStyle/>
          <a:p>
            <a:pPr algn="ctr"/>
            <a:r>
              <a:rPr lang="en-US" dirty="0" smtClean="0"/>
              <a:t>Evaluations in ENDF/B-VII.1</a:t>
            </a:r>
            <a:endParaRPr lang="en-US" dirty="0"/>
          </a:p>
        </p:txBody>
      </p:sp>
      <p:pic>
        <p:nvPicPr>
          <p:cNvPr id="11" name="Content Placeholder 10" descr="new.pdf"/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8" t="12817" r="17528" b="14428"/>
          <a:stretch/>
        </p:blipFill>
        <p:spPr>
          <a:xfrm rot="5400000">
            <a:off x="4807343" y="1535353"/>
            <a:ext cx="3285398" cy="5482717"/>
          </a:xfr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583172" y="220135"/>
            <a:ext cx="4119000" cy="2951427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kumimoji="0" sz="3600" b="1" kern="1200">
                <a:solidFill>
                  <a:srgbClr val="214A8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81017" y="399414"/>
            <a:ext cx="3547815" cy="2171976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kumimoji="0" sz="3600" b="1" kern="1200">
                <a:solidFill>
                  <a:srgbClr val="214A8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 smtClean="0"/>
              <a:t>Evaluations in ENDL2011.0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46295" y="5869872"/>
            <a:ext cx="51364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aseline="30000" dirty="0"/>
              <a:t>Awaiting LCT=4 option, in October 2016 submitted from LLNL the ENDF files for </a:t>
            </a:r>
            <a:r>
              <a:rPr lang="en-US" sz="2000" baseline="30000" dirty="0" err="1"/>
              <a:t>a+a</a:t>
            </a:r>
            <a:r>
              <a:rPr lang="en-US" sz="2000" baseline="30000" dirty="0"/>
              <a:t>, d+7Li, </a:t>
            </a:r>
            <a:r>
              <a:rPr lang="en-US" sz="2000" baseline="30000" dirty="0" err="1"/>
              <a:t>h+h</a:t>
            </a:r>
            <a:r>
              <a:rPr lang="en-US" sz="2000" baseline="30000" dirty="0"/>
              <a:t>, </a:t>
            </a:r>
            <a:r>
              <a:rPr lang="en-US" sz="2000" baseline="30000" dirty="0" err="1"/>
              <a:t>h+a</a:t>
            </a:r>
            <a:r>
              <a:rPr lang="en-US" sz="2000" baseline="30000" dirty="0"/>
              <a:t>, </a:t>
            </a:r>
            <a:r>
              <a:rPr lang="en-US" sz="2000" baseline="30000" dirty="0" err="1"/>
              <a:t>p+a</a:t>
            </a:r>
            <a:r>
              <a:rPr lang="en-US" sz="2000" baseline="30000" dirty="0"/>
              <a:t>, p+7Li, </a:t>
            </a:r>
            <a:r>
              <a:rPr lang="en-US" sz="2000" baseline="30000" dirty="0" err="1"/>
              <a:t>t+a</a:t>
            </a:r>
            <a:r>
              <a:rPr lang="en-US" sz="2000" baseline="30000" dirty="0"/>
              <a:t>, t+7Li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21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slides list the ENDL evaluations, highlight differences with ENDF</a:t>
            </a:r>
          </a:p>
          <a:p>
            <a:r>
              <a:rPr lang="en-US" dirty="0" smtClean="0"/>
              <a:t>Simplest evaluations first</a:t>
            </a:r>
          </a:p>
          <a:p>
            <a:pPr lvl="1"/>
            <a:r>
              <a:rPr lang="en-US" dirty="0" smtClean="0"/>
              <a:t>Proposed ENDF format LCT=4 needed for 2-step decays via resonances in residual nuclei. These later!</a:t>
            </a:r>
          </a:p>
          <a:p>
            <a:r>
              <a:rPr lang="en-US" dirty="0" smtClean="0"/>
              <a:t>Now elastic only: </a:t>
            </a:r>
          </a:p>
          <a:p>
            <a:pPr lvl="1"/>
            <a:r>
              <a:rPr lang="en-US" dirty="0" smtClean="0"/>
              <a:t>p + a,   t + a,   h + a,   a + a</a:t>
            </a:r>
          </a:p>
          <a:p>
            <a:r>
              <a:rPr lang="en-US" dirty="0" smtClean="0"/>
              <a:t>With also transfers/breakup/charge exchange:</a:t>
            </a:r>
          </a:p>
          <a:p>
            <a:pPr lvl="1"/>
            <a:r>
              <a:rPr lang="en-US" dirty="0"/>
              <a:t>p + </a:t>
            </a:r>
            <a:r>
              <a:rPr lang="en-US" baseline="30000" dirty="0"/>
              <a:t>7</a:t>
            </a:r>
            <a:r>
              <a:rPr lang="en-US" dirty="0"/>
              <a:t>Li,   d + </a:t>
            </a:r>
            <a:r>
              <a:rPr lang="en-US" baseline="30000" dirty="0"/>
              <a:t>7</a:t>
            </a:r>
            <a:r>
              <a:rPr lang="en-US" dirty="0"/>
              <a:t>Li,   t + </a:t>
            </a:r>
            <a:r>
              <a:rPr lang="en-US" baseline="30000" dirty="0"/>
              <a:t>7</a:t>
            </a:r>
            <a:r>
              <a:rPr lang="en-US" dirty="0"/>
              <a:t>Li,   h + 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Tranche of ENDL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8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2_LLNL_template_v5.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No Background Col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ln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31750" cmpd="sng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2012_LLNL_template_v5.22.pptx</Template>
  <TotalTime>59062</TotalTime>
  <Words>1642</Words>
  <Application>Microsoft Macintosh PowerPoint</Application>
  <PresentationFormat>On-screen Show (4:3)</PresentationFormat>
  <Paragraphs>198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2012_LLNL_template_v5.22</vt:lpstr>
      <vt:lpstr>1_No Background Color</vt:lpstr>
      <vt:lpstr>LLNL Evaluations: 239U, 7Be, ECPL</vt:lpstr>
      <vt:lpstr>New evaluations from LLNL</vt:lpstr>
      <vt:lpstr>n + 239U evaluation 1: History</vt:lpstr>
      <vt:lpstr>n + 239U evaluation 2: History</vt:lpstr>
      <vt:lpstr>n + 239U evaluation 3: New resonances</vt:lpstr>
      <vt:lpstr>7Be evaluation: extend 8.1 to 20 MeV</vt:lpstr>
      <vt:lpstr> ECPL: ‘Evaluated Charged-Particle Library’ A Thermonuclear Reaction Library</vt:lpstr>
      <vt:lpstr>Evaluations in ENDF/B-VII.1</vt:lpstr>
      <vt:lpstr>First Tranche of ENDL evaluations</vt:lpstr>
      <vt:lpstr>p+Li7 evaluation</vt:lpstr>
      <vt:lpstr>p+Li7 evaluation</vt:lpstr>
      <vt:lpstr>p+Li7 evaluation</vt:lpstr>
      <vt:lpstr>d+Li7 evaluation</vt:lpstr>
      <vt:lpstr>d+Li7 evaluation</vt:lpstr>
      <vt:lpstr>He3+He3 evaluation</vt:lpstr>
      <vt:lpstr>t+Li7 evaluation</vt:lpstr>
      <vt:lpstr>t+Li7 evaluation</vt:lpstr>
      <vt:lpstr>Translation from ENDL to ENDF</vt:lpstr>
      <vt:lpstr>Future for cp evaluations</vt:lpstr>
      <vt:lpstr>PowerPoint Presentation</vt:lpstr>
    </vt:vector>
  </TitlesOfParts>
  <Company>LLNL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LLNL Template</dc:title>
  <dc:creator>TID</dc:creator>
  <cp:lastModifiedBy>Ian Thompson</cp:lastModifiedBy>
  <cp:revision>1265</cp:revision>
  <cp:lastPrinted>2016-11-10T18:40:55Z</cp:lastPrinted>
  <dcterms:created xsi:type="dcterms:W3CDTF">2010-07-01T20:56:41Z</dcterms:created>
  <dcterms:modified xsi:type="dcterms:W3CDTF">2016-11-18T14:24:27Z</dcterms:modified>
</cp:coreProperties>
</file>