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60" r:id="rId1"/>
    <p:sldMasterId id="2147484559" r:id="rId2"/>
    <p:sldMasterId id="2147483673" r:id="rId3"/>
    <p:sldMasterId id="2147483685" r:id="rId4"/>
  </p:sldMasterIdLst>
  <p:notesMasterIdLst>
    <p:notesMasterId r:id="rId22"/>
  </p:notesMasterIdLst>
  <p:sldIdLst>
    <p:sldId id="270" r:id="rId5"/>
    <p:sldId id="343" r:id="rId6"/>
    <p:sldId id="271" r:id="rId7"/>
    <p:sldId id="272" r:id="rId8"/>
    <p:sldId id="273" r:id="rId9"/>
    <p:sldId id="311" r:id="rId10"/>
    <p:sldId id="346" r:id="rId11"/>
    <p:sldId id="314" r:id="rId12"/>
    <p:sldId id="332" r:id="rId13"/>
    <p:sldId id="342" r:id="rId14"/>
    <p:sldId id="340" r:id="rId15"/>
    <p:sldId id="335" r:id="rId16"/>
    <p:sldId id="338" r:id="rId17"/>
    <p:sldId id="350" r:id="rId18"/>
    <p:sldId id="348" r:id="rId19"/>
    <p:sldId id="349" r:id="rId20"/>
    <p:sldId id="287" r:id="rId21"/>
  </p:sldIdLst>
  <p:sldSz cx="9144000" cy="6858000" type="screen4x3"/>
  <p:notesSz cx="6797675" cy="9928225"/>
  <p:defaultTextStyle>
    <a:defPPr>
      <a:defRPr lang="en-US"/>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E60000"/>
    <a:srgbClr val="FF3300"/>
    <a:srgbClr val="FF4747"/>
    <a:srgbClr val="EEEE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55" autoAdjust="0"/>
    <p:restoredTop sz="74590" autoAdjust="0"/>
  </p:normalViewPr>
  <p:slideViewPr>
    <p:cSldViewPr>
      <p:cViewPr varScale="1">
        <p:scale>
          <a:sx n="68" d="100"/>
          <a:sy n="68" d="100"/>
        </p:scale>
        <p:origin x="1164" y="56"/>
      </p:cViewPr>
      <p:guideLst>
        <p:guide orient="horz" pos="2160"/>
        <p:guide pos="2880"/>
      </p:guideLst>
    </p:cSldViewPr>
  </p:slideViewPr>
  <p:outlineViewPr>
    <p:cViewPr>
      <p:scale>
        <a:sx n="33" d="100"/>
        <a:sy n="33" d="100"/>
      </p:scale>
      <p:origin x="0" y="-512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7" d="100"/>
          <a:sy n="57" d="100"/>
        </p:scale>
        <p:origin x="-2472" y="-90"/>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image" Target="../media/image21.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hdr" sz="quarter"/>
          </p:nvPr>
        </p:nvSpPr>
        <p:spPr bwMode="auto">
          <a:xfrm>
            <a:off x="0" y="0"/>
            <a:ext cx="2945659" cy="49641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Arial" charset="0"/>
              </a:defRPr>
            </a:lvl1pPr>
          </a:lstStyle>
          <a:p>
            <a:pPr>
              <a:defRPr/>
            </a:pPr>
            <a:endParaRPr lang="en-US"/>
          </a:p>
        </p:txBody>
      </p:sp>
      <p:sp>
        <p:nvSpPr>
          <p:cNvPr id="53251" name="Rectangle 3"/>
          <p:cNvSpPr>
            <a:spLocks noGrp="1" noChangeArrowheads="1"/>
          </p:cNvSpPr>
          <p:nvPr>
            <p:ph type="dt" idx="1"/>
          </p:nvPr>
        </p:nvSpPr>
        <p:spPr bwMode="auto">
          <a:xfrm>
            <a:off x="3850443" y="0"/>
            <a:ext cx="2945659" cy="49641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Arial" charset="0"/>
              </a:defRPr>
            </a:lvl1pPr>
          </a:lstStyle>
          <a:p>
            <a:pPr>
              <a:defRPr/>
            </a:pPr>
            <a:fld id="{39A2D73E-DFF4-431B-A30A-63E9752BE1C4}" type="datetimeFigureOut">
              <a:rPr lang="en-US"/>
              <a:pPr>
                <a:defRPr/>
              </a:pPr>
              <a:t>11/14/2016</a:t>
            </a:fld>
            <a:endParaRPr lang="en-US"/>
          </a:p>
        </p:txBody>
      </p:sp>
      <p:sp>
        <p:nvSpPr>
          <p:cNvPr id="26628"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3" name="Rectangle 5"/>
          <p:cNvSpPr>
            <a:spLocks noGrp="1" noChangeArrowheads="1"/>
          </p:cNvSpPr>
          <p:nvPr>
            <p:ph type="body" sz="quarter" idx="3"/>
          </p:nvPr>
        </p:nvSpPr>
        <p:spPr bwMode="auto">
          <a:xfrm>
            <a:off x="679768" y="4715907"/>
            <a:ext cx="5438140" cy="446770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3254" name="Rectangle 6"/>
          <p:cNvSpPr>
            <a:spLocks noGrp="1" noChangeArrowheads="1"/>
          </p:cNvSpPr>
          <p:nvPr>
            <p:ph type="ftr" sz="quarter" idx="4"/>
          </p:nvPr>
        </p:nvSpPr>
        <p:spPr bwMode="auto">
          <a:xfrm>
            <a:off x="0" y="9430091"/>
            <a:ext cx="2945659" cy="49641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Arial" charset="0"/>
              </a:defRPr>
            </a:lvl1pPr>
          </a:lstStyle>
          <a:p>
            <a:pPr>
              <a:defRPr/>
            </a:pPr>
            <a:endParaRPr lang="en-US"/>
          </a:p>
        </p:txBody>
      </p:sp>
      <p:sp>
        <p:nvSpPr>
          <p:cNvPr id="53255" name="Rectangle 7"/>
          <p:cNvSpPr>
            <a:spLocks noGrp="1" noChangeArrowheads="1"/>
          </p:cNvSpPr>
          <p:nvPr>
            <p:ph type="sldNum" sz="quarter" idx="5"/>
          </p:nvPr>
        </p:nvSpPr>
        <p:spPr bwMode="auto">
          <a:xfrm>
            <a:off x="3850443" y="9430091"/>
            <a:ext cx="2945659" cy="49641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Arial" charset="0"/>
              </a:defRPr>
            </a:lvl1pPr>
          </a:lstStyle>
          <a:p>
            <a:pPr>
              <a:defRPr/>
            </a:pPr>
            <a:fld id="{C8FBADAC-0922-4B8E-898A-8B4BF28FCDD9}" type="slidenum">
              <a:rPr lang="en-US"/>
              <a:pPr>
                <a:defRPr/>
              </a:pPr>
              <a:t>‹#›</a:t>
            </a:fld>
            <a:endParaRPr lang="en-US"/>
          </a:p>
        </p:txBody>
      </p:sp>
    </p:spTree>
    <p:extLst>
      <p:ext uri="{BB962C8B-B14F-4D97-AF65-F5344CB8AC3E}">
        <p14:creationId xmlns:p14="http://schemas.microsoft.com/office/powerpoint/2010/main" val="2936386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Good</a:t>
            </a:r>
            <a:r>
              <a:rPr lang="en-US" baseline="0" dirty="0"/>
              <a:t> evening everyone.  </a:t>
            </a:r>
          </a:p>
          <a:p>
            <a:pPr eaLnBrk="1" hangingPunct="1"/>
            <a:r>
              <a:rPr lang="en-US" baseline="0" dirty="0"/>
              <a:t>I’m Cole </a:t>
            </a:r>
            <a:r>
              <a:rPr lang="en-US" baseline="0" dirty="0" err="1"/>
              <a:t>Manring</a:t>
            </a:r>
            <a:r>
              <a:rPr lang="en-US" baseline="0" dirty="0"/>
              <a:t> and I’m going to talk to you about our progress on the evaluation of the thermal scattering law for heavy paraffinic materials.  </a:t>
            </a:r>
            <a:endParaRPr lang="en-US" dirty="0"/>
          </a:p>
        </p:txBody>
      </p:sp>
    </p:spTree>
    <p:extLst>
      <p:ext uri="{BB962C8B-B14F-4D97-AF65-F5344CB8AC3E}">
        <p14:creationId xmlns:p14="http://schemas.microsoft.com/office/powerpoint/2010/main" val="5873811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0" dirty="0">
                <a:latin typeface="Times New Roman" pitchFamily="18" charset="0"/>
                <a:cs typeface="Times New Roman" pitchFamily="18" charset="0"/>
              </a:rPr>
              <a:t>In addition to the molecular</a:t>
            </a:r>
            <a:r>
              <a:rPr lang="en-US" sz="1200" kern="0" baseline="0" dirty="0">
                <a:latin typeface="Times New Roman" pitchFamily="18" charset="0"/>
                <a:cs typeface="Times New Roman" pitchFamily="18" charset="0"/>
              </a:rPr>
              <a:t> structure, the heart of the model lies in the potential.  </a:t>
            </a:r>
          </a:p>
          <a:p>
            <a:r>
              <a:rPr lang="en-US" sz="1200" kern="0" baseline="0" dirty="0">
                <a:latin typeface="Times New Roman" pitchFamily="18" charset="0"/>
                <a:cs typeface="Times New Roman" pitchFamily="18" charset="0"/>
              </a:rPr>
              <a:t>This potential contains a pair term, comprised of Lenard Jones and Coulombic components, to describe the intermolecular motion, and four intramolecular terms to describe atomic motion within molecules.  </a:t>
            </a:r>
          </a:p>
          <a:p>
            <a:r>
              <a:rPr lang="en-US" sz="1200" kern="0" baseline="0" dirty="0">
                <a:latin typeface="Times New Roman" pitchFamily="18" charset="0"/>
                <a:cs typeface="Times New Roman" pitchFamily="18" charset="0"/>
              </a:rPr>
              <a:t>The bond term consists of several terms describing both the harmonic and an-harmonic bond behavior.  </a:t>
            </a:r>
          </a:p>
          <a:p>
            <a:r>
              <a:rPr lang="en-US" sz="1200" kern="0" baseline="0" dirty="0">
                <a:latin typeface="Times New Roman" pitchFamily="18" charset="0"/>
                <a:cs typeface="Times New Roman" pitchFamily="18" charset="0"/>
              </a:rPr>
              <a:t>Similarly, the angle term consists of both harmonic and an-harmonic components as well as additional coupling terms.  </a:t>
            </a:r>
          </a:p>
          <a:p>
            <a:r>
              <a:rPr lang="en-US" sz="1200" kern="0" baseline="0" dirty="0">
                <a:latin typeface="Times New Roman" pitchFamily="18" charset="0"/>
                <a:cs typeface="Times New Roman" pitchFamily="18" charset="0"/>
              </a:rPr>
              <a:t>The dihedral and improper terms both consist primarily of coupling terms describing the behavior of four atoms bonded together.</a:t>
            </a:r>
          </a:p>
          <a:p>
            <a:r>
              <a:rPr lang="en-US" sz="1200" kern="0" baseline="0" dirty="0">
                <a:latin typeface="Times New Roman" pitchFamily="18" charset="0"/>
                <a:cs typeface="Times New Roman" pitchFamily="18" charset="0"/>
              </a:rPr>
              <a:t>If you watch the animations, you will notice some of the in and out-of-plane movements listed beneath each associated term.</a:t>
            </a:r>
          </a:p>
          <a:p>
            <a:r>
              <a:rPr lang="en-US" sz="1200" kern="0" baseline="0" dirty="0">
                <a:latin typeface="Times New Roman" pitchFamily="18" charset="0"/>
                <a:cs typeface="Times New Roman" pitchFamily="18" charset="0"/>
              </a:rPr>
              <a:t>We actually used these pseudomolecules to gain insight into the potential and to compare mode energies with the complete model.     </a:t>
            </a:r>
            <a:endParaRPr lang="en-US" sz="1200" kern="0" dirty="0">
              <a:latin typeface="Times New Roman" pitchFamily="18" charset="0"/>
              <a:cs typeface="Times New Roman" pitchFamily="18" charset="0"/>
            </a:endParaRPr>
          </a:p>
          <a:p>
            <a:endParaRPr lang="en-US" sz="1200" kern="0" dirty="0">
              <a:latin typeface="Times New Roman" pitchFamily="18" charset="0"/>
              <a:cs typeface="Times New Roman" pitchFamily="18" charset="0"/>
            </a:endParaRPr>
          </a:p>
          <a:p>
            <a:endParaRPr lang="en-US" sz="1200" kern="0" dirty="0">
              <a:latin typeface="Times New Roman" pitchFamily="18" charset="0"/>
              <a:cs typeface="Times New Roman" pitchFamily="18" charset="0"/>
            </a:endParaRPr>
          </a:p>
          <a:p>
            <a:endParaRPr lang="en-US" sz="1200" kern="0" dirty="0">
              <a:latin typeface="Times New Roman" pitchFamily="18" charset="0"/>
              <a:cs typeface="Times New Roman" pitchFamily="18" charset="0"/>
            </a:endParaRPr>
          </a:p>
          <a:p>
            <a:r>
              <a:rPr lang="en-US" sz="1200" kern="0" dirty="0">
                <a:latin typeface="Times New Roman" pitchFamily="18" charset="0"/>
                <a:cs typeface="Times New Roman" pitchFamily="18" charset="0"/>
              </a:rPr>
              <a:t>(Discuss groups</a:t>
            </a:r>
            <a:r>
              <a:rPr lang="en-US" sz="1200" kern="0" baseline="0" dirty="0">
                <a:latin typeface="Times New Roman" pitchFamily="18" charset="0"/>
                <a:cs typeface="Times New Roman" pitchFamily="18" charset="0"/>
              </a:rPr>
              <a:t> of terms and how they relate to physical motion.)</a:t>
            </a:r>
            <a:endParaRPr lang="en-US" sz="1200" kern="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pPr>
              <a:defRPr/>
            </a:pPr>
            <a:fld id="{C8FBADAC-0922-4B8E-898A-8B4BF28FCDD9}" type="slidenum">
              <a:rPr lang="en-US" smtClean="0"/>
              <a:pPr>
                <a:defRPr/>
              </a:pPr>
              <a:t>9</a:t>
            </a:fld>
            <a:endParaRPr lang="en-US"/>
          </a:p>
        </p:txBody>
      </p:sp>
    </p:spTree>
    <p:extLst>
      <p:ext uri="{BB962C8B-B14F-4D97-AF65-F5344CB8AC3E}">
        <p14:creationId xmlns:p14="http://schemas.microsoft.com/office/powerpoint/2010/main" val="30962689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we developed an</a:t>
            </a:r>
            <a:r>
              <a:rPr lang="en-US" baseline="0" dirty="0"/>
              <a:t> understanding of the potential, we proceeded to calculate macroscopic properties.  </a:t>
            </a:r>
          </a:p>
          <a:p>
            <a:r>
              <a:rPr lang="en-US" baseline="0" dirty="0"/>
              <a:t>Due to the availability of experimental data and their relevance to neutron thermalization, density and viscosity were chosen as suitable parameters to benchmark against.  </a:t>
            </a:r>
          </a:p>
          <a:p>
            <a:r>
              <a:rPr lang="en-US" baseline="0" dirty="0"/>
              <a:t>As you can see, our model attains good agreement with the target density while our work on viscosity continues to improve.  </a:t>
            </a:r>
            <a:endParaRPr lang="en-US" dirty="0"/>
          </a:p>
          <a:p>
            <a:endParaRPr lang="en-US" dirty="0"/>
          </a:p>
          <a:p>
            <a:endParaRPr lang="en-US" dirty="0"/>
          </a:p>
          <a:p>
            <a:endParaRPr lang="en-US" dirty="0"/>
          </a:p>
          <a:p>
            <a:endParaRPr lang="en-US" dirty="0"/>
          </a:p>
          <a:p>
            <a:endParaRPr lang="en-US" dirty="0"/>
          </a:p>
          <a:p>
            <a:endParaRPr lang="en-US" dirty="0"/>
          </a:p>
          <a:p>
            <a:r>
              <a:rPr lang="en-US" dirty="0"/>
              <a:t>(Why are these parameters important?</a:t>
            </a:r>
            <a:r>
              <a:rPr lang="en-US" baseline="0" dirty="0"/>
              <a:t>  Why is validation important?)</a:t>
            </a:r>
            <a:endParaRPr lang="en-US" dirty="0"/>
          </a:p>
        </p:txBody>
      </p:sp>
      <p:sp>
        <p:nvSpPr>
          <p:cNvPr id="4" name="Slide Number Placeholder 3"/>
          <p:cNvSpPr>
            <a:spLocks noGrp="1"/>
          </p:cNvSpPr>
          <p:nvPr>
            <p:ph type="sldNum" sz="quarter" idx="10"/>
          </p:nvPr>
        </p:nvSpPr>
        <p:spPr/>
        <p:txBody>
          <a:bodyPr/>
          <a:lstStyle/>
          <a:p>
            <a:pPr>
              <a:defRPr/>
            </a:pPr>
            <a:fld id="{C8FBADAC-0922-4B8E-898A-8B4BF28FCDD9}" type="slidenum">
              <a:rPr lang="en-US" smtClean="0"/>
              <a:pPr>
                <a:defRPr/>
              </a:pPr>
              <a:t>10</a:t>
            </a:fld>
            <a:endParaRPr lang="en-US"/>
          </a:p>
        </p:txBody>
      </p:sp>
    </p:spTree>
    <p:extLst>
      <p:ext uri="{BB962C8B-B14F-4D97-AF65-F5344CB8AC3E}">
        <p14:creationId xmlns:p14="http://schemas.microsoft.com/office/powerpoint/2010/main" val="27999050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we recreate </a:t>
            </a:r>
            <a:r>
              <a:rPr lang="en-US" baseline="0" dirty="0"/>
              <a:t>the macroscopic behavior of the material, we can turn to the validation of the energy mode structure.  </a:t>
            </a:r>
          </a:p>
          <a:p>
            <a:r>
              <a:rPr lang="en-US" baseline="0" dirty="0"/>
              <a:t>So here we have the </a:t>
            </a:r>
            <a:r>
              <a:rPr lang="en-US" baseline="0" dirty="0" err="1"/>
              <a:t>vacf</a:t>
            </a:r>
            <a:r>
              <a:rPr lang="en-US" baseline="0" dirty="0"/>
              <a:t> over several increasing time spans, where each illustrates the progressive decay of correlated atom motion.  </a:t>
            </a:r>
          </a:p>
          <a:p>
            <a:r>
              <a:rPr lang="en-US" baseline="0" dirty="0"/>
              <a:t>The convergence of the </a:t>
            </a:r>
            <a:r>
              <a:rPr lang="en-US" baseline="0" dirty="0" err="1"/>
              <a:t>vacf</a:t>
            </a:r>
            <a:r>
              <a:rPr lang="en-US" baseline="0" dirty="0"/>
              <a:t>, which occurred over roughly 750 fs in our model, is necessary in order to capture the complete distribution of scattering modes in the density of states.</a:t>
            </a:r>
            <a:endParaRPr lang="en-US" dirty="0"/>
          </a:p>
          <a:p>
            <a:endParaRPr lang="en-US" dirty="0"/>
          </a:p>
          <a:p>
            <a:endParaRPr lang="en-US" dirty="0"/>
          </a:p>
          <a:p>
            <a:endParaRPr lang="en-US" dirty="0"/>
          </a:p>
          <a:p>
            <a:endParaRPr lang="en-US" dirty="0"/>
          </a:p>
          <a:p>
            <a:endParaRPr lang="en-US" dirty="0"/>
          </a:p>
          <a:p>
            <a:endParaRPr lang="en-US" dirty="0"/>
          </a:p>
          <a:p>
            <a:r>
              <a:rPr lang="en-US" dirty="0"/>
              <a:t>(Discuss what these</a:t>
            </a:r>
            <a:r>
              <a:rPr lang="en-US" baseline="0" dirty="0"/>
              <a:t> plots show as it relates to including the entire correlation range for calculation of the dos.)</a:t>
            </a:r>
            <a:endParaRPr lang="en-US" dirty="0"/>
          </a:p>
        </p:txBody>
      </p:sp>
      <p:sp>
        <p:nvSpPr>
          <p:cNvPr id="4" name="Slide Number Placeholder 3"/>
          <p:cNvSpPr>
            <a:spLocks noGrp="1"/>
          </p:cNvSpPr>
          <p:nvPr>
            <p:ph type="sldNum" sz="quarter" idx="10"/>
          </p:nvPr>
        </p:nvSpPr>
        <p:spPr/>
        <p:txBody>
          <a:bodyPr/>
          <a:lstStyle/>
          <a:p>
            <a:pPr>
              <a:defRPr/>
            </a:pPr>
            <a:fld id="{C8FBADAC-0922-4B8E-898A-8B4BF28FCDD9}" type="slidenum">
              <a:rPr lang="en-US" smtClean="0"/>
              <a:pPr>
                <a:defRPr/>
              </a:pPr>
              <a:t>11</a:t>
            </a:fld>
            <a:endParaRPr lang="en-US"/>
          </a:p>
        </p:txBody>
      </p:sp>
    </p:spTree>
    <p:extLst>
      <p:ext uri="{BB962C8B-B14F-4D97-AF65-F5344CB8AC3E}">
        <p14:creationId xmlns:p14="http://schemas.microsoft.com/office/powerpoint/2010/main" val="1442841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as we mentioned</a:t>
            </a:r>
            <a:r>
              <a:rPr lang="en-US" baseline="0" dirty="0"/>
              <a:t> before, if we </a:t>
            </a:r>
            <a:r>
              <a:rPr lang="en-US" baseline="0" dirty="0" err="1"/>
              <a:t>fourier</a:t>
            </a:r>
            <a:r>
              <a:rPr lang="en-US" baseline="0" dirty="0"/>
              <a:t> transform the </a:t>
            </a:r>
            <a:r>
              <a:rPr lang="en-US" baseline="0" dirty="0" err="1"/>
              <a:t>vacf</a:t>
            </a:r>
            <a:r>
              <a:rPr lang="en-US" baseline="0" dirty="0"/>
              <a:t>, we get the density of states.  </a:t>
            </a:r>
          </a:p>
          <a:p>
            <a:r>
              <a:rPr lang="en-US" baseline="0" dirty="0"/>
              <a:t>Each peak in the dos represents a mode, or cluster of similar modes, that is present in the system.  </a:t>
            </a:r>
          </a:p>
          <a:p>
            <a:r>
              <a:rPr lang="en-US" baseline="0" dirty="0"/>
              <a:t>The highest energy mode, at the far right, is predominantly due to the symmetric and asymmetric stretching of the c-h bond.</a:t>
            </a:r>
          </a:p>
          <a:p>
            <a:r>
              <a:rPr lang="en-US" baseline="0" dirty="0"/>
              <a:t>The next two peaks from the right are predominantly due to the deformation of the methyl and methylene groups respectively.  </a:t>
            </a:r>
          </a:p>
          <a:p>
            <a:r>
              <a:rPr lang="en-US" baseline="0" dirty="0"/>
              <a:t>The remaining peaks are a result of all sorts of coupled modes involving rocking, twisting, and torsional motion.</a:t>
            </a:r>
          </a:p>
          <a:p>
            <a:r>
              <a:rPr lang="en-US" baseline="0" dirty="0"/>
              <a:t>It is important to note that each peak ultimately contributes to the total cross section.</a:t>
            </a:r>
            <a:endParaRPr lang="en-US" dirty="0"/>
          </a:p>
          <a:p>
            <a:endParaRPr lang="en-US" dirty="0"/>
          </a:p>
          <a:p>
            <a:endParaRPr lang="en-US" dirty="0"/>
          </a:p>
          <a:p>
            <a:endParaRPr lang="en-US" dirty="0"/>
          </a:p>
          <a:p>
            <a:endParaRPr lang="en-US" dirty="0"/>
          </a:p>
          <a:p>
            <a:endParaRPr lang="en-US" dirty="0"/>
          </a:p>
          <a:p>
            <a:r>
              <a:rPr lang="en-US" dirty="0"/>
              <a:t>(Add exp. Ranges to these peaks and</a:t>
            </a:r>
            <a:r>
              <a:rPr lang="en-US" baseline="0" dirty="0"/>
              <a:t> discuss the dos validation process in terms of both the lack of exp. Dos and the commonalities b/t modes in different molecules.)</a:t>
            </a:r>
            <a:endParaRPr lang="en-US" dirty="0"/>
          </a:p>
        </p:txBody>
      </p:sp>
      <p:sp>
        <p:nvSpPr>
          <p:cNvPr id="4" name="Slide Number Placeholder 3"/>
          <p:cNvSpPr>
            <a:spLocks noGrp="1"/>
          </p:cNvSpPr>
          <p:nvPr>
            <p:ph type="sldNum" sz="quarter" idx="10"/>
          </p:nvPr>
        </p:nvSpPr>
        <p:spPr/>
        <p:txBody>
          <a:bodyPr/>
          <a:lstStyle/>
          <a:p>
            <a:pPr>
              <a:defRPr/>
            </a:pPr>
            <a:fld id="{C8FBADAC-0922-4B8E-898A-8B4BF28FCDD9}" type="slidenum">
              <a:rPr lang="en-US" smtClean="0"/>
              <a:pPr>
                <a:defRPr/>
              </a:pPr>
              <a:t>12</a:t>
            </a:fld>
            <a:endParaRPr lang="en-US"/>
          </a:p>
        </p:txBody>
      </p:sp>
    </p:spTree>
    <p:extLst>
      <p:ext uri="{BB962C8B-B14F-4D97-AF65-F5344CB8AC3E}">
        <p14:creationId xmlns:p14="http://schemas.microsoft.com/office/powerpoint/2010/main" val="21213324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show the thermal scattering law calculated from the density of states, plotted against alpha.  </a:t>
            </a:r>
          </a:p>
          <a:p>
            <a:r>
              <a:rPr lang="en-US" dirty="0"/>
              <a:t>The</a:t>
            </a:r>
            <a:r>
              <a:rPr lang="en-US" baseline="0" dirty="0"/>
              <a:t> same plot against beta reveals a maximum for low energy transfers, which is further shown in the next slide of the differential scattering cross section.   </a:t>
            </a:r>
            <a:endParaRPr lang="en-US" dirty="0"/>
          </a:p>
        </p:txBody>
      </p:sp>
      <p:sp>
        <p:nvSpPr>
          <p:cNvPr id="4" name="Slide Number Placeholder 3"/>
          <p:cNvSpPr>
            <a:spLocks noGrp="1"/>
          </p:cNvSpPr>
          <p:nvPr>
            <p:ph type="sldNum" sz="quarter" idx="10"/>
          </p:nvPr>
        </p:nvSpPr>
        <p:spPr/>
        <p:txBody>
          <a:bodyPr/>
          <a:lstStyle/>
          <a:p>
            <a:pPr>
              <a:defRPr/>
            </a:pPr>
            <a:fld id="{C8FBADAC-0922-4B8E-898A-8B4BF28FCDD9}" type="slidenum">
              <a:rPr lang="en-US" smtClean="0"/>
              <a:pPr>
                <a:defRPr/>
              </a:pPr>
              <a:t>13</a:t>
            </a:fld>
            <a:endParaRPr lang="en-US"/>
          </a:p>
        </p:txBody>
      </p:sp>
    </p:spTree>
    <p:extLst>
      <p:ext uri="{BB962C8B-B14F-4D97-AF65-F5344CB8AC3E}">
        <p14:creationId xmlns:p14="http://schemas.microsoft.com/office/powerpoint/2010/main" val="1110185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look at the initial neutron energies and</a:t>
            </a:r>
            <a:r>
              <a:rPr lang="en-US" baseline="0" dirty="0"/>
              <a:t> compare them to their secondary energies under each peak, you will notice that they are very close to one another, which is indicative of the small energy transfers mentioned previously.  </a:t>
            </a:r>
          </a:p>
          <a:p>
            <a:r>
              <a:rPr lang="en-US" baseline="0" dirty="0"/>
              <a:t>Also, if you look closely at the black and pink curves, you will notice that the vertical lines shown here cross through two peaks in each.</a:t>
            </a:r>
          </a:p>
          <a:p>
            <a:r>
              <a:rPr lang="en-US" baseline="0" dirty="0"/>
              <a:t>The lower peak in the pink curve arises due to the presence of a scattering mode from the high peak to the low peak.</a:t>
            </a:r>
          </a:p>
          <a:p>
            <a:r>
              <a:rPr lang="en-US" baseline="0" dirty="0"/>
              <a:t>Similarly, the small bump around .2 eV on the black curve appears due to the presence of an up-scatter mode, although it is quite suppressed.</a:t>
            </a:r>
          </a:p>
          <a:p>
            <a:r>
              <a:rPr lang="en-US" baseline="0" dirty="0"/>
              <a:t>The energy difference between the peaks is roughly .18 eV, which interestingly enough, corresponds to the second highest peak in the density of states.</a:t>
            </a:r>
          </a:p>
          <a:p>
            <a:r>
              <a:rPr lang="en-US" baseline="0" dirty="0"/>
              <a:t>So what you are seeing is the appearance of available scattering modes with increasing initial neutron energies.  </a:t>
            </a:r>
          </a:p>
          <a:p>
            <a:endParaRPr lang="en-US" dirty="0"/>
          </a:p>
        </p:txBody>
      </p:sp>
      <p:sp>
        <p:nvSpPr>
          <p:cNvPr id="4" name="Slide Number Placeholder 3"/>
          <p:cNvSpPr>
            <a:spLocks noGrp="1"/>
          </p:cNvSpPr>
          <p:nvPr>
            <p:ph type="sldNum" sz="quarter" idx="10"/>
          </p:nvPr>
        </p:nvSpPr>
        <p:spPr/>
        <p:txBody>
          <a:bodyPr/>
          <a:lstStyle/>
          <a:p>
            <a:pPr>
              <a:defRPr/>
            </a:pPr>
            <a:fld id="{C8FBADAC-0922-4B8E-898A-8B4BF28FCDD9}" type="slidenum">
              <a:rPr lang="en-US" smtClean="0"/>
              <a:pPr>
                <a:defRPr/>
              </a:pPr>
              <a:t>14</a:t>
            </a:fld>
            <a:endParaRPr lang="en-US"/>
          </a:p>
        </p:txBody>
      </p:sp>
    </p:spTree>
    <p:extLst>
      <p:ext uri="{BB962C8B-B14F-4D97-AF65-F5344CB8AC3E}">
        <p14:creationId xmlns:p14="http://schemas.microsoft.com/office/powerpoint/2010/main" val="32795288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t>
            </a:r>
            <a:r>
              <a:rPr lang="en-US" baseline="0" dirty="0"/>
              <a:t>we integrate the differential cross section, we can obtain the total cross section.  Where the inelastic component exhibits a couple of interesting features.  </a:t>
            </a:r>
          </a:p>
          <a:p>
            <a:r>
              <a:rPr lang="en-US" baseline="0" dirty="0"/>
              <a:t>If you look closely between .04 and .4 eV, you will notice the cross section rises above the free atom asymptote shown here.  This “bump” is due to the presence of scattering modes within this energy range, and the smaller “bump” ,which lies around .37 eV, is a direct result of the high energy, c-h bond mode in the density of states.  </a:t>
            </a:r>
          </a:p>
          <a:p>
            <a:r>
              <a:rPr lang="en-US" baseline="0" dirty="0"/>
              <a:t>So as you can see, the unique energy structure of heavy paraffinic oil noticeably impacts the total cross section.  This will result in equally unique behavior in any sort of neutronic environment.</a:t>
            </a:r>
            <a:endParaRPr lang="en-US" dirty="0"/>
          </a:p>
          <a:p>
            <a:endParaRPr lang="en-US" dirty="0"/>
          </a:p>
          <a:p>
            <a:endParaRPr lang="en-US" dirty="0"/>
          </a:p>
          <a:p>
            <a:endParaRPr lang="en-US" dirty="0"/>
          </a:p>
          <a:p>
            <a:endParaRPr lang="en-US" dirty="0"/>
          </a:p>
          <a:p>
            <a:r>
              <a:rPr lang="en-US" dirty="0"/>
              <a:t>Why</a:t>
            </a:r>
            <a:r>
              <a:rPr lang="en-US" baseline="0" dirty="0"/>
              <a:t> not consider carbon?</a:t>
            </a:r>
          </a:p>
          <a:p>
            <a:pPr marL="171450" indent="-171450">
              <a:buFontTx/>
              <a:buChar char="-"/>
            </a:pPr>
            <a:r>
              <a:rPr lang="en-US" baseline="0" dirty="0"/>
              <a:t>Less effective at thermalizing fast neutrons</a:t>
            </a:r>
          </a:p>
          <a:p>
            <a:pPr marL="171450" indent="-171450">
              <a:buFontTx/>
              <a:buChar char="-"/>
            </a:pPr>
            <a:r>
              <a:rPr lang="en-US" baseline="0" dirty="0"/>
              <a:t>Ratio of H:C is roughly 2:1 in alkanes</a:t>
            </a:r>
          </a:p>
          <a:p>
            <a:pPr marL="171450" indent="-171450">
              <a:buFontTx/>
              <a:buChar char="-"/>
            </a:pPr>
            <a:r>
              <a:rPr lang="en-US" baseline="0" dirty="0"/>
              <a:t>Predominantly occupies lower energy modes </a:t>
            </a:r>
          </a:p>
          <a:p>
            <a:pPr marL="171450" indent="-171450">
              <a:buFontTx/>
              <a:buChar char="-"/>
            </a:pPr>
            <a:endParaRPr lang="en-US" baseline="0" dirty="0"/>
          </a:p>
          <a:p>
            <a:pPr marL="0" indent="0">
              <a:buFontTx/>
              <a:buNone/>
            </a:pPr>
            <a:endParaRPr lang="en-US" baseline="0" dirty="0"/>
          </a:p>
        </p:txBody>
      </p:sp>
      <p:sp>
        <p:nvSpPr>
          <p:cNvPr id="4" name="Slide Number Placeholder 3"/>
          <p:cNvSpPr>
            <a:spLocks noGrp="1"/>
          </p:cNvSpPr>
          <p:nvPr>
            <p:ph type="sldNum" sz="quarter" idx="10"/>
          </p:nvPr>
        </p:nvSpPr>
        <p:spPr/>
        <p:txBody>
          <a:bodyPr/>
          <a:lstStyle/>
          <a:p>
            <a:pPr>
              <a:defRPr/>
            </a:pPr>
            <a:fld id="{C8FBADAC-0922-4B8E-898A-8B4BF28FCDD9}" type="slidenum">
              <a:rPr lang="en-US" smtClean="0"/>
              <a:pPr>
                <a:defRPr/>
              </a:pPr>
              <a:t>15</a:t>
            </a:fld>
            <a:endParaRPr lang="en-US"/>
          </a:p>
        </p:txBody>
      </p:sp>
    </p:spTree>
    <p:extLst>
      <p:ext uri="{BB962C8B-B14F-4D97-AF65-F5344CB8AC3E}">
        <p14:creationId xmlns:p14="http://schemas.microsoft.com/office/powerpoint/2010/main" val="2398787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to summarize, we have developed an MD model for heavy paraffinic oil.  </a:t>
            </a:r>
          </a:p>
          <a:p>
            <a:r>
              <a:rPr lang="en-US" baseline="0" dirty="0"/>
              <a:t>We have calculated the density and viscosity and found them to agree well with experimental data.  </a:t>
            </a:r>
          </a:p>
          <a:p>
            <a:r>
              <a:rPr lang="en-US" baseline="0" dirty="0"/>
              <a:t>And lastly, we have calculated the thermal scattering law and have used this to generate the thermal neutron scattering cross sections for hydrogen in heavy paraffinic oil.         </a:t>
            </a:r>
          </a:p>
          <a:p>
            <a:r>
              <a:rPr lang="en-US" baseline="0" dirty="0"/>
              <a:t>Thank you for your time.</a:t>
            </a:r>
            <a:endParaRPr lang="en-US" dirty="0"/>
          </a:p>
        </p:txBody>
      </p:sp>
      <p:sp>
        <p:nvSpPr>
          <p:cNvPr id="4" name="Slide Number Placeholder 3"/>
          <p:cNvSpPr>
            <a:spLocks noGrp="1"/>
          </p:cNvSpPr>
          <p:nvPr>
            <p:ph type="sldNum" sz="quarter" idx="10"/>
          </p:nvPr>
        </p:nvSpPr>
        <p:spPr/>
        <p:txBody>
          <a:bodyPr/>
          <a:lstStyle/>
          <a:p>
            <a:pPr>
              <a:defRPr/>
            </a:pPr>
            <a:fld id="{C8FBADAC-0922-4B8E-898A-8B4BF28FCDD9}" type="slidenum">
              <a:rPr lang="en-US" smtClean="0"/>
              <a:pPr>
                <a:defRPr/>
              </a:pPr>
              <a:t>16</a:t>
            </a:fld>
            <a:endParaRPr lang="en-US"/>
          </a:p>
        </p:txBody>
      </p:sp>
    </p:spTree>
    <p:extLst>
      <p:ext uri="{BB962C8B-B14F-4D97-AF65-F5344CB8AC3E}">
        <p14:creationId xmlns:p14="http://schemas.microsoft.com/office/powerpoint/2010/main" val="2368669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like</a:t>
            </a:r>
            <a:r>
              <a:rPr lang="en-US" baseline="0" dirty="0"/>
              <a:t> to start by recognizing both our sponsors and collaborators in the NCSP and NR programs as well as from </a:t>
            </a:r>
            <a:r>
              <a:rPr lang="en-US" baseline="0" dirty="0" err="1"/>
              <a:t>Bettis</a:t>
            </a:r>
            <a:r>
              <a:rPr lang="en-US" baseline="0" dirty="0"/>
              <a:t> and Lawrence Livermore.</a:t>
            </a:r>
            <a:endParaRPr lang="en-US" dirty="0"/>
          </a:p>
        </p:txBody>
      </p:sp>
      <p:sp>
        <p:nvSpPr>
          <p:cNvPr id="4" name="Slide Number Placeholder 3"/>
          <p:cNvSpPr>
            <a:spLocks noGrp="1"/>
          </p:cNvSpPr>
          <p:nvPr>
            <p:ph type="sldNum" sz="quarter" idx="10"/>
          </p:nvPr>
        </p:nvSpPr>
        <p:spPr/>
        <p:txBody>
          <a:bodyPr/>
          <a:lstStyle/>
          <a:p>
            <a:pPr>
              <a:defRPr/>
            </a:pPr>
            <a:fld id="{C8FBADAC-0922-4B8E-898A-8B4BF28FCDD9}" type="slidenum">
              <a:rPr lang="en-US" smtClean="0"/>
              <a:pPr>
                <a:defRPr/>
              </a:pPr>
              <a:t>1</a:t>
            </a:fld>
            <a:endParaRPr lang="en-US"/>
          </a:p>
        </p:txBody>
      </p:sp>
    </p:spTree>
    <p:extLst>
      <p:ext uri="{BB962C8B-B14F-4D97-AF65-F5344CB8AC3E}">
        <p14:creationId xmlns:p14="http://schemas.microsoft.com/office/powerpoint/2010/main" val="2708304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(Okay)</a:t>
            </a:r>
            <a:r>
              <a:rPr lang="en-US" baseline="0" dirty="0"/>
              <a:t> I</a:t>
            </a:r>
            <a:r>
              <a:rPr lang="en-US" dirty="0"/>
              <a:t>n this work, we set out to calculate</a:t>
            </a:r>
            <a:r>
              <a:rPr lang="en-US" baseline="0" dirty="0"/>
              <a:t> the thermal scattering law for heavy paraffinic oil and to use this to generate the thermal neutron scattering cross sections for hydrogen in this material.</a:t>
            </a:r>
            <a:endParaRPr lang="en-US" dirty="0"/>
          </a:p>
        </p:txBody>
      </p:sp>
      <p:sp>
        <p:nvSpPr>
          <p:cNvPr id="4" name="Slide Number Placeholder 3"/>
          <p:cNvSpPr>
            <a:spLocks noGrp="1"/>
          </p:cNvSpPr>
          <p:nvPr>
            <p:ph type="sldNum" sz="quarter" idx="10"/>
          </p:nvPr>
        </p:nvSpPr>
        <p:spPr/>
        <p:txBody>
          <a:bodyPr/>
          <a:lstStyle/>
          <a:p>
            <a:pPr>
              <a:defRPr/>
            </a:pPr>
            <a:fld id="{C8FBADAC-0922-4B8E-898A-8B4BF28FCDD9}" type="slidenum">
              <a:rPr lang="en-US" smtClean="0"/>
              <a:pPr>
                <a:defRPr/>
              </a:pPr>
              <a:t>2</a:t>
            </a:fld>
            <a:endParaRPr lang="en-US"/>
          </a:p>
        </p:txBody>
      </p:sp>
    </p:spTree>
    <p:extLst>
      <p:ext uri="{BB962C8B-B14F-4D97-AF65-F5344CB8AC3E}">
        <p14:creationId xmlns:p14="http://schemas.microsoft.com/office/powerpoint/2010/main" val="1263518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begin,</a:t>
            </a:r>
            <a:r>
              <a:rPr lang="en-US" baseline="0" dirty="0"/>
              <a:t> </a:t>
            </a:r>
            <a:r>
              <a:rPr lang="en-US" dirty="0"/>
              <a:t>I will give a brief introduction about</a:t>
            </a:r>
            <a:r>
              <a:rPr lang="en-US" baseline="0" dirty="0"/>
              <a:t> the material itself… as well as some details on thermal scattering.  </a:t>
            </a:r>
          </a:p>
          <a:p>
            <a:r>
              <a:rPr lang="en-US" baseline="0" dirty="0"/>
              <a:t>Then, I will highlight the MD model used to generate the thermal neutron scattering cross sections.  </a:t>
            </a:r>
          </a:p>
          <a:p>
            <a:r>
              <a:rPr lang="en-US" baseline="0" dirty="0"/>
              <a:t>These will be followed by a short summary.</a:t>
            </a:r>
            <a:endParaRPr lang="en-US" dirty="0"/>
          </a:p>
        </p:txBody>
      </p:sp>
      <p:sp>
        <p:nvSpPr>
          <p:cNvPr id="4" name="Slide Number Placeholder 3"/>
          <p:cNvSpPr>
            <a:spLocks noGrp="1"/>
          </p:cNvSpPr>
          <p:nvPr>
            <p:ph type="sldNum" sz="quarter" idx="10"/>
          </p:nvPr>
        </p:nvSpPr>
        <p:spPr/>
        <p:txBody>
          <a:bodyPr/>
          <a:lstStyle/>
          <a:p>
            <a:pPr>
              <a:defRPr/>
            </a:pPr>
            <a:fld id="{C8FBADAC-0922-4B8E-898A-8B4BF28FCDD9}" type="slidenum">
              <a:rPr lang="en-US" smtClean="0"/>
              <a:pPr>
                <a:defRPr/>
              </a:pPr>
              <a:t>3</a:t>
            </a:fld>
            <a:endParaRPr lang="en-US"/>
          </a:p>
        </p:txBody>
      </p:sp>
    </p:spTree>
    <p:extLst>
      <p:ext uri="{BB962C8B-B14F-4D97-AF65-F5344CB8AC3E}">
        <p14:creationId xmlns:p14="http://schemas.microsoft.com/office/powerpoint/2010/main" val="777592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0" dirty="0">
                <a:latin typeface="Times New Roman" pitchFamily="18" charset="0"/>
                <a:cs typeface="Times New Roman" pitchFamily="18" charset="0"/>
              </a:rPr>
              <a:t>Heavy</a:t>
            </a:r>
            <a:r>
              <a:rPr lang="en-US" sz="1200" kern="0" baseline="0" dirty="0">
                <a:latin typeface="Times New Roman" pitchFamily="18" charset="0"/>
                <a:cs typeface="Times New Roman" pitchFamily="18" charset="0"/>
              </a:rPr>
              <a:t> paraffinic oil exhibits unique neutronic characteristics which are of interest in reactor physics calculations.  </a:t>
            </a:r>
          </a:p>
          <a:p>
            <a:r>
              <a:rPr lang="en-US" sz="1200" kern="0" baseline="0" dirty="0">
                <a:latin typeface="Times New Roman" pitchFamily="18" charset="0"/>
                <a:cs typeface="Times New Roman" pitchFamily="18" charset="0"/>
              </a:rPr>
              <a:t>It is generally used as a lubricant in many types of mechanical systems, and it has an alkane structure with the formula CnH2n+2.  </a:t>
            </a:r>
          </a:p>
          <a:p>
            <a:r>
              <a:rPr lang="en-US" sz="1200" kern="0" baseline="0" dirty="0">
                <a:latin typeface="Times New Roman" pitchFamily="18" charset="0"/>
                <a:cs typeface="Times New Roman" pitchFamily="18" charset="0"/>
              </a:rPr>
              <a:t>This saturated structure is illustrated by the long chain molecule shown here.  </a:t>
            </a:r>
          </a:p>
          <a:p>
            <a:r>
              <a:rPr lang="en-US" sz="1200" kern="0" baseline="0" dirty="0">
                <a:latin typeface="Times New Roman" pitchFamily="18" charset="0"/>
                <a:cs typeface="Times New Roman" pitchFamily="18" charset="0"/>
              </a:rPr>
              <a:t>Due to their makeup, paraffinic oils exhibit high viscosity indexes and high film strengths, as well as excellent stability.</a:t>
            </a:r>
            <a:endParaRPr lang="en-US" sz="1200" kern="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pPr>
              <a:defRPr/>
            </a:pPr>
            <a:fld id="{C8FBADAC-0922-4B8E-898A-8B4BF28FCDD9}" type="slidenum">
              <a:rPr lang="en-US" smtClean="0"/>
              <a:pPr>
                <a:defRPr/>
              </a:pPr>
              <a:t>4</a:t>
            </a:fld>
            <a:endParaRPr lang="en-US"/>
          </a:p>
        </p:txBody>
      </p:sp>
    </p:spTree>
    <p:extLst>
      <p:ext uri="{BB962C8B-B14F-4D97-AF65-F5344CB8AC3E}">
        <p14:creationId xmlns:p14="http://schemas.microsoft.com/office/powerpoint/2010/main" val="2279267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this unique</a:t>
            </a:r>
            <a:r>
              <a:rPr lang="en-US" baseline="0" dirty="0"/>
              <a:t> material, we want to understand how neutrons thermalize within it.</a:t>
            </a:r>
          </a:p>
          <a:p>
            <a:r>
              <a:rPr lang="en-US" baseline="0" dirty="0"/>
              <a:t>So we turn to the double differential cross section, where the thermal scattering law is the material dependent component related to the time dependent particle positions.</a:t>
            </a:r>
            <a:endParaRPr lang="en-US" dirty="0"/>
          </a:p>
        </p:txBody>
      </p:sp>
      <p:sp>
        <p:nvSpPr>
          <p:cNvPr id="4" name="Slide Number Placeholder 3"/>
          <p:cNvSpPr>
            <a:spLocks noGrp="1"/>
          </p:cNvSpPr>
          <p:nvPr>
            <p:ph type="sldNum" sz="quarter" idx="10"/>
          </p:nvPr>
        </p:nvSpPr>
        <p:spPr/>
        <p:txBody>
          <a:bodyPr/>
          <a:lstStyle/>
          <a:p>
            <a:pPr>
              <a:defRPr/>
            </a:pPr>
            <a:fld id="{C8FBADAC-0922-4B8E-898A-8B4BF28FCDD9}" type="slidenum">
              <a:rPr lang="en-US" smtClean="0"/>
              <a:pPr>
                <a:defRPr/>
              </a:pPr>
              <a:t>5</a:t>
            </a:fld>
            <a:endParaRPr lang="en-US"/>
          </a:p>
        </p:txBody>
      </p:sp>
    </p:spTree>
    <p:extLst>
      <p:ext uri="{BB962C8B-B14F-4D97-AF65-F5344CB8AC3E}">
        <p14:creationId xmlns:p14="http://schemas.microsoft.com/office/powerpoint/2010/main" val="858617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Times New Roman" pitchFamily="18" charset="0"/>
                <a:ea typeface="+mn-ea"/>
                <a:cs typeface="Times New Roman" pitchFamily="18" charset="0"/>
              </a:rPr>
              <a:t>So</a:t>
            </a:r>
            <a:r>
              <a:rPr lang="en-US" sz="1200" baseline="0" dirty="0">
                <a:latin typeface="Times New Roman" pitchFamily="18" charset="0"/>
                <a:ea typeface="+mn-ea"/>
                <a:cs typeface="Times New Roman" pitchFamily="18" charset="0"/>
              </a:rPr>
              <a:t> how do we calculate the thermal scattering law?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aseline="0" dirty="0">
                <a:latin typeface="Times New Roman" pitchFamily="18" charset="0"/>
                <a:ea typeface="+mn-ea"/>
                <a:cs typeface="Times New Roman" pitchFamily="18" charset="0"/>
              </a:rPr>
              <a:t>Well, there are several ways.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aseline="0" dirty="0">
                <a:latin typeface="Times New Roman" pitchFamily="18" charset="0"/>
                <a:ea typeface="+mn-ea"/>
                <a:cs typeface="Times New Roman" pitchFamily="18" charset="0"/>
              </a:rPr>
              <a:t>In this work, we focused on generating the needed input from molecular dynamics, from which we can extract the velocity autocorrelation function shown here.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aseline="0" dirty="0">
                <a:latin typeface="Times New Roman" pitchFamily="18" charset="0"/>
                <a:ea typeface="+mn-ea"/>
                <a:cs typeface="Times New Roman" pitchFamily="18" charset="0"/>
              </a:rPr>
              <a:t>The </a:t>
            </a:r>
            <a:r>
              <a:rPr lang="en-US" sz="1200" baseline="0" dirty="0" err="1">
                <a:latin typeface="Times New Roman" pitchFamily="18" charset="0"/>
                <a:ea typeface="+mn-ea"/>
                <a:cs typeface="Times New Roman" pitchFamily="18" charset="0"/>
              </a:rPr>
              <a:t>vacf</a:t>
            </a:r>
            <a:r>
              <a:rPr lang="en-US" sz="1200" baseline="0" dirty="0">
                <a:latin typeface="Times New Roman" pitchFamily="18" charset="0"/>
                <a:ea typeface="+mn-ea"/>
                <a:cs typeface="Times New Roman" pitchFamily="18" charset="0"/>
              </a:rPr>
              <a:t> simply reveals the correlation of atom velocities in time.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aseline="0" dirty="0">
                <a:latin typeface="Times New Roman" pitchFamily="18" charset="0"/>
                <a:ea typeface="+mn-ea"/>
                <a:cs typeface="Times New Roman" pitchFamily="18" charset="0"/>
              </a:rPr>
              <a:t>If we take the </a:t>
            </a:r>
            <a:r>
              <a:rPr lang="en-US" sz="1200" baseline="0" dirty="0" err="1">
                <a:latin typeface="Times New Roman" pitchFamily="18" charset="0"/>
                <a:ea typeface="+mn-ea"/>
                <a:cs typeface="Times New Roman" pitchFamily="18" charset="0"/>
              </a:rPr>
              <a:t>fourier</a:t>
            </a:r>
            <a:r>
              <a:rPr lang="en-US" sz="1200" baseline="0" dirty="0">
                <a:latin typeface="Times New Roman" pitchFamily="18" charset="0"/>
                <a:ea typeface="+mn-ea"/>
                <a:cs typeface="Times New Roman" pitchFamily="18" charset="0"/>
              </a:rPr>
              <a:t> transform of this, we can obtain the density of states in frequency space, which reveals the distribution of available states in a given system.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aseline="0" dirty="0">
                <a:latin typeface="Times New Roman" pitchFamily="18" charset="0"/>
                <a:ea typeface="+mn-ea"/>
                <a:cs typeface="Times New Roman" pitchFamily="18" charset="0"/>
              </a:rPr>
              <a:t>If we look at S alpha beta, we can see the dependence on the density of states circled in red.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aseline="0" dirty="0">
                <a:latin typeface="Times New Roman" pitchFamily="18" charset="0"/>
                <a:ea typeface="+mn-ea"/>
                <a:cs typeface="Times New Roman" pitchFamily="18" charset="0"/>
              </a:rPr>
              <a:t>And, once we have s alpha beta, we can generate the cross sections.</a:t>
            </a:r>
            <a:endParaRPr lang="en-US" sz="1200" dirty="0">
              <a:latin typeface="Times New Roman" pitchFamily="18" charset="0"/>
              <a:ea typeface="+mn-ea"/>
              <a:cs typeface="Times New Roman"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latin typeface="Times New Roman" pitchFamily="18" charset="0"/>
              <a:ea typeface="+mn-ea"/>
              <a:cs typeface="Times New Roman"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latin typeface="Times New Roman" pitchFamily="18" charset="0"/>
              <a:ea typeface="+mn-ea"/>
              <a:cs typeface="Times New Roman"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latin typeface="Times New Roman" pitchFamily="18" charset="0"/>
              <a:ea typeface="+mn-ea"/>
              <a:cs typeface="Times New Roman"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Times New Roman" pitchFamily="18" charset="0"/>
                <a:ea typeface="+mn-ea"/>
                <a:cs typeface="Times New Roman" pitchFamily="18" charset="0"/>
              </a:rPr>
              <a:t>(The DOS (Density of States) reveals the distribution of available states in a given system.  The DOS may be calculated from the Fourier transform of the VACF (Velocity Auto-correlation Function) from the time domain to the frequency (energy) domain.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Times New Roman" pitchFamily="18" charset="0"/>
                <a:ea typeface="+mn-ea"/>
                <a:cs typeface="Times New Roman" pitchFamily="18" charset="0"/>
              </a:rPr>
              <a:t>The VACF reveals the correlation of atom velocities in time.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Thermal neutron scattering cross-section is determined by self-part of scattering law</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Phonon expansion may be used to estimate </a:t>
            </a:r>
            <a:r>
              <a:rPr lang="en-US" sz="1200" i="1" dirty="0"/>
              <a:t>S</a:t>
            </a:r>
            <a:r>
              <a:rPr lang="en-US" sz="1200" dirty="0"/>
              <a:t>(</a:t>
            </a:r>
            <a:r>
              <a:rPr lang="el-GR" sz="1200" i="1" dirty="0"/>
              <a:t>α</a:t>
            </a:r>
            <a:r>
              <a:rPr lang="en-US" sz="1200" i="1" dirty="0"/>
              <a:t>,</a:t>
            </a:r>
            <a:r>
              <a:rPr lang="el-GR" sz="1200" i="1" dirty="0"/>
              <a:t>β</a:t>
            </a:r>
            <a:r>
              <a:rPr lang="en-US" sz="1200" dirty="0"/>
              <a:t>)</a:t>
            </a:r>
          </a:p>
          <a:p>
            <a:r>
              <a:rPr lang="en-US" sz="1200" dirty="0"/>
              <a:t>Phonon expansion is a series of convolution of phonon density of states representing increasing orders of phonon processes (1-ph, 2-ph, 3-ph, etc.)</a:t>
            </a:r>
          </a:p>
          <a:p>
            <a:r>
              <a:rPr lang="en-US" sz="1200" dirty="0"/>
              <a:t>Fundamental input is vibrational (phonon) density of states, </a:t>
            </a:r>
            <a:r>
              <a:rPr lang="en-US" sz="1200" i="1" dirty="0"/>
              <a:t>ρ</a:t>
            </a:r>
            <a:r>
              <a:rPr lang="en-US" sz="1200" dirty="0"/>
              <a:t>(</a:t>
            </a:r>
            <a:r>
              <a:rPr lang="el-GR" sz="1200" i="1" dirty="0"/>
              <a:t>ω</a:t>
            </a:r>
            <a:r>
              <a:rPr lang="en-US" sz="1200" dirty="0"/>
              <a:t>))</a:t>
            </a:r>
          </a:p>
          <a:p>
            <a:endParaRPr lang="en-US" dirty="0"/>
          </a:p>
        </p:txBody>
      </p:sp>
      <p:sp>
        <p:nvSpPr>
          <p:cNvPr id="4" name="Slide Number Placeholder 3"/>
          <p:cNvSpPr>
            <a:spLocks noGrp="1"/>
          </p:cNvSpPr>
          <p:nvPr>
            <p:ph type="sldNum" sz="quarter" idx="10"/>
          </p:nvPr>
        </p:nvSpPr>
        <p:spPr/>
        <p:txBody>
          <a:bodyPr/>
          <a:lstStyle/>
          <a:p>
            <a:pPr>
              <a:defRPr/>
            </a:pPr>
            <a:fld id="{C8FBADAC-0922-4B8E-898A-8B4BF28FCDD9}" type="slidenum">
              <a:rPr lang="en-US" smtClean="0"/>
              <a:pPr>
                <a:defRPr/>
              </a:pPr>
              <a:t>6</a:t>
            </a:fld>
            <a:endParaRPr lang="en-US"/>
          </a:p>
        </p:txBody>
      </p:sp>
    </p:spTree>
    <p:extLst>
      <p:ext uri="{BB962C8B-B14F-4D97-AF65-F5344CB8AC3E}">
        <p14:creationId xmlns:p14="http://schemas.microsoft.com/office/powerpoint/2010/main" val="2983037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a:t>
            </a:r>
            <a:r>
              <a:rPr lang="en-US" baseline="0" dirty="0"/>
              <a:t> we can generate the cross sections, we need to develop an MD model that exhibits the same behavior as the oil.  </a:t>
            </a:r>
          </a:p>
          <a:p>
            <a:r>
              <a:rPr lang="en-US" baseline="0" dirty="0"/>
              <a:t>This was accomplished using the LAMMPS code, where Equilibrium MD was used to calculate the density, a static property, and non-equilibrium MD was used to calculate the viscosity, a dynamic property. </a:t>
            </a:r>
          </a:p>
          <a:p>
            <a:r>
              <a:rPr lang="en-US" baseline="0" dirty="0"/>
              <a:t> MD uses semi-empirical pseudopotentials to capture interatomic interactions, and this work utilized the PCFF+ potential to describe the interactions in an organic system.    </a:t>
            </a:r>
            <a:endParaRPr lang="en-US" dirty="0"/>
          </a:p>
        </p:txBody>
      </p:sp>
      <p:sp>
        <p:nvSpPr>
          <p:cNvPr id="4" name="Slide Number Placeholder 3"/>
          <p:cNvSpPr>
            <a:spLocks noGrp="1"/>
          </p:cNvSpPr>
          <p:nvPr>
            <p:ph type="sldNum" sz="quarter" idx="10"/>
          </p:nvPr>
        </p:nvSpPr>
        <p:spPr/>
        <p:txBody>
          <a:bodyPr/>
          <a:lstStyle/>
          <a:p>
            <a:pPr>
              <a:defRPr/>
            </a:pPr>
            <a:fld id="{C8FBADAC-0922-4B8E-898A-8B4BF28FCDD9}" type="slidenum">
              <a:rPr lang="en-US" smtClean="0"/>
              <a:pPr>
                <a:defRPr/>
              </a:pPr>
              <a:t>7</a:t>
            </a:fld>
            <a:endParaRPr lang="en-US"/>
          </a:p>
        </p:txBody>
      </p:sp>
    </p:spTree>
    <p:extLst>
      <p:ext uri="{BB962C8B-B14F-4D97-AF65-F5344CB8AC3E}">
        <p14:creationId xmlns:p14="http://schemas.microsoft.com/office/powerpoint/2010/main" val="3324118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capture</a:t>
            </a:r>
            <a:r>
              <a:rPr lang="en-US" baseline="0" dirty="0"/>
              <a:t> the correct behavior of the oil, a model was developed with a distribution of 100 molecules, where the average number of atoms per molecule was about 108 …. So pretty big…</a:t>
            </a:r>
          </a:p>
          <a:p>
            <a:r>
              <a:rPr lang="en-US" baseline="0" dirty="0"/>
              <a:t>The animation shown here, ignoring boundary effects, illustrates the molecular behavior in the system.</a:t>
            </a:r>
          </a:p>
          <a:p>
            <a:endParaRPr lang="en-US" dirty="0"/>
          </a:p>
        </p:txBody>
      </p:sp>
      <p:sp>
        <p:nvSpPr>
          <p:cNvPr id="4" name="Slide Number Placeholder 3"/>
          <p:cNvSpPr>
            <a:spLocks noGrp="1"/>
          </p:cNvSpPr>
          <p:nvPr>
            <p:ph type="sldNum" sz="quarter" idx="10"/>
          </p:nvPr>
        </p:nvSpPr>
        <p:spPr/>
        <p:txBody>
          <a:bodyPr/>
          <a:lstStyle/>
          <a:p>
            <a:pPr>
              <a:defRPr/>
            </a:pPr>
            <a:fld id="{C8FBADAC-0922-4B8E-898A-8B4BF28FCDD9}" type="slidenum">
              <a:rPr lang="en-US" smtClean="0"/>
              <a:pPr>
                <a:defRPr/>
              </a:pPr>
              <a:t>8</a:t>
            </a:fld>
            <a:endParaRPr lang="en-US"/>
          </a:p>
        </p:txBody>
      </p:sp>
    </p:spTree>
    <p:extLst>
      <p:ext uri="{BB962C8B-B14F-4D97-AF65-F5344CB8AC3E}">
        <p14:creationId xmlns:p14="http://schemas.microsoft.com/office/powerpoint/2010/main" val="20401133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vmlDrawing" Target="../drawings/vmlDrawing2.v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2" name="Group 7"/>
          <p:cNvGrpSpPr>
            <a:grpSpLocks/>
          </p:cNvGrpSpPr>
          <p:nvPr/>
        </p:nvGrpSpPr>
        <p:grpSpPr bwMode="auto">
          <a:xfrm>
            <a:off x="304800" y="1143000"/>
            <a:ext cx="8610600" cy="201613"/>
            <a:chOff x="144" y="1680"/>
            <a:chExt cx="5424" cy="144"/>
          </a:xfrm>
        </p:grpSpPr>
        <p:sp>
          <p:nvSpPr>
            <p:cNvPr id="3" name="Rectangle 8"/>
            <p:cNvSpPr>
              <a:spLocks noChangeArrowheads="1"/>
            </p:cNvSpPr>
            <p:nvPr userDrawn="1"/>
          </p:nvSpPr>
          <p:spPr bwMode="auto">
            <a:xfrm>
              <a:off x="144" y="1680"/>
              <a:ext cx="1808" cy="144"/>
            </a:xfrm>
            <a:prstGeom prst="rect">
              <a:avLst/>
            </a:prstGeom>
            <a:solidFill>
              <a:srgbClr val="CC0000"/>
            </a:solidFill>
            <a:ln w="9525">
              <a:solidFill>
                <a:srgbClr val="FF3300"/>
              </a:solidFill>
              <a:miter lim="800000"/>
              <a:headEnd/>
              <a:tailEnd/>
            </a:ln>
          </p:spPr>
          <p:txBody>
            <a:bodyPr wrap="none" anchor="ctr"/>
            <a:lstStyle/>
            <a:p>
              <a:endParaRPr lang="en-US">
                <a:latin typeface="Verdana" pitchFamily="34" charset="0"/>
              </a:endParaRPr>
            </a:p>
          </p:txBody>
        </p:sp>
        <p:sp>
          <p:nvSpPr>
            <p:cNvPr id="4" name="Rectangle 9"/>
            <p:cNvSpPr>
              <a:spLocks noChangeArrowheads="1"/>
            </p:cNvSpPr>
            <p:nvPr userDrawn="1"/>
          </p:nvSpPr>
          <p:spPr bwMode="auto">
            <a:xfrm>
              <a:off x="1952" y="1680"/>
              <a:ext cx="1808" cy="144"/>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Verdana" pitchFamily="34" charset="0"/>
              </a:endParaRPr>
            </a:p>
          </p:txBody>
        </p:sp>
        <p:sp>
          <p:nvSpPr>
            <p:cNvPr id="5" name="Rectangle 10"/>
            <p:cNvSpPr>
              <a:spLocks noChangeArrowheads="1"/>
            </p:cNvSpPr>
            <p:nvPr userDrawn="1"/>
          </p:nvSpPr>
          <p:spPr bwMode="auto">
            <a:xfrm>
              <a:off x="3760" y="1680"/>
              <a:ext cx="1808" cy="144"/>
            </a:xfrm>
            <a:prstGeom prst="rect">
              <a:avLst/>
            </a:prstGeom>
            <a:solidFill>
              <a:srgbClr val="CC0000"/>
            </a:solidFill>
            <a:ln w="9525">
              <a:solidFill>
                <a:srgbClr val="FF3300"/>
              </a:solidFill>
              <a:miter lim="800000"/>
              <a:headEnd/>
              <a:tailEnd/>
            </a:ln>
          </p:spPr>
          <p:txBody>
            <a:bodyPr wrap="none" anchor="ctr"/>
            <a:lstStyle/>
            <a:p>
              <a:endParaRPr lang="en-US">
                <a:latin typeface="Verdana" pitchFamily="34" charset="0"/>
              </a:endParaRPr>
            </a:p>
          </p:txBody>
        </p:sp>
      </p:grpSp>
      <p:pic>
        <p:nvPicPr>
          <p:cNvPr id="6" name="Picture 4"/>
          <p:cNvPicPr>
            <a:picLocks noChangeAspect="1" noChangeArrowheads="1"/>
          </p:cNvPicPr>
          <p:nvPr userDrawn="1"/>
        </p:nvPicPr>
        <p:blipFill>
          <a:blip r:embed="rId2" cstate="print">
            <a:clrChange>
              <a:clrFrom>
                <a:srgbClr val="FFFFFF"/>
              </a:clrFrom>
              <a:clrTo>
                <a:srgbClr val="FFFFFF">
                  <a:alpha val="0"/>
                </a:srgbClr>
              </a:clrTo>
            </a:clrChange>
            <a:duotone>
              <a:schemeClr val="accent3">
                <a:shade val="45000"/>
                <a:satMod val="135000"/>
              </a:schemeClr>
              <a:prstClr val="white"/>
            </a:duotone>
            <a:lum bright="5000" contrast="5000"/>
          </a:blip>
          <a:srcRect t="10362" r="10582" b="5699"/>
          <a:stretch>
            <a:fillRect/>
          </a:stretch>
        </p:blipFill>
        <p:spPr bwMode="auto">
          <a:xfrm>
            <a:off x="1575288" y="1316725"/>
            <a:ext cx="5723467" cy="5486400"/>
          </a:xfrm>
          <a:prstGeom prst="rect">
            <a:avLst/>
          </a:prstGeom>
          <a:noFill/>
          <a:ln w="9525">
            <a:noFill/>
            <a:miter lim="800000"/>
            <a:headEnd/>
            <a:tailEnd/>
          </a:ln>
        </p:spPr>
      </p:pic>
    </p:spTree>
    <p:extLst>
      <p:ext uri="{BB962C8B-B14F-4D97-AF65-F5344CB8AC3E}">
        <p14:creationId xmlns:p14="http://schemas.microsoft.com/office/powerpoint/2010/main" val="1301042346"/>
      </p:ext>
    </p:extLst>
  </p:cSld>
  <p:clrMapOvr>
    <a:masterClrMapping/>
  </p:clrMapOvr>
  <p:transition>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D779E7-5F8A-470F-B6E0-7A7485518469}" type="slidenum">
              <a:rPr lang="en-US"/>
              <a:pPr>
                <a:defRPr/>
              </a:pPr>
              <a:t>‹#›</a:t>
            </a:fld>
            <a:endParaRPr lang="en-US"/>
          </a:p>
        </p:txBody>
      </p:sp>
    </p:spTree>
    <p:extLst>
      <p:ext uri="{BB962C8B-B14F-4D97-AF65-F5344CB8AC3E}">
        <p14:creationId xmlns:p14="http://schemas.microsoft.com/office/powerpoint/2010/main" val="285247353"/>
      </p:ext>
    </p:extLst>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2BD2C5-EFB8-4795-9845-5DAC11A6C625}" type="slidenum">
              <a:rPr lang="en-US"/>
              <a:pPr>
                <a:defRPr/>
              </a:pPr>
              <a:t>‹#›</a:t>
            </a:fld>
            <a:endParaRPr lang="en-US"/>
          </a:p>
        </p:txBody>
      </p:sp>
    </p:spTree>
    <p:extLst>
      <p:ext uri="{BB962C8B-B14F-4D97-AF65-F5344CB8AC3E}">
        <p14:creationId xmlns:p14="http://schemas.microsoft.com/office/powerpoint/2010/main" val="1922296969"/>
      </p:ext>
    </p:extLst>
  </p:cSld>
  <p:clrMapOvr>
    <a:masterClrMapping/>
  </p:clrMapOvr>
  <p:transition>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56D5AF1C-44D3-42CA-ACDE-6EFFB1726689}" type="slidenum">
              <a:rPr lang="en-US"/>
              <a:pPr>
                <a:defRPr/>
              </a:pPr>
              <a:t>‹#›</a:t>
            </a:fld>
            <a:endParaRPr lang="en-US"/>
          </a:p>
        </p:txBody>
      </p:sp>
    </p:spTree>
    <p:extLst>
      <p:ext uri="{BB962C8B-B14F-4D97-AF65-F5344CB8AC3E}">
        <p14:creationId xmlns:p14="http://schemas.microsoft.com/office/powerpoint/2010/main" val="3949091228"/>
      </p:ext>
    </p:extLst>
  </p:cSld>
  <p:clrMapOvr>
    <a:masterClrMapping/>
  </p:clrMapOvr>
  <p:transition>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75D4DD-7246-4438-B504-4FD7D85C038A}" type="slidenum">
              <a:rPr lang="en-US"/>
              <a:pPr>
                <a:defRPr/>
              </a:pPr>
              <a:t>‹#›</a:t>
            </a:fld>
            <a:endParaRPr lang="en-US"/>
          </a:p>
        </p:txBody>
      </p:sp>
    </p:spTree>
    <p:extLst>
      <p:ext uri="{BB962C8B-B14F-4D97-AF65-F5344CB8AC3E}">
        <p14:creationId xmlns:p14="http://schemas.microsoft.com/office/powerpoint/2010/main" val="788221106"/>
      </p:ext>
    </p:extLst>
  </p:cSld>
  <p:clrMapOvr>
    <a:masterClrMapping/>
  </p:clrMapOvr>
  <p:transition>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82296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3941763"/>
            <a:ext cx="82296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6182C2C-159E-473A-B946-5DAB9CB904B7}" type="slidenum">
              <a:rPr lang="en-US"/>
              <a:pPr>
                <a:defRPr/>
              </a:pPr>
              <a:t>‹#›</a:t>
            </a:fld>
            <a:endParaRPr lang="en-US"/>
          </a:p>
        </p:txBody>
      </p:sp>
    </p:spTree>
    <p:extLst>
      <p:ext uri="{BB962C8B-B14F-4D97-AF65-F5344CB8AC3E}">
        <p14:creationId xmlns:p14="http://schemas.microsoft.com/office/powerpoint/2010/main" val="3641139983"/>
      </p:ext>
    </p:extLst>
  </p:cSld>
  <p:clrMapOvr>
    <a:masterClrMapping/>
  </p:clrMapOvr>
  <p:transition>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20A84444-33AC-4F9C-91D9-9E86AA14C1DB}" type="slidenum">
              <a:rPr lang="en-US"/>
              <a:pPr>
                <a:defRPr/>
              </a:pPr>
              <a:t>‹#›</a:t>
            </a:fld>
            <a:endParaRPr lang="en-US"/>
          </a:p>
        </p:txBody>
      </p:sp>
    </p:spTree>
    <p:extLst>
      <p:ext uri="{BB962C8B-B14F-4D97-AF65-F5344CB8AC3E}">
        <p14:creationId xmlns:p14="http://schemas.microsoft.com/office/powerpoint/2010/main" val="3164900724"/>
      </p:ext>
    </p:extLst>
  </p:cSld>
  <p:clrMapOvr>
    <a:masterClrMapping/>
  </p:clrMapOvr>
  <p:transition>
    <p:dissolv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F4F1A3-919E-4AD5-8408-EE69CE3553EA}" type="slidenum">
              <a:rPr lang="en-US"/>
              <a:pPr>
                <a:defRPr/>
              </a:pPr>
              <a:t>‹#›</a:t>
            </a:fld>
            <a:endParaRPr lang="en-US"/>
          </a:p>
        </p:txBody>
      </p:sp>
    </p:spTree>
    <p:extLst>
      <p:ext uri="{BB962C8B-B14F-4D97-AF65-F5344CB8AC3E}">
        <p14:creationId xmlns:p14="http://schemas.microsoft.com/office/powerpoint/2010/main" val="9791844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5" name="Rectangle 7"/>
          <p:cNvSpPr>
            <a:spLocks noChangeArrowheads="1"/>
          </p:cNvSpPr>
          <p:nvPr/>
        </p:nvSpPr>
        <p:spPr bwMode="auto">
          <a:xfrm>
            <a:off x="0" y="0"/>
            <a:ext cx="228600" cy="228600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2400">
              <a:latin typeface="Times New Roman" pitchFamily="18" charset="0"/>
            </a:endParaRPr>
          </a:p>
        </p:txBody>
      </p:sp>
      <p:sp>
        <p:nvSpPr>
          <p:cNvPr id="6" name="Line 8"/>
          <p:cNvSpPr>
            <a:spLocks noChangeShapeType="1"/>
          </p:cNvSpPr>
          <p:nvPr/>
        </p:nvSpPr>
        <p:spPr bwMode="auto">
          <a:xfrm>
            <a:off x="457200" y="1447800"/>
            <a:ext cx="8077200" cy="0"/>
          </a:xfrm>
          <a:prstGeom prst="line">
            <a:avLst/>
          </a:prstGeom>
          <a:noFill/>
          <a:ln w="1905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 name="Rectangle 9"/>
          <p:cNvSpPr>
            <a:spLocks noChangeArrowheads="1"/>
          </p:cNvSpPr>
          <p:nvPr/>
        </p:nvSpPr>
        <p:spPr bwMode="auto">
          <a:xfrm>
            <a:off x="0" y="2286000"/>
            <a:ext cx="219075" cy="2286000"/>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400">
              <a:latin typeface="Times New Roman" pitchFamily="18" charset="0"/>
            </a:endParaRPr>
          </a:p>
        </p:txBody>
      </p:sp>
      <p:sp>
        <p:nvSpPr>
          <p:cNvPr id="8" name="Rectangle 10"/>
          <p:cNvSpPr>
            <a:spLocks noChangeArrowheads="1"/>
          </p:cNvSpPr>
          <p:nvPr/>
        </p:nvSpPr>
        <p:spPr bwMode="auto">
          <a:xfrm>
            <a:off x="0" y="4572000"/>
            <a:ext cx="228600" cy="228600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2400">
              <a:latin typeface="Times New Roman" pitchFamily="18" charset="0"/>
            </a:endParaRPr>
          </a:p>
        </p:txBody>
      </p:sp>
      <p:graphicFrame>
        <p:nvGraphicFramePr>
          <p:cNvPr id="9" name="Object 11"/>
          <p:cNvGraphicFramePr>
            <a:graphicFrameLocks noChangeAspect="1"/>
          </p:cNvGraphicFramePr>
          <p:nvPr/>
        </p:nvGraphicFramePr>
        <p:xfrm>
          <a:off x="220663" y="-7938"/>
          <a:ext cx="1228725" cy="190501"/>
        </p:xfrm>
        <a:graphic>
          <a:graphicData uri="http://schemas.openxmlformats.org/presentationml/2006/ole">
            <mc:AlternateContent xmlns:mc="http://schemas.openxmlformats.org/markup-compatibility/2006">
              <mc:Choice xmlns:v="urn:schemas-microsoft-com:vml" Requires="v">
                <p:oleObj spid="_x0000_s68883" name="Bitmap Image" r:id="rId3" imgW="1228897" imgH="190527" progId="PBrush">
                  <p:embed/>
                </p:oleObj>
              </mc:Choice>
              <mc:Fallback>
                <p:oleObj name="Bitmap Image" r:id="rId3" imgW="1228897" imgH="190527" progId="PBrush">
                  <p:embed/>
                  <p:pic>
                    <p:nvPicPr>
                      <p:cNvPr id="9" name="Object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663" y="-7938"/>
                        <a:ext cx="1228725" cy="190501"/>
                      </a:xfrm>
                      <a:prstGeom prst="rect">
                        <a:avLst/>
                      </a:prstGeom>
                      <a:noFill/>
                      <a:ln>
                        <a:noFill/>
                      </a:ln>
                      <a:effectLst/>
                      <a:extLst>
                        <a:ext uri="{909E8E84-426E-40DD-AFC4-6F175D3DCCD1}">
                          <a14:hiddenFill xmlns:a14="http://schemas.microsoft.com/office/drawing/2010/main">
                            <a:solidFill>
                              <a:srgbClr val="99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666600"/>
                              </a:outerShdw>
                            </a:effectLst>
                          </a14:hiddenEffects>
                        </a:ext>
                      </a:extLst>
                    </p:spPr>
                  </p:pic>
                </p:oleObj>
              </mc:Fallback>
            </mc:AlternateContent>
          </a:graphicData>
        </a:graphic>
      </p:graphicFrame>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30725"/>
          </a:xfrm>
        </p:spPr>
        <p:txBody>
          <a:bodyPr/>
          <a:lstStyle/>
          <a:p>
            <a:pPr lvl="0"/>
            <a:r>
              <a:rPr lang="en-US" noProof="0"/>
              <a:t>Click icon to add online image</a:t>
            </a:r>
          </a:p>
        </p:txBody>
      </p:sp>
      <p:sp>
        <p:nvSpPr>
          <p:cNvPr id="10" name="Date Placeholder 4"/>
          <p:cNvSpPr>
            <a:spLocks noGrp="1"/>
          </p:cNvSpPr>
          <p:nvPr>
            <p:ph type="dt" sz="half" idx="10"/>
          </p:nvPr>
        </p:nvSpPr>
        <p:spPr/>
        <p:txBody>
          <a:bodyPr/>
          <a:lstStyle>
            <a:lvl1pPr>
              <a:defRPr/>
            </a:lvl1pPr>
          </a:lstStyle>
          <a:p>
            <a:pPr>
              <a:defRPr/>
            </a:pPr>
            <a:endParaRPr lang="en-US" altLang="zh-CN"/>
          </a:p>
        </p:txBody>
      </p:sp>
      <p:sp>
        <p:nvSpPr>
          <p:cNvPr id="11" name="Footer Placeholder 5"/>
          <p:cNvSpPr>
            <a:spLocks noGrp="1"/>
          </p:cNvSpPr>
          <p:nvPr>
            <p:ph type="ftr" sz="quarter" idx="11"/>
          </p:nvPr>
        </p:nvSpPr>
        <p:spPr/>
        <p:txBody>
          <a:bodyPr/>
          <a:lstStyle>
            <a:lvl1pPr>
              <a:defRPr/>
            </a:lvl1pPr>
          </a:lstStyle>
          <a:p>
            <a:pPr>
              <a:defRPr/>
            </a:pPr>
            <a:endParaRPr lang="en-US" altLang="zh-CN"/>
          </a:p>
        </p:txBody>
      </p:sp>
      <p:sp>
        <p:nvSpPr>
          <p:cNvPr id="12" name="Slide Number Placeholder 6"/>
          <p:cNvSpPr>
            <a:spLocks noGrp="1"/>
          </p:cNvSpPr>
          <p:nvPr>
            <p:ph type="sldNum" sz="quarter" idx="12"/>
          </p:nvPr>
        </p:nvSpPr>
        <p:spPr/>
        <p:txBody>
          <a:bodyPr/>
          <a:lstStyle>
            <a:lvl1pPr>
              <a:defRPr/>
            </a:lvl1pPr>
          </a:lstStyle>
          <a:p>
            <a:pPr>
              <a:defRPr/>
            </a:pPr>
            <a:fld id="{927747D3-F441-48DD-89A6-2A3CEBB76AF4}" type="slidenum">
              <a:rPr lang="en-US" altLang="zh-CN" smtClean="0"/>
              <a:pPr>
                <a:defRPr/>
              </a:pPr>
              <a:t>‹#›</a:t>
            </a:fld>
            <a:r>
              <a:rPr lang="en-US" altLang="zh-CN" dirty="0"/>
              <a:t>/26</a:t>
            </a:r>
          </a:p>
        </p:txBody>
      </p:sp>
    </p:spTree>
    <p:extLst>
      <p:ext uri="{BB962C8B-B14F-4D97-AF65-F5344CB8AC3E}">
        <p14:creationId xmlns:p14="http://schemas.microsoft.com/office/powerpoint/2010/main" val="3524380837"/>
      </p:ext>
    </p:extLst>
  </p:cSld>
  <p:clrMapOvr>
    <a:masterClrMapping/>
  </p:clrMapOvr>
  <p:transition>
    <p:dissolv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4D355D-5D21-41BF-AC2F-375D1E6EFF10}" type="slidenum">
              <a:rPr lang="en-US" smtClean="0"/>
              <a:t>‹#›</a:t>
            </a:fld>
            <a:endParaRPr lang="en-US"/>
          </a:p>
        </p:txBody>
      </p:sp>
    </p:spTree>
    <p:extLst>
      <p:ext uri="{BB962C8B-B14F-4D97-AF65-F5344CB8AC3E}">
        <p14:creationId xmlns:p14="http://schemas.microsoft.com/office/powerpoint/2010/main" val="33510334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4D355D-5D21-41BF-AC2F-375D1E6EFF10}" type="slidenum">
              <a:rPr lang="en-US" smtClean="0"/>
              <a:t>‹#›</a:t>
            </a:fld>
            <a:endParaRPr lang="en-US"/>
          </a:p>
        </p:txBody>
      </p:sp>
    </p:spTree>
    <p:extLst>
      <p:ext uri="{BB962C8B-B14F-4D97-AF65-F5344CB8AC3E}">
        <p14:creationId xmlns:p14="http://schemas.microsoft.com/office/powerpoint/2010/main" val="1599960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564691-BFB9-47F0-9196-BFCA9C523FC6}" type="slidenum">
              <a:rPr lang="en-US" smtClean="0"/>
              <a:pPr>
                <a:defRPr/>
              </a:pPr>
              <a:t>‹#›</a:t>
            </a:fld>
            <a:r>
              <a:rPr lang="en-US" dirty="0"/>
              <a:t>/26</a:t>
            </a:r>
          </a:p>
        </p:txBody>
      </p:sp>
    </p:spTree>
    <p:extLst>
      <p:ext uri="{BB962C8B-B14F-4D97-AF65-F5344CB8AC3E}">
        <p14:creationId xmlns:p14="http://schemas.microsoft.com/office/powerpoint/2010/main" val="1639396073"/>
      </p:ext>
    </p:extLst>
  </p:cSld>
  <p:clrMapOvr>
    <a:masterClrMapping/>
  </p:clrMapOvr>
  <p:transition>
    <p:dissolv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4D355D-5D21-41BF-AC2F-375D1E6EFF10}" type="slidenum">
              <a:rPr lang="en-US" smtClean="0"/>
              <a:t>‹#›</a:t>
            </a:fld>
            <a:endParaRPr lang="en-US"/>
          </a:p>
        </p:txBody>
      </p:sp>
    </p:spTree>
    <p:extLst>
      <p:ext uri="{BB962C8B-B14F-4D97-AF65-F5344CB8AC3E}">
        <p14:creationId xmlns:p14="http://schemas.microsoft.com/office/powerpoint/2010/main" val="9545120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4D355D-5D21-41BF-AC2F-375D1E6EFF10}" type="slidenum">
              <a:rPr lang="en-US" smtClean="0"/>
              <a:t>‹#›</a:t>
            </a:fld>
            <a:endParaRPr lang="en-US"/>
          </a:p>
        </p:txBody>
      </p:sp>
    </p:spTree>
    <p:extLst>
      <p:ext uri="{BB962C8B-B14F-4D97-AF65-F5344CB8AC3E}">
        <p14:creationId xmlns:p14="http://schemas.microsoft.com/office/powerpoint/2010/main" val="29865472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4D355D-5D21-41BF-AC2F-375D1E6EFF10}" type="slidenum">
              <a:rPr lang="en-US" smtClean="0"/>
              <a:t>‹#›</a:t>
            </a:fld>
            <a:endParaRPr lang="en-US"/>
          </a:p>
        </p:txBody>
      </p:sp>
    </p:spTree>
    <p:extLst>
      <p:ext uri="{BB962C8B-B14F-4D97-AF65-F5344CB8AC3E}">
        <p14:creationId xmlns:p14="http://schemas.microsoft.com/office/powerpoint/2010/main" val="15950852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4D355D-5D21-41BF-AC2F-375D1E6EFF10}" type="slidenum">
              <a:rPr lang="en-US" smtClean="0"/>
              <a:t>‹#›</a:t>
            </a:fld>
            <a:endParaRPr lang="en-US"/>
          </a:p>
        </p:txBody>
      </p:sp>
    </p:spTree>
    <p:extLst>
      <p:ext uri="{BB962C8B-B14F-4D97-AF65-F5344CB8AC3E}">
        <p14:creationId xmlns:p14="http://schemas.microsoft.com/office/powerpoint/2010/main" val="19412628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4D355D-5D21-41BF-AC2F-375D1E6EFF10}" type="slidenum">
              <a:rPr lang="en-US" smtClean="0"/>
              <a:t>‹#›</a:t>
            </a:fld>
            <a:endParaRPr lang="en-US"/>
          </a:p>
        </p:txBody>
      </p:sp>
    </p:spTree>
    <p:extLst>
      <p:ext uri="{BB962C8B-B14F-4D97-AF65-F5344CB8AC3E}">
        <p14:creationId xmlns:p14="http://schemas.microsoft.com/office/powerpoint/2010/main" val="42025341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4D355D-5D21-41BF-AC2F-375D1E6EFF10}" type="slidenum">
              <a:rPr lang="en-US" smtClean="0"/>
              <a:t>‹#›</a:t>
            </a:fld>
            <a:endParaRPr lang="en-US"/>
          </a:p>
        </p:txBody>
      </p:sp>
    </p:spTree>
    <p:extLst>
      <p:ext uri="{BB962C8B-B14F-4D97-AF65-F5344CB8AC3E}">
        <p14:creationId xmlns:p14="http://schemas.microsoft.com/office/powerpoint/2010/main" val="34998170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4D355D-5D21-41BF-AC2F-375D1E6EFF10}" type="slidenum">
              <a:rPr lang="en-US" smtClean="0"/>
              <a:t>‹#›</a:t>
            </a:fld>
            <a:endParaRPr lang="en-US"/>
          </a:p>
        </p:txBody>
      </p:sp>
    </p:spTree>
    <p:extLst>
      <p:ext uri="{BB962C8B-B14F-4D97-AF65-F5344CB8AC3E}">
        <p14:creationId xmlns:p14="http://schemas.microsoft.com/office/powerpoint/2010/main" val="22977456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4D355D-5D21-41BF-AC2F-375D1E6EFF10}" type="slidenum">
              <a:rPr lang="en-US" smtClean="0"/>
              <a:t>‹#›</a:t>
            </a:fld>
            <a:endParaRPr lang="en-US"/>
          </a:p>
        </p:txBody>
      </p:sp>
    </p:spTree>
    <p:extLst>
      <p:ext uri="{BB962C8B-B14F-4D97-AF65-F5344CB8AC3E}">
        <p14:creationId xmlns:p14="http://schemas.microsoft.com/office/powerpoint/2010/main" val="37804032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4D355D-5D21-41BF-AC2F-375D1E6EFF10}" type="slidenum">
              <a:rPr lang="en-US" smtClean="0"/>
              <a:t>‹#›</a:t>
            </a:fld>
            <a:endParaRPr lang="en-US"/>
          </a:p>
        </p:txBody>
      </p:sp>
    </p:spTree>
    <p:extLst>
      <p:ext uri="{BB962C8B-B14F-4D97-AF65-F5344CB8AC3E}">
        <p14:creationId xmlns:p14="http://schemas.microsoft.com/office/powerpoint/2010/main" val="42525219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267138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D450C2-69D4-4DA5-B28F-62AA7F3572B5}" type="slidenum">
              <a:rPr lang="en-US"/>
              <a:pPr>
                <a:defRPr/>
              </a:pPr>
              <a:t>‹#›</a:t>
            </a:fld>
            <a:endParaRPr lang="en-US"/>
          </a:p>
        </p:txBody>
      </p:sp>
    </p:spTree>
    <p:extLst>
      <p:ext uri="{BB962C8B-B14F-4D97-AF65-F5344CB8AC3E}">
        <p14:creationId xmlns:p14="http://schemas.microsoft.com/office/powerpoint/2010/main" val="1264109023"/>
      </p:ext>
    </p:extLst>
  </p:cSld>
  <p:clrMapOvr>
    <a:masterClrMapping/>
  </p:clrMapOvr>
  <p:transition>
    <p:dissolv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77426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395533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32015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18091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42104620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28938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191693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579440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43729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4250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F8417A2-C289-483D-8AB1-2D466F7EC1D6}" type="slidenum">
              <a:rPr lang="en-US"/>
              <a:pPr>
                <a:defRPr/>
              </a:pPr>
              <a:t>‹#›</a:t>
            </a:fld>
            <a:endParaRPr lang="en-US"/>
          </a:p>
        </p:txBody>
      </p:sp>
    </p:spTree>
    <p:extLst>
      <p:ext uri="{BB962C8B-B14F-4D97-AF65-F5344CB8AC3E}">
        <p14:creationId xmlns:p14="http://schemas.microsoft.com/office/powerpoint/2010/main" val="2655892011"/>
      </p:ext>
    </p:extLst>
  </p:cSld>
  <p:clrMapOvr>
    <a:masterClrMapping/>
  </p:clrMapOvr>
  <p:transition>
    <p:dissolv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88DA5042-24E5-4340-86BD-4FBCCCF1A2DB}" type="slidenum">
              <a:rPr lang="en-US" altLang="zh-CN"/>
              <a:pPr>
                <a:defRPr/>
              </a:pPr>
              <a:t>‹#›</a:t>
            </a:fld>
            <a:endParaRPr lang="en-US" altLang="zh-CN"/>
          </a:p>
        </p:txBody>
      </p:sp>
    </p:spTree>
    <p:extLst>
      <p:ext uri="{BB962C8B-B14F-4D97-AF65-F5344CB8AC3E}">
        <p14:creationId xmlns:p14="http://schemas.microsoft.com/office/powerpoint/2010/main" val="2837667967"/>
      </p:ext>
    </p:extLst>
  </p:cSld>
  <p:clrMapOvr>
    <a:masterClrMapping/>
  </p:clrMapOvr>
  <p:transition>
    <p:dissolv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C6DC5FB5-6C7C-4538-974D-2AA64848F7D3}" type="slidenum">
              <a:rPr lang="en-US" altLang="zh-CN"/>
              <a:pPr>
                <a:defRPr/>
              </a:pPr>
              <a:t>‹#›</a:t>
            </a:fld>
            <a:endParaRPr lang="en-US" altLang="zh-CN"/>
          </a:p>
        </p:txBody>
      </p:sp>
    </p:spTree>
    <p:extLst>
      <p:ext uri="{BB962C8B-B14F-4D97-AF65-F5344CB8AC3E}">
        <p14:creationId xmlns:p14="http://schemas.microsoft.com/office/powerpoint/2010/main" val="246267015"/>
      </p:ext>
    </p:extLst>
  </p:cSld>
  <p:clrMapOvr>
    <a:masterClrMapping/>
  </p:clrMapOvr>
  <p:transition>
    <p:dissolv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D398CDB6-1FF2-455D-9095-C8C4BDCC13E6}" type="slidenum">
              <a:rPr lang="en-US" altLang="zh-CN"/>
              <a:pPr>
                <a:defRPr/>
              </a:pPr>
              <a:t>‹#›</a:t>
            </a:fld>
            <a:endParaRPr lang="en-US" altLang="zh-CN"/>
          </a:p>
        </p:txBody>
      </p:sp>
    </p:spTree>
    <p:extLst>
      <p:ext uri="{BB962C8B-B14F-4D97-AF65-F5344CB8AC3E}">
        <p14:creationId xmlns:p14="http://schemas.microsoft.com/office/powerpoint/2010/main" val="416379312"/>
      </p:ext>
    </p:extLst>
  </p:cSld>
  <p:clrMapOvr>
    <a:masterClrMapping/>
  </p:clrMapOvr>
  <p:transition>
    <p:dissolv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B45E4F3E-B6E6-4351-AA1C-8A219449404D}" type="slidenum">
              <a:rPr lang="en-US" altLang="zh-CN"/>
              <a:pPr>
                <a:defRPr/>
              </a:pPr>
              <a:t>‹#›</a:t>
            </a:fld>
            <a:endParaRPr lang="en-US" altLang="zh-CN"/>
          </a:p>
        </p:txBody>
      </p:sp>
    </p:spTree>
    <p:extLst>
      <p:ext uri="{BB962C8B-B14F-4D97-AF65-F5344CB8AC3E}">
        <p14:creationId xmlns:p14="http://schemas.microsoft.com/office/powerpoint/2010/main" val="2764050381"/>
      </p:ext>
    </p:extLst>
  </p:cSld>
  <p:clrMapOvr>
    <a:masterClrMapping/>
  </p:clrMapOvr>
  <p:transition>
    <p:dissolv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pPr>
              <a:defRPr/>
            </a:pPr>
            <a:fld id="{0F877169-D645-4514-86E4-610FA02BA435}" type="slidenum">
              <a:rPr lang="en-US" altLang="zh-CN"/>
              <a:pPr>
                <a:defRPr/>
              </a:pPr>
              <a:t>‹#›</a:t>
            </a:fld>
            <a:endParaRPr lang="en-US" altLang="zh-CN"/>
          </a:p>
        </p:txBody>
      </p:sp>
    </p:spTree>
    <p:extLst>
      <p:ext uri="{BB962C8B-B14F-4D97-AF65-F5344CB8AC3E}">
        <p14:creationId xmlns:p14="http://schemas.microsoft.com/office/powerpoint/2010/main" val="2266004401"/>
      </p:ext>
    </p:extLst>
  </p:cSld>
  <p:clrMapOvr>
    <a:masterClrMapping/>
  </p:clrMapOvr>
  <p:transition>
    <p:dissolv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pPr>
              <a:defRPr/>
            </a:pPr>
            <a:fld id="{AC36E5AF-54CC-44A0-BA1F-84CD6438E7FF}" type="slidenum">
              <a:rPr lang="en-US" altLang="zh-CN"/>
              <a:pPr>
                <a:defRPr/>
              </a:pPr>
              <a:t>‹#›</a:t>
            </a:fld>
            <a:endParaRPr lang="en-US" altLang="zh-CN"/>
          </a:p>
        </p:txBody>
      </p:sp>
    </p:spTree>
    <p:extLst>
      <p:ext uri="{BB962C8B-B14F-4D97-AF65-F5344CB8AC3E}">
        <p14:creationId xmlns:p14="http://schemas.microsoft.com/office/powerpoint/2010/main" val="286867555"/>
      </p:ext>
    </p:extLst>
  </p:cSld>
  <p:clrMapOvr>
    <a:masterClrMapping/>
  </p:clrMapOvr>
  <p:transition>
    <p:dissolv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pPr>
              <a:defRPr/>
            </a:pPr>
            <a:fld id="{A35D1CA4-B753-42A7-B2A5-E9E9F00E38CF}" type="slidenum">
              <a:rPr lang="en-US" altLang="zh-CN"/>
              <a:pPr>
                <a:defRPr/>
              </a:pPr>
              <a:t>‹#›</a:t>
            </a:fld>
            <a:endParaRPr lang="en-US" altLang="zh-CN"/>
          </a:p>
        </p:txBody>
      </p:sp>
    </p:spTree>
    <p:extLst>
      <p:ext uri="{BB962C8B-B14F-4D97-AF65-F5344CB8AC3E}">
        <p14:creationId xmlns:p14="http://schemas.microsoft.com/office/powerpoint/2010/main" val="2516840168"/>
      </p:ext>
    </p:extLst>
  </p:cSld>
  <p:clrMapOvr>
    <a:masterClrMapping/>
  </p:clrMapOvr>
  <p:transition>
    <p:dissolv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CC3F7674-5DCA-464A-A157-99006D28A14B}" type="slidenum">
              <a:rPr lang="en-US" altLang="zh-CN"/>
              <a:pPr>
                <a:defRPr/>
              </a:pPr>
              <a:t>‹#›</a:t>
            </a:fld>
            <a:endParaRPr lang="en-US" altLang="zh-CN"/>
          </a:p>
        </p:txBody>
      </p:sp>
    </p:spTree>
    <p:extLst>
      <p:ext uri="{BB962C8B-B14F-4D97-AF65-F5344CB8AC3E}">
        <p14:creationId xmlns:p14="http://schemas.microsoft.com/office/powerpoint/2010/main" val="3737471842"/>
      </p:ext>
    </p:extLst>
  </p:cSld>
  <p:clrMapOvr>
    <a:masterClrMapping/>
  </p:clrMapOvr>
  <p:transition>
    <p:dissolv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2091275B-003A-4DF7-9CD6-11A9A225F50C}" type="slidenum">
              <a:rPr lang="en-US" altLang="zh-CN"/>
              <a:pPr>
                <a:defRPr/>
              </a:pPr>
              <a:t>‹#›</a:t>
            </a:fld>
            <a:endParaRPr lang="en-US" altLang="zh-CN"/>
          </a:p>
        </p:txBody>
      </p:sp>
    </p:spTree>
    <p:extLst>
      <p:ext uri="{BB962C8B-B14F-4D97-AF65-F5344CB8AC3E}">
        <p14:creationId xmlns:p14="http://schemas.microsoft.com/office/powerpoint/2010/main" val="3428030994"/>
      </p:ext>
    </p:extLst>
  </p:cSld>
  <p:clrMapOvr>
    <a:masterClrMapping/>
  </p:clrMapOvr>
  <p:transition>
    <p:dissolv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0C4F691C-880B-418E-876F-428AB4B880D8}" type="slidenum">
              <a:rPr lang="en-US" altLang="zh-CN"/>
              <a:pPr>
                <a:defRPr/>
              </a:pPr>
              <a:t>‹#›</a:t>
            </a:fld>
            <a:endParaRPr lang="en-US" altLang="zh-CN"/>
          </a:p>
        </p:txBody>
      </p:sp>
    </p:spTree>
    <p:extLst>
      <p:ext uri="{BB962C8B-B14F-4D97-AF65-F5344CB8AC3E}">
        <p14:creationId xmlns:p14="http://schemas.microsoft.com/office/powerpoint/2010/main" val="2892444350"/>
      </p:ext>
    </p:extLst>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B26AF1F-AC3C-4053-B58B-B4895CCC765D}" type="slidenum">
              <a:rPr lang="en-US"/>
              <a:pPr>
                <a:defRPr/>
              </a:pPr>
              <a:t>‹#›</a:t>
            </a:fld>
            <a:endParaRPr lang="en-US"/>
          </a:p>
        </p:txBody>
      </p:sp>
    </p:spTree>
    <p:extLst>
      <p:ext uri="{BB962C8B-B14F-4D97-AF65-F5344CB8AC3E}">
        <p14:creationId xmlns:p14="http://schemas.microsoft.com/office/powerpoint/2010/main" val="2646919439"/>
      </p:ext>
    </p:extLst>
  </p:cSld>
  <p:clrMapOvr>
    <a:masterClrMapping/>
  </p:clrMapOvr>
  <p:transition>
    <p:dissolv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4DC5F241-9DAE-470C-8250-F8358E51777A}" type="slidenum">
              <a:rPr lang="en-US" altLang="zh-CN"/>
              <a:pPr>
                <a:defRPr/>
              </a:pPr>
              <a:t>‹#›</a:t>
            </a:fld>
            <a:endParaRPr lang="en-US" altLang="zh-CN"/>
          </a:p>
        </p:txBody>
      </p:sp>
    </p:spTree>
    <p:extLst>
      <p:ext uri="{BB962C8B-B14F-4D97-AF65-F5344CB8AC3E}">
        <p14:creationId xmlns:p14="http://schemas.microsoft.com/office/powerpoint/2010/main" val="317818908"/>
      </p:ext>
    </p:extLst>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AB5FBB3-4E46-4B51-9C11-1695A044CBBB}" type="slidenum">
              <a:rPr lang="en-US" smtClean="0"/>
              <a:pPr>
                <a:defRPr/>
              </a:pPr>
              <a:t>‹#›</a:t>
            </a:fld>
            <a:r>
              <a:rPr lang="en-US" dirty="0"/>
              <a:t>/26</a:t>
            </a:r>
          </a:p>
        </p:txBody>
      </p:sp>
    </p:spTree>
    <p:extLst>
      <p:ext uri="{BB962C8B-B14F-4D97-AF65-F5344CB8AC3E}">
        <p14:creationId xmlns:p14="http://schemas.microsoft.com/office/powerpoint/2010/main" val="4141751450"/>
      </p:ext>
    </p:extLst>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6073728-2A1D-4668-92C5-38EB7F2B8BF2}" type="slidenum">
              <a:rPr lang="en-US"/>
              <a:pPr>
                <a:defRPr/>
              </a:pPr>
              <a:t>‹#›</a:t>
            </a:fld>
            <a:endParaRPr lang="en-US"/>
          </a:p>
        </p:txBody>
      </p:sp>
    </p:spTree>
    <p:extLst>
      <p:ext uri="{BB962C8B-B14F-4D97-AF65-F5344CB8AC3E}">
        <p14:creationId xmlns:p14="http://schemas.microsoft.com/office/powerpoint/2010/main" val="592775518"/>
      </p:ext>
    </p:extLst>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DEEBE9F-5E63-40B0-B84B-05E6D2A5A14A}" type="slidenum">
              <a:rPr lang="en-US"/>
              <a:pPr>
                <a:defRPr/>
              </a:pPr>
              <a:t>‹#›</a:t>
            </a:fld>
            <a:endParaRPr lang="en-US"/>
          </a:p>
        </p:txBody>
      </p:sp>
    </p:spTree>
    <p:extLst>
      <p:ext uri="{BB962C8B-B14F-4D97-AF65-F5344CB8AC3E}">
        <p14:creationId xmlns:p14="http://schemas.microsoft.com/office/powerpoint/2010/main" val="4155296898"/>
      </p:ext>
    </p:extLst>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5ED6C2C-CFBC-4EA9-AE68-D048B201F950}" type="slidenum">
              <a:rPr lang="en-US"/>
              <a:pPr>
                <a:defRPr/>
              </a:pPr>
              <a:t>‹#›</a:t>
            </a:fld>
            <a:endParaRPr lang="en-US"/>
          </a:p>
        </p:txBody>
      </p:sp>
    </p:spTree>
    <p:extLst>
      <p:ext uri="{BB962C8B-B14F-4D97-AF65-F5344CB8AC3E}">
        <p14:creationId xmlns:p14="http://schemas.microsoft.com/office/powerpoint/2010/main" val="439265779"/>
      </p:ext>
    </p:extLst>
  </p:cSld>
  <p:clrMapOvr>
    <a:masterClrMapping/>
  </p:clrMapOvr>
  <p:transition>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vmlDrawing" Target="../drawings/vmlDrawing1.v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vmlDrawing" Target="../drawings/vmlDrawing3.v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image" Target="../media/image1.png"/><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oleObject" Target="../embeddings/oleObject3.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 name="Rectangle 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000">
                <a:latin typeface="+mn-lt"/>
                <a:ea typeface="+mn-ea"/>
                <a:cs typeface="+mn-cs"/>
              </a:defRPr>
            </a:lvl1pPr>
          </a:lstStyle>
          <a:p>
            <a:pPr>
              <a:defRPr/>
            </a:pPr>
            <a:endParaRPr lang="en-US"/>
          </a:p>
        </p:txBody>
      </p:sp>
      <p:sp>
        <p:nvSpPr>
          <p:cNvPr id="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000">
                <a:latin typeface="+mn-lt"/>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000">
                <a:latin typeface="+mn-lt"/>
                <a:ea typeface="+mn-ea"/>
                <a:cs typeface="+mn-cs"/>
              </a:defRPr>
            </a:lvl1pPr>
          </a:lstStyle>
          <a:p>
            <a:pPr>
              <a:defRPr/>
            </a:pPr>
            <a:fld id="{F29F763B-7C5D-4A58-A023-9C67D2F8118F}" type="slidenum">
              <a:rPr lang="en-US"/>
              <a:pPr>
                <a:defRPr/>
              </a:pPr>
              <a:t>‹#›</a:t>
            </a:fld>
            <a:endParaRPr lang="en-US"/>
          </a:p>
        </p:txBody>
      </p:sp>
      <p:sp>
        <p:nvSpPr>
          <p:cNvPr id="1031" name="Rectangle 7"/>
          <p:cNvSpPr>
            <a:spLocks noChangeArrowheads="1"/>
          </p:cNvSpPr>
          <p:nvPr/>
        </p:nvSpPr>
        <p:spPr bwMode="auto">
          <a:xfrm>
            <a:off x="0" y="0"/>
            <a:ext cx="228600" cy="228600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2400">
              <a:latin typeface="Times New Roman" pitchFamily="18" charset="0"/>
            </a:endParaRPr>
          </a:p>
        </p:txBody>
      </p:sp>
      <p:sp>
        <p:nvSpPr>
          <p:cNvPr id="1032" name="Line 8"/>
          <p:cNvSpPr>
            <a:spLocks noChangeShapeType="1"/>
          </p:cNvSpPr>
          <p:nvPr/>
        </p:nvSpPr>
        <p:spPr bwMode="auto">
          <a:xfrm>
            <a:off x="457200" y="1447800"/>
            <a:ext cx="8077200" cy="0"/>
          </a:xfrm>
          <a:prstGeom prst="line">
            <a:avLst/>
          </a:prstGeom>
          <a:noFill/>
          <a:ln w="1905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3" name="Rectangle 9"/>
          <p:cNvSpPr>
            <a:spLocks noChangeArrowheads="1"/>
          </p:cNvSpPr>
          <p:nvPr/>
        </p:nvSpPr>
        <p:spPr bwMode="auto">
          <a:xfrm>
            <a:off x="0" y="2286000"/>
            <a:ext cx="219075" cy="2286000"/>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400">
              <a:latin typeface="Times New Roman" pitchFamily="18" charset="0"/>
            </a:endParaRPr>
          </a:p>
        </p:txBody>
      </p:sp>
      <p:sp>
        <p:nvSpPr>
          <p:cNvPr id="1034" name="Rectangle 10"/>
          <p:cNvSpPr>
            <a:spLocks noChangeArrowheads="1"/>
          </p:cNvSpPr>
          <p:nvPr/>
        </p:nvSpPr>
        <p:spPr bwMode="auto">
          <a:xfrm>
            <a:off x="0" y="4572000"/>
            <a:ext cx="228600" cy="228600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2400">
              <a:latin typeface="Times New Roman" pitchFamily="18" charset="0"/>
            </a:endParaRPr>
          </a:p>
        </p:txBody>
      </p:sp>
      <p:graphicFrame>
        <p:nvGraphicFramePr>
          <p:cNvPr id="1035" name="Object 11"/>
          <p:cNvGraphicFramePr>
            <a:graphicFrameLocks noChangeAspect="1"/>
          </p:cNvGraphicFramePr>
          <p:nvPr/>
        </p:nvGraphicFramePr>
        <p:xfrm>
          <a:off x="220663" y="-7938"/>
          <a:ext cx="1228725" cy="190501"/>
        </p:xfrm>
        <a:graphic>
          <a:graphicData uri="http://schemas.openxmlformats.org/presentationml/2006/ole">
            <mc:AlternateContent xmlns:mc="http://schemas.openxmlformats.org/markup-compatibility/2006">
              <mc:Choice xmlns:v="urn:schemas-microsoft-com:vml" Requires="v">
                <p:oleObj spid="_x0000_s1346" name="Bitmap Image" r:id="rId20" imgW="1228897" imgH="190527" progId="PBrush">
                  <p:embed/>
                </p:oleObj>
              </mc:Choice>
              <mc:Fallback>
                <p:oleObj name="Bitmap Image" r:id="rId20" imgW="1228897" imgH="190527" progId="PBrush">
                  <p:embed/>
                  <p:pic>
                    <p:nvPicPr>
                      <p:cNvPr id="0" name="Object 11"/>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20663" y="-7938"/>
                        <a:ext cx="1228725" cy="190501"/>
                      </a:xfrm>
                      <a:prstGeom prst="rect">
                        <a:avLst/>
                      </a:prstGeom>
                      <a:noFill/>
                      <a:ln>
                        <a:noFill/>
                      </a:ln>
                      <a:effectLst/>
                      <a:extLst>
                        <a:ext uri="{909E8E84-426E-40DD-AFC4-6F175D3DCCD1}">
                          <a14:hiddenFill xmlns:a14="http://schemas.microsoft.com/office/drawing/2010/main">
                            <a:solidFill>
                              <a:srgbClr val="99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666600"/>
                              </a:outerShdw>
                            </a:effectLst>
                          </a14:hiddenEffects>
                        </a:ext>
                      </a:extLst>
                    </p:spPr>
                  </p:pic>
                </p:oleObj>
              </mc:Fallback>
            </mc:AlternateContent>
          </a:graphicData>
        </a:graphic>
      </p:graphicFrame>
    </p:spTree>
  </p:cSld>
  <p:clrMap bg1="lt1" tx1="dk1" bg2="lt2" tx2="dk2" accent1="accent1" accent2="accent2" accent3="accent3" accent4="accent4" accent5="accent5" accent6="accent6" hlink="hlink" folHlink="folHlink"/>
  <p:sldLayoutIdLst>
    <p:sldLayoutId id="2147484557" r:id="rId1"/>
    <p:sldLayoutId id="2147484520" r:id="rId2"/>
    <p:sldLayoutId id="2147484521" r:id="rId3"/>
    <p:sldLayoutId id="2147484522" r:id="rId4"/>
    <p:sldLayoutId id="2147484523" r:id="rId5"/>
    <p:sldLayoutId id="2147484524" r:id="rId6"/>
    <p:sldLayoutId id="2147484525" r:id="rId7"/>
    <p:sldLayoutId id="2147484526" r:id="rId8"/>
    <p:sldLayoutId id="2147484527" r:id="rId9"/>
    <p:sldLayoutId id="2147484528" r:id="rId10"/>
    <p:sldLayoutId id="2147484529" r:id="rId11"/>
    <p:sldLayoutId id="2147484530" r:id="rId12"/>
    <p:sldLayoutId id="2147484531" r:id="rId13"/>
    <p:sldLayoutId id="2147484532" r:id="rId14"/>
    <p:sldLayoutId id="2147484533" r:id="rId15"/>
    <p:sldLayoutId id="2147484534" r:id="rId16"/>
    <p:sldLayoutId id="2147484558" r:id="rId17"/>
  </p:sldLayoutIdLst>
  <p:transition>
    <p:dissolve/>
  </p:transition>
  <p:hf sldNum="0" hdr="0" ftr="0" dt="0"/>
  <p:txStyles>
    <p:titleStyle>
      <a:lvl1pPr algn="ctr" rtl="0" eaLnBrk="1" fontAlgn="base" hangingPunct="1">
        <a:spcBef>
          <a:spcPct val="0"/>
        </a:spcBef>
        <a:spcAft>
          <a:spcPct val="0"/>
        </a:spcAft>
        <a:defRPr sz="4400">
          <a:solidFill>
            <a:schemeClr val="tx1"/>
          </a:solidFill>
          <a:latin typeface="+mj-lt"/>
          <a:ea typeface="+mj-ea"/>
          <a:cs typeface="宋体"/>
        </a:defRPr>
      </a:lvl1pPr>
      <a:lvl2pPr algn="ctr" rtl="0" eaLnBrk="1" fontAlgn="base" hangingPunct="1">
        <a:spcBef>
          <a:spcPct val="0"/>
        </a:spcBef>
        <a:spcAft>
          <a:spcPct val="0"/>
        </a:spcAft>
        <a:defRPr sz="4400">
          <a:solidFill>
            <a:schemeClr val="tx1"/>
          </a:solidFill>
          <a:latin typeface="Garamond" pitchFamily="18" charset="0"/>
          <a:ea typeface="宋体" pitchFamily="2" charset="-122"/>
          <a:cs typeface="宋体"/>
        </a:defRPr>
      </a:lvl2pPr>
      <a:lvl3pPr algn="ctr" rtl="0" eaLnBrk="1" fontAlgn="base" hangingPunct="1">
        <a:spcBef>
          <a:spcPct val="0"/>
        </a:spcBef>
        <a:spcAft>
          <a:spcPct val="0"/>
        </a:spcAft>
        <a:defRPr sz="4400">
          <a:solidFill>
            <a:schemeClr val="tx1"/>
          </a:solidFill>
          <a:latin typeface="Garamond" pitchFamily="18" charset="0"/>
          <a:ea typeface="宋体" pitchFamily="2" charset="-122"/>
          <a:cs typeface="宋体"/>
        </a:defRPr>
      </a:lvl3pPr>
      <a:lvl4pPr algn="ctr" rtl="0" eaLnBrk="1" fontAlgn="base" hangingPunct="1">
        <a:spcBef>
          <a:spcPct val="0"/>
        </a:spcBef>
        <a:spcAft>
          <a:spcPct val="0"/>
        </a:spcAft>
        <a:defRPr sz="4400">
          <a:solidFill>
            <a:schemeClr val="tx1"/>
          </a:solidFill>
          <a:latin typeface="Garamond" pitchFamily="18" charset="0"/>
          <a:ea typeface="宋体" pitchFamily="2" charset="-122"/>
          <a:cs typeface="宋体"/>
        </a:defRPr>
      </a:lvl4pPr>
      <a:lvl5pPr algn="ctr" rtl="0" eaLnBrk="1" fontAlgn="base" hangingPunct="1">
        <a:spcBef>
          <a:spcPct val="0"/>
        </a:spcBef>
        <a:spcAft>
          <a:spcPct val="0"/>
        </a:spcAft>
        <a:defRPr sz="4400">
          <a:solidFill>
            <a:schemeClr val="tx1"/>
          </a:solidFill>
          <a:latin typeface="Garamond" pitchFamily="18" charset="0"/>
          <a:ea typeface="宋体" pitchFamily="2" charset="-122"/>
          <a:cs typeface="宋体"/>
        </a:defRPr>
      </a:lvl5pPr>
      <a:lvl6pPr marL="457200" algn="ctr" rtl="0" eaLnBrk="1" fontAlgn="base" hangingPunct="1">
        <a:spcBef>
          <a:spcPct val="0"/>
        </a:spcBef>
        <a:spcAft>
          <a:spcPct val="0"/>
        </a:spcAft>
        <a:defRPr sz="4400">
          <a:solidFill>
            <a:schemeClr val="tx1"/>
          </a:solidFill>
          <a:latin typeface="Garamond" pitchFamily="18" charset="0"/>
          <a:ea typeface="宋体" pitchFamily="2" charset="-122"/>
        </a:defRPr>
      </a:lvl6pPr>
      <a:lvl7pPr marL="914400" algn="ctr" rtl="0" eaLnBrk="1" fontAlgn="base" hangingPunct="1">
        <a:spcBef>
          <a:spcPct val="0"/>
        </a:spcBef>
        <a:spcAft>
          <a:spcPct val="0"/>
        </a:spcAft>
        <a:defRPr sz="4400">
          <a:solidFill>
            <a:schemeClr val="tx1"/>
          </a:solidFill>
          <a:latin typeface="Garamond" pitchFamily="18" charset="0"/>
          <a:ea typeface="宋体" pitchFamily="2" charset="-122"/>
        </a:defRPr>
      </a:lvl7pPr>
      <a:lvl8pPr marL="1371600" algn="ctr" rtl="0" eaLnBrk="1" fontAlgn="base" hangingPunct="1">
        <a:spcBef>
          <a:spcPct val="0"/>
        </a:spcBef>
        <a:spcAft>
          <a:spcPct val="0"/>
        </a:spcAft>
        <a:defRPr sz="4400">
          <a:solidFill>
            <a:schemeClr val="tx1"/>
          </a:solidFill>
          <a:latin typeface="Garamond" pitchFamily="18" charset="0"/>
          <a:ea typeface="宋体" pitchFamily="2" charset="-122"/>
        </a:defRPr>
      </a:lvl8pPr>
      <a:lvl9pPr marL="1828800" algn="ctr" rtl="0" eaLnBrk="1" fontAlgn="base" hangingPunct="1">
        <a:spcBef>
          <a:spcPct val="0"/>
        </a:spcBef>
        <a:spcAft>
          <a:spcPct val="0"/>
        </a:spcAft>
        <a:defRPr sz="4400">
          <a:solidFill>
            <a:schemeClr val="tx1"/>
          </a:solidFill>
          <a:latin typeface="Garamond" pitchFamily="18" charset="0"/>
          <a:ea typeface="宋体" pitchFamily="2" charset="-122"/>
        </a:defRPr>
      </a:lvl9pPr>
    </p:titleStyle>
    <p:bodyStyle>
      <a:lvl1pPr marL="342900" indent="-342900" algn="l" rtl="0" eaLnBrk="1" fontAlgn="base" hangingPunct="1">
        <a:spcBef>
          <a:spcPct val="20000"/>
        </a:spcBef>
        <a:spcAft>
          <a:spcPct val="0"/>
        </a:spcAft>
        <a:buClr>
          <a:srgbClr val="CC0000"/>
        </a:buClr>
        <a:buFont typeface="Wingdings" pitchFamily="2" charset="2"/>
        <a:buChar char="p"/>
        <a:defRPr sz="2800">
          <a:solidFill>
            <a:schemeClr val="tx1"/>
          </a:solidFill>
          <a:latin typeface="+mn-lt"/>
          <a:ea typeface="+mn-ea"/>
          <a:cs typeface="宋体"/>
        </a:defRPr>
      </a:lvl1pPr>
      <a:lvl2pPr marL="742950" indent="-285750" algn="l" rtl="0" eaLnBrk="1" fontAlgn="base" hangingPunct="1">
        <a:spcBef>
          <a:spcPct val="20000"/>
        </a:spcBef>
        <a:spcAft>
          <a:spcPct val="0"/>
        </a:spcAft>
        <a:buClr>
          <a:srgbClr val="CC0000"/>
        </a:buClr>
        <a:buFont typeface="Wingdings" pitchFamily="2" charset="2"/>
        <a:buChar char="n"/>
        <a:defRPr sz="2400">
          <a:solidFill>
            <a:schemeClr val="tx1"/>
          </a:solidFill>
          <a:latin typeface="+mn-lt"/>
          <a:ea typeface="+mn-ea"/>
          <a:cs typeface="宋体"/>
        </a:defRPr>
      </a:lvl2pPr>
      <a:lvl3pPr marL="1143000" indent="-228600" algn="l" rtl="0" eaLnBrk="1" fontAlgn="base" hangingPunct="1">
        <a:spcBef>
          <a:spcPct val="20000"/>
        </a:spcBef>
        <a:spcAft>
          <a:spcPct val="0"/>
        </a:spcAft>
        <a:buClr>
          <a:srgbClr val="CC0000"/>
        </a:buClr>
        <a:buFont typeface="Wingdings" pitchFamily="2" charset="2"/>
        <a:buChar char="p"/>
        <a:defRPr sz="2000">
          <a:solidFill>
            <a:schemeClr val="tx1"/>
          </a:solidFill>
          <a:latin typeface="+mn-lt"/>
          <a:ea typeface="+mn-ea"/>
          <a:cs typeface="宋体"/>
        </a:defRPr>
      </a:lvl3pPr>
      <a:lvl4pPr marL="1600200" indent="-228600" algn="l" rtl="0" eaLnBrk="1" fontAlgn="base" hangingPunct="1">
        <a:spcBef>
          <a:spcPct val="20000"/>
        </a:spcBef>
        <a:spcAft>
          <a:spcPct val="0"/>
        </a:spcAft>
        <a:buClr>
          <a:srgbClr val="CC0000"/>
        </a:buClr>
        <a:buFont typeface="Wingdings" pitchFamily="2" charset="2"/>
        <a:buChar char="§"/>
        <a:defRPr sz="2000">
          <a:solidFill>
            <a:schemeClr val="tx1"/>
          </a:solidFill>
          <a:latin typeface="+mn-lt"/>
          <a:ea typeface="+mn-ea"/>
          <a:cs typeface="宋体"/>
        </a:defRPr>
      </a:lvl4pPr>
      <a:lvl5pPr marL="2057400" indent="-228600" algn="l" rtl="0" eaLnBrk="1" fontAlgn="base" hangingPunct="1">
        <a:spcBef>
          <a:spcPct val="20000"/>
        </a:spcBef>
        <a:spcAft>
          <a:spcPct val="0"/>
        </a:spcAft>
        <a:buClr>
          <a:srgbClr val="CC0000"/>
        </a:buClr>
        <a:buFont typeface="Wingdings" pitchFamily="2" charset="2"/>
        <a:buChar char="§"/>
        <a:defRPr sz="2000">
          <a:solidFill>
            <a:schemeClr val="tx1"/>
          </a:solidFill>
          <a:latin typeface="+mn-lt"/>
          <a:ea typeface="+mn-ea"/>
          <a:cs typeface="宋体"/>
        </a:defRPr>
      </a:lvl5pPr>
      <a:lvl6pPr marL="2514600" indent="-228600" algn="l" rtl="0" eaLnBrk="1" fontAlgn="base" hangingPunct="1">
        <a:spcBef>
          <a:spcPct val="20000"/>
        </a:spcBef>
        <a:spcAft>
          <a:spcPct val="0"/>
        </a:spcAft>
        <a:buClr>
          <a:srgbClr val="CC0000"/>
        </a:buClr>
        <a:buFont typeface="Wingdings" pitchFamily="2" charset="2"/>
        <a:buChar char="§"/>
        <a:defRPr>
          <a:solidFill>
            <a:schemeClr val="tx1"/>
          </a:solidFill>
          <a:latin typeface="+mn-lt"/>
          <a:ea typeface="+mn-ea"/>
        </a:defRPr>
      </a:lvl6pPr>
      <a:lvl7pPr marL="2971800" indent="-228600" algn="l" rtl="0" eaLnBrk="1" fontAlgn="base" hangingPunct="1">
        <a:spcBef>
          <a:spcPct val="20000"/>
        </a:spcBef>
        <a:spcAft>
          <a:spcPct val="0"/>
        </a:spcAft>
        <a:buClr>
          <a:srgbClr val="CC0000"/>
        </a:buClr>
        <a:buFont typeface="Wingdings" pitchFamily="2" charset="2"/>
        <a:buChar char="§"/>
        <a:defRPr>
          <a:solidFill>
            <a:schemeClr val="tx1"/>
          </a:solidFill>
          <a:latin typeface="+mn-lt"/>
          <a:ea typeface="+mn-ea"/>
        </a:defRPr>
      </a:lvl7pPr>
      <a:lvl8pPr marL="3429000" indent="-228600" algn="l" rtl="0" eaLnBrk="1" fontAlgn="base" hangingPunct="1">
        <a:spcBef>
          <a:spcPct val="20000"/>
        </a:spcBef>
        <a:spcAft>
          <a:spcPct val="0"/>
        </a:spcAft>
        <a:buClr>
          <a:srgbClr val="CC0000"/>
        </a:buClr>
        <a:buFont typeface="Wingdings" pitchFamily="2" charset="2"/>
        <a:buChar char="§"/>
        <a:defRPr>
          <a:solidFill>
            <a:schemeClr val="tx1"/>
          </a:solidFill>
          <a:latin typeface="+mn-lt"/>
          <a:ea typeface="+mn-ea"/>
        </a:defRPr>
      </a:lvl8pPr>
      <a:lvl9pPr marL="3886200" indent="-228600" algn="l" rtl="0" eaLnBrk="1" fontAlgn="base" hangingPunct="1">
        <a:spcBef>
          <a:spcPct val="20000"/>
        </a:spcBef>
        <a:spcAft>
          <a:spcPct val="0"/>
        </a:spcAft>
        <a:buClr>
          <a:srgbClr val="CC0000"/>
        </a:buClr>
        <a:buFont typeface="Wingdings" pitchFamily="2" charset="2"/>
        <a:buChar char="§"/>
        <a:defRPr>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4D355D-5D21-41BF-AC2F-375D1E6EFF10}" type="slidenum">
              <a:rPr lang="en-US" smtClean="0"/>
              <a:t>‹#›</a:t>
            </a:fld>
            <a:endParaRPr lang="en-US"/>
          </a:p>
        </p:txBody>
      </p:sp>
    </p:spTree>
    <p:extLst>
      <p:ext uri="{BB962C8B-B14F-4D97-AF65-F5344CB8AC3E}">
        <p14:creationId xmlns:p14="http://schemas.microsoft.com/office/powerpoint/2010/main" val="2678938812"/>
      </p:ext>
    </p:extLst>
  </p:cSld>
  <p:clrMap bg1="lt1" tx1="dk1" bg2="lt2" tx2="dk2" accent1="accent1" accent2="accent2" accent3="accent3" accent4="accent4" accent5="accent5" accent6="accent6" hlink="hlink" folHlink="folHlink"/>
  <p:sldLayoutIdLst>
    <p:sldLayoutId id="2147484560" r:id="rId1"/>
    <p:sldLayoutId id="2147484561" r:id="rId2"/>
    <p:sldLayoutId id="2147484562" r:id="rId3"/>
    <p:sldLayoutId id="2147484563" r:id="rId4"/>
    <p:sldLayoutId id="2147484564" r:id="rId5"/>
    <p:sldLayoutId id="2147484565" r:id="rId6"/>
    <p:sldLayoutId id="2147484566" r:id="rId7"/>
    <p:sldLayoutId id="2147484567" r:id="rId8"/>
    <p:sldLayoutId id="2147484568" r:id="rId9"/>
    <p:sldLayoutId id="2147484569" r:id="rId10"/>
    <p:sldLayoutId id="2147484570"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535" r:id="rId1"/>
    <p:sldLayoutId id="2147484536" r:id="rId2"/>
    <p:sldLayoutId id="2147484537" r:id="rId3"/>
    <p:sldLayoutId id="2147484538" r:id="rId4"/>
    <p:sldLayoutId id="2147484539" r:id="rId5"/>
    <p:sldLayoutId id="2147484540" r:id="rId6"/>
    <p:sldLayoutId id="2147484541" r:id="rId7"/>
    <p:sldLayoutId id="2147484542" r:id="rId8"/>
    <p:sldLayoutId id="2147484543" r:id="rId9"/>
    <p:sldLayoutId id="2147484544" r:id="rId10"/>
    <p:sldLayoutId id="2147484545"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2051"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20836" name="Rectangle 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000">
                <a:latin typeface="+mn-lt"/>
                <a:ea typeface="+mn-ea"/>
                <a:cs typeface="+mn-cs"/>
              </a:defRPr>
            </a:lvl1pPr>
          </a:lstStyle>
          <a:p>
            <a:pPr>
              <a:defRPr/>
            </a:pPr>
            <a:endParaRPr lang="en-US" altLang="zh-CN"/>
          </a:p>
        </p:txBody>
      </p:sp>
      <p:sp>
        <p:nvSpPr>
          <p:cNvPr id="1208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000">
                <a:latin typeface="+mn-lt"/>
                <a:ea typeface="+mn-ea"/>
                <a:cs typeface="+mn-cs"/>
              </a:defRPr>
            </a:lvl1pPr>
          </a:lstStyle>
          <a:p>
            <a:pPr>
              <a:defRPr/>
            </a:pPr>
            <a:endParaRPr lang="en-US" altLang="zh-CN"/>
          </a:p>
        </p:txBody>
      </p:sp>
      <p:sp>
        <p:nvSpPr>
          <p:cNvPr id="120838" name="Rectangle 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000">
                <a:latin typeface="+mn-lt"/>
                <a:ea typeface="+mn-ea"/>
                <a:cs typeface="+mn-cs"/>
              </a:defRPr>
            </a:lvl1pPr>
          </a:lstStyle>
          <a:p>
            <a:pPr>
              <a:defRPr/>
            </a:pPr>
            <a:fld id="{D02CC024-934A-4652-AFB8-7C37F1DE0B19}" type="slidenum">
              <a:rPr lang="en-US" altLang="zh-CN"/>
              <a:pPr>
                <a:defRPr/>
              </a:pPr>
              <a:t>‹#›</a:t>
            </a:fld>
            <a:endParaRPr lang="en-US" altLang="zh-CN"/>
          </a:p>
        </p:txBody>
      </p:sp>
      <p:sp>
        <p:nvSpPr>
          <p:cNvPr id="2055" name="Rectangle 7"/>
          <p:cNvSpPr>
            <a:spLocks noChangeArrowheads="1"/>
          </p:cNvSpPr>
          <p:nvPr/>
        </p:nvSpPr>
        <p:spPr bwMode="auto">
          <a:xfrm>
            <a:off x="0" y="0"/>
            <a:ext cx="228600" cy="228600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2400">
              <a:latin typeface="Times New Roman" pitchFamily="18" charset="0"/>
            </a:endParaRPr>
          </a:p>
        </p:txBody>
      </p:sp>
      <p:sp>
        <p:nvSpPr>
          <p:cNvPr id="2056" name="Rectangle 9"/>
          <p:cNvSpPr>
            <a:spLocks noChangeArrowheads="1"/>
          </p:cNvSpPr>
          <p:nvPr/>
        </p:nvSpPr>
        <p:spPr bwMode="auto">
          <a:xfrm>
            <a:off x="0" y="2286000"/>
            <a:ext cx="219075" cy="2286000"/>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400">
              <a:latin typeface="Times New Roman" pitchFamily="18" charset="0"/>
            </a:endParaRPr>
          </a:p>
        </p:txBody>
      </p:sp>
      <p:sp>
        <p:nvSpPr>
          <p:cNvPr id="2057" name="Rectangle 10"/>
          <p:cNvSpPr>
            <a:spLocks noChangeArrowheads="1"/>
          </p:cNvSpPr>
          <p:nvPr/>
        </p:nvSpPr>
        <p:spPr bwMode="auto">
          <a:xfrm>
            <a:off x="0" y="4572000"/>
            <a:ext cx="228600" cy="228600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2400">
              <a:latin typeface="Times New Roman" pitchFamily="18" charset="0"/>
            </a:endParaRPr>
          </a:p>
        </p:txBody>
      </p:sp>
      <p:graphicFrame>
        <p:nvGraphicFramePr>
          <p:cNvPr id="2058" name="Object 11"/>
          <p:cNvGraphicFramePr>
            <a:graphicFrameLocks noChangeAspect="1"/>
          </p:cNvGraphicFramePr>
          <p:nvPr/>
        </p:nvGraphicFramePr>
        <p:xfrm>
          <a:off x="220663" y="-7938"/>
          <a:ext cx="1228725" cy="190501"/>
        </p:xfrm>
        <a:graphic>
          <a:graphicData uri="http://schemas.openxmlformats.org/presentationml/2006/ole">
            <mc:AlternateContent xmlns:mc="http://schemas.openxmlformats.org/markup-compatibility/2006">
              <mc:Choice xmlns:v="urn:schemas-microsoft-com:vml" Requires="v">
                <p:oleObj spid="_x0000_s2368" name="Bitmap Image" r:id="rId14" imgW="1228897" imgH="190527" progId="PBrush">
                  <p:embed/>
                </p:oleObj>
              </mc:Choice>
              <mc:Fallback>
                <p:oleObj name="Bitmap Image" r:id="rId14" imgW="1228897" imgH="190527" progId="PBrush">
                  <p:embed/>
                  <p:pic>
                    <p:nvPicPr>
                      <p:cNvPr id="0" name="Object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20663" y="-7938"/>
                        <a:ext cx="1228725" cy="190501"/>
                      </a:xfrm>
                      <a:prstGeom prst="rect">
                        <a:avLst/>
                      </a:prstGeom>
                      <a:noFill/>
                      <a:ln>
                        <a:noFill/>
                      </a:ln>
                      <a:effectLst/>
                      <a:extLst>
                        <a:ext uri="{909E8E84-426E-40DD-AFC4-6F175D3DCCD1}">
                          <a14:hiddenFill xmlns:a14="http://schemas.microsoft.com/office/drawing/2010/main">
                            <a:solidFill>
                              <a:srgbClr val="99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666600"/>
                              </a:outerShdw>
                            </a:effectLst>
                          </a14:hiddenEffects>
                        </a:ext>
                      </a:extLst>
                    </p:spPr>
                  </p:pic>
                </p:oleObj>
              </mc:Fallback>
            </mc:AlternateContent>
          </a:graphicData>
        </a:graphic>
      </p:graphicFrame>
    </p:spTree>
  </p:cSld>
  <p:clrMap bg1="lt1" tx1="dk1" bg2="lt2" tx2="dk2" accent1="accent1" accent2="accent2" accent3="accent3" accent4="accent4" accent5="accent5" accent6="accent6" hlink="hlink" folHlink="folHlink"/>
  <p:sldLayoutIdLst>
    <p:sldLayoutId id="2147484546" r:id="rId1"/>
    <p:sldLayoutId id="2147484547" r:id="rId2"/>
    <p:sldLayoutId id="2147484548" r:id="rId3"/>
    <p:sldLayoutId id="2147484549" r:id="rId4"/>
    <p:sldLayoutId id="2147484550" r:id="rId5"/>
    <p:sldLayoutId id="2147484551" r:id="rId6"/>
    <p:sldLayoutId id="2147484552" r:id="rId7"/>
    <p:sldLayoutId id="2147484553" r:id="rId8"/>
    <p:sldLayoutId id="2147484554" r:id="rId9"/>
    <p:sldLayoutId id="2147484555" r:id="rId10"/>
    <p:sldLayoutId id="2147484556" r:id="rId11"/>
  </p:sldLayoutIdLst>
  <p:transition>
    <p:dissolve/>
  </p:transition>
  <p:hf sldNum="0" hdr="0" ftr="0" dt="0"/>
  <p:txStyles>
    <p:titleStyle>
      <a:lvl1pPr algn="ctr" rtl="0" eaLnBrk="0" fontAlgn="base" hangingPunct="0">
        <a:spcBef>
          <a:spcPct val="0"/>
        </a:spcBef>
        <a:spcAft>
          <a:spcPct val="0"/>
        </a:spcAft>
        <a:defRPr sz="4400">
          <a:solidFill>
            <a:schemeClr val="tx1"/>
          </a:solidFill>
          <a:latin typeface="+mj-lt"/>
          <a:ea typeface="+mj-ea"/>
          <a:cs typeface="宋体"/>
        </a:defRPr>
      </a:lvl1pPr>
      <a:lvl2pPr algn="ctr" rtl="0" eaLnBrk="0" fontAlgn="base" hangingPunct="0">
        <a:spcBef>
          <a:spcPct val="0"/>
        </a:spcBef>
        <a:spcAft>
          <a:spcPct val="0"/>
        </a:spcAft>
        <a:defRPr sz="4400">
          <a:solidFill>
            <a:schemeClr val="tx1"/>
          </a:solidFill>
          <a:latin typeface="Garamond" pitchFamily="18" charset="0"/>
          <a:ea typeface="宋体" pitchFamily="2" charset="-122"/>
          <a:cs typeface="宋体"/>
        </a:defRPr>
      </a:lvl2pPr>
      <a:lvl3pPr algn="ctr" rtl="0" eaLnBrk="0" fontAlgn="base" hangingPunct="0">
        <a:spcBef>
          <a:spcPct val="0"/>
        </a:spcBef>
        <a:spcAft>
          <a:spcPct val="0"/>
        </a:spcAft>
        <a:defRPr sz="4400">
          <a:solidFill>
            <a:schemeClr val="tx1"/>
          </a:solidFill>
          <a:latin typeface="Garamond" pitchFamily="18" charset="0"/>
          <a:ea typeface="宋体" pitchFamily="2" charset="-122"/>
          <a:cs typeface="宋体"/>
        </a:defRPr>
      </a:lvl3pPr>
      <a:lvl4pPr algn="ctr" rtl="0" eaLnBrk="0" fontAlgn="base" hangingPunct="0">
        <a:spcBef>
          <a:spcPct val="0"/>
        </a:spcBef>
        <a:spcAft>
          <a:spcPct val="0"/>
        </a:spcAft>
        <a:defRPr sz="4400">
          <a:solidFill>
            <a:schemeClr val="tx1"/>
          </a:solidFill>
          <a:latin typeface="Garamond" pitchFamily="18" charset="0"/>
          <a:ea typeface="宋体" pitchFamily="2" charset="-122"/>
          <a:cs typeface="宋体"/>
        </a:defRPr>
      </a:lvl4pPr>
      <a:lvl5pPr algn="ctr" rtl="0" eaLnBrk="0" fontAlgn="base" hangingPunct="0">
        <a:spcBef>
          <a:spcPct val="0"/>
        </a:spcBef>
        <a:spcAft>
          <a:spcPct val="0"/>
        </a:spcAft>
        <a:defRPr sz="4400">
          <a:solidFill>
            <a:schemeClr val="tx1"/>
          </a:solidFill>
          <a:latin typeface="Garamond" pitchFamily="18" charset="0"/>
          <a:ea typeface="宋体" pitchFamily="2" charset="-122"/>
          <a:cs typeface="宋体"/>
        </a:defRPr>
      </a:lvl5pPr>
      <a:lvl6pPr marL="457200" algn="ctr" rtl="0" eaLnBrk="1" fontAlgn="base" hangingPunct="1">
        <a:spcBef>
          <a:spcPct val="0"/>
        </a:spcBef>
        <a:spcAft>
          <a:spcPct val="0"/>
        </a:spcAft>
        <a:defRPr sz="4400">
          <a:solidFill>
            <a:schemeClr val="tx1"/>
          </a:solidFill>
          <a:latin typeface="Garamond" pitchFamily="18" charset="0"/>
          <a:ea typeface="宋体" pitchFamily="2" charset="-122"/>
        </a:defRPr>
      </a:lvl6pPr>
      <a:lvl7pPr marL="914400" algn="ctr" rtl="0" eaLnBrk="1" fontAlgn="base" hangingPunct="1">
        <a:spcBef>
          <a:spcPct val="0"/>
        </a:spcBef>
        <a:spcAft>
          <a:spcPct val="0"/>
        </a:spcAft>
        <a:defRPr sz="4400">
          <a:solidFill>
            <a:schemeClr val="tx1"/>
          </a:solidFill>
          <a:latin typeface="Garamond" pitchFamily="18" charset="0"/>
          <a:ea typeface="宋体" pitchFamily="2" charset="-122"/>
        </a:defRPr>
      </a:lvl7pPr>
      <a:lvl8pPr marL="1371600" algn="ctr" rtl="0" eaLnBrk="1" fontAlgn="base" hangingPunct="1">
        <a:spcBef>
          <a:spcPct val="0"/>
        </a:spcBef>
        <a:spcAft>
          <a:spcPct val="0"/>
        </a:spcAft>
        <a:defRPr sz="4400">
          <a:solidFill>
            <a:schemeClr val="tx1"/>
          </a:solidFill>
          <a:latin typeface="Garamond" pitchFamily="18" charset="0"/>
          <a:ea typeface="宋体" pitchFamily="2" charset="-122"/>
        </a:defRPr>
      </a:lvl8pPr>
      <a:lvl9pPr marL="1828800" algn="ctr" rtl="0" eaLnBrk="1" fontAlgn="base" hangingPunct="1">
        <a:spcBef>
          <a:spcPct val="0"/>
        </a:spcBef>
        <a:spcAft>
          <a:spcPct val="0"/>
        </a:spcAft>
        <a:defRPr sz="4400">
          <a:solidFill>
            <a:schemeClr val="tx1"/>
          </a:solidFill>
          <a:latin typeface="Garamond" pitchFamily="18" charset="0"/>
          <a:ea typeface="宋体" pitchFamily="2" charset="-122"/>
        </a:defRPr>
      </a:lvl9pPr>
    </p:titleStyle>
    <p:bodyStyle>
      <a:lvl1pPr marL="342900" indent="-342900" algn="l" rtl="0" eaLnBrk="0" fontAlgn="base" hangingPunct="0">
        <a:spcBef>
          <a:spcPct val="20000"/>
        </a:spcBef>
        <a:spcAft>
          <a:spcPct val="0"/>
        </a:spcAft>
        <a:buClr>
          <a:srgbClr val="CC0000"/>
        </a:buClr>
        <a:buFont typeface="Wingdings" pitchFamily="2" charset="2"/>
        <a:buChar char="p"/>
        <a:defRPr sz="2800">
          <a:solidFill>
            <a:schemeClr val="tx1"/>
          </a:solidFill>
          <a:latin typeface="+mn-lt"/>
          <a:ea typeface="+mn-ea"/>
          <a:cs typeface="宋体"/>
        </a:defRPr>
      </a:lvl1pPr>
      <a:lvl2pPr marL="742950" indent="-285750" algn="l" rtl="0" eaLnBrk="0" fontAlgn="base" hangingPunct="0">
        <a:spcBef>
          <a:spcPct val="20000"/>
        </a:spcBef>
        <a:spcAft>
          <a:spcPct val="0"/>
        </a:spcAft>
        <a:buClr>
          <a:srgbClr val="CC0000"/>
        </a:buClr>
        <a:buFont typeface="Wingdings" pitchFamily="2" charset="2"/>
        <a:buChar char="n"/>
        <a:defRPr sz="2400">
          <a:solidFill>
            <a:schemeClr val="tx1"/>
          </a:solidFill>
          <a:latin typeface="+mn-lt"/>
          <a:ea typeface="+mn-ea"/>
          <a:cs typeface="宋体"/>
        </a:defRPr>
      </a:lvl2pPr>
      <a:lvl3pPr marL="1143000" indent="-228600" algn="l" rtl="0" eaLnBrk="0" fontAlgn="base" hangingPunct="0">
        <a:spcBef>
          <a:spcPct val="20000"/>
        </a:spcBef>
        <a:spcAft>
          <a:spcPct val="0"/>
        </a:spcAft>
        <a:buClr>
          <a:srgbClr val="CC0000"/>
        </a:buClr>
        <a:buFont typeface="Wingdings" pitchFamily="2" charset="2"/>
        <a:buChar char="p"/>
        <a:defRPr sz="2000">
          <a:solidFill>
            <a:schemeClr val="tx1"/>
          </a:solidFill>
          <a:latin typeface="+mn-lt"/>
          <a:ea typeface="+mn-ea"/>
          <a:cs typeface="宋体"/>
        </a:defRPr>
      </a:lvl3pPr>
      <a:lvl4pPr marL="1600200" indent="-228600" algn="l" rtl="0" eaLnBrk="0" fontAlgn="base" hangingPunct="0">
        <a:spcBef>
          <a:spcPct val="20000"/>
        </a:spcBef>
        <a:spcAft>
          <a:spcPct val="0"/>
        </a:spcAft>
        <a:buClr>
          <a:srgbClr val="CC0000"/>
        </a:buClr>
        <a:buFont typeface="Wingdings" pitchFamily="2" charset="2"/>
        <a:buChar char="§"/>
        <a:defRPr sz="2000">
          <a:solidFill>
            <a:schemeClr val="tx1"/>
          </a:solidFill>
          <a:latin typeface="+mn-lt"/>
          <a:ea typeface="+mn-ea"/>
          <a:cs typeface="宋体"/>
        </a:defRPr>
      </a:lvl4pPr>
      <a:lvl5pPr marL="2057400" indent="-228600" algn="l" rtl="0" eaLnBrk="0" fontAlgn="base" hangingPunct="0">
        <a:spcBef>
          <a:spcPct val="20000"/>
        </a:spcBef>
        <a:spcAft>
          <a:spcPct val="0"/>
        </a:spcAft>
        <a:buClr>
          <a:srgbClr val="CC0000"/>
        </a:buClr>
        <a:buFont typeface="Wingdings" pitchFamily="2" charset="2"/>
        <a:buChar char="§"/>
        <a:defRPr sz="2000">
          <a:solidFill>
            <a:schemeClr val="tx1"/>
          </a:solidFill>
          <a:latin typeface="+mn-lt"/>
          <a:ea typeface="+mn-ea"/>
          <a:cs typeface="宋体"/>
        </a:defRPr>
      </a:lvl5pPr>
      <a:lvl6pPr marL="2514600" indent="-228600" algn="l" rtl="0" eaLnBrk="1" fontAlgn="base" hangingPunct="1">
        <a:spcBef>
          <a:spcPct val="20000"/>
        </a:spcBef>
        <a:spcAft>
          <a:spcPct val="0"/>
        </a:spcAft>
        <a:buClr>
          <a:srgbClr val="CC0000"/>
        </a:buClr>
        <a:buFont typeface="Wingdings" pitchFamily="2" charset="2"/>
        <a:buChar char="§"/>
        <a:defRPr>
          <a:solidFill>
            <a:schemeClr val="tx1"/>
          </a:solidFill>
          <a:latin typeface="+mn-lt"/>
          <a:ea typeface="+mn-ea"/>
        </a:defRPr>
      </a:lvl6pPr>
      <a:lvl7pPr marL="2971800" indent="-228600" algn="l" rtl="0" eaLnBrk="1" fontAlgn="base" hangingPunct="1">
        <a:spcBef>
          <a:spcPct val="20000"/>
        </a:spcBef>
        <a:spcAft>
          <a:spcPct val="0"/>
        </a:spcAft>
        <a:buClr>
          <a:srgbClr val="CC0000"/>
        </a:buClr>
        <a:buFont typeface="Wingdings" pitchFamily="2" charset="2"/>
        <a:buChar char="§"/>
        <a:defRPr>
          <a:solidFill>
            <a:schemeClr val="tx1"/>
          </a:solidFill>
          <a:latin typeface="+mn-lt"/>
          <a:ea typeface="+mn-ea"/>
        </a:defRPr>
      </a:lvl7pPr>
      <a:lvl8pPr marL="3429000" indent="-228600" algn="l" rtl="0" eaLnBrk="1" fontAlgn="base" hangingPunct="1">
        <a:spcBef>
          <a:spcPct val="20000"/>
        </a:spcBef>
        <a:spcAft>
          <a:spcPct val="0"/>
        </a:spcAft>
        <a:buClr>
          <a:srgbClr val="CC0000"/>
        </a:buClr>
        <a:buFont typeface="Wingdings" pitchFamily="2" charset="2"/>
        <a:buChar char="§"/>
        <a:defRPr>
          <a:solidFill>
            <a:schemeClr val="tx1"/>
          </a:solidFill>
          <a:latin typeface="+mn-lt"/>
          <a:ea typeface="+mn-ea"/>
        </a:defRPr>
      </a:lvl8pPr>
      <a:lvl9pPr marL="3886200" indent="-228600" algn="l" rtl="0" eaLnBrk="1" fontAlgn="base" hangingPunct="1">
        <a:spcBef>
          <a:spcPct val="20000"/>
        </a:spcBef>
        <a:spcAft>
          <a:spcPct val="0"/>
        </a:spcAft>
        <a:buClr>
          <a:srgbClr val="CC0000"/>
        </a:buClr>
        <a:buFont typeface="Wingdings" pitchFamily="2" charset="2"/>
        <a:buChar char="§"/>
        <a:defRPr>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video" Target="../media/media5.mp4"/><Relationship Id="rId26" Type="http://schemas.openxmlformats.org/officeDocument/2006/relationships/image" Target="../media/image48.png"/><Relationship Id="rId13" Type="http://schemas.openxmlformats.org/officeDocument/2006/relationships/image" Target="../media/image150.png"/><Relationship Id="rId3" Type="http://schemas.microsoft.com/office/2007/relationships/media" Target="../media/media3.mp4"/><Relationship Id="rId7" Type="http://schemas.microsoft.com/office/2007/relationships/media" Target="../media/media5.mp4"/><Relationship Id="rId25" Type="http://schemas.openxmlformats.org/officeDocument/2006/relationships/image" Target="../media/image47.png"/><Relationship Id="rId17" Type="http://schemas.openxmlformats.org/officeDocument/2006/relationships/image" Target="../media/image180.png"/><Relationship Id="rId2" Type="http://schemas.openxmlformats.org/officeDocument/2006/relationships/video" Target="../media/media2.mp4"/><Relationship Id="rId16" Type="http://schemas.openxmlformats.org/officeDocument/2006/relationships/image" Target="../media/image170.png"/><Relationship Id="rId29" Type="http://schemas.openxmlformats.org/officeDocument/2006/relationships/image" Target="../media/image17.png"/><Relationship Id="rId1" Type="http://schemas.microsoft.com/office/2007/relationships/media" Target="../media/media2.mp4"/><Relationship Id="rId6" Type="http://schemas.openxmlformats.org/officeDocument/2006/relationships/video" Target="../media/media4.mp4"/><Relationship Id="rId24" Type="http://schemas.openxmlformats.org/officeDocument/2006/relationships/image" Target="../media/image46.png"/><Relationship Id="rId5" Type="http://schemas.microsoft.com/office/2007/relationships/media" Target="../media/media4.mp4"/><Relationship Id="rId23" Type="http://schemas.openxmlformats.org/officeDocument/2006/relationships/image" Target="../media/image45.png"/><Relationship Id="rId15" Type="http://schemas.openxmlformats.org/officeDocument/2006/relationships/image" Target="../media/image1600.png"/><Relationship Id="rId28" Type="http://schemas.openxmlformats.org/officeDocument/2006/relationships/image" Target="../media/image10.png"/><Relationship Id="rId10" Type="http://schemas.openxmlformats.org/officeDocument/2006/relationships/notesSlide" Target="../notesSlides/notesSlide10.xml"/><Relationship Id="rId31" Type="http://schemas.openxmlformats.org/officeDocument/2006/relationships/image" Target="../media/image19.png"/><Relationship Id="rId4" Type="http://schemas.openxmlformats.org/officeDocument/2006/relationships/video" Target="../media/media3.mp4"/><Relationship Id="rId9" Type="http://schemas.openxmlformats.org/officeDocument/2006/relationships/slideLayout" Target="../slideLayouts/slideLayout17.xml"/><Relationship Id="rId27" Type="http://schemas.openxmlformats.org/officeDocument/2006/relationships/image" Target="../media/image49.png"/><Relationship Id="rId14" Type="http://schemas.openxmlformats.org/officeDocument/2006/relationships/image" Target="../media/image38.png"/><Relationship Id="rId30"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25.png"/><Relationship Id="rId5" Type="http://schemas.openxmlformats.org/officeDocument/2006/relationships/image" Target="../media/image2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notesSlide" Target="../notesSlides/notesSlide12.xml"/><Relationship Id="rId7" Type="http://schemas.openxmlformats.org/officeDocument/2006/relationships/image" Target="../media/image22.w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8.bin"/><Relationship Id="rId5" Type="http://schemas.openxmlformats.org/officeDocument/2006/relationships/image" Target="../media/image21.wmf"/><Relationship Id="rId4" Type="http://schemas.openxmlformats.org/officeDocument/2006/relationships/oleObject" Target="../embeddings/oleObject7.bin"/><Relationship Id="rId9" Type="http://schemas.openxmlformats.org/officeDocument/2006/relationships/image" Target="../media/image23.wm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vmlDrawing" Target="../drawings/vmlDrawing7.vml"/><Relationship Id="rId5" Type="http://schemas.openxmlformats.org/officeDocument/2006/relationships/image" Target="../media/image24.wmf"/><Relationship Id="rId4" Type="http://schemas.openxmlformats.org/officeDocument/2006/relationships/oleObject" Target="../embeddings/oleObject10.bin"/></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6.wmf"/><Relationship Id="rId3" Type="http://schemas.openxmlformats.org/officeDocument/2006/relationships/notesSlide" Target="../notesSlides/notesSlide7.xml"/><Relationship Id="rId7" Type="http://schemas.openxmlformats.org/officeDocument/2006/relationships/image" Target="../media/image14.png"/><Relationship Id="rId12"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3.png"/><Relationship Id="rId11" Type="http://schemas.openxmlformats.org/officeDocument/2006/relationships/image" Target="../media/image5.wmf"/><Relationship Id="rId5" Type="http://schemas.openxmlformats.org/officeDocument/2006/relationships/image" Target="../media/image12.png"/><Relationship Id="rId10" Type="http://schemas.openxmlformats.org/officeDocument/2006/relationships/oleObject" Target="../embeddings/oleObject4.bin"/><Relationship Id="rId4" Type="http://schemas.openxmlformats.org/officeDocument/2006/relationships/image" Target="../media/image11.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7.wmf"/><Relationship Id="rId3" Type="http://schemas.openxmlformats.org/officeDocument/2006/relationships/video" Target="../media/media1.mp4"/><Relationship Id="rId7" Type="http://schemas.openxmlformats.org/officeDocument/2006/relationships/oleObject" Target="../embeddings/oleObject6.bin"/><Relationship Id="rId2" Type="http://schemas.microsoft.com/office/2007/relationships/media" Target="../media/media1.mp4"/><Relationship Id="rId1" Type="http://schemas.openxmlformats.org/officeDocument/2006/relationships/vmlDrawing" Target="../drawings/vmlDrawing5.vml"/><Relationship Id="rId6" Type="http://schemas.openxmlformats.org/officeDocument/2006/relationships/image" Target="../media/image8.jpeg"/><Relationship Id="rId5" Type="http://schemas.openxmlformats.org/officeDocument/2006/relationships/notesSlide" Target="../notesSlides/notesSlide9.xml"/><Relationship Id="rId10" Type="http://schemas.openxmlformats.org/officeDocument/2006/relationships/image" Target="../media/image9.png"/><Relationship Id="rId4" Type="http://schemas.openxmlformats.org/officeDocument/2006/relationships/slideLayout" Target="../slideLayouts/slideLayout17.xml"/><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subTitle" idx="4294967295"/>
          </p:nvPr>
        </p:nvSpPr>
        <p:spPr>
          <a:xfrm>
            <a:off x="300038" y="1585913"/>
            <a:ext cx="8382000" cy="4800600"/>
          </a:xfrm>
        </p:spPr>
        <p:txBody>
          <a:bodyPr/>
          <a:lstStyle/>
          <a:p>
            <a:pPr marL="571500" indent="-571500" algn="ctr" eaLnBrk="1" hangingPunct="1">
              <a:lnSpc>
                <a:spcPct val="80000"/>
              </a:lnSpc>
              <a:spcBef>
                <a:spcPct val="0"/>
              </a:spcBef>
              <a:buClrTx/>
              <a:buFontTx/>
              <a:buNone/>
              <a:defRPr/>
            </a:pPr>
            <a:endParaRPr lang="en-US" sz="3000" b="1" dirty="0"/>
          </a:p>
          <a:p>
            <a:pPr marL="457200" indent="-457200" algn="ctr">
              <a:lnSpc>
                <a:spcPct val="90000"/>
              </a:lnSpc>
              <a:spcBef>
                <a:spcPct val="0"/>
              </a:spcBef>
              <a:buNone/>
              <a:defRPr/>
            </a:pPr>
            <a:r>
              <a:rPr lang="en-US" sz="3000" b="1" kern="1200" dirty="0">
                <a:latin typeface="Times New Roman" panose="02020603050405020304" pitchFamily="18" charset="0"/>
                <a:ea typeface="宋体" pitchFamily="2" charset="-122"/>
                <a:cs typeface="Times New Roman" panose="02020603050405020304" pitchFamily="18" charset="0"/>
              </a:rPr>
              <a:t>Progress on the Evaluation of the </a:t>
            </a:r>
          </a:p>
          <a:p>
            <a:pPr marL="457200" indent="-457200" algn="ctr">
              <a:lnSpc>
                <a:spcPct val="90000"/>
              </a:lnSpc>
              <a:spcBef>
                <a:spcPct val="0"/>
              </a:spcBef>
              <a:buNone/>
              <a:defRPr/>
            </a:pPr>
            <a:r>
              <a:rPr lang="en-US" sz="3000" b="1" kern="1200" dirty="0">
                <a:latin typeface="Times New Roman" panose="02020603050405020304" pitchFamily="18" charset="0"/>
                <a:ea typeface="宋体" pitchFamily="2" charset="-122"/>
                <a:cs typeface="Times New Roman" panose="02020603050405020304" pitchFamily="18" charset="0"/>
              </a:rPr>
              <a:t>Thermal Scattering Law for </a:t>
            </a:r>
          </a:p>
          <a:p>
            <a:pPr marL="457200" indent="-457200" algn="ctr">
              <a:lnSpc>
                <a:spcPct val="90000"/>
              </a:lnSpc>
              <a:spcBef>
                <a:spcPct val="0"/>
              </a:spcBef>
              <a:buNone/>
              <a:defRPr/>
            </a:pPr>
            <a:r>
              <a:rPr lang="en-US" sz="3000" b="1" kern="1200" dirty="0">
                <a:latin typeface="Times New Roman" panose="02020603050405020304" pitchFamily="18" charset="0"/>
                <a:ea typeface="宋体" pitchFamily="2" charset="-122"/>
                <a:cs typeface="Times New Roman" panose="02020603050405020304" pitchFamily="18" charset="0"/>
              </a:rPr>
              <a:t>Heavy Paraffinic Molecular Materials</a:t>
            </a:r>
          </a:p>
          <a:p>
            <a:pPr marL="0" indent="0" algn="ctr">
              <a:lnSpc>
                <a:spcPct val="90000"/>
              </a:lnSpc>
              <a:buNone/>
              <a:defRPr/>
            </a:pPr>
            <a:endParaRPr lang="en-US" altLang="zh-CN" sz="2100" b="1" dirty="0">
              <a:latin typeface="Times New Roman" panose="02020603050405020304" pitchFamily="18" charset="0"/>
              <a:cs typeface="Times New Roman" panose="02020603050405020304" pitchFamily="18" charset="0"/>
            </a:endParaRPr>
          </a:p>
          <a:p>
            <a:pPr marL="571500" indent="-571500" algn="ctr">
              <a:lnSpc>
                <a:spcPct val="90000"/>
              </a:lnSpc>
              <a:buNone/>
              <a:defRPr/>
            </a:pPr>
            <a:r>
              <a:rPr lang="nl-NL" altLang="zh-CN" sz="2400" b="1" kern="1200" dirty="0">
                <a:latin typeface="Times New Roman" panose="02020603050405020304" pitchFamily="18" charset="0"/>
                <a:ea typeface="宋体" pitchFamily="2" charset="-122"/>
                <a:cs typeface="Times New Roman" panose="02020603050405020304" pitchFamily="18" charset="0"/>
              </a:rPr>
              <a:t>Cole A. Manring, A. I. Hawari</a:t>
            </a:r>
          </a:p>
          <a:p>
            <a:pPr marL="571500" indent="-571500" algn="ctr">
              <a:spcBef>
                <a:spcPts val="0"/>
              </a:spcBef>
              <a:buFont typeface="Wingdings" pitchFamily="2" charset="2"/>
              <a:buNone/>
              <a:defRPr/>
            </a:pPr>
            <a:endParaRPr lang="en-US" altLang="zh-CN" sz="2100" dirty="0">
              <a:latin typeface="Times New Roman" panose="02020603050405020304" pitchFamily="18" charset="0"/>
              <a:cs typeface="Times New Roman" panose="02020603050405020304" pitchFamily="18" charset="0"/>
            </a:endParaRPr>
          </a:p>
          <a:p>
            <a:pPr marL="571500" indent="-571500" algn="ctr">
              <a:lnSpc>
                <a:spcPct val="90000"/>
              </a:lnSpc>
              <a:buNone/>
              <a:defRPr/>
            </a:pPr>
            <a:r>
              <a:rPr lang="en-GB" sz="2400" b="1" kern="1200" dirty="0">
                <a:latin typeface="Times New Roman" panose="02020603050405020304" pitchFamily="18" charset="0"/>
                <a:ea typeface="宋体" pitchFamily="2" charset="-122"/>
                <a:cs typeface="Times New Roman" panose="02020603050405020304" pitchFamily="18" charset="0"/>
              </a:rPr>
              <a:t>Department of Nuclear Engineering</a:t>
            </a:r>
          </a:p>
          <a:p>
            <a:pPr marL="571500" indent="-571500" algn="ctr">
              <a:lnSpc>
                <a:spcPct val="90000"/>
              </a:lnSpc>
              <a:buNone/>
              <a:defRPr/>
            </a:pPr>
            <a:r>
              <a:rPr lang="en-GB" sz="2400" b="1" kern="1200" dirty="0">
                <a:latin typeface="Times New Roman" panose="02020603050405020304" pitchFamily="18" charset="0"/>
                <a:ea typeface="宋体" pitchFamily="2" charset="-122"/>
                <a:cs typeface="Times New Roman" panose="02020603050405020304" pitchFamily="18" charset="0"/>
              </a:rPr>
              <a:t>North Carolina State University</a:t>
            </a:r>
            <a:endParaRPr lang="en-US" sz="2400" b="1" kern="1200" dirty="0">
              <a:latin typeface="Times New Roman" panose="02020603050405020304" pitchFamily="18" charset="0"/>
              <a:ea typeface="宋体" pitchFamily="2" charset="-122"/>
              <a:cs typeface="Times New Roman" panose="02020603050405020304" pitchFamily="18" charset="0"/>
            </a:endParaRPr>
          </a:p>
          <a:p>
            <a:pPr marL="571500" indent="-571500" algn="ctr">
              <a:lnSpc>
                <a:spcPct val="90000"/>
              </a:lnSpc>
              <a:buNone/>
              <a:defRPr/>
            </a:pPr>
            <a:r>
              <a:rPr lang="en-US" sz="2400" b="1" kern="1200" dirty="0">
                <a:latin typeface="Times New Roman" panose="02020603050405020304" pitchFamily="18" charset="0"/>
                <a:ea typeface="宋体" pitchFamily="2" charset="-122"/>
                <a:cs typeface="Times New Roman" panose="02020603050405020304" pitchFamily="18" charset="0"/>
              </a:rPr>
              <a:t>Raleigh, North Carolina, USA</a:t>
            </a:r>
          </a:p>
        </p:txBody>
      </p:sp>
      <p:sp>
        <p:nvSpPr>
          <p:cNvPr id="5123" name="Rectangle 4"/>
          <p:cNvSpPr>
            <a:spLocks noChangeArrowheads="1"/>
          </p:cNvSpPr>
          <p:nvPr/>
        </p:nvSpPr>
        <p:spPr bwMode="auto">
          <a:xfrm>
            <a:off x="990600" y="228600"/>
            <a:ext cx="7162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defRPr/>
            </a:pPr>
            <a:r>
              <a:rPr lang="en-US" sz="2000" b="1" dirty="0">
                <a:latin typeface="Times New Roman" panose="02020603050405020304" pitchFamily="18" charset="0"/>
                <a:cs typeface="Times New Roman" panose="02020603050405020304" pitchFamily="18" charset="0"/>
              </a:rPr>
              <a:t>CSEWG 2016 </a:t>
            </a:r>
          </a:p>
          <a:p>
            <a:pPr algn="ctr" eaLnBrk="0" hangingPunct="0">
              <a:defRPr/>
            </a:pPr>
            <a:r>
              <a:rPr lang="en-US" sz="2000" b="1" dirty="0">
                <a:latin typeface="Times New Roman" panose="02020603050405020304" pitchFamily="18" charset="0"/>
                <a:cs typeface="Times New Roman" panose="02020603050405020304" pitchFamily="18" charset="0"/>
              </a:rPr>
              <a:t>November 13-17, 2016 </a:t>
            </a:r>
            <a:r>
              <a:rPr lang="el-GR" sz="2000" b="1" dirty="0">
                <a:latin typeface="Times New Roman" panose="02020603050405020304" pitchFamily="18" charset="0"/>
                <a:cs typeface="Times New Roman" panose="02020603050405020304" pitchFamily="18" charset="0"/>
              </a:rPr>
              <a:t>•</a:t>
            </a:r>
            <a:r>
              <a:rPr lang="en-US" sz="2000" b="1" dirty="0">
                <a:latin typeface="Times New Roman" panose="02020603050405020304" pitchFamily="18" charset="0"/>
                <a:cs typeface="Times New Roman" panose="02020603050405020304" pitchFamily="18" charset="0"/>
              </a:rPr>
              <a:t> Brookhaven, </a:t>
            </a:r>
            <a:r>
              <a:rPr lang="en-US" altLang="zh-CN" sz="2000" b="1" dirty="0">
                <a:latin typeface="Times New Roman" panose="02020603050405020304" pitchFamily="18" charset="0"/>
                <a:cs typeface="Times New Roman" panose="02020603050405020304" pitchFamily="18" charset="0"/>
              </a:rPr>
              <a:t>NY USA</a:t>
            </a:r>
            <a:endParaRPr lang="en-US" sz="20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advTm="12827"/>
    </mc:Choice>
    <mc:Fallback xmlns="">
      <p:transition advTm="12827"/>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457200" y="609600"/>
            <a:ext cx="8229600" cy="762000"/>
          </a:xfrm>
        </p:spPr>
        <p:txBody>
          <a:bodyPr/>
          <a:lstStyle/>
          <a:p>
            <a:r>
              <a:rPr lang="en-US" sz="4000" dirty="0">
                <a:latin typeface="Times New Roman" panose="02020603050405020304" pitchFamily="18" charset="0"/>
                <a:cs typeface="Times New Roman" panose="02020603050405020304" pitchFamily="18" charset="0"/>
              </a:rPr>
              <a:t>PCFF+ Potential</a:t>
            </a:r>
          </a:p>
        </p:txBody>
      </p:sp>
      <mc:AlternateContent xmlns:mc="http://schemas.openxmlformats.org/markup-compatibility/2006" xmlns:a14="http://schemas.microsoft.com/office/drawing/2010/main">
        <mc:Choice Requires="a14">
          <p:sp>
            <p:nvSpPr>
              <p:cNvPr id="14" name="TextBox 13"/>
              <p:cNvSpPr txBox="1"/>
              <p:nvPr/>
            </p:nvSpPr>
            <p:spPr>
              <a:xfrm>
                <a:off x="564136" y="1726670"/>
                <a:ext cx="1881248" cy="469039"/>
              </a:xfrm>
              <a:prstGeom prst="rect">
                <a:avLst/>
              </a:prstGeom>
              <a:noFill/>
              <a:ln>
                <a:solidFill>
                  <a:srgbClr val="FF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100" b="0" i="1">
                          <a:latin typeface="Cambria Math" panose="02040503050406030204" pitchFamily="18" charset="0"/>
                        </a:rPr>
                        <m:t>𝜖</m:t>
                      </m:r>
                      <m:d>
                        <m:dPr>
                          <m:begChr m:val="["/>
                          <m:endChr m:val="]"/>
                          <m:ctrlPr>
                            <a:rPr lang="en-US" sz="1100" i="1">
                              <a:latin typeface="Cambria Math" panose="02040503050406030204" pitchFamily="18" charset="0"/>
                            </a:rPr>
                          </m:ctrlPr>
                        </m:dPr>
                        <m:e>
                          <m:r>
                            <a:rPr lang="en-US" sz="1100" b="0" i="1">
                              <a:latin typeface="Cambria Math" panose="02040503050406030204" pitchFamily="18" charset="0"/>
                            </a:rPr>
                            <m:t>2</m:t>
                          </m:r>
                          <m:sSup>
                            <m:sSupPr>
                              <m:ctrlPr>
                                <a:rPr lang="en-US" sz="1100" i="1">
                                  <a:latin typeface="Cambria Math" panose="02040503050406030204" pitchFamily="18" charset="0"/>
                                </a:rPr>
                              </m:ctrlPr>
                            </m:sSupPr>
                            <m:e>
                              <m:d>
                                <m:dPr>
                                  <m:ctrlPr>
                                    <a:rPr lang="en-US" sz="1100" i="1">
                                      <a:latin typeface="Cambria Math" panose="02040503050406030204" pitchFamily="18" charset="0"/>
                                    </a:rPr>
                                  </m:ctrlPr>
                                </m:dPr>
                                <m:e>
                                  <m:f>
                                    <m:fPr>
                                      <m:ctrlPr>
                                        <a:rPr lang="en-US" sz="1100" i="1">
                                          <a:latin typeface="Cambria Math" panose="02040503050406030204" pitchFamily="18" charset="0"/>
                                        </a:rPr>
                                      </m:ctrlPr>
                                    </m:fPr>
                                    <m:num>
                                      <m:r>
                                        <a:rPr lang="en-US" sz="1100" b="0" i="1">
                                          <a:latin typeface="Cambria Math" panose="02040503050406030204" pitchFamily="18" charset="0"/>
                                        </a:rPr>
                                        <m:t>𝜎</m:t>
                                      </m:r>
                                    </m:num>
                                    <m:den>
                                      <m:r>
                                        <a:rPr lang="en-US" sz="1100" b="0" i="1">
                                          <a:latin typeface="Cambria Math" panose="02040503050406030204" pitchFamily="18" charset="0"/>
                                        </a:rPr>
                                        <m:t>𝑟</m:t>
                                      </m:r>
                                    </m:den>
                                  </m:f>
                                </m:e>
                              </m:d>
                            </m:e>
                            <m:sup>
                              <m:r>
                                <a:rPr lang="en-US" sz="1100" b="0" i="1">
                                  <a:latin typeface="Cambria Math" panose="02040503050406030204" pitchFamily="18" charset="0"/>
                                </a:rPr>
                                <m:t>9</m:t>
                              </m:r>
                            </m:sup>
                          </m:sSup>
                          <m:r>
                            <a:rPr lang="en-US" sz="1100" b="0" i="1">
                              <a:latin typeface="Cambria Math" panose="02040503050406030204" pitchFamily="18" charset="0"/>
                            </a:rPr>
                            <m:t>−3</m:t>
                          </m:r>
                          <m:sSup>
                            <m:sSupPr>
                              <m:ctrlPr>
                                <a:rPr lang="en-US" sz="1100" i="1">
                                  <a:latin typeface="Cambria Math" panose="02040503050406030204" pitchFamily="18" charset="0"/>
                                </a:rPr>
                              </m:ctrlPr>
                            </m:sSupPr>
                            <m:e>
                              <m:d>
                                <m:dPr>
                                  <m:ctrlPr>
                                    <a:rPr lang="en-US" sz="1100" i="1">
                                      <a:latin typeface="Cambria Math" panose="02040503050406030204" pitchFamily="18" charset="0"/>
                                    </a:rPr>
                                  </m:ctrlPr>
                                </m:dPr>
                                <m:e>
                                  <m:f>
                                    <m:fPr>
                                      <m:ctrlPr>
                                        <a:rPr lang="en-US" sz="1100" i="1">
                                          <a:latin typeface="Cambria Math" panose="02040503050406030204" pitchFamily="18" charset="0"/>
                                        </a:rPr>
                                      </m:ctrlPr>
                                    </m:fPr>
                                    <m:num>
                                      <m:r>
                                        <a:rPr lang="en-US" sz="1100" b="0" i="1">
                                          <a:latin typeface="Cambria Math" panose="02040503050406030204" pitchFamily="18" charset="0"/>
                                        </a:rPr>
                                        <m:t>𝜎</m:t>
                                      </m:r>
                                    </m:num>
                                    <m:den>
                                      <m:r>
                                        <a:rPr lang="en-US" sz="1100" b="0" i="1">
                                          <a:latin typeface="Cambria Math" panose="02040503050406030204" pitchFamily="18" charset="0"/>
                                        </a:rPr>
                                        <m:t>𝑟</m:t>
                                      </m:r>
                                    </m:den>
                                  </m:f>
                                </m:e>
                              </m:d>
                            </m:e>
                            <m:sup>
                              <m:r>
                                <a:rPr lang="en-US" sz="1100" b="0" i="1">
                                  <a:latin typeface="Cambria Math" panose="02040503050406030204" pitchFamily="18" charset="0"/>
                                </a:rPr>
                                <m:t>6</m:t>
                              </m:r>
                            </m:sup>
                          </m:sSup>
                        </m:e>
                      </m:d>
                      <m:r>
                        <a:rPr lang="en-US" sz="1100" b="0">
                          <a:latin typeface="Cambria Math" panose="02040503050406030204" pitchFamily="18" charset="0"/>
                        </a:rPr>
                        <m:t>+</m:t>
                      </m:r>
                      <m:f>
                        <m:fPr>
                          <m:ctrlPr>
                            <a:rPr lang="en-US" sz="1100" i="1">
                              <a:latin typeface="Cambria Math" panose="02040503050406030204" pitchFamily="18" charset="0"/>
                            </a:rPr>
                          </m:ctrlPr>
                        </m:fPr>
                        <m:num>
                          <m:sSub>
                            <m:sSubPr>
                              <m:ctrlPr>
                                <a:rPr lang="en-US" sz="1100" i="1">
                                  <a:latin typeface="Cambria Math" panose="02040503050406030204" pitchFamily="18" charset="0"/>
                                </a:rPr>
                              </m:ctrlPr>
                            </m:sSubPr>
                            <m:e>
                              <m:r>
                                <a:rPr lang="en-US" sz="1100" b="0" i="1">
                                  <a:latin typeface="Cambria Math" panose="02040503050406030204" pitchFamily="18" charset="0"/>
                                </a:rPr>
                                <m:t>𝐶𝑞</m:t>
                              </m:r>
                            </m:e>
                            <m:sub>
                              <m:r>
                                <a:rPr lang="en-US" sz="1100" b="0" i="1">
                                  <a:latin typeface="Cambria Math" panose="02040503050406030204" pitchFamily="18" charset="0"/>
                                </a:rPr>
                                <m:t>𝑖</m:t>
                              </m:r>
                            </m:sub>
                          </m:sSub>
                          <m:sSub>
                            <m:sSubPr>
                              <m:ctrlPr>
                                <a:rPr lang="en-US" sz="1100" i="1">
                                  <a:latin typeface="Cambria Math" panose="02040503050406030204" pitchFamily="18" charset="0"/>
                                </a:rPr>
                              </m:ctrlPr>
                            </m:sSubPr>
                            <m:e>
                              <m:r>
                                <a:rPr lang="en-US" sz="1100" b="0" i="1">
                                  <a:latin typeface="Cambria Math" panose="02040503050406030204" pitchFamily="18" charset="0"/>
                                </a:rPr>
                                <m:t>𝑞</m:t>
                              </m:r>
                            </m:e>
                            <m:sub>
                              <m:r>
                                <a:rPr lang="en-US" sz="1100" b="0" i="1">
                                  <a:latin typeface="Cambria Math" panose="02040503050406030204" pitchFamily="18" charset="0"/>
                                </a:rPr>
                                <m:t>𝑗</m:t>
                              </m:r>
                            </m:sub>
                          </m:sSub>
                        </m:num>
                        <m:den>
                          <m:r>
                            <a:rPr lang="en-US" sz="1100" b="0" i="1">
                              <a:latin typeface="Cambria Math" panose="02040503050406030204" pitchFamily="18" charset="0"/>
                            </a:rPr>
                            <m:t>𝜖</m:t>
                          </m:r>
                          <m:r>
                            <a:rPr lang="en-US" sz="1100" b="0" i="1">
                              <a:latin typeface="Cambria Math" panose="02040503050406030204" pitchFamily="18" charset="0"/>
                            </a:rPr>
                            <m:t>𝑟</m:t>
                          </m:r>
                        </m:den>
                      </m:f>
                    </m:oMath>
                  </m:oMathPara>
                </a14:m>
                <a:endParaRPr lang="en-US" sz="1100" dirty="0">
                  <a:latin typeface="Times New Roman" panose="02020603050405020304" pitchFamily="18" charset="0"/>
                  <a:cs typeface="Times New Roman" panose="02020603050405020304" pitchFamily="18"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564136" y="1726670"/>
                <a:ext cx="1881248" cy="469039"/>
              </a:xfrm>
              <a:prstGeom prst="rect">
                <a:avLst/>
              </a:prstGeom>
              <a:blipFill>
                <a:blip r:embed="rId23"/>
                <a:stretch>
                  <a:fillRect/>
                </a:stretch>
              </a:blipFill>
              <a:ln>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571778" y="2414956"/>
                <a:ext cx="2508571" cy="261610"/>
              </a:xfrm>
              <a:prstGeom prst="rect">
                <a:avLst/>
              </a:prstGeom>
              <a:noFill/>
              <a:ln>
                <a:solidFill>
                  <a:srgbClr val="FF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100" i="1">
                              <a:latin typeface="Cambria Math" panose="02040503050406030204" pitchFamily="18" charset="0"/>
                            </a:rPr>
                          </m:ctrlPr>
                        </m:sSubPr>
                        <m:e>
                          <m:r>
                            <a:rPr lang="en-US" sz="1100" b="0" i="1">
                              <a:latin typeface="Cambria Math" panose="02040503050406030204" pitchFamily="18" charset="0"/>
                            </a:rPr>
                            <m:t>𝐾</m:t>
                          </m:r>
                        </m:e>
                        <m:sub>
                          <m:r>
                            <a:rPr lang="en-US" sz="1100" b="0" i="1">
                              <a:latin typeface="Cambria Math" panose="02040503050406030204" pitchFamily="18" charset="0"/>
                            </a:rPr>
                            <m:t>2</m:t>
                          </m:r>
                        </m:sub>
                      </m:sSub>
                      <m:sSup>
                        <m:sSupPr>
                          <m:ctrlPr>
                            <a:rPr lang="en-US" sz="1100" i="1">
                              <a:latin typeface="Cambria Math" panose="02040503050406030204" pitchFamily="18" charset="0"/>
                            </a:rPr>
                          </m:ctrlPr>
                        </m:sSupPr>
                        <m:e>
                          <m:r>
                            <a:rPr lang="en-US" sz="1100" b="0">
                              <a:latin typeface="Cambria Math" panose="02040503050406030204" pitchFamily="18" charset="0"/>
                            </a:rPr>
                            <m:t>(</m:t>
                          </m:r>
                          <m:r>
                            <a:rPr lang="en-US" sz="1100" b="0" i="1">
                              <a:latin typeface="Cambria Math" panose="02040503050406030204" pitchFamily="18" charset="0"/>
                            </a:rPr>
                            <m:t>𝑟</m:t>
                          </m:r>
                          <m:r>
                            <a:rPr lang="en-US" sz="1100" b="0" i="1">
                              <a:latin typeface="Cambria Math" panose="02040503050406030204" pitchFamily="18" charset="0"/>
                            </a:rPr>
                            <m:t>−</m:t>
                          </m:r>
                          <m:sSub>
                            <m:sSubPr>
                              <m:ctrlPr>
                                <a:rPr lang="en-US" sz="1100" i="1">
                                  <a:latin typeface="Cambria Math" panose="02040503050406030204" pitchFamily="18" charset="0"/>
                                </a:rPr>
                              </m:ctrlPr>
                            </m:sSubPr>
                            <m:e>
                              <m:r>
                                <a:rPr lang="en-US" sz="1100" b="0" i="1">
                                  <a:latin typeface="Cambria Math" panose="02040503050406030204" pitchFamily="18" charset="0"/>
                                </a:rPr>
                                <m:t>𝑟</m:t>
                              </m:r>
                            </m:e>
                            <m:sub>
                              <m:r>
                                <a:rPr lang="en-US" sz="1100" b="0" i="1">
                                  <a:latin typeface="Cambria Math" panose="02040503050406030204" pitchFamily="18" charset="0"/>
                                </a:rPr>
                                <m:t>0</m:t>
                              </m:r>
                            </m:sub>
                          </m:sSub>
                          <m:r>
                            <a:rPr lang="en-US" sz="1100" b="0">
                              <a:latin typeface="Cambria Math" panose="02040503050406030204" pitchFamily="18" charset="0"/>
                            </a:rPr>
                            <m:t>)</m:t>
                          </m:r>
                        </m:e>
                        <m:sup>
                          <m:r>
                            <a:rPr lang="en-US" sz="1100" b="0" i="1">
                              <a:latin typeface="Cambria Math" panose="02040503050406030204" pitchFamily="18" charset="0"/>
                            </a:rPr>
                            <m:t>2</m:t>
                          </m:r>
                        </m:sup>
                      </m:sSup>
                      <m:r>
                        <a:rPr lang="en-US" sz="1100" b="0">
                          <a:latin typeface="Cambria Math" panose="02040503050406030204" pitchFamily="18" charset="0"/>
                        </a:rPr>
                        <m:t>+</m:t>
                      </m:r>
                      <m:sSub>
                        <m:sSubPr>
                          <m:ctrlPr>
                            <a:rPr lang="en-US" sz="1100" i="1">
                              <a:latin typeface="Cambria Math" panose="02040503050406030204" pitchFamily="18" charset="0"/>
                            </a:rPr>
                          </m:ctrlPr>
                        </m:sSubPr>
                        <m:e>
                          <m:r>
                            <a:rPr lang="en-US" sz="1100" b="0" i="1">
                              <a:latin typeface="Cambria Math" panose="02040503050406030204" pitchFamily="18" charset="0"/>
                            </a:rPr>
                            <m:t>𝐾</m:t>
                          </m:r>
                        </m:e>
                        <m:sub>
                          <m:r>
                            <a:rPr lang="en-US" sz="1100" b="0" i="1">
                              <a:latin typeface="Cambria Math" panose="02040503050406030204" pitchFamily="18" charset="0"/>
                            </a:rPr>
                            <m:t>3</m:t>
                          </m:r>
                        </m:sub>
                      </m:sSub>
                      <m:sSup>
                        <m:sSupPr>
                          <m:ctrlPr>
                            <a:rPr lang="en-US" sz="1100" i="1">
                              <a:latin typeface="Cambria Math" panose="02040503050406030204" pitchFamily="18" charset="0"/>
                            </a:rPr>
                          </m:ctrlPr>
                        </m:sSupPr>
                        <m:e>
                          <m:r>
                            <a:rPr lang="en-US" sz="1100" b="0">
                              <a:latin typeface="Cambria Math" panose="02040503050406030204" pitchFamily="18" charset="0"/>
                            </a:rPr>
                            <m:t>(</m:t>
                          </m:r>
                          <m:r>
                            <a:rPr lang="en-US" sz="1100" b="0" i="1">
                              <a:latin typeface="Cambria Math" panose="02040503050406030204" pitchFamily="18" charset="0"/>
                            </a:rPr>
                            <m:t>𝑟</m:t>
                          </m:r>
                          <m:r>
                            <a:rPr lang="en-US" sz="1100" b="0" i="1">
                              <a:latin typeface="Cambria Math" panose="02040503050406030204" pitchFamily="18" charset="0"/>
                            </a:rPr>
                            <m:t>−</m:t>
                          </m:r>
                          <m:sSub>
                            <m:sSubPr>
                              <m:ctrlPr>
                                <a:rPr lang="en-US" sz="1100" i="1">
                                  <a:latin typeface="Cambria Math" panose="02040503050406030204" pitchFamily="18" charset="0"/>
                                </a:rPr>
                              </m:ctrlPr>
                            </m:sSubPr>
                            <m:e>
                              <m:r>
                                <a:rPr lang="en-US" sz="1100" b="0" i="1">
                                  <a:latin typeface="Cambria Math" panose="02040503050406030204" pitchFamily="18" charset="0"/>
                                </a:rPr>
                                <m:t>𝑟</m:t>
                              </m:r>
                            </m:e>
                            <m:sub>
                              <m:r>
                                <a:rPr lang="en-US" sz="1100" b="0" i="1">
                                  <a:latin typeface="Cambria Math" panose="02040503050406030204" pitchFamily="18" charset="0"/>
                                </a:rPr>
                                <m:t>0</m:t>
                              </m:r>
                            </m:sub>
                          </m:sSub>
                          <m:r>
                            <a:rPr lang="en-US" sz="1100" b="0">
                              <a:latin typeface="Cambria Math" panose="02040503050406030204" pitchFamily="18" charset="0"/>
                            </a:rPr>
                            <m:t>)</m:t>
                          </m:r>
                        </m:e>
                        <m:sup>
                          <m:r>
                            <a:rPr lang="en-US" sz="1100" b="0" i="1">
                              <a:latin typeface="Cambria Math" panose="02040503050406030204" pitchFamily="18" charset="0"/>
                            </a:rPr>
                            <m:t>3</m:t>
                          </m:r>
                        </m:sup>
                      </m:sSup>
                      <m:r>
                        <a:rPr lang="en-US" sz="1100" b="0">
                          <a:latin typeface="Cambria Math" panose="02040503050406030204" pitchFamily="18" charset="0"/>
                        </a:rPr>
                        <m:t>+</m:t>
                      </m:r>
                      <m:sSub>
                        <m:sSubPr>
                          <m:ctrlPr>
                            <a:rPr lang="en-US" sz="1100" i="1">
                              <a:latin typeface="Cambria Math" panose="02040503050406030204" pitchFamily="18" charset="0"/>
                            </a:rPr>
                          </m:ctrlPr>
                        </m:sSubPr>
                        <m:e>
                          <m:r>
                            <a:rPr lang="en-US" sz="1100" b="0" i="1">
                              <a:latin typeface="Cambria Math" panose="02040503050406030204" pitchFamily="18" charset="0"/>
                            </a:rPr>
                            <m:t>𝐾</m:t>
                          </m:r>
                        </m:e>
                        <m:sub>
                          <m:r>
                            <a:rPr lang="en-US" sz="1100" b="0" i="1">
                              <a:latin typeface="Cambria Math" panose="02040503050406030204" pitchFamily="18" charset="0"/>
                            </a:rPr>
                            <m:t>4</m:t>
                          </m:r>
                        </m:sub>
                      </m:sSub>
                      <m:sSup>
                        <m:sSupPr>
                          <m:ctrlPr>
                            <a:rPr lang="en-US" sz="1100" i="1">
                              <a:latin typeface="Cambria Math" panose="02040503050406030204" pitchFamily="18" charset="0"/>
                            </a:rPr>
                          </m:ctrlPr>
                        </m:sSupPr>
                        <m:e>
                          <m:r>
                            <a:rPr lang="en-US" sz="1100" b="0">
                              <a:latin typeface="Cambria Math" panose="02040503050406030204" pitchFamily="18" charset="0"/>
                            </a:rPr>
                            <m:t>(</m:t>
                          </m:r>
                          <m:r>
                            <a:rPr lang="en-US" sz="1100" b="0" i="1">
                              <a:latin typeface="Cambria Math" panose="02040503050406030204" pitchFamily="18" charset="0"/>
                            </a:rPr>
                            <m:t>𝑟</m:t>
                          </m:r>
                          <m:r>
                            <a:rPr lang="en-US" sz="1100" b="0" i="1">
                              <a:latin typeface="Cambria Math" panose="02040503050406030204" pitchFamily="18" charset="0"/>
                            </a:rPr>
                            <m:t>−</m:t>
                          </m:r>
                          <m:sSub>
                            <m:sSubPr>
                              <m:ctrlPr>
                                <a:rPr lang="en-US" sz="1100" i="1">
                                  <a:latin typeface="Cambria Math" panose="02040503050406030204" pitchFamily="18" charset="0"/>
                                </a:rPr>
                              </m:ctrlPr>
                            </m:sSubPr>
                            <m:e>
                              <m:r>
                                <a:rPr lang="en-US" sz="1100" b="0" i="1">
                                  <a:latin typeface="Cambria Math" panose="02040503050406030204" pitchFamily="18" charset="0"/>
                                </a:rPr>
                                <m:t>𝑟</m:t>
                              </m:r>
                            </m:e>
                            <m:sub>
                              <m:r>
                                <a:rPr lang="en-US" sz="1100" b="0" i="1">
                                  <a:latin typeface="Cambria Math" panose="02040503050406030204" pitchFamily="18" charset="0"/>
                                </a:rPr>
                                <m:t>0</m:t>
                              </m:r>
                            </m:sub>
                          </m:sSub>
                          <m:r>
                            <a:rPr lang="en-US" sz="1100" b="0">
                              <a:latin typeface="Cambria Math" panose="02040503050406030204" pitchFamily="18" charset="0"/>
                            </a:rPr>
                            <m:t>)</m:t>
                          </m:r>
                        </m:e>
                        <m:sup>
                          <m:r>
                            <a:rPr lang="en-US" sz="1100" b="0" i="1">
                              <a:latin typeface="Cambria Math" panose="02040503050406030204" pitchFamily="18" charset="0"/>
                            </a:rPr>
                            <m:t>4</m:t>
                          </m:r>
                        </m:sup>
                      </m:sSup>
                    </m:oMath>
                  </m:oMathPara>
                </a14:m>
                <a:endParaRPr lang="en-US" sz="1100" dirty="0"/>
              </a:p>
            </p:txBody>
          </p:sp>
        </mc:Choice>
        <mc:Fallback xmlns="">
          <p:sp>
            <p:nvSpPr>
              <p:cNvPr id="15" name="TextBox 14"/>
              <p:cNvSpPr txBox="1">
                <a:spLocks noRot="1" noChangeAspect="1" noMove="1" noResize="1" noEditPoints="1" noAdjustHandles="1" noChangeArrowheads="1" noChangeShapeType="1" noTextEdit="1"/>
              </p:cNvSpPr>
              <p:nvPr/>
            </p:nvSpPr>
            <p:spPr>
              <a:xfrm>
                <a:off x="571778" y="2414956"/>
                <a:ext cx="2508571" cy="261610"/>
              </a:xfrm>
              <a:prstGeom prst="rect">
                <a:avLst/>
              </a:prstGeom>
              <a:blipFill>
                <a:blip r:embed="rId24"/>
                <a:stretch>
                  <a:fillRect b="-4444"/>
                </a:stretch>
              </a:blipFill>
              <a:ln>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566041" y="2889134"/>
                <a:ext cx="3622729" cy="480690"/>
              </a:xfrm>
              <a:prstGeom prst="rect">
                <a:avLst/>
              </a:prstGeom>
              <a:noFill/>
              <a:ln>
                <a:solidFill>
                  <a:srgbClr val="FF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100" i="1">
                              <a:latin typeface="Cambria Math" panose="02040503050406030204" pitchFamily="18" charset="0"/>
                            </a:rPr>
                          </m:ctrlPr>
                        </m:sSubPr>
                        <m:e>
                          <m:r>
                            <a:rPr lang="en-US" sz="1100" b="0" i="1">
                              <a:latin typeface="Cambria Math" panose="02040503050406030204" pitchFamily="18" charset="0"/>
                            </a:rPr>
                            <m:t>𝐾</m:t>
                          </m:r>
                        </m:e>
                        <m:sub>
                          <m:r>
                            <a:rPr lang="en-US" sz="1100" b="0" i="1">
                              <a:latin typeface="Cambria Math" panose="02040503050406030204" pitchFamily="18" charset="0"/>
                            </a:rPr>
                            <m:t>2</m:t>
                          </m:r>
                        </m:sub>
                      </m:sSub>
                      <m:sSup>
                        <m:sSupPr>
                          <m:ctrlPr>
                            <a:rPr lang="en-US" sz="1100" i="1">
                              <a:latin typeface="Cambria Math" panose="02040503050406030204" pitchFamily="18" charset="0"/>
                            </a:rPr>
                          </m:ctrlPr>
                        </m:sSupPr>
                        <m:e>
                          <m:r>
                            <a:rPr lang="en-US" sz="1100" b="0">
                              <a:latin typeface="Cambria Math" panose="02040503050406030204" pitchFamily="18" charset="0"/>
                            </a:rPr>
                            <m:t>(</m:t>
                          </m:r>
                          <m:r>
                            <a:rPr lang="en-US" sz="1100" b="0" i="1">
                              <a:latin typeface="Cambria Math" panose="02040503050406030204" pitchFamily="18" charset="0"/>
                            </a:rPr>
                            <m:t>𝜃</m:t>
                          </m:r>
                          <m:r>
                            <a:rPr lang="en-US" sz="1100" b="0" i="1">
                              <a:latin typeface="Cambria Math" panose="02040503050406030204" pitchFamily="18" charset="0"/>
                            </a:rPr>
                            <m:t>−</m:t>
                          </m:r>
                          <m:sSub>
                            <m:sSubPr>
                              <m:ctrlPr>
                                <a:rPr lang="en-US" sz="1100" i="1">
                                  <a:latin typeface="Cambria Math" panose="02040503050406030204" pitchFamily="18" charset="0"/>
                                </a:rPr>
                              </m:ctrlPr>
                            </m:sSubPr>
                            <m:e>
                              <m:r>
                                <a:rPr lang="en-US" sz="1100" b="0" i="1">
                                  <a:latin typeface="Cambria Math" panose="02040503050406030204" pitchFamily="18" charset="0"/>
                                </a:rPr>
                                <m:t>𝜃</m:t>
                              </m:r>
                            </m:e>
                            <m:sub>
                              <m:r>
                                <a:rPr lang="en-US" sz="1100" b="0" i="1">
                                  <a:latin typeface="Cambria Math" panose="02040503050406030204" pitchFamily="18" charset="0"/>
                                </a:rPr>
                                <m:t>0</m:t>
                              </m:r>
                            </m:sub>
                          </m:sSub>
                          <m:r>
                            <a:rPr lang="en-US" sz="1100" b="0">
                              <a:latin typeface="Cambria Math" panose="02040503050406030204" pitchFamily="18" charset="0"/>
                            </a:rPr>
                            <m:t>)</m:t>
                          </m:r>
                        </m:e>
                        <m:sup>
                          <m:r>
                            <a:rPr lang="en-US" sz="1100" b="0" i="1">
                              <a:latin typeface="Cambria Math" panose="02040503050406030204" pitchFamily="18" charset="0"/>
                            </a:rPr>
                            <m:t>2</m:t>
                          </m:r>
                        </m:sup>
                      </m:sSup>
                      <m:r>
                        <a:rPr lang="en-US" sz="1100" b="0">
                          <a:latin typeface="Cambria Math" panose="02040503050406030204" pitchFamily="18" charset="0"/>
                        </a:rPr>
                        <m:t>+</m:t>
                      </m:r>
                      <m:sSub>
                        <m:sSubPr>
                          <m:ctrlPr>
                            <a:rPr lang="en-US" sz="1100" i="1">
                              <a:latin typeface="Cambria Math" panose="02040503050406030204" pitchFamily="18" charset="0"/>
                            </a:rPr>
                          </m:ctrlPr>
                        </m:sSubPr>
                        <m:e>
                          <m:r>
                            <a:rPr lang="en-US" sz="1100" b="0" i="1">
                              <a:latin typeface="Cambria Math" panose="02040503050406030204" pitchFamily="18" charset="0"/>
                            </a:rPr>
                            <m:t>𝐾</m:t>
                          </m:r>
                        </m:e>
                        <m:sub>
                          <m:r>
                            <a:rPr lang="en-US" sz="1100" b="0" i="1">
                              <a:latin typeface="Cambria Math" panose="02040503050406030204" pitchFamily="18" charset="0"/>
                            </a:rPr>
                            <m:t>3</m:t>
                          </m:r>
                        </m:sub>
                      </m:sSub>
                      <m:sSup>
                        <m:sSupPr>
                          <m:ctrlPr>
                            <a:rPr lang="en-US" sz="1100" i="1">
                              <a:latin typeface="Cambria Math" panose="02040503050406030204" pitchFamily="18" charset="0"/>
                            </a:rPr>
                          </m:ctrlPr>
                        </m:sSupPr>
                        <m:e>
                          <m:r>
                            <a:rPr lang="en-US" sz="1100" b="0">
                              <a:latin typeface="Cambria Math" panose="02040503050406030204" pitchFamily="18" charset="0"/>
                            </a:rPr>
                            <m:t>(</m:t>
                          </m:r>
                          <m:r>
                            <a:rPr lang="en-US" sz="1100" b="0" i="1">
                              <a:latin typeface="Cambria Math" panose="02040503050406030204" pitchFamily="18" charset="0"/>
                            </a:rPr>
                            <m:t>𝜃</m:t>
                          </m:r>
                          <m:r>
                            <a:rPr lang="en-US" sz="1100" b="0" i="1">
                              <a:latin typeface="Cambria Math" panose="02040503050406030204" pitchFamily="18" charset="0"/>
                            </a:rPr>
                            <m:t>−</m:t>
                          </m:r>
                          <m:sSub>
                            <m:sSubPr>
                              <m:ctrlPr>
                                <a:rPr lang="en-US" sz="1100" i="1">
                                  <a:latin typeface="Cambria Math" panose="02040503050406030204" pitchFamily="18" charset="0"/>
                                </a:rPr>
                              </m:ctrlPr>
                            </m:sSubPr>
                            <m:e>
                              <m:r>
                                <a:rPr lang="en-US" sz="1100" b="0" i="1">
                                  <a:latin typeface="Cambria Math" panose="02040503050406030204" pitchFamily="18" charset="0"/>
                                </a:rPr>
                                <m:t>𝜃</m:t>
                              </m:r>
                            </m:e>
                            <m:sub>
                              <m:r>
                                <a:rPr lang="en-US" sz="1100" b="0" i="1">
                                  <a:latin typeface="Cambria Math" panose="02040503050406030204" pitchFamily="18" charset="0"/>
                                </a:rPr>
                                <m:t>0</m:t>
                              </m:r>
                            </m:sub>
                          </m:sSub>
                          <m:r>
                            <a:rPr lang="en-US" sz="1100" b="0">
                              <a:latin typeface="Cambria Math" panose="02040503050406030204" pitchFamily="18" charset="0"/>
                            </a:rPr>
                            <m:t>)</m:t>
                          </m:r>
                        </m:e>
                        <m:sup>
                          <m:r>
                            <a:rPr lang="en-US" sz="1100" b="0" i="1">
                              <a:latin typeface="Cambria Math" panose="02040503050406030204" pitchFamily="18" charset="0"/>
                            </a:rPr>
                            <m:t>3</m:t>
                          </m:r>
                        </m:sup>
                      </m:sSup>
                      <m:r>
                        <a:rPr lang="en-US" sz="1100" b="0">
                          <a:latin typeface="Cambria Math" panose="02040503050406030204" pitchFamily="18" charset="0"/>
                        </a:rPr>
                        <m:t>+</m:t>
                      </m:r>
                      <m:sSub>
                        <m:sSubPr>
                          <m:ctrlPr>
                            <a:rPr lang="en-US" sz="1100" i="1">
                              <a:latin typeface="Cambria Math" panose="02040503050406030204" pitchFamily="18" charset="0"/>
                            </a:rPr>
                          </m:ctrlPr>
                        </m:sSubPr>
                        <m:e>
                          <m:r>
                            <a:rPr lang="en-US" sz="1100" b="0" i="1">
                              <a:latin typeface="Cambria Math" panose="02040503050406030204" pitchFamily="18" charset="0"/>
                            </a:rPr>
                            <m:t>𝐾</m:t>
                          </m:r>
                        </m:e>
                        <m:sub>
                          <m:r>
                            <a:rPr lang="en-US" sz="1100" b="0" i="1">
                              <a:latin typeface="Cambria Math" panose="02040503050406030204" pitchFamily="18" charset="0"/>
                            </a:rPr>
                            <m:t>4</m:t>
                          </m:r>
                        </m:sub>
                      </m:sSub>
                      <m:sSup>
                        <m:sSupPr>
                          <m:ctrlPr>
                            <a:rPr lang="en-US" sz="1100" i="1">
                              <a:latin typeface="Cambria Math" panose="02040503050406030204" pitchFamily="18" charset="0"/>
                            </a:rPr>
                          </m:ctrlPr>
                        </m:sSupPr>
                        <m:e>
                          <m:r>
                            <a:rPr lang="en-US" sz="1100" b="0">
                              <a:latin typeface="Cambria Math" panose="02040503050406030204" pitchFamily="18" charset="0"/>
                            </a:rPr>
                            <m:t>(</m:t>
                          </m:r>
                          <m:r>
                            <a:rPr lang="en-US" sz="1100" b="0" i="1">
                              <a:latin typeface="Cambria Math" panose="02040503050406030204" pitchFamily="18" charset="0"/>
                            </a:rPr>
                            <m:t>𝜃</m:t>
                          </m:r>
                          <m:r>
                            <a:rPr lang="en-US" sz="1100" b="0" i="1">
                              <a:latin typeface="Cambria Math" panose="02040503050406030204" pitchFamily="18" charset="0"/>
                            </a:rPr>
                            <m:t>−</m:t>
                          </m:r>
                          <m:sSub>
                            <m:sSubPr>
                              <m:ctrlPr>
                                <a:rPr lang="en-US" sz="1100" i="1">
                                  <a:latin typeface="Cambria Math" panose="02040503050406030204" pitchFamily="18" charset="0"/>
                                </a:rPr>
                              </m:ctrlPr>
                            </m:sSubPr>
                            <m:e>
                              <m:r>
                                <a:rPr lang="en-US" sz="1100" b="0" i="1">
                                  <a:latin typeface="Cambria Math" panose="02040503050406030204" pitchFamily="18" charset="0"/>
                                </a:rPr>
                                <m:t>𝜃</m:t>
                              </m:r>
                            </m:e>
                            <m:sub>
                              <m:r>
                                <a:rPr lang="en-US" sz="1100" b="0" i="1">
                                  <a:latin typeface="Cambria Math" panose="02040503050406030204" pitchFamily="18" charset="0"/>
                                </a:rPr>
                                <m:t>0</m:t>
                              </m:r>
                            </m:sub>
                          </m:sSub>
                          <m:r>
                            <a:rPr lang="en-US" sz="1100" b="0">
                              <a:latin typeface="Cambria Math" panose="02040503050406030204" pitchFamily="18" charset="0"/>
                            </a:rPr>
                            <m:t>)</m:t>
                          </m:r>
                        </m:e>
                        <m:sup>
                          <m:r>
                            <a:rPr lang="en-US" sz="1100" b="0" i="1">
                              <a:latin typeface="Cambria Math" panose="02040503050406030204" pitchFamily="18" charset="0"/>
                            </a:rPr>
                            <m:t>4</m:t>
                          </m:r>
                        </m:sup>
                      </m:sSup>
                      <m:r>
                        <a:rPr lang="en-US" sz="1100" b="0">
                          <a:latin typeface="Cambria Math" panose="02040503050406030204" pitchFamily="18" charset="0"/>
                        </a:rPr>
                        <m:t>+</m:t>
                      </m:r>
                      <m:sSub>
                        <m:sSubPr>
                          <m:ctrlPr>
                            <a:rPr lang="en-US" sz="1100" i="1">
                              <a:latin typeface="Cambria Math" panose="02040503050406030204" pitchFamily="18" charset="0"/>
                            </a:rPr>
                          </m:ctrlPr>
                        </m:sSubPr>
                        <m:e>
                          <m:r>
                            <a:rPr lang="en-US" sz="1100" b="0" i="1">
                              <a:latin typeface="Cambria Math" panose="02040503050406030204" pitchFamily="18" charset="0"/>
                            </a:rPr>
                            <m:t>𝑁</m:t>
                          </m:r>
                        </m:e>
                        <m:sub>
                          <m:r>
                            <a:rPr lang="en-US" sz="1100" b="0" i="1">
                              <a:latin typeface="Cambria Math" panose="02040503050406030204" pitchFamily="18" charset="0"/>
                            </a:rPr>
                            <m:t>1</m:t>
                          </m:r>
                        </m:sub>
                      </m:sSub>
                      <m:d>
                        <m:dPr>
                          <m:ctrlPr>
                            <a:rPr lang="en-US" sz="1100" i="1">
                              <a:latin typeface="Cambria Math" panose="02040503050406030204" pitchFamily="18" charset="0"/>
                            </a:rPr>
                          </m:ctrlPr>
                        </m:dPr>
                        <m:e>
                          <m:sSub>
                            <m:sSubPr>
                              <m:ctrlPr>
                                <a:rPr lang="en-US" sz="1100" i="1">
                                  <a:latin typeface="Cambria Math" panose="02040503050406030204" pitchFamily="18" charset="0"/>
                                </a:rPr>
                              </m:ctrlPr>
                            </m:sSubPr>
                            <m:e>
                              <m:r>
                                <a:rPr lang="en-US" sz="1100" b="0" i="1">
                                  <a:latin typeface="Cambria Math" panose="02040503050406030204" pitchFamily="18" charset="0"/>
                                </a:rPr>
                                <m:t>𝑟</m:t>
                              </m:r>
                            </m:e>
                            <m:sub>
                              <m:r>
                                <a:rPr lang="en-US" sz="1100" b="0" i="1">
                                  <a:latin typeface="Cambria Math" panose="02040503050406030204" pitchFamily="18" charset="0"/>
                                </a:rPr>
                                <m:t>𝑖𝑗</m:t>
                              </m:r>
                            </m:sub>
                          </m:sSub>
                          <m:r>
                            <a:rPr lang="en-US" sz="1100" b="0" i="1">
                              <a:latin typeface="Cambria Math" panose="02040503050406030204" pitchFamily="18" charset="0"/>
                            </a:rPr>
                            <m:t>−</m:t>
                          </m:r>
                          <m:sSub>
                            <m:sSubPr>
                              <m:ctrlPr>
                                <a:rPr lang="en-US" sz="1100" i="1">
                                  <a:latin typeface="Cambria Math" panose="02040503050406030204" pitchFamily="18" charset="0"/>
                                </a:rPr>
                              </m:ctrlPr>
                            </m:sSubPr>
                            <m:e>
                              <m:r>
                                <a:rPr lang="en-US" sz="1100" b="0" i="1">
                                  <a:latin typeface="Cambria Math" panose="02040503050406030204" pitchFamily="18" charset="0"/>
                                </a:rPr>
                                <m:t>𝑟</m:t>
                              </m:r>
                            </m:e>
                            <m:sub>
                              <m:r>
                                <a:rPr lang="en-US" sz="1100" b="0" i="1">
                                  <a:latin typeface="Cambria Math" panose="02040503050406030204" pitchFamily="18" charset="0"/>
                                </a:rPr>
                                <m:t>1</m:t>
                              </m:r>
                            </m:sub>
                          </m:sSub>
                        </m:e>
                      </m:d>
                      <m:d>
                        <m:dPr>
                          <m:ctrlPr>
                            <a:rPr lang="en-US" sz="1100" i="1">
                              <a:latin typeface="Cambria Math" panose="02040503050406030204" pitchFamily="18" charset="0"/>
                            </a:rPr>
                          </m:ctrlPr>
                        </m:dPr>
                        <m:e>
                          <m:r>
                            <a:rPr lang="en-US" sz="1100" b="0" i="1">
                              <a:latin typeface="Cambria Math" panose="02040503050406030204" pitchFamily="18" charset="0"/>
                            </a:rPr>
                            <m:t>𝜃</m:t>
                          </m:r>
                          <m:r>
                            <a:rPr lang="en-US" sz="1100" b="0" i="1">
                              <a:latin typeface="Cambria Math" panose="02040503050406030204" pitchFamily="18" charset="0"/>
                            </a:rPr>
                            <m:t>−</m:t>
                          </m:r>
                          <m:sSub>
                            <m:sSubPr>
                              <m:ctrlPr>
                                <a:rPr lang="en-US" sz="1100" i="1">
                                  <a:latin typeface="Cambria Math" panose="02040503050406030204" pitchFamily="18" charset="0"/>
                                </a:rPr>
                              </m:ctrlPr>
                            </m:sSubPr>
                            <m:e>
                              <m:r>
                                <a:rPr lang="en-US" sz="1100" b="0" i="1">
                                  <a:latin typeface="Cambria Math" panose="02040503050406030204" pitchFamily="18" charset="0"/>
                                </a:rPr>
                                <m:t>𝜃</m:t>
                              </m:r>
                            </m:e>
                            <m:sub>
                              <m:r>
                                <a:rPr lang="en-US" sz="1100" b="0" i="1">
                                  <a:latin typeface="Cambria Math" panose="02040503050406030204" pitchFamily="18" charset="0"/>
                                </a:rPr>
                                <m:t>0</m:t>
                              </m:r>
                            </m:sub>
                          </m:sSub>
                        </m:e>
                      </m:d>
                      <m:r>
                        <a:rPr lang="en-US" sz="1100" b="0">
                          <a:latin typeface="Cambria Math" panose="02040503050406030204" pitchFamily="18" charset="0"/>
                        </a:rPr>
                        <m:t>+</m:t>
                      </m:r>
                      <m:sSub>
                        <m:sSubPr>
                          <m:ctrlPr>
                            <a:rPr lang="en-US" sz="1100" i="1">
                              <a:latin typeface="Cambria Math" panose="02040503050406030204" pitchFamily="18" charset="0"/>
                            </a:rPr>
                          </m:ctrlPr>
                        </m:sSubPr>
                        <m:e>
                          <m:r>
                            <a:rPr lang="en-US" sz="1100" b="0" i="1">
                              <a:latin typeface="Cambria Math" panose="02040503050406030204" pitchFamily="18" charset="0"/>
                            </a:rPr>
                            <m:t>𝑁</m:t>
                          </m:r>
                        </m:e>
                        <m:sub>
                          <m:r>
                            <a:rPr lang="en-US" sz="1100" b="0" i="1">
                              <a:latin typeface="Cambria Math" panose="02040503050406030204" pitchFamily="18" charset="0"/>
                            </a:rPr>
                            <m:t>2</m:t>
                          </m:r>
                        </m:sub>
                      </m:sSub>
                      <m:d>
                        <m:dPr>
                          <m:ctrlPr>
                            <a:rPr lang="en-US" sz="1100" i="1">
                              <a:latin typeface="Cambria Math" panose="02040503050406030204" pitchFamily="18" charset="0"/>
                            </a:rPr>
                          </m:ctrlPr>
                        </m:dPr>
                        <m:e>
                          <m:sSub>
                            <m:sSubPr>
                              <m:ctrlPr>
                                <a:rPr lang="en-US" sz="1100" i="1">
                                  <a:latin typeface="Cambria Math" panose="02040503050406030204" pitchFamily="18" charset="0"/>
                                </a:rPr>
                              </m:ctrlPr>
                            </m:sSubPr>
                            <m:e>
                              <m:r>
                                <a:rPr lang="en-US" sz="1100" b="0" i="1">
                                  <a:latin typeface="Cambria Math" panose="02040503050406030204" pitchFamily="18" charset="0"/>
                                </a:rPr>
                                <m:t>𝑟</m:t>
                              </m:r>
                            </m:e>
                            <m:sub>
                              <m:r>
                                <a:rPr lang="en-US" sz="1100" b="0" i="1">
                                  <a:latin typeface="Cambria Math" panose="02040503050406030204" pitchFamily="18" charset="0"/>
                                </a:rPr>
                                <m:t>𝑗𝑘</m:t>
                              </m:r>
                            </m:sub>
                          </m:sSub>
                          <m:r>
                            <a:rPr lang="en-US" sz="1100" b="0" i="1">
                              <a:latin typeface="Cambria Math" panose="02040503050406030204" pitchFamily="18" charset="0"/>
                            </a:rPr>
                            <m:t>−</m:t>
                          </m:r>
                          <m:sSub>
                            <m:sSubPr>
                              <m:ctrlPr>
                                <a:rPr lang="en-US" sz="1100" i="1">
                                  <a:latin typeface="Cambria Math" panose="02040503050406030204" pitchFamily="18" charset="0"/>
                                </a:rPr>
                              </m:ctrlPr>
                            </m:sSubPr>
                            <m:e>
                              <m:r>
                                <a:rPr lang="en-US" sz="1100" b="0" i="1">
                                  <a:latin typeface="Cambria Math" panose="02040503050406030204" pitchFamily="18" charset="0"/>
                                </a:rPr>
                                <m:t>𝑟</m:t>
                              </m:r>
                            </m:e>
                            <m:sub>
                              <m:r>
                                <a:rPr lang="en-US" sz="1100" b="0" i="1">
                                  <a:latin typeface="Cambria Math" panose="02040503050406030204" pitchFamily="18" charset="0"/>
                                </a:rPr>
                                <m:t>2</m:t>
                              </m:r>
                            </m:sub>
                          </m:sSub>
                        </m:e>
                      </m:d>
                      <m:d>
                        <m:dPr>
                          <m:ctrlPr>
                            <a:rPr lang="en-US" sz="1100" i="1">
                              <a:latin typeface="Cambria Math" panose="02040503050406030204" pitchFamily="18" charset="0"/>
                            </a:rPr>
                          </m:ctrlPr>
                        </m:dPr>
                        <m:e>
                          <m:r>
                            <a:rPr lang="en-US" sz="1100" b="0" i="1">
                              <a:latin typeface="Cambria Math" panose="02040503050406030204" pitchFamily="18" charset="0"/>
                            </a:rPr>
                            <m:t>𝜃</m:t>
                          </m:r>
                          <m:r>
                            <a:rPr lang="en-US" sz="1100" b="0" i="1">
                              <a:latin typeface="Cambria Math" panose="02040503050406030204" pitchFamily="18" charset="0"/>
                            </a:rPr>
                            <m:t>−</m:t>
                          </m:r>
                          <m:sSub>
                            <m:sSubPr>
                              <m:ctrlPr>
                                <a:rPr lang="en-US" sz="1100" i="1">
                                  <a:latin typeface="Cambria Math" panose="02040503050406030204" pitchFamily="18" charset="0"/>
                                </a:rPr>
                              </m:ctrlPr>
                            </m:sSubPr>
                            <m:e>
                              <m:r>
                                <a:rPr lang="en-US" sz="1100" b="0" i="1">
                                  <a:latin typeface="Cambria Math" panose="02040503050406030204" pitchFamily="18" charset="0"/>
                                </a:rPr>
                                <m:t>𝜃</m:t>
                              </m:r>
                            </m:e>
                            <m:sub>
                              <m:r>
                                <a:rPr lang="en-US" sz="1100" b="0" i="1">
                                  <a:latin typeface="Cambria Math" panose="02040503050406030204" pitchFamily="18" charset="0"/>
                                </a:rPr>
                                <m:t>0</m:t>
                              </m:r>
                            </m:sub>
                          </m:sSub>
                        </m:e>
                      </m:d>
                      <m:r>
                        <a:rPr lang="en-US" sz="1100" b="0">
                          <a:latin typeface="Cambria Math" panose="02040503050406030204" pitchFamily="18" charset="0"/>
                        </a:rPr>
                        <m:t>+</m:t>
                      </m:r>
                      <m:r>
                        <a:rPr lang="en-US" sz="1100" b="0" i="1">
                          <a:latin typeface="Cambria Math" panose="02040503050406030204" pitchFamily="18" charset="0"/>
                        </a:rPr>
                        <m:t>𝑀</m:t>
                      </m:r>
                      <m:r>
                        <a:rPr lang="en-US" sz="1100" b="0">
                          <a:latin typeface="Cambria Math" panose="02040503050406030204" pitchFamily="18" charset="0"/>
                        </a:rPr>
                        <m:t>(</m:t>
                      </m:r>
                      <m:sSub>
                        <m:sSubPr>
                          <m:ctrlPr>
                            <a:rPr lang="en-US" sz="1100" i="1">
                              <a:latin typeface="Cambria Math" panose="02040503050406030204" pitchFamily="18" charset="0"/>
                            </a:rPr>
                          </m:ctrlPr>
                        </m:sSubPr>
                        <m:e>
                          <m:r>
                            <a:rPr lang="en-US" sz="1100" b="0" i="1">
                              <a:latin typeface="Cambria Math" panose="02040503050406030204" pitchFamily="18" charset="0"/>
                            </a:rPr>
                            <m:t>𝑟</m:t>
                          </m:r>
                        </m:e>
                        <m:sub>
                          <m:r>
                            <a:rPr lang="en-US" sz="1100" b="0" i="1">
                              <a:latin typeface="Cambria Math" panose="02040503050406030204" pitchFamily="18" charset="0"/>
                            </a:rPr>
                            <m:t>𝑖𝑗</m:t>
                          </m:r>
                        </m:sub>
                      </m:sSub>
                      <m:r>
                        <a:rPr lang="en-US" sz="1100" b="0" i="1">
                          <a:latin typeface="Cambria Math" panose="02040503050406030204" pitchFamily="18" charset="0"/>
                        </a:rPr>
                        <m:t>−</m:t>
                      </m:r>
                      <m:sSub>
                        <m:sSubPr>
                          <m:ctrlPr>
                            <a:rPr lang="en-US" sz="1100" i="1">
                              <a:latin typeface="Cambria Math" panose="02040503050406030204" pitchFamily="18" charset="0"/>
                            </a:rPr>
                          </m:ctrlPr>
                        </m:sSubPr>
                        <m:e>
                          <m:r>
                            <a:rPr lang="en-US" sz="1100" b="0" i="1">
                              <a:latin typeface="Cambria Math" panose="02040503050406030204" pitchFamily="18" charset="0"/>
                            </a:rPr>
                            <m:t>𝑟</m:t>
                          </m:r>
                        </m:e>
                        <m:sub>
                          <m:r>
                            <a:rPr lang="en-US" sz="1100" b="0" i="1">
                              <a:latin typeface="Cambria Math" panose="02040503050406030204" pitchFamily="18" charset="0"/>
                            </a:rPr>
                            <m:t>1</m:t>
                          </m:r>
                        </m:sub>
                      </m:sSub>
                      <m:r>
                        <a:rPr lang="en-US" sz="1100" b="0">
                          <a:latin typeface="Cambria Math" panose="02040503050406030204" pitchFamily="18" charset="0"/>
                        </a:rPr>
                        <m:t>)(</m:t>
                      </m:r>
                      <m:sSub>
                        <m:sSubPr>
                          <m:ctrlPr>
                            <a:rPr lang="en-US" sz="1100" i="1">
                              <a:latin typeface="Cambria Math" panose="02040503050406030204" pitchFamily="18" charset="0"/>
                            </a:rPr>
                          </m:ctrlPr>
                        </m:sSubPr>
                        <m:e>
                          <m:r>
                            <a:rPr lang="en-US" sz="1100" b="0" i="1">
                              <a:latin typeface="Cambria Math" panose="02040503050406030204" pitchFamily="18" charset="0"/>
                            </a:rPr>
                            <m:t>𝑟</m:t>
                          </m:r>
                        </m:e>
                        <m:sub>
                          <m:r>
                            <a:rPr lang="en-US" sz="1100" b="0" i="1">
                              <a:latin typeface="Cambria Math" panose="02040503050406030204" pitchFamily="18" charset="0"/>
                            </a:rPr>
                            <m:t>𝑗𝑘</m:t>
                          </m:r>
                        </m:sub>
                      </m:sSub>
                      <m:r>
                        <a:rPr lang="en-US" sz="1100" b="0" i="1">
                          <a:latin typeface="Cambria Math" panose="02040503050406030204" pitchFamily="18" charset="0"/>
                        </a:rPr>
                        <m:t>−</m:t>
                      </m:r>
                      <m:sSub>
                        <m:sSubPr>
                          <m:ctrlPr>
                            <a:rPr lang="en-US" sz="1100" i="1">
                              <a:latin typeface="Cambria Math" panose="02040503050406030204" pitchFamily="18" charset="0"/>
                            </a:rPr>
                          </m:ctrlPr>
                        </m:sSubPr>
                        <m:e>
                          <m:r>
                            <a:rPr lang="en-US" sz="1100" b="0" i="1">
                              <a:latin typeface="Cambria Math" panose="02040503050406030204" pitchFamily="18" charset="0"/>
                            </a:rPr>
                            <m:t>𝑟</m:t>
                          </m:r>
                        </m:e>
                        <m:sub>
                          <m:r>
                            <a:rPr lang="en-US" sz="1100" b="0" i="1">
                              <a:latin typeface="Cambria Math" panose="02040503050406030204" pitchFamily="18" charset="0"/>
                            </a:rPr>
                            <m:t>2</m:t>
                          </m:r>
                        </m:sub>
                      </m:sSub>
                      <m:r>
                        <a:rPr lang="en-US" sz="1100" b="0">
                          <a:latin typeface="Cambria Math" panose="02040503050406030204" pitchFamily="18" charset="0"/>
                        </a:rPr>
                        <m:t>)</m:t>
                      </m:r>
                    </m:oMath>
                  </m:oMathPara>
                </a14:m>
                <a:endParaRPr lang="en-US" sz="1100" dirty="0"/>
              </a:p>
            </p:txBody>
          </p:sp>
        </mc:Choice>
        <mc:Fallback xmlns="">
          <p:sp>
            <p:nvSpPr>
              <p:cNvPr id="16" name="TextBox 15"/>
              <p:cNvSpPr txBox="1">
                <a:spLocks noRot="1" noChangeAspect="1" noMove="1" noResize="1" noEditPoints="1" noAdjustHandles="1" noChangeArrowheads="1" noChangeShapeType="1" noTextEdit="1"/>
              </p:cNvSpPr>
              <p:nvPr/>
            </p:nvSpPr>
            <p:spPr>
              <a:xfrm>
                <a:off x="566041" y="2889134"/>
                <a:ext cx="3622729" cy="480690"/>
              </a:xfrm>
              <a:prstGeom prst="rect">
                <a:avLst/>
              </a:prstGeom>
              <a:blipFill>
                <a:blip r:embed="rId25"/>
                <a:stretch>
                  <a:fillRect t="-45679" r="-4195" b="-75309"/>
                </a:stretch>
              </a:blipFill>
              <a:ln>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568273" y="3586116"/>
                <a:ext cx="3925297" cy="1694007"/>
              </a:xfrm>
              <a:prstGeom prst="rect">
                <a:avLst/>
              </a:prstGeom>
              <a:noFill/>
              <a:ln>
                <a:solidFill>
                  <a:srgbClr val="FF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nary>
                        <m:naryPr>
                          <m:chr m:val="∑"/>
                          <m:limLoc m:val="undOvr"/>
                          <m:ctrlPr>
                            <a:rPr lang="en-US" sz="1100" i="1">
                              <a:latin typeface="Cambria Math" panose="02040503050406030204" pitchFamily="18" charset="0"/>
                            </a:rPr>
                          </m:ctrlPr>
                        </m:naryPr>
                        <m:sub>
                          <m:r>
                            <a:rPr lang="en-US" sz="1100" b="0" i="1">
                              <a:latin typeface="Cambria Math" panose="02040503050406030204" pitchFamily="18" charset="0"/>
                            </a:rPr>
                            <m:t>𝑛</m:t>
                          </m:r>
                          <m:r>
                            <a:rPr lang="en-US" sz="1100" b="0">
                              <a:latin typeface="Cambria Math" panose="02040503050406030204" pitchFamily="18" charset="0"/>
                            </a:rPr>
                            <m:t>=</m:t>
                          </m:r>
                          <m:r>
                            <a:rPr lang="en-US" sz="1100" b="0" i="1">
                              <a:latin typeface="Cambria Math" panose="02040503050406030204" pitchFamily="18" charset="0"/>
                            </a:rPr>
                            <m:t>1</m:t>
                          </m:r>
                        </m:sub>
                        <m:sup>
                          <m:r>
                            <a:rPr lang="en-US" sz="1100" b="0" i="1">
                              <a:latin typeface="Cambria Math" panose="02040503050406030204" pitchFamily="18" charset="0"/>
                            </a:rPr>
                            <m:t>3</m:t>
                          </m:r>
                        </m:sup>
                        <m:e>
                          <m:sSub>
                            <m:sSubPr>
                              <m:ctrlPr>
                                <a:rPr lang="en-US" sz="1100" i="1">
                                  <a:latin typeface="Cambria Math" panose="02040503050406030204" pitchFamily="18" charset="0"/>
                                </a:rPr>
                              </m:ctrlPr>
                            </m:sSubPr>
                            <m:e>
                              <m:r>
                                <a:rPr lang="en-US" sz="1100" b="0" i="1">
                                  <a:latin typeface="Cambria Math" panose="02040503050406030204" pitchFamily="18" charset="0"/>
                                </a:rPr>
                                <m:t>𝐾</m:t>
                              </m:r>
                            </m:e>
                            <m:sub>
                              <m:r>
                                <a:rPr lang="en-US" sz="1100" b="0" i="1">
                                  <a:latin typeface="Cambria Math" panose="02040503050406030204" pitchFamily="18" charset="0"/>
                                </a:rPr>
                                <m:t>𝑛</m:t>
                              </m:r>
                            </m:sub>
                          </m:sSub>
                          <m:r>
                            <a:rPr lang="en-US" sz="1100" b="0">
                              <a:latin typeface="Cambria Math" panose="02040503050406030204" pitchFamily="18" charset="0"/>
                            </a:rPr>
                            <m:t>[</m:t>
                          </m:r>
                          <m:r>
                            <a:rPr lang="en-US" sz="1100" b="0" i="1">
                              <a:latin typeface="Cambria Math" panose="02040503050406030204" pitchFamily="18" charset="0"/>
                            </a:rPr>
                            <m:t>1−</m:t>
                          </m:r>
                          <m:r>
                            <a:rPr lang="en-US" sz="1100" b="0" i="1">
                              <a:latin typeface="Cambria Math" panose="02040503050406030204" pitchFamily="18" charset="0"/>
                            </a:rPr>
                            <m:t>𝑐𝑜𝑠</m:t>
                          </m:r>
                          <m:r>
                            <a:rPr lang="en-US" sz="1100" b="0">
                              <a:latin typeface="Cambria Math" panose="02040503050406030204" pitchFamily="18" charset="0"/>
                            </a:rPr>
                            <m:t>⁡(</m:t>
                          </m:r>
                          <m:r>
                            <a:rPr lang="en-US" sz="1100" b="0" i="1">
                              <a:latin typeface="Cambria Math" panose="02040503050406030204" pitchFamily="18" charset="0"/>
                            </a:rPr>
                            <m:t>𝑛</m:t>
                          </m:r>
                          <m:r>
                            <a:rPr lang="en-US" sz="1100" b="0">
                              <a:latin typeface="Cambria Math" panose="02040503050406030204" pitchFamily="18" charset="0"/>
                            </a:rPr>
                            <m:t>∅</m:t>
                          </m:r>
                          <m:r>
                            <a:rPr lang="en-US" sz="1100" b="0" i="1">
                              <a:latin typeface="Cambria Math" panose="02040503050406030204" pitchFamily="18" charset="0"/>
                            </a:rPr>
                            <m:t>−</m:t>
                          </m:r>
                          <m:sSub>
                            <m:sSubPr>
                              <m:ctrlPr>
                                <a:rPr lang="en-US" sz="1100" i="1">
                                  <a:latin typeface="Cambria Math" panose="02040503050406030204" pitchFamily="18" charset="0"/>
                                </a:rPr>
                              </m:ctrlPr>
                            </m:sSubPr>
                            <m:e>
                              <m:r>
                                <a:rPr lang="en-US" sz="1100" b="0">
                                  <a:latin typeface="Cambria Math" panose="02040503050406030204" pitchFamily="18" charset="0"/>
                                </a:rPr>
                                <m:t>∅</m:t>
                              </m:r>
                            </m:e>
                            <m:sub>
                              <m:r>
                                <a:rPr lang="en-US" sz="1100" b="0" i="1">
                                  <a:latin typeface="Cambria Math" panose="02040503050406030204" pitchFamily="18" charset="0"/>
                                </a:rPr>
                                <m:t>𝑛</m:t>
                              </m:r>
                            </m:sub>
                          </m:sSub>
                          <m:r>
                            <a:rPr lang="en-US" sz="1100" b="0">
                              <a:latin typeface="Cambria Math" panose="02040503050406030204" pitchFamily="18" charset="0"/>
                            </a:rPr>
                            <m:t>)]</m:t>
                          </m:r>
                        </m:e>
                      </m:nary>
                      <m:r>
                        <a:rPr lang="en-US" sz="1100" b="0">
                          <a:latin typeface="Cambria Math" panose="02040503050406030204" pitchFamily="18" charset="0"/>
                        </a:rPr>
                        <m:t>+</m:t>
                      </m:r>
                      <m:d>
                        <m:dPr>
                          <m:ctrlPr>
                            <a:rPr lang="en-US" sz="1100" i="1">
                              <a:latin typeface="Cambria Math" panose="02040503050406030204" pitchFamily="18" charset="0"/>
                            </a:rPr>
                          </m:ctrlPr>
                        </m:dPr>
                        <m:e>
                          <m:sSub>
                            <m:sSubPr>
                              <m:ctrlPr>
                                <a:rPr lang="en-US" sz="1100" i="1">
                                  <a:latin typeface="Cambria Math" panose="02040503050406030204" pitchFamily="18" charset="0"/>
                                </a:rPr>
                              </m:ctrlPr>
                            </m:sSubPr>
                            <m:e>
                              <m:r>
                                <a:rPr lang="en-US" sz="1100" b="0" i="1">
                                  <a:latin typeface="Cambria Math" panose="02040503050406030204" pitchFamily="18" charset="0"/>
                                </a:rPr>
                                <m:t>𝑟</m:t>
                              </m:r>
                            </m:e>
                            <m:sub>
                              <m:r>
                                <a:rPr lang="en-US" sz="1100" b="0" i="1">
                                  <a:latin typeface="Cambria Math" panose="02040503050406030204" pitchFamily="18" charset="0"/>
                                </a:rPr>
                                <m:t>𝑗𝑘</m:t>
                              </m:r>
                            </m:sub>
                          </m:sSub>
                          <m:r>
                            <a:rPr lang="en-US" sz="1100" b="0" i="1">
                              <a:latin typeface="Cambria Math" panose="02040503050406030204" pitchFamily="18" charset="0"/>
                            </a:rPr>
                            <m:t>−</m:t>
                          </m:r>
                          <m:sSub>
                            <m:sSubPr>
                              <m:ctrlPr>
                                <a:rPr lang="en-US" sz="1100" i="1">
                                  <a:latin typeface="Cambria Math" panose="02040503050406030204" pitchFamily="18" charset="0"/>
                                </a:rPr>
                              </m:ctrlPr>
                            </m:sSubPr>
                            <m:e>
                              <m:r>
                                <a:rPr lang="en-US" sz="1100" b="0" i="1">
                                  <a:latin typeface="Cambria Math" panose="02040503050406030204" pitchFamily="18" charset="0"/>
                                </a:rPr>
                                <m:t>𝑟</m:t>
                              </m:r>
                            </m:e>
                            <m:sub>
                              <m:r>
                                <a:rPr lang="en-US" sz="1100" b="0" i="1">
                                  <a:latin typeface="Cambria Math" panose="02040503050406030204" pitchFamily="18" charset="0"/>
                                </a:rPr>
                                <m:t>2</m:t>
                              </m:r>
                            </m:sub>
                          </m:sSub>
                        </m:e>
                      </m:d>
                      <m:d>
                        <m:dPr>
                          <m:begChr m:val="["/>
                          <m:endChr m:val="]"/>
                          <m:ctrlPr>
                            <a:rPr lang="en-US" sz="1100" i="1">
                              <a:latin typeface="Cambria Math" panose="02040503050406030204" pitchFamily="18" charset="0"/>
                            </a:rPr>
                          </m:ctrlPr>
                        </m:dPr>
                        <m:e>
                          <m:sSub>
                            <m:sSubPr>
                              <m:ctrlPr>
                                <a:rPr lang="en-US" sz="1100" i="1">
                                  <a:latin typeface="Cambria Math" panose="02040503050406030204" pitchFamily="18" charset="0"/>
                                </a:rPr>
                              </m:ctrlPr>
                            </m:sSubPr>
                            <m:e>
                              <m:r>
                                <a:rPr lang="en-US" sz="1100" b="0" i="1">
                                  <a:latin typeface="Cambria Math" panose="02040503050406030204" pitchFamily="18" charset="0"/>
                                </a:rPr>
                                <m:t>𝐴</m:t>
                              </m:r>
                            </m:e>
                            <m:sub>
                              <m:r>
                                <a:rPr lang="en-US" sz="1100" b="0" i="1">
                                  <a:latin typeface="Cambria Math" panose="02040503050406030204" pitchFamily="18" charset="0"/>
                                </a:rPr>
                                <m:t>1</m:t>
                              </m:r>
                            </m:sub>
                          </m:sSub>
                          <m:func>
                            <m:funcPr>
                              <m:ctrlPr>
                                <a:rPr lang="en-US" sz="1100" i="1">
                                  <a:latin typeface="Cambria Math" panose="02040503050406030204" pitchFamily="18" charset="0"/>
                                </a:rPr>
                              </m:ctrlPr>
                            </m:funcPr>
                            <m:fName>
                              <m:r>
                                <a:rPr lang="en-US" sz="1100" b="0" i="1">
                                  <a:latin typeface="Cambria Math" panose="02040503050406030204" pitchFamily="18" charset="0"/>
                                </a:rPr>
                                <m:t>𝑐𝑜𝑠</m:t>
                              </m:r>
                            </m:fName>
                            <m:e>
                              <m:d>
                                <m:dPr>
                                  <m:ctrlPr>
                                    <a:rPr lang="en-US" sz="1100" i="1">
                                      <a:latin typeface="Cambria Math" panose="02040503050406030204" pitchFamily="18" charset="0"/>
                                    </a:rPr>
                                  </m:ctrlPr>
                                </m:dPr>
                                <m:e>
                                  <m:r>
                                    <a:rPr lang="en-US" sz="1100" b="0">
                                      <a:latin typeface="Cambria Math" panose="02040503050406030204" pitchFamily="18" charset="0"/>
                                    </a:rPr>
                                    <m:t>∅</m:t>
                                  </m:r>
                                </m:e>
                              </m:d>
                            </m:e>
                          </m:func>
                          <m:r>
                            <a:rPr lang="en-US" sz="1100" b="0">
                              <a:latin typeface="Cambria Math" panose="02040503050406030204" pitchFamily="18" charset="0"/>
                            </a:rPr>
                            <m:t>+</m:t>
                          </m:r>
                          <m:sSub>
                            <m:sSubPr>
                              <m:ctrlPr>
                                <a:rPr lang="en-US" sz="1100" i="1">
                                  <a:latin typeface="Cambria Math" panose="02040503050406030204" pitchFamily="18" charset="0"/>
                                </a:rPr>
                              </m:ctrlPr>
                            </m:sSubPr>
                            <m:e>
                              <m:r>
                                <a:rPr lang="en-US" sz="1100" b="0" i="1">
                                  <a:latin typeface="Cambria Math" panose="02040503050406030204" pitchFamily="18" charset="0"/>
                                </a:rPr>
                                <m:t>𝐴</m:t>
                              </m:r>
                            </m:e>
                            <m:sub>
                              <m:r>
                                <a:rPr lang="en-US" sz="1100" b="0" i="1">
                                  <a:latin typeface="Cambria Math" panose="02040503050406030204" pitchFamily="18" charset="0"/>
                                </a:rPr>
                                <m:t>2</m:t>
                              </m:r>
                            </m:sub>
                          </m:sSub>
                          <m:func>
                            <m:funcPr>
                              <m:ctrlPr>
                                <a:rPr lang="en-US" sz="1100" i="1">
                                  <a:latin typeface="Cambria Math" panose="02040503050406030204" pitchFamily="18" charset="0"/>
                                </a:rPr>
                              </m:ctrlPr>
                            </m:funcPr>
                            <m:fName>
                              <m:r>
                                <a:rPr lang="en-US" sz="1100" b="0" i="1">
                                  <a:latin typeface="Cambria Math" panose="02040503050406030204" pitchFamily="18" charset="0"/>
                                </a:rPr>
                                <m:t>𝑐𝑜𝑠</m:t>
                              </m:r>
                            </m:fName>
                            <m:e>
                              <m:d>
                                <m:dPr>
                                  <m:ctrlPr>
                                    <a:rPr lang="en-US" sz="1100" i="1">
                                      <a:latin typeface="Cambria Math" panose="02040503050406030204" pitchFamily="18" charset="0"/>
                                    </a:rPr>
                                  </m:ctrlPr>
                                </m:dPr>
                                <m:e>
                                  <m:r>
                                    <a:rPr lang="en-US" sz="1100" b="0" i="1">
                                      <a:latin typeface="Cambria Math" panose="02040503050406030204" pitchFamily="18" charset="0"/>
                                    </a:rPr>
                                    <m:t>2</m:t>
                                  </m:r>
                                  <m:r>
                                    <a:rPr lang="en-US" sz="1100" b="0">
                                      <a:latin typeface="Cambria Math" panose="02040503050406030204" pitchFamily="18" charset="0"/>
                                    </a:rPr>
                                    <m:t>∅</m:t>
                                  </m:r>
                                </m:e>
                              </m:d>
                            </m:e>
                          </m:func>
                          <m:r>
                            <a:rPr lang="en-US" sz="1100" b="0">
                              <a:latin typeface="Cambria Math" panose="02040503050406030204" pitchFamily="18" charset="0"/>
                            </a:rPr>
                            <m:t>+</m:t>
                          </m:r>
                          <m:sSub>
                            <m:sSubPr>
                              <m:ctrlPr>
                                <a:rPr lang="en-US" sz="1100" i="1">
                                  <a:latin typeface="Cambria Math" panose="02040503050406030204" pitchFamily="18" charset="0"/>
                                </a:rPr>
                              </m:ctrlPr>
                            </m:sSubPr>
                            <m:e>
                              <m:r>
                                <a:rPr lang="en-US" sz="1100" b="0" i="1">
                                  <a:latin typeface="Cambria Math" panose="02040503050406030204" pitchFamily="18" charset="0"/>
                                </a:rPr>
                                <m:t>𝐴</m:t>
                              </m:r>
                            </m:e>
                            <m:sub>
                              <m:r>
                                <a:rPr lang="en-US" sz="1100" b="0" i="1">
                                  <a:latin typeface="Cambria Math" panose="02040503050406030204" pitchFamily="18" charset="0"/>
                                </a:rPr>
                                <m:t>3</m:t>
                              </m:r>
                            </m:sub>
                          </m:sSub>
                          <m:func>
                            <m:funcPr>
                              <m:ctrlPr>
                                <a:rPr lang="en-US" sz="1100" i="1">
                                  <a:latin typeface="Cambria Math" panose="02040503050406030204" pitchFamily="18" charset="0"/>
                                </a:rPr>
                              </m:ctrlPr>
                            </m:funcPr>
                            <m:fName>
                              <m:r>
                                <a:rPr lang="en-US" sz="1100" b="0" i="1">
                                  <a:latin typeface="Cambria Math" panose="02040503050406030204" pitchFamily="18" charset="0"/>
                                </a:rPr>
                                <m:t>𝑐𝑜𝑠</m:t>
                              </m:r>
                            </m:fName>
                            <m:e>
                              <m:d>
                                <m:dPr>
                                  <m:ctrlPr>
                                    <a:rPr lang="en-US" sz="1100" i="1">
                                      <a:latin typeface="Cambria Math" panose="02040503050406030204" pitchFamily="18" charset="0"/>
                                    </a:rPr>
                                  </m:ctrlPr>
                                </m:dPr>
                                <m:e>
                                  <m:r>
                                    <a:rPr lang="en-US" sz="1100" b="0" i="1">
                                      <a:latin typeface="Cambria Math" panose="02040503050406030204" pitchFamily="18" charset="0"/>
                                    </a:rPr>
                                    <m:t>3</m:t>
                                  </m:r>
                                  <m:r>
                                    <a:rPr lang="en-US" sz="1100" b="0">
                                      <a:latin typeface="Cambria Math" panose="02040503050406030204" pitchFamily="18" charset="0"/>
                                    </a:rPr>
                                    <m:t>∅</m:t>
                                  </m:r>
                                </m:e>
                              </m:d>
                            </m:e>
                          </m:func>
                        </m:e>
                      </m:d>
                      <m:r>
                        <a:rPr lang="en-US" sz="1100" b="0">
                          <a:latin typeface="Cambria Math" panose="02040503050406030204" pitchFamily="18" charset="0"/>
                        </a:rPr>
                        <m:t>+</m:t>
                      </m:r>
                      <m:d>
                        <m:dPr>
                          <m:ctrlPr>
                            <a:rPr lang="en-US" sz="1100" i="1">
                              <a:latin typeface="Cambria Math" panose="02040503050406030204" pitchFamily="18" charset="0"/>
                            </a:rPr>
                          </m:ctrlPr>
                        </m:dPr>
                        <m:e>
                          <m:sSub>
                            <m:sSubPr>
                              <m:ctrlPr>
                                <a:rPr lang="en-US" sz="1100" i="1">
                                  <a:latin typeface="Cambria Math" panose="02040503050406030204" pitchFamily="18" charset="0"/>
                                </a:rPr>
                              </m:ctrlPr>
                            </m:sSubPr>
                            <m:e>
                              <m:r>
                                <a:rPr lang="en-US" sz="1100" b="0" i="1">
                                  <a:latin typeface="Cambria Math" panose="02040503050406030204" pitchFamily="18" charset="0"/>
                                </a:rPr>
                                <m:t>𝑟</m:t>
                              </m:r>
                            </m:e>
                            <m:sub>
                              <m:r>
                                <a:rPr lang="en-US" sz="1100" b="0" i="1">
                                  <a:latin typeface="Cambria Math" panose="02040503050406030204" pitchFamily="18" charset="0"/>
                                </a:rPr>
                                <m:t>𝑖𝑗</m:t>
                              </m:r>
                            </m:sub>
                          </m:sSub>
                          <m:r>
                            <a:rPr lang="en-US" sz="1100" b="0" i="1">
                              <a:latin typeface="Cambria Math" panose="02040503050406030204" pitchFamily="18" charset="0"/>
                            </a:rPr>
                            <m:t>−</m:t>
                          </m:r>
                          <m:sSub>
                            <m:sSubPr>
                              <m:ctrlPr>
                                <a:rPr lang="en-US" sz="1100" i="1">
                                  <a:latin typeface="Cambria Math" panose="02040503050406030204" pitchFamily="18" charset="0"/>
                                </a:rPr>
                              </m:ctrlPr>
                            </m:sSubPr>
                            <m:e>
                              <m:r>
                                <a:rPr lang="en-US" sz="1100" b="0" i="1">
                                  <a:latin typeface="Cambria Math" panose="02040503050406030204" pitchFamily="18" charset="0"/>
                                </a:rPr>
                                <m:t>𝑟</m:t>
                              </m:r>
                            </m:e>
                            <m:sub>
                              <m:r>
                                <a:rPr lang="en-US" sz="1100" b="0" i="1">
                                  <a:latin typeface="Cambria Math" panose="02040503050406030204" pitchFamily="18" charset="0"/>
                                </a:rPr>
                                <m:t>1</m:t>
                              </m:r>
                            </m:sub>
                          </m:sSub>
                        </m:e>
                      </m:d>
                      <m:d>
                        <m:dPr>
                          <m:begChr m:val="["/>
                          <m:endChr m:val="]"/>
                          <m:ctrlPr>
                            <a:rPr lang="en-US" sz="1100" i="1">
                              <a:latin typeface="Cambria Math" panose="02040503050406030204" pitchFamily="18" charset="0"/>
                            </a:rPr>
                          </m:ctrlPr>
                        </m:dPr>
                        <m:e>
                          <m:sSub>
                            <m:sSubPr>
                              <m:ctrlPr>
                                <a:rPr lang="en-US" sz="1100" i="1">
                                  <a:latin typeface="Cambria Math" panose="02040503050406030204" pitchFamily="18" charset="0"/>
                                </a:rPr>
                              </m:ctrlPr>
                            </m:sSubPr>
                            <m:e>
                              <m:r>
                                <a:rPr lang="en-US" sz="1100" b="0" i="1">
                                  <a:latin typeface="Cambria Math" panose="02040503050406030204" pitchFamily="18" charset="0"/>
                                </a:rPr>
                                <m:t>𝐵</m:t>
                              </m:r>
                            </m:e>
                            <m:sub>
                              <m:r>
                                <a:rPr lang="en-US" sz="1100" b="0" i="1">
                                  <a:latin typeface="Cambria Math" panose="02040503050406030204" pitchFamily="18" charset="0"/>
                                </a:rPr>
                                <m:t>1</m:t>
                              </m:r>
                            </m:sub>
                          </m:sSub>
                          <m:func>
                            <m:funcPr>
                              <m:ctrlPr>
                                <a:rPr lang="en-US" sz="1100" i="1">
                                  <a:latin typeface="Cambria Math" panose="02040503050406030204" pitchFamily="18" charset="0"/>
                                </a:rPr>
                              </m:ctrlPr>
                            </m:funcPr>
                            <m:fName>
                              <m:r>
                                <a:rPr lang="en-US" sz="1100" b="0" i="1">
                                  <a:latin typeface="Cambria Math" panose="02040503050406030204" pitchFamily="18" charset="0"/>
                                </a:rPr>
                                <m:t>𝑐𝑜𝑠</m:t>
                              </m:r>
                            </m:fName>
                            <m:e>
                              <m:d>
                                <m:dPr>
                                  <m:ctrlPr>
                                    <a:rPr lang="en-US" sz="1100" i="1">
                                      <a:latin typeface="Cambria Math" panose="02040503050406030204" pitchFamily="18" charset="0"/>
                                    </a:rPr>
                                  </m:ctrlPr>
                                </m:dPr>
                                <m:e>
                                  <m:r>
                                    <a:rPr lang="en-US" sz="1100" b="0">
                                      <a:latin typeface="Cambria Math" panose="02040503050406030204" pitchFamily="18" charset="0"/>
                                    </a:rPr>
                                    <m:t>∅</m:t>
                                  </m:r>
                                </m:e>
                              </m:d>
                            </m:e>
                          </m:func>
                          <m:r>
                            <a:rPr lang="en-US" sz="1100" b="0">
                              <a:latin typeface="Cambria Math" panose="02040503050406030204" pitchFamily="18" charset="0"/>
                            </a:rPr>
                            <m:t>+</m:t>
                          </m:r>
                          <m:sSub>
                            <m:sSubPr>
                              <m:ctrlPr>
                                <a:rPr lang="en-US" sz="1100" i="1">
                                  <a:latin typeface="Cambria Math" panose="02040503050406030204" pitchFamily="18" charset="0"/>
                                </a:rPr>
                              </m:ctrlPr>
                            </m:sSubPr>
                            <m:e>
                              <m:r>
                                <a:rPr lang="en-US" sz="1100" b="0" i="1">
                                  <a:latin typeface="Cambria Math" panose="02040503050406030204" pitchFamily="18" charset="0"/>
                                </a:rPr>
                                <m:t>𝐵</m:t>
                              </m:r>
                            </m:e>
                            <m:sub>
                              <m:r>
                                <a:rPr lang="en-US" sz="1100" b="0" i="1">
                                  <a:latin typeface="Cambria Math" panose="02040503050406030204" pitchFamily="18" charset="0"/>
                                </a:rPr>
                                <m:t>2</m:t>
                              </m:r>
                            </m:sub>
                          </m:sSub>
                          <m:func>
                            <m:funcPr>
                              <m:ctrlPr>
                                <a:rPr lang="en-US" sz="1100" i="1">
                                  <a:latin typeface="Cambria Math" panose="02040503050406030204" pitchFamily="18" charset="0"/>
                                </a:rPr>
                              </m:ctrlPr>
                            </m:funcPr>
                            <m:fName>
                              <m:r>
                                <a:rPr lang="en-US" sz="1100" b="0" i="1">
                                  <a:latin typeface="Cambria Math" panose="02040503050406030204" pitchFamily="18" charset="0"/>
                                </a:rPr>
                                <m:t>𝑐𝑜𝑠</m:t>
                              </m:r>
                            </m:fName>
                            <m:e>
                              <m:d>
                                <m:dPr>
                                  <m:ctrlPr>
                                    <a:rPr lang="en-US" sz="1100" i="1">
                                      <a:latin typeface="Cambria Math" panose="02040503050406030204" pitchFamily="18" charset="0"/>
                                    </a:rPr>
                                  </m:ctrlPr>
                                </m:dPr>
                                <m:e>
                                  <m:r>
                                    <a:rPr lang="en-US" sz="1100" b="0" i="1">
                                      <a:latin typeface="Cambria Math" panose="02040503050406030204" pitchFamily="18" charset="0"/>
                                    </a:rPr>
                                    <m:t>2</m:t>
                                  </m:r>
                                  <m:r>
                                    <a:rPr lang="en-US" sz="1100" b="0">
                                      <a:latin typeface="Cambria Math" panose="02040503050406030204" pitchFamily="18" charset="0"/>
                                    </a:rPr>
                                    <m:t>∅</m:t>
                                  </m:r>
                                </m:e>
                              </m:d>
                            </m:e>
                          </m:func>
                          <m:r>
                            <a:rPr lang="en-US" sz="1100" b="0">
                              <a:latin typeface="Cambria Math" panose="02040503050406030204" pitchFamily="18" charset="0"/>
                            </a:rPr>
                            <m:t>+</m:t>
                          </m:r>
                          <m:sSub>
                            <m:sSubPr>
                              <m:ctrlPr>
                                <a:rPr lang="en-US" sz="1100" i="1">
                                  <a:latin typeface="Cambria Math" panose="02040503050406030204" pitchFamily="18" charset="0"/>
                                </a:rPr>
                              </m:ctrlPr>
                            </m:sSubPr>
                            <m:e>
                              <m:r>
                                <a:rPr lang="en-US" sz="1100" b="0" i="1">
                                  <a:latin typeface="Cambria Math" panose="02040503050406030204" pitchFamily="18" charset="0"/>
                                </a:rPr>
                                <m:t>𝐵</m:t>
                              </m:r>
                            </m:e>
                            <m:sub>
                              <m:r>
                                <a:rPr lang="en-US" sz="1100" b="0" i="1">
                                  <a:latin typeface="Cambria Math" panose="02040503050406030204" pitchFamily="18" charset="0"/>
                                </a:rPr>
                                <m:t>3</m:t>
                              </m:r>
                            </m:sub>
                          </m:sSub>
                          <m:func>
                            <m:funcPr>
                              <m:ctrlPr>
                                <a:rPr lang="en-US" sz="1100" i="1">
                                  <a:latin typeface="Cambria Math" panose="02040503050406030204" pitchFamily="18" charset="0"/>
                                </a:rPr>
                              </m:ctrlPr>
                            </m:funcPr>
                            <m:fName>
                              <m:r>
                                <a:rPr lang="en-US" sz="1100" b="0" i="1">
                                  <a:latin typeface="Cambria Math" panose="02040503050406030204" pitchFamily="18" charset="0"/>
                                </a:rPr>
                                <m:t>𝑐𝑜𝑠</m:t>
                              </m:r>
                            </m:fName>
                            <m:e>
                              <m:d>
                                <m:dPr>
                                  <m:ctrlPr>
                                    <a:rPr lang="en-US" sz="1100" i="1">
                                      <a:latin typeface="Cambria Math" panose="02040503050406030204" pitchFamily="18" charset="0"/>
                                    </a:rPr>
                                  </m:ctrlPr>
                                </m:dPr>
                                <m:e>
                                  <m:r>
                                    <a:rPr lang="en-US" sz="1100" b="0" i="1">
                                      <a:latin typeface="Cambria Math" panose="02040503050406030204" pitchFamily="18" charset="0"/>
                                    </a:rPr>
                                    <m:t>3</m:t>
                                  </m:r>
                                  <m:r>
                                    <a:rPr lang="en-US" sz="1100" b="0">
                                      <a:latin typeface="Cambria Math" panose="02040503050406030204" pitchFamily="18" charset="0"/>
                                    </a:rPr>
                                    <m:t>∅</m:t>
                                  </m:r>
                                </m:e>
                              </m:d>
                            </m:e>
                          </m:func>
                        </m:e>
                      </m:d>
                      <m:r>
                        <a:rPr lang="en-US" sz="1100" b="0">
                          <a:latin typeface="Cambria Math" panose="02040503050406030204" pitchFamily="18" charset="0"/>
                        </a:rPr>
                        <m:t>+</m:t>
                      </m:r>
                      <m:d>
                        <m:dPr>
                          <m:ctrlPr>
                            <a:rPr lang="en-US" sz="1100" i="1">
                              <a:latin typeface="Cambria Math" panose="02040503050406030204" pitchFamily="18" charset="0"/>
                            </a:rPr>
                          </m:ctrlPr>
                        </m:dPr>
                        <m:e>
                          <m:sSub>
                            <m:sSubPr>
                              <m:ctrlPr>
                                <a:rPr lang="en-US" sz="1100" i="1">
                                  <a:latin typeface="Cambria Math" panose="02040503050406030204" pitchFamily="18" charset="0"/>
                                </a:rPr>
                              </m:ctrlPr>
                            </m:sSubPr>
                            <m:e>
                              <m:r>
                                <a:rPr lang="en-US" sz="1100" b="0" i="1">
                                  <a:latin typeface="Cambria Math" panose="02040503050406030204" pitchFamily="18" charset="0"/>
                                </a:rPr>
                                <m:t>𝑟</m:t>
                              </m:r>
                            </m:e>
                            <m:sub>
                              <m:r>
                                <a:rPr lang="en-US" sz="1100" b="0" i="1">
                                  <a:latin typeface="Cambria Math" panose="02040503050406030204" pitchFamily="18" charset="0"/>
                                </a:rPr>
                                <m:t>𝑘𝑙</m:t>
                              </m:r>
                            </m:sub>
                          </m:sSub>
                          <m:r>
                            <a:rPr lang="en-US" sz="1100" b="0" i="1">
                              <a:latin typeface="Cambria Math" panose="02040503050406030204" pitchFamily="18" charset="0"/>
                            </a:rPr>
                            <m:t>−</m:t>
                          </m:r>
                          <m:sSub>
                            <m:sSubPr>
                              <m:ctrlPr>
                                <a:rPr lang="en-US" sz="1100" i="1">
                                  <a:latin typeface="Cambria Math" panose="02040503050406030204" pitchFamily="18" charset="0"/>
                                </a:rPr>
                              </m:ctrlPr>
                            </m:sSubPr>
                            <m:e>
                              <m:r>
                                <a:rPr lang="en-US" sz="1100" b="0" i="1">
                                  <a:latin typeface="Cambria Math" panose="02040503050406030204" pitchFamily="18" charset="0"/>
                                </a:rPr>
                                <m:t>𝑟</m:t>
                              </m:r>
                            </m:e>
                            <m:sub>
                              <m:r>
                                <a:rPr lang="en-US" sz="1100" b="0" i="1">
                                  <a:latin typeface="Cambria Math" panose="02040503050406030204" pitchFamily="18" charset="0"/>
                                </a:rPr>
                                <m:t>3</m:t>
                              </m:r>
                            </m:sub>
                          </m:sSub>
                        </m:e>
                      </m:d>
                      <m:d>
                        <m:dPr>
                          <m:begChr m:val="["/>
                          <m:endChr m:val="]"/>
                          <m:ctrlPr>
                            <a:rPr lang="en-US" sz="1100" i="1">
                              <a:latin typeface="Cambria Math" panose="02040503050406030204" pitchFamily="18" charset="0"/>
                            </a:rPr>
                          </m:ctrlPr>
                        </m:dPr>
                        <m:e>
                          <m:sSub>
                            <m:sSubPr>
                              <m:ctrlPr>
                                <a:rPr lang="en-US" sz="1100" i="1">
                                  <a:latin typeface="Cambria Math" panose="02040503050406030204" pitchFamily="18" charset="0"/>
                                </a:rPr>
                              </m:ctrlPr>
                            </m:sSubPr>
                            <m:e>
                              <m:r>
                                <a:rPr lang="en-US" sz="1100" b="0" i="1">
                                  <a:latin typeface="Cambria Math" panose="02040503050406030204" pitchFamily="18" charset="0"/>
                                </a:rPr>
                                <m:t>𝐶</m:t>
                              </m:r>
                            </m:e>
                            <m:sub>
                              <m:r>
                                <a:rPr lang="en-US" sz="1100" b="0" i="1">
                                  <a:latin typeface="Cambria Math" panose="02040503050406030204" pitchFamily="18" charset="0"/>
                                </a:rPr>
                                <m:t>1</m:t>
                              </m:r>
                            </m:sub>
                          </m:sSub>
                          <m:func>
                            <m:funcPr>
                              <m:ctrlPr>
                                <a:rPr lang="en-US" sz="1100" i="1">
                                  <a:latin typeface="Cambria Math" panose="02040503050406030204" pitchFamily="18" charset="0"/>
                                </a:rPr>
                              </m:ctrlPr>
                            </m:funcPr>
                            <m:fName>
                              <m:r>
                                <a:rPr lang="en-US" sz="1100" b="0" i="1">
                                  <a:latin typeface="Cambria Math" panose="02040503050406030204" pitchFamily="18" charset="0"/>
                                </a:rPr>
                                <m:t>𝑐𝑜𝑠</m:t>
                              </m:r>
                            </m:fName>
                            <m:e>
                              <m:d>
                                <m:dPr>
                                  <m:ctrlPr>
                                    <a:rPr lang="en-US" sz="1100" i="1">
                                      <a:latin typeface="Cambria Math" panose="02040503050406030204" pitchFamily="18" charset="0"/>
                                    </a:rPr>
                                  </m:ctrlPr>
                                </m:dPr>
                                <m:e>
                                  <m:r>
                                    <a:rPr lang="en-US" sz="1100" b="0">
                                      <a:latin typeface="Cambria Math" panose="02040503050406030204" pitchFamily="18" charset="0"/>
                                    </a:rPr>
                                    <m:t>∅</m:t>
                                  </m:r>
                                </m:e>
                              </m:d>
                            </m:e>
                          </m:func>
                          <m:r>
                            <a:rPr lang="en-US" sz="1100" b="0">
                              <a:latin typeface="Cambria Math" panose="02040503050406030204" pitchFamily="18" charset="0"/>
                            </a:rPr>
                            <m:t>+</m:t>
                          </m:r>
                          <m:sSub>
                            <m:sSubPr>
                              <m:ctrlPr>
                                <a:rPr lang="en-US" sz="1100" i="1">
                                  <a:latin typeface="Cambria Math" panose="02040503050406030204" pitchFamily="18" charset="0"/>
                                </a:rPr>
                              </m:ctrlPr>
                            </m:sSubPr>
                            <m:e>
                              <m:r>
                                <a:rPr lang="en-US" sz="1100" b="0" i="1">
                                  <a:latin typeface="Cambria Math" panose="02040503050406030204" pitchFamily="18" charset="0"/>
                                </a:rPr>
                                <m:t>𝐶</m:t>
                              </m:r>
                            </m:e>
                            <m:sub>
                              <m:r>
                                <a:rPr lang="en-US" sz="1100" b="0" i="1">
                                  <a:latin typeface="Cambria Math" panose="02040503050406030204" pitchFamily="18" charset="0"/>
                                </a:rPr>
                                <m:t>2</m:t>
                              </m:r>
                            </m:sub>
                          </m:sSub>
                          <m:func>
                            <m:funcPr>
                              <m:ctrlPr>
                                <a:rPr lang="en-US" sz="1100" i="1">
                                  <a:latin typeface="Cambria Math" panose="02040503050406030204" pitchFamily="18" charset="0"/>
                                </a:rPr>
                              </m:ctrlPr>
                            </m:funcPr>
                            <m:fName>
                              <m:r>
                                <a:rPr lang="en-US" sz="1100" b="0" i="1">
                                  <a:latin typeface="Cambria Math" panose="02040503050406030204" pitchFamily="18" charset="0"/>
                                </a:rPr>
                                <m:t>𝑐𝑜𝑠</m:t>
                              </m:r>
                            </m:fName>
                            <m:e>
                              <m:d>
                                <m:dPr>
                                  <m:ctrlPr>
                                    <a:rPr lang="en-US" sz="1100" i="1">
                                      <a:latin typeface="Cambria Math" panose="02040503050406030204" pitchFamily="18" charset="0"/>
                                    </a:rPr>
                                  </m:ctrlPr>
                                </m:dPr>
                                <m:e>
                                  <m:r>
                                    <a:rPr lang="en-US" sz="1100" b="0" i="1">
                                      <a:latin typeface="Cambria Math" panose="02040503050406030204" pitchFamily="18" charset="0"/>
                                    </a:rPr>
                                    <m:t>2</m:t>
                                  </m:r>
                                  <m:r>
                                    <a:rPr lang="en-US" sz="1100" b="0">
                                      <a:latin typeface="Cambria Math" panose="02040503050406030204" pitchFamily="18" charset="0"/>
                                    </a:rPr>
                                    <m:t>∅</m:t>
                                  </m:r>
                                </m:e>
                              </m:d>
                            </m:e>
                          </m:func>
                          <m:r>
                            <a:rPr lang="en-US" sz="1100" b="0">
                              <a:latin typeface="Cambria Math" panose="02040503050406030204" pitchFamily="18" charset="0"/>
                            </a:rPr>
                            <m:t>+</m:t>
                          </m:r>
                          <m:sSub>
                            <m:sSubPr>
                              <m:ctrlPr>
                                <a:rPr lang="en-US" sz="1100" i="1">
                                  <a:latin typeface="Cambria Math" panose="02040503050406030204" pitchFamily="18" charset="0"/>
                                </a:rPr>
                              </m:ctrlPr>
                            </m:sSubPr>
                            <m:e>
                              <m:r>
                                <a:rPr lang="en-US" sz="1100" b="0" i="1">
                                  <a:latin typeface="Cambria Math" panose="02040503050406030204" pitchFamily="18" charset="0"/>
                                </a:rPr>
                                <m:t>𝐶</m:t>
                              </m:r>
                            </m:e>
                            <m:sub>
                              <m:r>
                                <a:rPr lang="en-US" sz="1100" b="0" i="1">
                                  <a:latin typeface="Cambria Math" panose="02040503050406030204" pitchFamily="18" charset="0"/>
                                </a:rPr>
                                <m:t>3</m:t>
                              </m:r>
                            </m:sub>
                          </m:sSub>
                          <m:func>
                            <m:funcPr>
                              <m:ctrlPr>
                                <a:rPr lang="en-US" sz="1100" i="1">
                                  <a:latin typeface="Cambria Math" panose="02040503050406030204" pitchFamily="18" charset="0"/>
                                </a:rPr>
                              </m:ctrlPr>
                            </m:funcPr>
                            <m:fName>
                              <m:r>
                                <a:rPr lang="en-US" sz="1100" b="0" i="1">
                                  <a:latin typeface="Cambria Math" panose="02040503050406030204" pitchFamily="18" charset="0"/>
                                </a:rPr>
                                <m:t>𝑐𝑜𝑠</m:t>
                              </m:r>
                            </m:fName>
                            <m:e>
                              <m:d>
                                <m:dPr>
                                  <m:ctrlPr>
                                    <a:rPr lang="en-US" sz="1100" i="1">
                                      <a:latin typeface="Cambria Math" panose="02040503050406030204" pitchFamily="18" charset="0"/>
                                    </a:rPr>
                                  </m:ctrlPr>
                                </m:dPr>
                                <m:e>
                                  <m:r>
                                    <a:rPr lang="en-US" sz="1100" b="0" i="1">
                                      <a:latin typeface="Cambria Math" panose="02040503050406030204" pitchFamily="18" charset="0"/>
                                    </a:rPr>
                                    <m:t>3</m:t>
                                  </m:r>
                                  <m:r>
                                    <a:rPr lang="en-US" sz="1100" b="0">
                                      <a:latin typeface="Cambria Math" panose="02040503050406030204" pitchFamily="18" charset="0"/>
                                    </a:rPr>
                                    <m:t>∅</m:t>
                                  </m:r>
                                </m:e>
                              </m:d>
                            </m:e>
                          </m:func>
                        </m:e>
                      </m:d>
                      <m:r>
                        <a:rPr lang="en-US" sz="1100" b="0">
                          <a:latin typeface="Cambria Math" panose="02040503050406030204" pitchFamily="18" charset="0"/>
                        </a:rPr>
                        <m:t>+</m:t>
                      </m:r>
                      <m:d>
                        <m:dPr>
                          <m:ctrlPr>
                            <a:rPr lang="en-US" sz="1100" i="1">
                              <a:latin typeface="Cambria Math" panose="02040503050406030204" pitchFamily="18" charset="0"/>
                            </a:rPr>
                          </m:ctrlPr>
                        </m:dPr>
                        <m:e>
                          <m:sSub>
                            <m:sSubPr>
                              <m:ctrlPr>
                                <a:rPr lang="en-US" sz="1100" i="1">
                                  <a:latin typeface="Cambria Math" panose="02040503050406030204" pitchFamily="18" charset="0"/>
                                </a:rPr>
                              </m:ctrlPr>
                            </m:sSubPr>
                            <m:e>
                              <m:r>
                                <a:rPr lang="en-US" sz="1100" b="0" i="1">
                                  <a:latin typeface="Cambria Math" panose="02040503050406030204" pitchFamily="18" charset="0"/>
                                </a:rPr>
                                <m:t>𝜃</m:t>
                              </m:r>
                            </m:e>
                            <m:sub>
                              <m:r>
                                <a:rPr lang="en-US" sz="1100" b="0" i="1">
                                  <a:latin typeface="Cambria Math" panose="02040503050406030204" pitchFamily="18" charset="0"/>
                                </a:rPr>
                                <m:t>𝑖𝑗𝑘</m:t>
                              </m:r>
                            </m:sub>
                          </m:sSub>
                          <m:r>
                            <a:rPr lang="en-US" sz="1100" b="0" i="1">
                              <a:latin typeface="Cambria Math" panose="02040503050406030204" pitchFamily="18" charset="0"/>
                            </a:rPr>
                            <m:t>−</m:t>
                          </m:r>
                          <m:sSub>
                            <m:sSubPr>
                              <m:ctrlPr>
                                <a:rPr lang="en-US" sz="1100" i="1">
                                  <a:latin typeface="Cambria Math" panose="02040503050406030204" pitchFamily="18" charset="0"/>
                                </a:rPr>
                              </m:ctrlPr>
                            </m:sSubPr>
                            <m:e>
                              <m:r>
                                <a:rPr lang="en-US" sz="1100" b="0" i="1">
                                  <a:latin typeface="Cambria Math" panose="02040503050406030204" pitchFamily="18" charset="0"/>
                                </a:rPr>
                                <m:t>𝜃</m:t>
                              </m:r>
                            </m:e>
                            <m:sub>
                              <m:r>
                                <a:rPr lang="en-US" sz="1100" b="0" i="1">
                                  <a:latin typeface="Cambria Math" panose="02040503050406030204" pitchFamily="18" charset="0"/>
                                </a:rPr>
                                <m:t>1</m:t>
                              </m:r>
                            </m:sub>
                          </m:sSub>
                        </m:e>
                      </m:d>
                      <m:d>
                        <m:dPr>
                          <m:begChr m:val="["/>
                          <m:endChr m:val="]"/>
                          <m:ctrlPr>
                            <a:rPr lang="en-US" sz="1100" i="1">
                              <a:latin typeface="Cambria Math" panose="02040503050406030204" pitchFamily="18" charset="0"/>
                            </a:rPr>
                          </m:ctrlPr>
                        </m:dPr>
                        <m:e>
                          <m:sSub>
                            <m:sSubPr>
                              <m:ctrlPr>
                                <a:rPr lang="en-US" sz="1100" i="1">
                                  <a:latin typeface="Cambria Math" panose="02040503050406030204" pitchFamily="18" charset="0"/>
                                </a:rPr>
                              </m:ctrlPr>
                            </m:sSubPr>
                            <m:e>
                              <m:r>
                                <a:rPr lang="en-US" sz="1100" b="0" i="1">
                                  <a:latin typeface="Cambria Math" panose="02040503050406030204" pitchFamily="18" charset="0"/>
                                </a:rPr>
                                <m:t>𝐷</m:t>
                              </m:r>
                            </m:e>
                            <m:sub>
                              <m:r>
                                <a:rPr lang="en-US" sz="1100" b="0" i="1">
                                  <a:latin typeface="Cambria Math" panose="02040503050406030204" pitchFamily="18" charset="0"/>
                                </a:rPr>
                                <m:t>1</m:t>
                              </m:r>
                            </m:sub>
                          </m:sSub>
                          <m:func>
                            <m:funcPr>
                              <m:ctrlPr>
                                <a:rPr lang="en-US" sz="1100" i="1">
                                  <a:latin typeface="Cambria Math" panose="02040503050406030204" pitchFamily="18" charset="0"/>
                                </a:rPr>
                              </m:ctrlPr>
                            </m:funcPr>
                            <m:fName>
                              <m:r>
                                <a:rPr lang="en-US" sz="1100" b="0" i="1">
                                  <a:latin typeface="Cambria Math" panose="02040503050406030204" pitchFamily="18" charset="0"/>
                                </a:rPr>
                                <m:t>𝑐𝑜𝑠</m:t>
                              </m:r>
                            </m:fName>
                            <m:e>
                              <m:d>
                                <m:dPr>
                                  <m:ctrlPr>
                                    <a:rPr lang="en-US" sz="1100" i="1">
                                      <a:latin typeface="Cambria Math" panose="02040503050406030204" pitchFamily="18" charset="0"/>
                                    </a:rPr>
                                  </m:ctrlPr>
                                </m:dPr>
                                <m:e>
                                  <m:r>
                                    <a:rPr lang="en-US" sz="1100" b="0">
                                      <a:latin typeface="Cambria Math" panose="02040503050406030204" pitchFamily="18" charset="0"/>
                                    </a:rPr>
                                    <m:t>∅</m:t>
                                  </m:r>
                                </m:e>
                              </m:d>
                            </m:e>
                          </m:func>
                          <m:r>
                            <a:rPr lang="en-US" sz="1100" b="0">
                              <a:latin typeface="Cambria Math" panose="02040503050406030204" pitchFamily="18" charset="0"/>
                            </a:rPr>
                            <m:t>+</m:t>
                          </m:r>
                          <m:sSub>
                            <m:sSubPr>
                              <m:ctrlPr>
                                <a:rPr lang="en-US" sz="1100" i="1">
                                  <a:latin typeface="Cambria Math" panose="02040503050406030204" pitchFamily="18" charset="0"/>
                                </a:rPr>
                              </m:ctrlPr>
                            </m:sSubPr>
                            <m:e>
                              <m:r>
                                <a:rPr lang="en-US" sz="1100" b="0" i="1">
                                  <a:latin typeface="Cambria Math" panose="02040503050406030204" pitchFamily="18" charset="0"/>
                                </a:rPr>
                                <m:t>𝐷</m:t>
                              </m:r>
                            </m:e>
                            <m:sub>
                              <m:r>
                                <a:rPr lang="en-US" sz="1100" b="0" i="1">
                                  <a:latin typeface="Cambria Math" panose="02040503050406030204" pitchFamily="18" charset="0"/>
                                </a:rPr>
                                <m:t>2</m:t>
                              </m:r>
                            </m:sub>
                          </m:sSub>
                          <m:func>
                            <m:funcPr>
                              <m:ctrlPr>
                                <a:rPr lang="en-US" sz="1100" i="1">
                                  <a:latin typeface="Cambria Math" panose="02040503050406030204" pitchFamily="18" charset="0"/>
                                </a:rPr>
                              </m:ctrlPr>
                            </m:funcPr>
                            <m:fName>
                              <m:r>
                                <a:rPr lang="en-US" sz="1100" b="0" i="1">
                                  <a:latin typeface="Cambria Math" panose="02040503050406030204" pitchFamily="18" charset="0"/>
                                </a:rPr>
                                <m:t>𝑐𝑜𝑠</m:t>
                              </m:r>
                            </m:fName>
                            <m:e>
                              <m:d>
                                <m:dPr>
                                  <m:ctrlPr>
                                    <a:rPr lang="en-US" sz="1100" i="1">
                                      <a:latin typeface="Cambria Math" panose="02040503050406030204" pitchFamily="18" charset="0"/>
                                    </a:rPr>
                                  </m:ctrlPr>
                                </m:dPr>
                                <m:e>
                                  <m:r>
                                    <a:rPr lang="en-US" sz="1100" b="0" i="1">
                                      <a:latin typeface="Cambria Math" panose="02040503050406030204" pitchFamily="18" charset="0"/>
                                    </a:rPr>
                                    <m:t>2</m:t>
                                  </m:r>
                                  <m:r>
                                    <a:rPr lang="en-US" sz="1100" b="0">
                                      <a:latin typeface="Cambria Math" panose="02040503050406030204" pitchFamily="18" charset="0"/>
                                    </a:rPr>
                                    <m:t>∅</m:t>
                                  </m:r>
                                </m:e>
                              </m:d>
                            </m:e>
                          </m:func>
                          <m:r>
                            <a:rPr lang="en-US" sz="1100" b="0">
                              <a:latin typeface="Cambria Math" panose="02040503050406030204" pitchFamily="18" charset="0"/>
                            </a:rPr>
                            <m:t>+</m:t>
                          </m:r>
                          <m:sSub>
                            <m:sSubPr>
                              <m:ctrlPr>
                                <a:rPr lang="en-US" sz="1100" i="1">
                                  <a:latin typeface="Cambria Math" panose="02040503050406030204" pitchFamily="18" charset="0"/>
                                </a:rPr>
                              </m:ctrlPr>
                            </m:sSubPr>
                            <m:e>
                              <m:r>
                                <a:rPr lang="en-US" sz="1100" b="0" i="1">
                                  <a:latin typeface="Cambria Math" panose="02040503050406030204" pitchFamily="18" charset="0"/>
                                </a:rPr>
                                <m:t>𝐷</m:t>
                              </m:r>
                            </m:e>
                            <m:sub>
                              <m:r>
                                <a:rPr lang="en-US" sz="1100" b="0" i="1">
                                  <a:latin typeface="Cambria Math" panose="02040503050406030204" pitchFamily="18" charset="0"/>
                                </a:rPr>
                                <m:t>3</m:t>
                              </m:r>
                            </m:sub>
                          </m:sSub>
                          <m:func>
                            <m:funcPr>
                              <m:ctrlPr>
                                <a:rPr lang="en-US" sz="1100" i="1">
                                  <a:latin typeface="Cambria Math" panose="02040503050406030204" pitchFamily="18" charset="0"/>
                                </a:rPr>
                              </m:ctrlPr>
                            </m:funcPr>
                            <m:fName>
                              <m:r>
                                <a:rPr lang="en-US" sz="1100" b="0" i="1">
                                  <a:latin typeface="Cambria Math" panose="02040503050406030204" pitchFamily="18" charset="0"/>
                                </a:rPr>
                                <m:t>𝑐𝑜𝑠</m:t>
                              </m:r>
                            </m:fName>
                            <m:e>
                              <m:d>
                                <m:dPr>
                                  <m:ctrlPr>
                                    <a:rPr lang="en-US" sz="1100" i="1">
                                      <a:latin typeface="Cambria Math" panose="02040503050406030204" pitchFamily="18" charset="0"/>
                                    </a:rPr>
                                  </m:ctrlPr>
                                </m:dPr>
                                <m:e>
                                  <m:r>
                                    <a:rPr lang="en-US" sz="1100" b="0" i="1">
                                      <a:latin typeface="Cambria Math" panose="02040503050406030204" pitchFamily="18" charset="0"/>
                                    </a:rPr>
                                    <m:t>3</m:t>
                                  </m:r>
                                  <m:r>
                                    <a:rPr lang="en-US" sz="1100" b="0">
                                      <a:latin typeface="Cambria Math" panose="02040503050406030204" pitchFamily="18" charset="0"/>
                                    </a:rPr>
                                    <m:t>∅</m:t>
                                  </m:r>
                                </m:e>
                              </m:d>
                            </m:e>
                          </m:func>
                        </m:e>
                      </m:d>
                      <m:r>
                        <a:rPr lang="en-US" sz="1100" b="0">
                          <a:latin typeface="Cambria Math" panose="02040503050406030204" pitchFamily="18" charset="0"/>
                        </a:rPr>
                        <m:t>+</m:t>
                      </m:r>
                      <m:d>
                        <m:dPr>
                          <m:ctrlPr>
                            <a:rPr lang="en-US" sz="1100" i="1">
                              <a:latin typeface="Cambria Math" panose="02040503050406030204" pitchFamily="18" charset="0"/>
                            </a:rPr>
                          </m:ctrlPr>
                        </m:dPr>
                        <m:e>
                          <m:sSub>
                            <m:sSubPr>
                              <m:ctrlPr>
                                <a:rPr lang="en-US" sz="1100" i="1">
                                  <a:latin typeface="Cambria Math" panose="02040503050406030204" pitchFamily="18" charset="0"/>
                                </a:rPr>
                              </m:ctrlPr>
                            </m:sSubPr>
                            <m:e>
                              <m:r>
                                <a:rPr lang="en-US" sz="1100" b="0" i="1">
                                  <a:latin typeface="Cambria Math" panose="02040503050406030204" pitchFamily="18" charset="0"/>
                                </a:rPr>
                                <m:t>𝜃</m:t>
                              </m:r>
                            </m:e>
                            <m:sub>
                              <m:r>
                                <a:rPr lang="en-US" sz="1100" b="0" i="1">
                                  <a:latin typeface="Cambria Math" panose="02040503050406030204" pitchFamily="18" charset="0"/>
                                </a:rPr>
                                <m:t>𝑗𝑘𝑙</m:t>
                              </m:r>
                            </m:sub>
                          </m:sSub>
                          <m:r>
                            <a:rPr lang="en-US" sz="1100" b="0" i="1">
                              <a:latin typeface="Cambria Math" panose="02040503050406030204" pitchFamily="18" charset="0"/>
                            </a:rPr>
                            <m:t>−</m:t>
                          </m:r>
                          <m:sSub>
                            <m:sSubPr>
                              <m:ctrlPr>
                                <a:rPr lang="en-US" sz="1100" i="1">
                                  <a:latin typeface="Cambria Math" panose="02040503050406030204" pitchFamily="18" charset="0"/>
                                </a:rPr>
                              </m:ctrlPr>
                            </m:sSubPr>
                            <m:e>
                              <m:r>
                                <a:rPr lang="en-US" sz="1100" b="0" i="1">
                                  <a:latin typeface="Cambria Math" panose="02040503050406030204" pitchFamily="18" charset="0"/>
                                </a:rPr>
                                <m:t>𝜃</m:t>
                              </m:r>
                            </m:e>
                            <m:sub>
                              <m:r>
                                <a:rPr lang="en-US" sz="1100" b="0" i="1">
                                  <a:latin typeface="Cambria Math" panose="02040503050406030204" pitchFamily="18" charset="0"/>
                                </a:rPr>
                                <m:t>2</m:t>
                              </m:r>
                            </m:sub>
                          </m:sSub>
                        </m:e>
                      </m:d>
                      <m:d>
                        <m:dPr>
                          <m:begChr m:val="["/>
                          <m:endChr m:val="]"/>
                          <m:ctrlPr>
                            <a:rPr lang="en-US" sz="1100" i="1">
                              <a:latin typeface="Cambria Math" panose="02040503050406030204" pitchFamily="18" charset="0"/>
                            </a:rPr>
                          </m:ctrlPr>
                        </m:dPr>
                        <m:e>
                          <m:sSub>
                            <m:sSubPr>
                              <m:ctrlPr>
                                <a:rPr lang="en-US" sz="1100" i="1">
                                  <a:latin typeface="Cambria Math" panose="02040503050406030204" pitchFamily="18" charset="0"/>
                                </a:rPr>
                              </m:ctrlPr>
                            </m:sSubPr>
                            <m:e>
                              <m:r>
                                <a:rPr lang="en-US" sz="1100" b="0" i="1">
                                  <a:latin typeface="Cambria Math" panose="02040503050406030204" pitchFamily="18" charset="0"/>
                                </a:rPr>
                                <m:t>𝐸</m:t>
                              </m:r>
                            </m:e>
                            <m:sub>
                              <m:r>
                                <a:rPr lang="en-US" sz="1100" b="0" i="1">
                                  <a:latin typeface="Cambria Math" panose="02040503050406030204" pitchFamily="18" charset="0"/>
                                </a:rPr>
                                <m:t>1</m:t>
                              </m:r>
                            </m:sub>
                          </m:sSub>
                          <m:func>
                            <m:funcPr>
                              <m:ctrlPr>
                                <a:rPr lang="en-US" sz="1100" i="1">
                                  <a:latin typeface="Cambria Math" panose="02040503050406030204" pitchFamily="18" charset="0"/>
                                </a:rPr>
                              </m:ctrlPr>
                            </m:funcPr>
                            <m:fName>
                              <m:r>
                                <a:rPr lang="en-US" sz="1100" b="0" i="1">
                                  <a:latin typeface="Cambria Math" panose="02040503050406030204" pitchFamily="18" charset="0"/>
                                </a:rPr>
                                <m:t>𝑐𝑜𝑠</m:t>
                              </m:r>
                            </m:fName>
                            <m:e>
                              <m:d>
                                <m:dPr>
                                  <m:ctrlPr>
                                    <a:rPr lang="en-US" sz="1100" i="1">
                                      <a:latin typeface="Cambria Math" panose="02040503050406030204" pitchFamily="18" charset="0"/>
                                    </a:rPr>
                                  </m:ctrlPr>
                                </m:dPr>
                                <m:e>
                                  <m:r>
                                    <a:rPr lang="en-US" sz="1100" b="0">
                                      <a:latin typeface="Cambria Math" panose="02040503050406030204" pitchFamily="18" charset="0"/>
                                    </a:rPr>
                                    <m:t>∅</m:t>
                                  </m:r>
                                </m:e>
                              </m:d>
                            </m:e>
                          </m:func>
                          <m:r>
                            <a:rPr lang="en-US" sz="1100" b="0">
                              <a:latin typeface="Cambria Math" panose="02040503050406030204" pitchFamily="18" charset="0"/>
                            </a:rPr>
                            <m:t>+</m:t>
                          </m:r>
                          <m:sSub>
                            <m:sSubPr>
                              <m:ctrlPr>
                                <a:rPr lang="en-US" sz="1100" i="1">
                                  <a:latin typeface="Cambria Math" panose="02040503050406030204" pitchFamily="18" charset="0"/>
                                </a:rPr>
                              </m:ctrlPr>
                            </m:sSubPr>
                            <m:e>
                              <m:r>
                                <a:rPr lang="en-US" sz="1100" b="0" i="1">
                                  <a:latin typeface="Cambria Math" panose="02040503050406030204" pitchFamily="18" charset="0"/>
                                </a:rPr>
                                <m:t>𝐸</m:t>
                              </m:r>
                            </m:e>
                            <m:sub>
                              <m:r>
                                <a:rPr lang="en-US" sz="1100" b="0" i="1">
                                  <a:latin typeface="Cambria Math" panose="02040503050406030204" pitchFamily="18" charset="0"/>
                                </a:rPr>
                                <m:t>2</m:t>
                              </m:r>
                            </m:sub>
                          </m:sSub>
                          <m:func>
                            <m:funcPr>
                              <m:ctrlPr>
                                <a:rPr lang="en-US" sz="1100" i="1">
                                  <a:latin typeface="Cambria Math" panose="02040503050406030204" pitchFamily="18" charset="0"/>
                                </a:rPr>
                              </m:ctrlPr>
                            </m:funcPr>
                            <m:fName>
                              <m:r>
                                <a:rPr lang="en-US" sz="1100" b="0" i="1">
                                  <a:latin typeface="Cambria Math" panose="02040503050406030204" pitchFamily="18" charset="0"/>
                                </a:rPr>
                                <m:t>𝑐𝑜𝑠</m:t>
                              </m:r>
                            </m:fName>
                            <m:e>
                              <m:d>
                                <m:dPr>
                                  <m:ctrlPr>
                                    <a:rPr lang="en-US" sz="1100" i="1">
                                      <a:latin typeface="Cambria Math" panose="02040503050406030204" pitchFamily="18" charset="0"/>
                                    </a:rPr>
                                  </m:ctrlPr>
                                </m:dPr>
                                <m:e>
                                  <m:r>
                                    <a:rPr lang="en-US" sz="1100" b="0" i="1">
                                      <a:latin typeface="Cambria Math" panose="02040503050406030204" pitchFamily="18" charset="0"/>
                                    </a:rPr>
                                    <m:t>2</m:t>
                                  </m:r>
                                  <m:r>
                                    <a:rPr lang="en-US" sz="1100" b="0">
                                      <a:latin typeface="Cambria Math" panose="02040503050406030204" pitchFamily="18" charset="0"/>
                                    </a:rPr>
                                    <m:t>∅</m:t>
                                  </m:r>
                                </m:e>
                              </m:d>
                            </m:e>
                          </m:func>
                          <m:r>
                            <a:rPr lang="en-US" sz="1100" b="0">
                              <a:latin typeface="Cambria Math" panose="02040503050406030204" pitchFamily="18" charset="0"/>
                            </a:rPr>
                            <m:t>+</m:t>
                          </m:r>
                          <m:sSub>
                            <m:sSubPr>
                              <m:ctrlPr>
                                <a:rPr lang="en-US" sz="1100" i="1">
                                  <a:latin typeface="Cambria Math" panose="02040503050406030204" pitchFamily="18" charset="0"/>
                                </a:rPr>
                              </m:ctrlPr>
                            </m:sSubPr>
                            <m:e>
                              <m:r>
                                <a:rPr lang="en-US" sz="1100" b="0" i="1">
                                  <a:latin typeface="Cambria Math" panose="02040503050406030204" pitchFamily="18" charset="0"/>
                                </a:rPr>
                                <m:t>𝐸</m:t>
                              </m:r>
                            </m:e>
                            <m:sub>
                              <m:r>
                                <a:rPr lang="en-US" sz="1100" b="0" i="1">
                                  <a:latin typeface="Cambria Math" panose="02040503050406030204" pitchFamily="18" charset="0"/>
                                </a:rPr>
                                <m:t>3</m:t>
                              </m:r>
                            </m:sub>
                          </m:sSub>
                          <m:func>
                            <m:funcPr>
                              <m:ctrlPr>
                                <a:rPr lang="en-US" sz="1100" i="1">
                                  <a:latin typeface="Cambria Math" panose="02040503050406030204" pitchFamily="18" charset="0"/>
                                </a:rPr>
                              </m:ctrlPr>
                            </m:funcPr>
                            <m:fName>
                              <m:r>
                                <a:rPr lang="en-US" sz="1100" b="0" i="1">
                                  <a:latin typeface="Cambria Math" panose="02040503050406030204" pitchFamily="18" charset="0"/>
                                </a:rPr>
                                <m:t>𝑐𝑜𝑠</m:t>
                              </m:r>
                            </m:fName>
                            <m:e>
                              <m:d>
                                <m:dPr>
                                  <m:ctrlPr>
                                    <a:rPr lang="en-US" sz="1100" i="1">
                                      <a:latin typeface="Cambria Math" panose="02040503050406030204" pitchFamily="18" charset="0"/>
                                    </a:rPr>
                                  </m:ctrlPr>
                                </m:dPr>
                                <m:e>
                                  <m:r>
                                    <a:rPr lang="en-US" sz="1100" b="0" i="1">
                                      <a:latin typeface="Cambria Math" panose="02040503050406030204" pitchFamily="18" charset="0"/>
                                    </a:rPr>
                                    <m:t>3</m:t>
                                  </m:r>
                                  <m:r>
                                    <a:rPr lang="en-US" sz="1100" b="0">
                                      <a:latin typeface="Cambria Math" panose="02040503050406030204" pitchFamily="18" charset="0"/>
                                    </a:rPr>
                                    <m:t>∅</m:t>
                                  </m:r>
                                </m:e>
                              </m:d>
                            </m:e>
                          </m:func>
                        </m:e>
                      </m:d>
                      <m:r>
                        <a:rPr lang="en-US" sz="1100" b="0">
                          <a:latin typeface="Cambria Math" panose="02040503050406030204" pitchFamily="18" charset="0"/>
                        </a:rPr>
                        <m:t>+</m:t>
                      </m:r>
                      <m:r>
                        <a:rPr lang="en-US" sz="1100" b="0" i="1">
                          <a:latin typeface="Cambria Math" panose="02040503050406030204" pitchFamily="18" charset="0"/>
                        </a:rPr>
                        <m:t>𝑀</m:t>
                      </m:r>
                      <m:d>
                        <m:dPr>
                          <m:ctrlPr>
                            <a:rPr lang="en-US" sz="1100" i="1">
                              <a:latin typeface="Cambria Math" panose="02040503050406030204" pitchFamily="18" charset="0"/>
                            </a:rPr>
                          </m:ctrlPr>
                        </m:dPr>
                        <m:e>
                          <m:sSub>
                            <m:sSubPr>
                              <m:ctrlPr>
                                <a:rPr lang="en-US" sz="1100" i="1">
                                  <a:latin typeface="Cambria Math" panose="02040503050406030204" pitchFamily="18" charset="0"/>
                                </a:rPr>
                              </m:ctrlPr>
                            </m:sSubPr>
                            <m:e>
                              <m:r>
                                <a:rPr lang="en-US" sz="1100" b="0" i="1">
                                  <a:latin typeface="Cambria Math" panose="02040503050406030204" pitchFamily="18" charset="0"/>
                                </a:rPr>
                                <m:t>𝜃</m:t>
                              </m:r>
                            </m:e>
                            <m:sub>
                              <m:r>
                                <a:rPr lang="en-US" sz="1100" b="0" i="1">
                                  <a:latin typeface="Cambria Math" panose="02040503050406030204" pitchFamily="18" charset="0"/>
                                </a:rPr>
                                <m:t>𝑖𝑗𝑘</m:t>
                              </m:r>
                            </m:sub>
                          </m:sSub>
                          <m:r>
                            <a:rPr lang="en-US" sz="1100" b="0" i="1">
                              <a:latin typeface="Cambria Math" panose="02040503050406030204" pitchFamily="18" charset="0"/>
                            </a:rPr>
                            <m:t>−</m:t>
                          </m:r>
                          <m:sSub>
                            <m:sSubPr>
                              <m:ctrlPr>
                                <a:rPr lang="en-US" sz="1100" i="1">
                                  <a:latin typeface="Cambria Math" panose="02040503050406030204" pitchFamily="18" charset="0"/>
                                </a:rPr>
                              </m:ctrlPr>
                            </m:sSubPr>
                            <m:e>
                              <m:r>
                                <a:rPr lang="en-US" sz="1100" b="0" i="1">
                                  <a:latin typeface="Cambria Math" panose="02040503050406030204" pitchFamily="18" charset="0"/>
                                </a:rPr>
                                <m:t>𝜃</m:t>
                              </m:r>
                            </m:e>
                            <m:sub>
                              <m:r>
                                <a:rPr lang="en-US" sz="1100" b="0" i="1">
                                  <a:latin typeface="Cambria Math" panose="02040503050406030204" pitchFamily="18" charset="0"/>
                                </a:rPr>
                                <m:t>1</m:t>
                              </m:r>
                            </m:sub>
                          </m:sSub>
                        </m:e>
                      </m:d>
                      <m:d>
                        <m:dPr>
                          <m:ctrlPr>
                            <a:rPr lang="en-US" sz="1100" i="1">
                              <a:latin typeface="Cambria Math" panose="02040503050406030204" pitchFamily="18" charset="0"/>
                            </a:rPr>
                          </m:ctrlPr>
                        </m:dPr>
                        <m:e>
                          <m:sSub>
                            <m:sSubPr>
                              <m:ctrlPr>
                                <a:rPr lang="en-US" sz="1100" i="1">
                                  <a:latin typeface="Cambria Math" panose="02040503050406030204" pitchFamily="18" charset="0"/>
                                </a:rPr>
                              </m:ctrlPr>
                            </m:sSubPr>
                            <m:e>
                              <m:r>
                                <a:rPr lang="en-US" sz="1100" b="0" i="1">
                                  <a:latin typeface="Cambria Math" panose="02040503050406030204" pitchFamily="18" charset="0"/>
                                </a:rPr>
                                <m:t>𝜃</m:t>
                              </m:r>
                            </m:e>
                            <m:sub>
                              <m:r>
                                <a:rPr lang="en-US" sz="1100" b="0" i="1">
                                  <a:latin typeface="Cambria Math" panose="02040503050406030204" pitchFamily="18" charset="0"/>
                                </a:rPr>
                                <m:t>𝑗𝑘𝑙</m:t>
                              </m:r>
                            </m:sub>
                          </m:sSub>
                          <m:r>
                            <a:rPr lang="en-US" sz="1100" b="0" i="1">
                              <a:latin typeface="Cambria Math" panose="02040503050406030204" pitchFamily="18" charset="0"/>
                            </a:rPr>
                            <m:t>−</m:t>
                          </m:r>
                          <m:sSub>
                            <m:sSubPr>
                              <m:ctrlPr>
                                <a:rPr lang="en-US" sz="1100" i="1">
                                  <a:latin typeface="Cambria Math" panose="02040503050406030204" pitchFamily="18" charset="0"/>
                                </a:rPr>
                              </m:ctrlPr>
                            </m:sSubPr>
                            <m:e>
                              <m:r>
                                <a:rPr lang="en-US" sz="1100" b="0" i="1">
                                  <a:latin typeface="Cambria Math" panose="02040503050406030204" pitchFamily="18" charset="0"/>
                                </a:rPr>
                                <m:t>𝜃</m:t>
                              </m:r>
                            </m:e>
                            <m:sub>
                              <m:r>
                                <a:rPr lang="en-US" sz="1100" b="0" i="1">
                                  <a:latin typeface="Cambria Math" panose="02040503050406030204" pitchFamily="18" charset="0"/>
                                </a:rPr>
                                <m:t>2</m:t>
                              </m:r>
                            </m:sub>
                          </m:sSub>
                        </m:e>
                      </m:d>
                      <m:func>
                        <m:funcPr>
                          <m:ctrlPr>
                            <a:rPr lang="en-US" sz="1100" i="1">
                              <a:latin typeface="Cambria Math" panose="02040503050406030204" pitchFamily="18" charset="0"/>
                            </a:rPr>
                          </m:ctrlPr>
                        </m:funcPr>
                        <m:fName>
                          <m:r>
                            <a:rPr lang="en-US" sz="1100" b="0" i="1">
                              <a:latin typeface="Cambria Math" panose="02040503050406030204" pitchFamily="18" charset="0"/>
                            </a:rPr>
                            <m:t>𝑐𝑜𝑠</m:t>
                          </m:r>
                        </m:fName>
                        <m:e>
                          <m:d>
                            <m:dPr>
                              <m:ctrlPr>
                                <a:rPr lang="en-US" sz="1100" i="1">
                                  <a:latin typeface="Cambria Math" panose="02040503050406030204" pitchFamily="18" charset="0"/>
                                </a:rPr>
                              </m:ctrlPr>
                            </m:dPr>
                            <m:e>
                              <m:r>
                                <a:rPr lang="en-US" sz="1100" b="0">
                                  <a:latin typeface="Cambria Math" panose="02040503050406030204" pitchFamily="18" charset="0"/>
                                </a:rPr>
                                <m:t>∅</m:t>
                              </m:r>
                            </m:e>
                          </m:d>
                        </m:e>
                      </m:func>
                      <m:r>
                        <a:rPr lang="en-US" sz="1100" b="0">
                          <a:latin typeface="Cambria Math" panose="02040503050406030204" pitchFamily="18" charset="0"/>
                        </a:rPr>
                        <m:t>+</m:t>
                      </m:r>
                      <m:r>
                        <a:rPr lang="en-US" sz="1100" b="0" i="1">
                          <a:latin typeface="Cambria Math" panose="02040503050406030204" pitchFamily="18" charset="0"/>
                        </a:rPr>
                        <m:t>𝑁</m:t>
                      </m:r>
                      <m:r>
                        <a:rPr lang="en-US" sz="1100" b="0">
                          <a:latin typeface="Cambria Math" panose="02040503050406030204" pitchFamily="18" charset="0"/>
                        </a:rPr>
                        <m:t>(</m:t>
                      </m:r>
                      <m:sSub>
                        <m:sSubPr>
                          <m:ctrlPr>
                            <a:rPr lang="en-US" sz="1100" i="1">
                              <a:latin typeface="Cambria Math" panose="02040503050406030204" pitchFamily="18" charset="0"/>
                            </a:rPr>
                          </m:ctrlPr>
                        </m:sSubPr>
                        <m:e>
                          <m:r>
                            <a:rPr lang="en-US" sz="1100" b="0" i="1">
                              <a:latin typeface="Cambria Math" panose="02040503050406030204" pitchFamily="18" charset="0"/>
                            </a:rPr>
                            <m:t>𝑟</m:t>
                          </m:r>
                        </m:e>
                        <m:sub>
                          <m:r>
                            <a:rPr lang="en-US" sz="1100" b="0" i="1">
                              <a:latin typeface="Cambria Math" panose="02040503050406030204" pitchFamily="18" charset="0"/>
                            </a:rPr>
                            <m:t>𝑖𝑗</m:t>
                          </m:r>
                        </m:sub>
                      </m:sSub>
                      <m:r>
                        <a:rPr lang="en-US" sz="1100" b="0" i="1">
                          <a:latin typeface="Cambria Math" panose="02040503050406030204" pitchFamily="18" charset="0"/>
                        </a:rPr>
                        <m:t>−</m:t>
                      </m:r>
                      <m:sSub>
                        <m:sSubPr>
                          <m:ctrlPr>
                            <a:rPr lang="en-US" sz="1100" i="1">
                              <a:latin typeface="Cambria Math" panose="02040503050406030204" pitchFamily="18" charset="0"/>
                            </a:rPr>
                          </m:ctrlPr>
                        </m:sSubPr>
                        <m:e>
                          <m:r>
                            <a:rPr lang="en-US" sz="1100" b="0" i="1">
                              <a:latin typeface="Cambria Math" panose="02040503050406030204" pitchFamily="18" charset="0"/>
                            </a:rPr>
                            <m:t>𝑟</m:t>
                          </m:r>
                        </m:e>
                        <m:sub>
                          <m:r>
                            <a:rPr lang="en-US" sz="1100" b="0" i="1">
                              <a:latin typeface="Cambria Math" panose="02040503050406030204" pitchFamily="18" charset="0"/>
                            </a:rPr>
                            <m:t>1</m:t>
                          </m:r>
                        </m:sub>
                      </m:sSub>
                      <m:r>
                        <a:rPr lang="en-US" sz="1100" b="0">
                          <a:latin typeface="Cambria Math" panose="02040503050406030204" pitchFamily="18" charset="0"/>
                        </a:rPr>
                        <m:t>)(</m:t>
                      </m:r>
                      <m:sSub>
                        <m:sSubPr>
                          <m:ctrlPr>
                            <a:rPr lang="en-US" sz="1100" i="1">
                              <a:latin typeface="Cambria Math" panose="02040503050406030204" pitchFamily="18" charset="0"/>
                            </a:rPr>
                          </m:ctrlPr>
                        </m:sSubPr>
                        <m:e>
                          <m:r>
                            <a:rPr lang="en-US" sz="1100" b="0" i="1">
                              <a:latin typeface="Cambria Math" panose="02040503050406030204" pitchFamily="18" charset="0"/>
                            </a:rPr>
                            <m:t>𝑟</m:t>
                          </m:r>
                        </m:e>
                        <m:sub>
                          <m:r>
                            <a:rPr lang="en-US" sz="1100" b="0" i="1">
                              <a:latin typeface="Cambria Math" panose="02040503050406030204" pitchFamily="18" charset="0"/>
                            </a:rPr>
                            <m:t>𝑘𝑙</m:t>
                          </m:r>
                        </m:sub>
                      </m:sSub>
                      <m:r>
                        <a:rPr lang="en-US" sz="1100" b="0" i="1">
                          <a:latin typeface="Cambria Math" panose="02040503050406030204" pitchFamily="18" charset="0"/>
                        </a:rPr>
                        <m:t>−</m:t>
                      </m:r>
                      <m:sSub>
                        <m:sSubPr>
                          <m:ctrlPr>
                            <a:rPr lang="en-US" sz="1100" i="1">
                              <a:latin typeface="Cambria Math" panose="02040503050406030204" pitchFamily="18" charset="0"/>
                            </a:rPr>
                          </m:ctrlPr>
                        </m:sSubPr>
                        <m:e>
                          <m:r>
                            <a:rPr lang="en-US" sz="1100" b="0" i="1">
                              <a:latin typeface="Cambria Math" panose="02040503050406030204" pitchFamily="18" charset="0"/>
                            </a:rPr>
                            <m:t>𝑟</m:t>
                          </m:r>
                        </m:e>
                        <m:sub>
                          <m:r>
                            <a:rPr lang="en-US" sz="1100" b="0" i="1">
                              <a:latin typeface="Cambria Math" panose="02040503050406030204" pitchFamily="18" charset="0"/>
                            </a:rPr>
                            <m:t>3</m:t>
                          </m:r>
                        </m:sub>
                      </m:sSub>
                      <m:r>
                        <a:rPr lang="en-US" sz="1100" b="0">
                          <a:latin typeface="Cambria Math" panose="02040503050406030204" pitchFamily="18" charset="0"/>
                        </a:rPr>
                        <m:t>)</m:t>
                      </m:r>
                    </m:oMath>
                  </m:oMathPara>
                </a14:m>
                <a:endParaRPr lang="en-US" sz="1100" dirty="0"/>
              </a:p>
            </p:txBody>
          </p:sp>
        </mc:Choice>
        <mc:Fallback xmlns="">
          <p:sp>
            <p:nvSpPr>
              <p:cNvPr id="17" name="TextBox 16"/>
              <p:cNvSpPr txBox="1">
                <a:spLocks noRot="1" noChangeAspect="1" noMove="1" noResize="1" noEditPoints="1" noAdjustHandles="1" noChangeArrowheads="1" noChangeShapeType="1" noTextEdit="1"/>
              </p:cNvSpPr>
              <p:nvPr/>
            </p:nvSpPr>
            <p:spPr>
              <a:xfrm>
                <a:off x="568273" y="3586116"/>
                <a:ext cx="3925297" cy="1694007"/>
              </a:xfrm>
              <a:prstGeom prst="rect">
                <a:avLst/>
              </a:prstGeom>
              <a:blipFill>
                <a:blip r:embed="rId26"/>
                <a:stretch>
                  <a:fillRect l="-6192" t="-29643"/>
                </a:stretch>
              </a:blipFill>
              <a:ln>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566041" y="5496415"/>
                <a:ext cx="3548759" cy="584058"/>
              </a:xfrm>
              <a:prstGeom prst="rect">
                <a:avLst/>
              </a:prstGeom>
              <a:noFill/>
              <a:ln>
                <a:solidFill>
                  <a:srgbClr val="FF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100" b="0" i="1">
                          <a:latin typeface="Cambria Math" panose="02040503050406030204" pitchFamily="18" charset="0"/>
                        </a:rPr>
                        <m:t>𝐾</m:t>
                      </m:r>
                      <m:sSup>
                        <m:sSupPr>
                          <m:ctrlPr>
                            <a:rPr lang="en-US" sz="1100" i="1">
                              <a:latin typeface="Cambria Math" panose="02040503050406030204" pitchFamily="18" charset="0"/>
                            </a:rPr>
                          </m:ctrlPr>
                        </m:sSupPr>
                        <m:e>
                          <m:r>
                            <a:rPr lang="en-US" sz="1100" b="0">
                              <a:latin typeface="Cambria Math" panose="02040503050406030204" pitchFamily="18" charset="0"/>
                            </a:rPr>
                            <m:t>[</m:t>
                          </m:r>
                          <m:f>
                            <m:fPr>
                              <m:ctrlPr>
                                <a:rPr lang="en-US" sz="1100" i="1">
                                  <a:latin typeface="Cambria Math" panose="02040503050406030204" pitchFamily="18" charset="0"/>
                                </a:rPr>
                              </m:ctrlPr>
                            </m:fPr>
                            <m:num>
                              <m:sSub>
                                <m:sSubPr>
                                  <m:ctrlPr>
                                    <a:rPr lang="en-US" sz="1100" i="1">
                                      <a:latin typeface="Cambria Math" panose="02040503050406030204" pitchFamily="18" charset="0"/>
                                    </a:rPr>
                                  </m:ctrlPr>
                                </m:sSubPr>
                                <m:e>
                                  <m:r>
                                    <a:rPr lang="en-US" sz="1100" b="0" i="1">
                                      <a:latin typeface="Cambria Math" panose="02040503050406030204" pitchFamily="18" charset="0"/>
                                    </a:rPr>
                                    <m:t>𝜒</m:t>
                                  </m:r>
                                </m:e>
                                <m:sub>
                                  <m:r>
                                    <a:rPr lang="en-US" sz="1100" b="0" i="1">
                                      <a:latin typeface="Cambria Math" panose="02040503050406030204" pitchFamily="18" charset="0"/>
                                    </a:rPr>
                                    <m:t>𝑖𝑗𝑘𝑙</m:t>
                                  </m:r>
                                </m:sub>
                              </m:sSub>
                              <m:r>
                                <a:rPr lang="en-US" sz="1100" b="0" i="1">
                                  <a:latin typeface="Cambria Math" panose="02040503050406030204" pitchFamily="18" charset="0"/>
                                </a:rPr>
                                <m:t>−</m:t>
                              </m:r>
                              <m:sSub>
                                <m:sSubPr>
                                  <m:ctrlPr>
                                    <a:rPr lang="en-US" sz="1100" i="1">
                                      <a:latin typeface="Cambria Math" panose="02040503050406030204" pitchFamily="18" charset="0"/>
                                    </a:rPr>
                                  </m:ctrlPr>
                                </m:sSubPr>
                                <m:e>
                                  <m:r>
                                    <a:rPr lang="en-US" sz="1100" b="0" i="1">
                                      <a:latin typeface="Cambria Math" panose="02040503050406030204" pitchFamily="18" charset="0"/>
                                    </a:rPr>
                                    <m:t>𝜒</m:t>
                                  </m:r>
                                </m:e>
                                <m:sub>
                                  <m:r>
                                    <a:rPr lang="en-US" sz="1100" b="0" i="1">
                                      <a:latin typeface="Cambria Math" panose="02040503050406030204" pitchFamily="18" charset="0"/>
                                    </a:rPr>
                                    <m:t>𝑘𝑗𝑙𝑖</m:t>
                                  </m:r>
                                </m:sub>
                              </m:sSub>
                              <m:r>
                                <a:rPr lang="en-US" sz="1100" b="0" i="1">
                                  <a:latin typeface="Cambria Math" panose="02040503050406030204" pitchFamily="18" charset="0"/>
                                </a:rPr>
                                <m:t>−</m:t>
                              </m:r>
                              <m:sSub>
                                <m:sSubPr>
                                  <m:ctrlPr>
                                    <a:rPr lang="en-US" sz="1100" i="1">
                                      <a:latin typeface="Cambria Math" panose="02040503050406030204" pitchFamily="18" charset="0"/>
                                    </a:rPr>
                                  </m:ctrlPr>
                                </m:sSubPr>
                                <m:e>
                                  <m:r>
                                    <a:rPr lang="en-US" sz="1100" b="0" i="1">
                                      <a:latin typeface="Cambria Math" panose="02040503050406030204" pitchFamily="18" charset="0"/>
                                    </a:rPr>
                                    <m:t>𝜒</m:t>
                                  </m:r>
                                </m:e>
                                <m:sub>
                                  <m:r>
                                    <a:rPr lang="en-US" sz="1100" b="0" i="1">
                                      <a:latin typeface="Cambria Math" panose="02040503050406030204" pitchFamily="18" charset="0"/>
                                    </a:rPr>
                                    <m:t>𝑙𝑗𝑖𝑘</m:t>
                                  </m:r>
                                </m:sub>
                              </m:sSub>
                            </m:num>
                            <m:den>
                              <m:r>
                                <a:rPr lang="en-US" sz="1100" b="0" i="1">
                                  <a:latin typeface="Cambria Math" panose="02040503050406030204" pitchFamily="18" charset="0"/>
                                </a:rPr>
                                <m:t>3</m:t>
                              </m:r>
                            </m:den>
                          </m:f>
                          <m:r>
                            <a:rPr lang="en-US" sz="1100" b="0" i="1">
                              <a:latin typeface="Cambria Math" panose="02040503050406030204" pitchFamily="18" charset="0"/>
                            </a:rPr>
                            <m:t>−</m:t>
                          </m:r>
                          <m:sSub>
                            <m:sSubPr>
                              <m:ctrlPr>
                                <a:rPr lang="en-US" sz="1100" i="1">
                                  <a:latin typeface="Cambria Math" panose="02040503050406030204" pitchFamily="18" charset="0"/>
                                </a:rPr>
                              </m:ctrlPr>
                            </m:sSubPr>
                            <m:e>
                              <m:r>
                                <a:rPr lang="en-US" sz="1100" b="0" i="1">
                                  <a:latin typeface="Cambria Math" panose="02040503050406030204" pitchFamily="18" charset="0"/>
                                </a:rPr>
                                <m:t>𝜒</m:t>
                              </m:r>
                            </m:e>
                            <m:sub>
                              <m:r>
                                <a:rPr lang="en-US" sz="1100" b="0" i="1">
                                  <a:latin typeface="Cambria Math" panose="02040503050406030204" pitchFamily="18" charset="0"/>
                                </a:rPr>
                                <m:t>0</m:t>
                              </m:r>
                            </m:sub>
                          </m:sSub>
                          <m:r>
                            <a:rPr lang="en-US" sz="1100" b="0">
                              <a:latin typeface="Cambria Math" panose="02040503050406030204" pitchFamily="18" charset="0"/>
                            </a:rPr>
                            <m:t>]</m:t>
                          </m:r>
                        </m:e>
                        <m:sup>
                          <m:r>
                            <a:rPr lang="en-US" sz="1100" b="0" i="1">
                              <a:latin typeface="Cambria Math" panose="02040503050406030204" pitchFamily="18" charset="0"/>
                            </a:rPr>
                            <m:t>2</m:t>
                          </m:r>
                        </m:sup>
                      </m:sSup>
                      <m:r>
                        <a:rPr lang="en-US" sz="1100" b="0">
                          <a:latin typeface="Cambria Math" panose="02040503050406030204" pitchFamily="18" charset="0"/>
                        </a:rPr>
                        <m:t>+</m:t>
                      </m:r>
                      <m:sSub>
                        <m:sSubPr>
                          <m:ctrlPr>
                            <a:rPr lang="en-US" sz="1100" i="1">
                              <a:latin typeface="Cambria Math" panose="02040503050406030204" pitchFamily="18" charset="0"/>
                            </a:rPr>
                          </m:ctrlPr>
                        </m:sSubPr>
                        <m:e>
                          <m:r>
                            <a:rPr lang="en-US" sz="1100" b="0" i="1">
                              <a:latin typeface="Cambria Math" panose="02040503050406030204" pitchFamily="18" charset="0"/>
                            </a:rPr>
                            <m:t>𝑀</m:t>
                          </m:r>
                        </m:e>
                        <m:sub>
                          <m:r>
                            <a:rPr lang="en-US" sz="1100" b="0" i="1">
                              <a:latin typeface="Cambria Math" panose="02040503050406030204" pitchFamily="18" charset="0"/>
                            </a:rPr>
                            <m:t>1</m:t>
                          </m:r>
                        </m:sub>
                      </m:sSub>
                      <m:d>
                        <m:dPr>
                          <m:ctrlPr>
                            <a:rPr lang="en-US" sz="1100" i="1">
                              <a:latin typeface="Cambria Math" panose="02040503050406030204" pitchFamily="18" charset="0"/>
                            </a:rPr>
                          </m:ctrlPr>
                        </m:dPr>
                        <m:e>
                          <m:sSub>
                            <m:sSubPr>
                              <m:ctrlPr>
                                <a:rPr lang="en-US" sz="1100" i="1">
                                  <a:latin typeface="Cambria Math" panose="02040503050406030204" pitchFamily="18" charset="0"/>
                                </a:rPr>
                              </m:ctrlPr>
                            </m:sSubPr>
                            <m:e>
                              <m:r>
                                <a:rPr lang="en-US" sz="1100" b="0" i="1">
                                  <a:latin typeface="Cambria Math" panose="02040503050406030204" pitchFamily="18" charset="0"/>
                                </a:rPr>
                                <m:t>𝜃</m:t>
                              </m:r>
                            </m:e>
                            <m:sub>
                              <m:r>
                                <a:rPr lang="en-US" sz="1100" b="0" i="1">
                                  <a:latin typeface="Cambria Math" panose="02040503050406030204" pitchFamily="18" charset="0"/>
                                </a:rPr>
                                <m:t>𝑖𝑗𝑘</m:t>
                              </m:r>
                            </m:sub>
                          </m:sSub>
                          <m:r>
                            <a:rPr lang="en-US" sz="1100" b="0" i="1">
                              <a:latin typeface="Cambria Math" panose="02040503050406030204" pitchFamily="18" charset="0"/>
                            </a:rPr>
                            <m:t>−</m:t>
                          </m:r>
                          <m:sSub>
                            <m:sSubPr>
                              <m:ctrlPr>
                                <a:rPr lang="en-US" sz="1100" i="1">
                                  <a:latin typeface="Cambria Math" panose="02040503050406030204" pitchFamily="18" charset="0"/>
                                </a:rPr>
                              </m:ctrlPr>
                            </m:sSubPr>
                            <m:e>
                              <m:r>
                                <a:rPr lang="en-US" sz="1100" b="0" i="1">
                                  <a:latin typeface="Cambria Math" panose="02040503050406030204" pitchFamily="18" charset="0"/>
                                </a:rPr>
                                <m:t>𝜃</m:t>
                              </m:r>
                            </m:e>
                            <m:sub>
                              <m:r>
                                <a:rPr lang="en-US" sz="1100" b="0" i="1">
                                  <a:latin typeface="Cambria Math" panose="02040503050406030204" pitchFamily="18" charset="0"/>
                                </a:rPr>
                                <m:t>1</m:t>
                              </m:r>
                            </m:sub>
                          </m:sSub>
                        </m:e>
                      </m:d>
                      <m:d>
                        <m:dPr>
                          <m:ctrlPr>
                            <a:rPr lang="en-US" sz="1100" i="1">
                              <a:latin typeface="Cambria Math" panose="02040503050406030204" pitchFamily="18" charset="0"/>
                            </a:rPr>
                          </m:ctrlPr>
                        </m:dPr>
                        <m:e>
                          <m:sSub>
                            <m:sSubPr>
                              <m:ctrlPr>
                                <a:rPr lang="en-US" sz="1100" i="1">
                                  <a:latin typeface="Cambria Math" panose="02040503050406030204" pitchFamily="18" charset="0"/>
                                </a:rPr>
                              </m:ctrlPr>
                            </m:sSubPr>
                            <m:e>
                              <m:r>
                                <a:rPr lang="en-US" sz="1100" b="0" i="1">
                                  <a:latin typeface="Cambria Math" panose="02040503050406030204" pitchFamily="18" charset="0"/>
                                </a:rPr>
                                <m:t>𝜃</m:t>
                              </m:r>
                            </m:e>
                            <m:sub>
                              <m:r>
                                <a:rPr lang="en-US" sz="1100" b="0" i="1">
                                  <a:latin typeface="Cambria Math" panose="02040503050406030204" pitchFamily="18" charset="0"/>
                                </a:rPr>
                                <m:t>𝑘𝑗𝑙</m:t>
                              </m:r>
                            </m:sub>
                          </m:sSub>
                          <m:r>
                            <a:rPr lang="en-US" sz="1100" b="0" i="1">
                              <a:latin typeface="Cambria Math" panose="02040503050406030204" pitchFamily="18" charset="0"/>
                            </a:rPr>
                            <m:t>−</m:t>
                          </m:r>
                          <m:sSub>
                            <m:sSubPr>
                              <m:ctrlPr>
                                <a:rPr lang="en-US" sz="1100" i="1">
                                  <a:latin typeface="Cambria Math" panose="02040503050406030204" pitchFamily="18" charset="0"/>
                                </a:rPr>
                              </m:ctrlPr>
                            </m:sSubPr>
                            <m:e>
                              <m:r>
                                <a:rPr lang="en-US" sz="1100" b="0" i="1">
                                  <a:latin typeface="Cambria Math" panose="02040503050406030204" pitchFamily="18" charset="0"/>
                                </a:rPr>
                                <m:t>𝜃</m:t>
                              </m:r>
                            </m:e>
                            <m:sub>
                              <m:r>
                                <a:rPr lang="en-US" sz="1100" b="0" i="1">
                                  <a:latin typeface="Cambria Math" panose="02040503050406030204" pitchFamily="18" charset="0"/>
                                </a:rPr>
                                <m:t>3</m:t>
                              </m:r>
                            </m:sub>
                          </m:sSub>
                        </m:e>
                      </m:d>
                      <m:r>
                        <a:rPr lang="en-US" sz="1100" b="0">
                          <a:latin typeface="Cambria Math" panose="02040503050406030204" pitchFamily="18" charset="0"/>
                        </a:rPr>
                        <m:t>+</m:t>
                      </m:r>
                      <m:sSub>
                        <m:sSubPr>
                          <m:ctrlPr>
                            <a:rPr lang="en-US" sz="1100" i="1">
                              <a:latin typeface="Cambria Math" panose="02040503050406030204" pitchFamily="18" charset="0"/>
                            </a:rPr>
                          </m:ctrlPr>
                        </m:sSubPr>
                        <m:e>
                          <m:r>
                            <a:rPr lang="en-US" sz="1100" b="0" i="1">
                              <a:latin typeface="Cambria Math" panose="02040503050406030204" pitchFamily="18" charset="0"/>
                            </a:rPr>
                            <m:t>𝑀</m:t>
                          </m:r>
                        </m:e>
                        <m:sub>
                          <m:r>
                            <a:rPr lang="en-US" sz="1100" b="0" i="1">
                              <a:latin typeface="Cambria Math" panose="02040503050406030204" pitchFamily="18" charset="0"/>
                            </a:rPr>
                            <m:t>2</m:t>
                          </m:r>
                        </m:sub>
                      </m:sSub>
                      <m:d>
                        <m:dPr>
                          <m:ctrlPr>
                            <a:rPr lang="en-US" sz="1100" i="1">
                              <a:latin typeface="Cambria Math" panose="02040503050406030204" pitchFamily="18" charset="0"/>
                            </a:rPr>
                          </m:ctrlPr>
                        </m:dPr>
                        <m:e>
                          <m:sSub>
                            <m:sSubPr>
                              <m:ctrlPr>
                                <a:rPr lang="en-US" sz="1100" i="1">
                                  <a:latin typeface="Cambria Math" panose="02040503050406030204" pitchFamily="18" charset="0"/>
                                </a:rPr>
                              </m:ctrlPr>
                            </m:sSubPr>
                            <m:e>
                              <m:r>
                                <a:rPr lang="en-US" sz="1100" b="0" i="1">
                                  <a:latin typeface="Cambria Math" panose="02040503050406030204" pitchFamily="18" charset="0"/>
                                </a:rPr>
                                <m:t>𝜃</m:t>
                              </m:r>
                            </m:e>
                            <m:sub>
                              <m:r>
                                <a:rPr lang="en-US" sz="1100" b="0" i="1">
                                  <a:latin typeface="Cambria Math" panose="02040503050406030204" pitchFamily="18" charset="0"/>
                                </a:rPr>
                                <m:t>𝑖𝑗𝑘</m:t>
                              </m:r>
                            </m:sub>
                          </m:sSub>
                          <m:r>
                            <a:rPr lang="en-US" sz="1100" b="0" i="1">
                              <a:latin typeface="Cambria Math" panose="02040503050406030204" pitchFamily="18" charset="0"/>
                            </a:rPr>
                            <m:t>−</m:t>
                          </m:r>
                          <m:sSub>
                            <m:sSubPr>
                              <m:ctrlPr>
                                <a:rPr lang="en-US" sz="1100" i="1">
                                  <a:latin typeface="Cambria Math" panose="02040503050406030204" pitchFamily="18" charset="0"/>
                                </a:rPr>
                              </m:ctrlPr>
                            </m:sSubPr>
                            <m:e>
                              <m:r>
                                <a:rPr lang="en-US" sz="1100" b="0" i="1">
                                  <a:latin typeface="Cambria Math" panose="02040503050406030204" pitchFamily="18" charset="0"/>
                                </a:rPr>
                                <m:t>𝜃</m:t>
                              </m:r>
                            </m:e>
                            <m:sub>
                              <m:r>
                                <a:rPr lang="en-US" sz="1100" b="0" i="1">
                                  <a:latin typeface="Cambria Math" panose="02040503050406030204" pitchFamily="18" charset="0"/>
                                </a:rPr>
                                <m:t>1</m:t>
                              </m:r>
                            </m:sub>
                          </m:sSub>
                        </m:e>
                      </m:d>
                      <m:d>
                        <m:dPr>
                          <m:ctrlPr>
                            <a:rPr lang="en-US" sz="1100" i="1">
                              <a:latin typeface="Cambria Math" panose="02040503050406030204" pitchFamily="18" charset="0"/>
                            </a:rPr>
                          </m:ctrlPr>
                        </m:dPr>
                        <m:e>
                          <m:sSub>
                            <m:sSubPr>
                              <m:ctrlPr>
                                <a:rPr lang="en-US" sz="1100" i="1">
                                  <a:latin typeface="Cambria Math" panose="02040503050406030204" pitchFamily="18" charset="0"/>
                                </a:rPr>
                              </m:ctrlPr>
                            </m:sSubPr>
                            <m:e>
                              <m:r>
                                <a:rPr lang="en-US" sz="1100" b="0" i="1">
                                  <a:latin typeface="Cambria Math" panose="02040503050406030204" pitchFamily="18" charset="0"/>
                                </a:rPr>
                                <m:t>𝜃</m:t>
                              </m:r>
                            </m:e>
                            <m:sub>
                              <m:r>
                                <a:rPr lang="en-US" sz="1100" b="0" i="1">
                                  <a:latin typeface="Cambria Math" panose="02040503050406030204" pitchFamily="18" charset="0"/>
                                </a:rPr>
                                <m:t>𝑖𝑗𝑙</m:t>
                              </m:r>
                            </m:sub>
                          </m:sSub>
                          <m:r>
                            <a:rPr lang="en-US" sz="1100" b="0" i="1">
                              <a:latin typeface="Cambria Math" panose="02040503050406030204" pitchFamily="18" charset="0"/>
                            </a:rPr>
                            <m:t>−</m:t>
                          </m:r>
                          <m:sSub>
                            <m:sSubPr>
                              <m:ctrlPr>
                                <a:rPr lang="en-US" sz="1100" i="1">
                                  <a:latin typeface="Cambria Math" panose="02040503050406030204" pitchFamily="18" charset="0"/>
                                </a:rPr>
                              </m:ctrlPr>
                            </m:sSubPr>
                            <m:e>
                              <m:r>
                                <a:rPr lang="en-US" sz="1100" b="0" i="1">
                                  <a:latin typeface="Cambria Math" panose="02040503050406030204" pitchFamily="18" charset="0"/>
                                </a:rPr>
                                <m:t>𝜃</m:t>
                              </m:r>
                            </m:e>
                            <m:sub>
                              <m:r>
                                <a:rPr lang="en-US" sz="1100" b="0" i="1">
                                  <a:latin typeface="Cambria Math" panose="02040503050406030204" pitchFamily="18" charset="0"/>
                                </a:rPr>
                                <m:t>2</m:t>
                              </m:r>
                            </m:sub>
                          </m:sSub>
                        </m:e>
                      </m:d>
                      <m:r>
                        <a:rPr lang="en-US" sz="1100" b="0">
                          <a:latin typeface="Cambria Math" panose="02040503050406030204" pitchFamily="18" charset="0"/>
                        </a:rPr>
                        <m:t>+</m:t>
                      </m:r>
                      <m:sSub>
                        <m:sSubPr>
                          <m:ctrlPr>
                            <a:rPr lang="en-US" sz="1100" i="1">
                              <a:latin typeface="Cambria Math" panose="02040503050406030204" pitchFamily="18" charset="0"/>
                            </a:rPr>
                          </m:ctrlPr>
                        </m:sSubPr>
                        <m:e>
                          <m:r>
                            <a:rPr lang="en-US" sz="1100" b="0" i="1">
                              <a:latin typeface="Cambria Math" panose="02040503050406030204" pitchFamily="18" charset="0"/>
                            </a:rPr>
                            <m:t>𝑀</m:t>
                          </m:r>
                        </m:e>
                        <m:sub>
                          <m:r>
                            <a:rPr lang="en-US" sz="1100" b="0" i="1">
                              <a:latin typeface="Cambria Math" panose="02040503050406030204" pitchFamily="18" charset="0"/>
                            </a:rPr>
                            <m:t>1</m:t>
                          </m:r>
                        </m:sub>
                      </m:sSub>
                      <m:r>
                        <a:rPr lang="en-US" sz="1100" b="0">
                          <a:latin typeface="Cambria Math" panose="02040503050406030204" pitchFamily="18" charset="0"/>
                        </a:rPr>
                        <m:t>(</m:t>
                      </m:r>
                      <m:sSub>
                        <m:sSubPr>
                          <m:ctrlPr>
                            <a:rPr lang="en-US" sz="1100" i="1">
                              <a:latin typeface="Cambria Math" panose="02040503050406030204" pitchFamily="18" charset="0"/>
                            </a:rPr>
                          </m:ctrlPr>
                        </m:sSubPr>
                        <m:e>
                          <m:r>
                            <a:rPr lang="en-US" sz="1100" b="0" i="1">
                              <a:latin typeface="Cambria Math" panose="02040503050406030204" pitchFamily="18" charset="0"/>
                            </a:rPr>
                            <m:t>𝜃</m:t>
                          </m:r>
                        </m:e>
                        <m:sub>
                          <m:r>
                            <a:rPr lang="en-US" sz="1100" b="0" i="1">
                              <a:latin typeface="Cambria Math" panose="02040503050406030204" pitchFamily="18" charset="0"/>
                            </a:rPr>
                            <m:t>𝑖𝑗𝑙</m:t>
                          </m:r>
                        </m:sub>
                      </m:sSub>
                      <m:r>
                        <a:rPr lang="en-US" sz="1100" b="0" i="1">
                          <a:latin typeface="Cambria Math" panose="02040503050406030204" pitchFamily="18" charset="0"/>
                        </a:rPr>
                        <m:t>−</m:t>
                      </m:r>
                      <m:sSub>
                        <m:sSubPr>
                          <m:ctrlPr>
                            <a:rPr lang="en-US" sz="1100" i="1">
                              <a:latin typeface="Cambria Math" panose="02040503050406030204" pitchFamily="18" charset="0"/>
                            </a:rPr>
                          </m:ctrlPr>
                        </m:sSubPr>
                        <m:e>
                          <m:r>
                            <a:rPr lang="en-US" sz="1100" b="0" i="1">
                              <a:latin typeface="Cambria Math" panose="02040503050406030204" pitchFamily="18" charset="0"/>
                            </a:rPr>
                            <m:t>𝜃</m:t>
                          </m:r>
                        </m:e>
                        <m:sub>
                          <m:r>
                            <a:rPr lang="en-US" sz="1100" b="0" i="1">
                              <a:latin typeface="Cambria Math" panose="02040503050406030204" pitchFamily="18" charset="0"/>
                            </a:rPr>
                            <m:t>2</m:t>
                          </m:r>
                        </m:sub>
                      </m:sSub>
                      <m:r>
                        <a:rPr lang="en-US" sz="1100" b="0">
                          <a:latin typeface="Cambria Math" panose="02040503050406030204" pitchFamily="18" charset="0"/>
                        </a:rPr>
                        <m:t>)(</m:t>
                      </m:r>
                      <m:sSub>
                        <m:sSubPr>
                          <m:ctrlPr>
                            <a:rPr lang="en-US" sz="1100" i="1">
                              <a:latin typeface="Cambria Math" panose="02040503050406030204" pitchFamily="18" charset="0"/>
                            </a:rPr>
                          </m:ctrlPr>
                        </m:sSubPr>
                        <m:e>
                          <m:r>
                            <a:rPr lang="en-US" sz="1100" b="0" i="1">
                              <a:latin typeface="Cambria Math" panose="02040503050406030204" pitchFamily="18" charset="0"/>
                            </a:rPr>
                            <m:t>𝜃</m:t>
                          </m:r>
                        </m:e>
                        <m:sub>
                          <m:r>
                            <a:rPr lang="en-US" sz="1100" b="0" i="1">
                              <a:latin typeface="Cambria Math" panose="02040503050406030204" pitchFamily="18" charset="0"/>
                            </a:rPr>
                            <m:t>𝑘𝑗𝑙</m:t>
                          </m:r>
                        </m:sub>
                      </m:sSub>
                      <m:r>
                        <a:rPr lang="en-US" sz="1100" b="0" i="1">
                          <a:latin typeface="Cambria Math" panose="02040503050406030204" pitchFamily="18" charset="0"/>
                        </a:rPr>
                        <m:t>−</m:t>
                      </m:r>
                      <m:sSub>
                        <m:sSubPr>
                          <m:ctrlPr>
                            <a:rPr lang="en-US" sz="1100" i="1">
                              <a:latin typeface="Cambria Math" panose="02040503050406030204" pitchFamily="18" charset="0"/>
                            </a:rPr>
                          </m:ctrlPr>
                        </m:sSubPr>
                        <m:e>
                          <m:r>
                            <a:rPr lang="en-US" sz="1100" b="0" i="1">
                              <a:latin typeface="Cambria Math" panose="02040503050406030204" pitchFamily="18" charset="0"/>
                            </a:rPr>
                            <m:t>𝜃</m:t>
                          </m:r>
                        </m:e>
                        <m:sub>
                          <m:r>
                            <a:rPr lang="en-US" sz="1100" b="0" i="1">
                              <a:latin typeface="Cambria Math" panose="02040503050406030204" pitchFamily="18" charset="0"/>
                            </a:rPr>
                            <m:t>3</m:t>
                          </m:r>
                        </m:sub>
                      </m:sSub>
                      <m:r>
                        <a:rPr lang="en-US" sz="1100" b="0">
                          <a:latin typeface="Cambria Math" panose="02040503050406030204" pitchFamily="18" charset="0"/>
                        </a:rPr>
                        <m:t>)</m:t>
                      </m:r>
                    </m:oMath>
                  </m:oMathPara>
                </a14:m>
                <a:endParaRPr lang="en-US" sz="1100" dirty="0"/>
              </a:p>
            </p:txBody>
          </p:sp>
        </mc:Choice>
        <mc:Fallback xmlns="">
          <p:sp>
            <p:nvSpPr>
              <p:cNvPr id="18" name="TextBox 17"/>
              <p:cNvSpPr txBox="1">
                <a:spLocks noRot="1" noChangeAspect="1" noMove="1" noResize="1" noEditPoints="1" noAdjustHandles="1" noChangeArrowheads="1" noChangeShapeType="1" noTextEdit="1"/>
              </p:cNvSpPr>
              <p:nvPr/>
            </p:nvSpPr>
            <p:spPr>
              <a:xfrm>
                <a:off x="566041" y="5496415"/>
                <a:ext cx="3548759" cy="584058"/>
              </a:xfrm>
              <a:prstGeom prst="rect">
                <a:avLst/>
              </a:prstGeom>
              <a:blipFill>
                <a:blip r:embed="rId27"/>
                <a:stretch>
                  <a:fillRect/>
                </a:stretch>
              </a:blipFill>
              <a:ln>
                <a:solidFill>
                  <a:srgbClr val="FF0000"/>
                </a:solidFill>
              </a:ln>
            </p:spPr>
            <p:txBody>
              <a:bodyPr/>
              <a:lstStyle/>
              <a:p>
                <a:r>
                  <a:rPr lang="en-US">
                    <a:noFill/>
                  </a:rPr>
                  <a:t> </a:t>
                </a:r>
              </a:p>
            </p:txBody>
          </p:sp>
        </mc:Fallback>
      </mc:AlternateContent>
      <p:cxnSp>
        <p:nvCxnSpPr>
          <p:cNvPr id="19" name="Straight Arrow Connector 18"/>
          <p:cNvCxnSpPr>
            <a:stCxn id="14" idx="3"/>
          </p:cNvCxnSpPr>
          <p:nvPr/>
        </p:nvCxnSpPr>
        <p:spPr>
          <a:xfrm flipV="1">
            <a:off x="2445384" y="1957960"/>
            <a:ext cx="217480" cy="323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5" idx="3"/>
          </p:cNvCxnSpPr>
          <p:nvPr/>
        </p:nvCxnSpPr>
        <p:spPr>
          <a:xfrm>
            <a:off x="3080349" y="2545761"/>
            <a:ext cx="392480" cy="3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6" idx="3"/>
          </p:cNvCxnSpPr>
          <p:nvPr/>
        </p:nvCxnSpPr>
        <p:spPr>
          <a:xfrm>
            <a:off x="4188770" y="3129479"/>
            <a:ext cx="304800" cy="33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8" idx="3"/>
          </p:cNvCxnSpPr>
          <p:nvPr/>
        </p:nvCxnSpPr>
        <p:spPr>
          <a:xfrm flipV="1">
            <a:off x="4114800" y="5784295"/>
            <a:ext cx="267120" cy="414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6195640" y="2939015"/>
            <a:ext cx="450407" cy="380927"/>
            <a:chOff x="7968349" y="3488521"/>
            <a:chExt cx="450407" cy="380927"/>
          </a:xfrm>
        </p:grpSpPr>
        <p:grpSp>
          <p:nvGrpSpPr>
            <p:cNvPr id="36" name="Group 35"/>
            <p:cNvGrpSpPr/>
            <p:nvPr/>
          </p:nvGrpSpPr>
          <p:grpSpPr>
            <a:xfrm>
              <a:off x="7968349" y="3488521"/>
              <a:ext cx="450407" cy="380927"/>
              <a:chOff x="10624464" y="3508360"/>
              <a:chExt cx="600543" cy="507903"/>
            </a:xfrm>
          </p:grpSpPr>
          <p:grpSp>
            <p:nvGrpSpPr>
              <p:cNvPr id="37" name="Group 36"/>
              <p:cNvGrpSpPr/>
              <p:nvPr/>
            </p:nvGrpSpPr>
            <p:grpSpPr>
              <a:xfrm>
                <a:off x="10667654" y="3508360"/>
                <a:ext cx="557353" cy="443936"/>
                <a:chOff x="10667654" y="3508360"/>
                <a:chExt cx="557353" cy="443936"/>
              </a:xfrm>
            </p:grpSpPr>
            <p:cxnSp>
              <p:nvCxnSpPr>
                <p:cNvPr id="39" name="Straight Connector 38"/>
                <p:cNvCxnSpPr/>
                <p:nvPr/>
              </p:nvCxnSpPr>
              <p:spPr>
                <a:xfrm flipV="1">
                  <a:off x="10787506" y="3535026"/>
                  <a:ext cx="158825" cy="2501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0" name="Group 39"/>
                <p:cNvGrpSpPr/>
                <p:nvPr/>
              </p:nvGrpSpPr>
              <p:grpSpPr>
                <a:xfrm>
                  <a:off x="10667654" y="3508360"/>
                  <a:ext cx="557353" cy="443936"/>
                  <a:chOff x="10667654" y="3508360"/>
                  <a:chExt cx="557353" cy="443936"/>
                </a:xfrm>
              </p:grpSpPr>
              <p:grpSp>
                <p:nvGrpSpPr>
                  <p:cNvPr id="41" name="Group 40"/>
                  <p:cNvGrpSpPr/>
                  <p:nvPr/>
                </p:nvGrpSpPr>
                <p:grpSpPr>
                  <a:xfrm>
                    <a:off x="10667654" y="3764840"/>
                    <a:ext cx="557353" cy="187456"/>
                    <a:chOff x="8022951" y="2810523"/>
                    <a:chExt cx="557353" cy="187456"/>
                  </a:xfrm>
                </p:grpSpPr>
                <p:sp>
                  <p:nvSpPr>
                    <p:cNvPr id="43" name="Oval 42"/>
                    <p:cNvSpPr/>
                    <p:nvPr/>
                  </p:nvSpPr>
                  <p:spPr>
                    <a:xfrm>
                      <a:off x="8022951" y="2810523"/>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44" name="Oval 43"/>
                    <p:cNvSpPr/>
                    <p:nvPr/>
                  </p:nvSpPr>
                  <p:spPr>
                    <a:xfrm>
                      <a:off x="8488864" y="2906539"/>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cxnSp>
                  <p:nvCxnSpPr>
                    <p:cNvPr id="45" name="Straight Connector 44"/>
                    <p:cNvCxnSpPr>
                      <a:endCxn id="44" idx="2"/>
                    </p:cNvCxnSpPr>
                    <p:nvPr/>
                  </p:nvCxnSpPr>
                  <p:spPr>
                    <a:xfrm>
                      <a:off x="8200411" y="2912786"/>
                      <a:ext cx="288453" cy="394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2" name="Oval 41"/>
                  <p:cNvSpPr/>
                  <p:nvPr/>
                </p:nvSpPr>
                <p:spPr>
                  <a:xfrm>
                    <a:off x="10900611" y="3508360"/>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grpSp>
          </p:grpSp>
          <p:sp>
            <p:nvSpPr>
              <p:cNvPr id="38" name="Arc 37"/>
              <p:cNvSpPr/>
              <p:nvPr/>
            </p:nvSpPr>
            <p:spPr>
              <a:xfrm rot="968483">
                <a:off x="10624464" y="3692368"/>
                <a:ext cx="316567" cy="323895"/>
              </a:xfrm>
              <a:prstGeom prst="arc">
                <a:avLst>
                  <a:gd name="adj1" fmla="val 16567345"/>
                  <a:gd name="adj2" fmla="val 21077226"/>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mc:AlternateContent xmlns:mc="http://schemas.openxmlformats.org/markup-compatibility/2006" xmlns:a14="http://schemas.microsoft.com/office/drawing/2010/main">
          <mc:Choice Requires="a14">
            <p:sp>
              <p:nvSpPr>
                <p:cNvPr id="46" name="TextBox 45"/>
                <p:cNvSpPr txBox="1"/>
                <p:nvPr/>
              </p:nvSpPr>
              <p:spPr>
                <a:xfrm>
                  <a:off x="8213129" y="3596439"/>
                  <a:ext cx="94770" cy="1384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900" i="1">
                            <a:latin typeface="Cambria Math" panose="02040503050406030204" pitchFamily="18" charset="0"/>
                            <a:ea typeface="Cambria Math" panose="02040503050406030204" pitchFamily="18" charset="0"/>
                          </a:rPr>
                          <m:t>𝜃</m:t>
                        </m:r>
                      </m:oMath>
                    </m:oMathPara>
                  </a14:m>
                  <a:endParaRPr lang="en-US" sz="900" dirty="0"/>
                </a:p>
              </p:txBody>
            </p:sp>
          </mc:Choice>
          <mc:Fallback xmlns="">
            <p:sp>
              <p:nvSpPr>
                <p:cNvPr id="46" name="TextBox 45"/>
                <p:cNvSpPr txBox="1">
                  <a:spLocks noRot="1" noChangeAspect="1" noMove="1" noResize="1" noEditPoints="1" noAdjustHandles="1" noChangeArrowheads="1" noChangeShapeType="1" noTextEdit="1"/>
                </p:cNvSpPr>
                <p:nvPr/>
              </p:nvSpPr>
              <p:spPr>
                <a:xfrm>
                  <a:off x="8213129" y="3596439"/>
                  <a:ext cx="94770" cy="138499"/>
                </a:xfrm>
                <a:prstGeom prst="rect">
                  <a:avLst/>
                </a:prstGeom>
                <a:blipFill>
                  <a:blip r:embed="rId13"/>
                  <a:stretch>
                    <a:fillRect l="-31250" r="-25000" b="-8696"/>
                  </a:stretch>
                </a:blipFill>
              </p:spPr>
              <p:txBody>
                <a:bodyPr/>
                <a:lstStyle/>
                <a:p>
                  <a:r>
                    <a:rPr lang="en-US">
                      <a:noFill/>
                    </a:rPr>
                    <a:t> </a:t>
                  </a:r>
                </a:p>
              </p:txBody>
            </p:sp>
          </mc:Fallback>
        </mc:AlternateContent>
      </p:grpSp>
      <p:grpSp>
        <p:nvGrpSpPr>
          <p:cNvPr id="3" name="Group 2"/>
          <p:cNvGrpSpPr/>
          <p:nvPr/>
        </p:nvGrpSpPr>
        <p:grpSpPr>
          <a:xfrm>
            <a:off x="5699071" y="2393848"/>
            <a:ext cx="418015" cy="250646"/>
            <a:chOff x="6026972" y="2846580"/>
            <a:chExt cx="418015" cy="250646"/>
          </a:xfrm>
        </p:grpSpPr>
        <p:grpSp>
          <p:nvGrpSpPr>
            <p:cNvPr id="32" name="Group 31"/>
            <p:cNvGrpSpPr/>
            <p:nvPr/>
          </p:nvGrpSpPr>
          <p:grpSpPr>
            <a:xfrm rot="21258310">
              <a:off x="6026972" y="2956634"/>
              <a:ext cx="418015" cy="140592"/>
              <a:chOff x="8022951" y="2810523"/>
              <a:chExt cx="557353" cy="187456"/>
            </a:xfrm>
          </p:grpSpPr>
          <p:sp>
            <p:nvSpPr>
              <p:cNvPr id="33" name="Oval 32"/>
              <p:cNvSpPr/>
              <p:nvPr/>
            </p:nvSpPr>
            <p:spPr>
              <a:xfrm>
                <a:off x="8022951" y="2810523"/>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4" name="Oval 33"/>
              <p:cNvSpPr/>
              <p:nvPr/>
            </p:nvSpPr>
            <p:spPr>
              <a:xfrm>
                <a:off x="8488864" y="2906539"/>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35" name="Straight Connector 34"/>
              <p:cNvCxnSpPr>
                <a:endCxn id="34" idx="2"/>
              </p:cNvCxnSpPr>
              <p:nvPr/>
            </p:nvCxnSpPr>
            <p:spPr>
              <a:xfrm>
                <a:off x="8200411" y="2912786"/>
                <a:ext cx="288453" cy="394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6077293" y="2846580"/>
              <a:ext cx="330866" cy="138499"/>
              <a:chOff x="8103056" y="2652441"/>
              <a:chExt cx="441155" cy="184665"/>
            </a:xfrm>
          </p:grpSpPr>
          <mc:AlternateContent xmlns:mc="http://schemas.openxmlformats.org/markup-compatibility/2006" xmlns:a14="http://schemas.microsoft.com/office/drawing/2010/main">
            <mc:Choice Requires="a14">
              <p:sp>
                <p:nvSpPr>
                  <p:cNvPr id="48" name="TextBox 47"/>
                  <p:cNvSpPr txBox="1"/>
                  <p:nvPr/>
                </p:nvSpPr>
                <p:spPr>
                  <a:xfrm>
                    <a:off x="8271733" y="2652441"/>
                    <a:ext cx="110287" cy="1846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900" i="1">
                              <a:latin typeface="Cambria Math" panose="02040503050406030204" pitchFamily="18" charset="0"/>
                            </a:rPr>
                            <m:t>𝑟</m:t>
                          </m:r>
                        </m:oMath>
                      </m:oMathPara>
                    </a14:m>
                    <a:endParaRPr lang="en-US" sz="900" dirty="0"/>
                  </a:p>
                </p:txBody>
              </p:sp>
            </mc:Choice>
            <mc:Fallback xmlns="">
              <p:sp>
                <p:nvSpPr>
                  <p:cNvPr id="48" name="TextBox 47"/>
                  <p:cNvSpPr txBox="1">
                    <a:spLocks noRot="1" noChangeAspect="1" noMove="1" noResize="1" noEditPoints="1" noAdjustHandles="1" noChangeArrowheads="1" noChangeShapeType="1" noTextEdit="1"/>
                  </p:cNvSpPr>
                  <p:nvPr/>
                </p:nvSpPr>
                <p:spPr>
                  <a:xfrm>
                    <a:off x="8271733" y="2652441"/>
                    <a:ext cx="110287" cy="184665"/>
                  </a:xfrm>
                  <a:prstGeom prst="rect">
                    <a:avLst/>
                  </a:prstGeom>
                  <a:blipFill>
                    <a:blip r:embed="rId14"/>
                    <a:stretch>
                      <a:fillRect l="-23077" r="-23077" b="-4545"/>
                    </a:stretch>
                  </a:blipFill>
                </p:spPr>
                <p:txBody>
                  <a:bodyPr/>
                  <a:lstStyle/>
                  <a:p>
                    <a:r>
                      <a:rPr lang="en-US">
                        <a:noFill/>
                      </a:rPr>
                      <a:t> </a:t>
                    </a:r>
                  </a:p>
                </p:txBody>
              </p:sp>
            </mc:Fallback>
          </mc:AlternateContent>
          <p:grpSp>
            <p:nvGrpSpPr>
              <p:cNvPr id="49" name="Group 48"/>
              <p:cNvGrpSpPr/>
              <p:nvPr/>
            </p:nvGrpSpPr>
            <p:grpSpPr>
              <a:xfrm>
                <a:off x="8103056" y="2655411"/>
                <a:ext cx="441155" cy="149911"/>
                <a:chOff x="8103056" y="2655411"/>
                <a:chExt cx="441155" cy="149911"/>
              </a:xfrm>
            </p:grpSpPr>
            <p:cxnSp>
              <p:nvCxnSpPr>
                <p:cNvPr id="50" name="Straight Connector 49"/>
                <p:cNvCxnSpPr/>
                <p:nvPr/>
              </p:nvCxnSpPr>
              <p:spPr>
                <a:xfrm>
                  <a:off x="8103056" y="2655411"/>
                  <a:ext cx="0" cy="1298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8544211" y="2675459"/>
                  <a:ext cx="0" cy="1298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H="1" flipV="1">
                  <a:off x="8111659" y="2745212"/>
                  <a:ext cx="150856" cy="538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8366283" y="2745865"/>
                  <a:ext cx="154434" cy="1087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grpSp>
        <p:nvGrpSpPr>
          <p:cNvPr id="2" name="Group 1"/>
          <p:cNvGrpSpPr/>
          <p:nvPr/>
        </p:nvGrpSpPr>
        <p:grpSpPr>
          <a:xfrm>
            <a:off x="5247058" y="1780957"/>
            <a:ext cx="446069" cy="349410"/>
            <a:chOff x="7832260" y="2094787"/>
            <a:chExt cx="446069" cy="349410"/>
          </a:xfrm>
        </p:grpSpPr>
        <p:grpSp>
          <p:nvGrpSpPr>
            <p:cNvPr id="29" name="Group 28"/>
            <p:cNvGrpSpPr/>
            <p:nvPr/>
          </p:nvGrpSpPr>
          <p:grpSpPr>
            <a:xfrm rot="20267068">
              <a:off x="7832260" y="2182920"/>
              <a:ext cx="446069" cy="261277"/>
              <a:chOff x="10443013" y="1767560"/>
              <a:chExt cx="594758" cy="348369"/>
            </a:xfrm>
          </p:grpSpPr>
          <p:sp>
            <p:nvSpPr>
              <p:cNvPr id="30" name="Oval 29"/>
              <p:cNvSpPr/>
              <p:nvPr/>
            </p:nvSpPr>
            <p:spPr>
              <a:xfrm>
                <a:off x="10443013" y="1767560"/>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1" name="Oval 30"/>
              <p:cNvSpPr/>
              <p:nvPr/>
            </p:nvSpPr>
            <p:spPr>
              <a:xfrm>
                <a:off x="10946331" y="2024489"/>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grpSp>
          <p:nvGrpSpPr>
            <p:cNvPr id="54" name="Group 53"/>
            <p:cNvGrpSpPr/>
            <p:nvPr/>
          </p:nvGrpSpPr>
          <p:grpSpPr>
            <a:xfrm>
              <a:off x="7884067" y="2094787"/>
              <a:ext cx="385010" cy="138499"/>
              <a:chOff x="8066960" y="2652441"/>
              <a:chExt cx="513347" cy="184665"/>
            </a:xfrm>
          </p:grpSpPr>
          <mc:AlternateContent xmlns:mc="http://schemas.openxmlformats.org/markup-compatibility/2006" xmlns:a14="http://schemas.microsoft.com/office/drawing/2010/main">
            <mc:Choice Requires="a14">
              <p:sp>
                <p:nvSpPr>
                  <p:cNvPr id="55" name="TextBox 54"/>
                  <p:cNvSpPr txBox="1"/>
                  <p:nvPr/>
                </p:nvSpPr>
                <p:spPr>
                  <a:xfrm>
                    <a:off x="8271733" y="2652441"/>
                    <a:ext cx="110287" cy="1846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900" i="1">
                              <a:latin typeface="Cambria Math" panose="02040503050406030204" pitchFamily="18" charset="0"/>
                            </a:rPr>
                            <m:t>𝑟</m:t>
                          </m:r>
                        </m:oMath>
                      </m:oMathPara>
                    </a14:m>
                    <a:endParaRPr lang="en-US" sz="900" dirty="0"/>
                  </a:p>
                </p:txBody>
              </p:sp>
            </mc:Choice>
            <mc:Fallback xmlns="">
              <p:sp>
                <p:nvSpPr>
                  <p:cNvPr id="55" name="TextBox 54"/>
                  <p:cNvSpPr txBox="1">
                    <a:spLocks noRot="1" noChangeAspect="1" noMove="1" noResize="1" noEditPoints="1" noAdjustHandles="1" noChangeArrowheads="1" noChangeShapeType="1" noTextEdit="1"/>
                  </p:cNvSpPr>
                  <p:nvPr/>
                </p:nvSpPr>
                <p:spPr>
                  <a:xfrm>
                    <a:off x="8271733" y="2652441"/>
                    <a:ext cx="110287" cy="184665"/>
                  </a:xfrm>
                  <a:prstGeom prst="rect">
                    <a:avLst/>
                  </a:prstGeom>
                  <a:blipFill>
                    <a:blip r:embed="rId15"/>
                    <a:stretch>
                      <a:fillRect l="-23077" r="-23077" b="-4545"/>
                    </a:stretch>
                  </a:blipFill>
                </p:spPr>
                <p:txBody>
                  <a:bodyPr/>
                  <a:lstStyle/>
                  <a:p>
                    <a:r>
                      <a:rPr lang="en-US">
                        <a:noFill/>
                      </a:rPr>
                      <a:t> </a:t>
                    </a:r>
                  </a:p>
                </p:txBody>
              </p:sp>
            </mc:Fallback>
          </mc:AlternateContent>
          <p:grpSp>
            <p:nvGrpSpPr>
              <p:cNvPr id="56" name="Group 55"/>
              <p:cNvGrpSpPr/>
              <p:nvPr/>
            </p:nvGrpSpPr>
            <p:grpSpPr>
              <a:xfrm>
                <a:off x="8066960" y="2655411"/>
                <a:ext cx="513347" cy="149911"/>
                <a:chOff x="8066960" y="2655411"/>
                <a:chExt cx="513347" cy="149911"/>
              </a:xfrm>
            </p:grpSpPr>
            <p:cxnSp>
              <p:nvCxnSpPr>
                <p:cNvPr id="57" name="Straight Connector 56"/>
                <p:cNvCxnSpPr/>
                <p:nvPr/>
              </p:nvCxnSpPr>
              <p:spPr>
                <a:xfrm>
                  <a:off x="8066960" y="2655411"/>
                  <a:ext cx="0" cy="1298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8580307" y="2675459"/>
                  <a:ext cx="0" cy="1298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H="1" flipV="1">
                  <a:off x="8111659" y="2745212"/>
                  <a:ext cx="150856" cy="538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8366283" y="2745865"/>
                  <a:ext cx="154434" cy="1087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grpSp>
        <p:nvGrpSpPr>
          <p:cNvPr id="61" name="Group 60"/>
          <p:cNvGrpSpPr/>
          <p:nvPr/>
        </p:nvGrpSpPr>
        <p:grpSpPr>
          <a:xfrm>
            <a:off x="6577467" y="4112989"/>
            <a:ext cx="730155" cy="640259"/>
            <a:chOff x="7662263" y="4869963"/>
            <a:chExt cx="730155" cy="640259"/>
          </a:xfrm>
        </p:grpSpPr>
        <p:grpSp>
          <p:nvGrpSpPr>
            <p:cNvPr id="62" name="Group 61"/>
            <p:cNvGrpSpPr/>
            <p:nvPr/>
          </p:nvGrpSpPr>
          <p:grpSpPr>
            <a:xfrm>
              <a:off x="7662263" y="4869963"/>
              <a:ext cx="730155" cy="492897"/>
              <a:chOff x="7662263" y="4869963"/>
              <a:chExt cx="730155" cy="492897"/>
            </a:xfrm>
          </p:grpSpPr>
          <p:grpSp>
            <p:nvGrpSpPr>
              <p:cNvPr id="64" name="Group 63"/>
              <p:cNvGrpSpPr/>
              <p:nvPr/>
            </p:nvGrpSpPr>
            <p:grpSpPr>
              <a:xfrm>
                <a:off x="7662263" y="5022035"/>
                <a:ext cx="556506" cy="340825"/>
                <a:chOff x="7662263" y="5022035"/>
                <a:chExt cx="556506" cy="340825"/>
              </a:xfrm>
            </p:grpSpPr>
            <p:sp>
              <p:nvSpPr>
                <p:cNvPr id="68" name="Oval 67"/>
                <p:cNvSpPr/>
                <p:nvPr/>
              </p:nvSpPr>
              <p:spPr>
                <a:xfrm>
                  <a:off x="7983202" y="5225700"/>
                  <a:ext cx="137160" cy="1371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69" name="Oval 68"/>
                <p:cNvSpPr/>
                <p:nvPr/>
              </p:nvSpPr>
              <p:spPr>
                <a:xfrm>
                  <a:off x="7662263" y="5225700"/>
                  <a:ext cx="137160" cy="1371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70" name="Oval 69"/>
                <p:cNvSpPr/>
                <p:nvPr/>
              </p:nvSpPr>
              <p:spPr>
                <a:xfrm>
                  <a:off x="8150189" y="5057439"/>
                  <a:ext cx="68580" cy="6858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71" name="Oval 70"/>
                <p:cNvSpPr/>
                <p:nvPr/>
              </p:nvSpPr>
              <p:spPr>
                <a:xfrm>
                  <a:off x="7696553" y="5022035"/>
                  <a:ext cx="68580" cy="6858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cxnSp>
              <p:nvCxnSpPr>
                <p:cNvPr id="72" name="Straight Connector 71"/>
                <p:cNvCxnSpPr/>
                <p:nvPr/>
              </p:nvCxnSpPr>
              <p:spPr>
                <a:xfrm flipV="1">
                  <a:off x="7776633" y="5294280"/>
                  <a:ext cx="234779" cy="6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7730843" y="5096487"/>
                  <a:ext cx="0" cy="1658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V="1">
                  <a:off x="8072413" y="5112001"/>
                  <a:ext cx="103046" cy="1530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5" name="Rectangle 64"/>
              <p:cNvSpPr/>
              <p:nvPr/>
            </p:nvSpPr>
            <p:spPr>
              <a:xfrm>
                <a:off x="7667001" y="4981235"/>
                <a:ext cx="264844" cy="161925"/>
              </a:xfrm>
              <a:prstGeom prst="rect">
                <a:avLst/>
              </a:prstGeom>
              <a:solidFill>
                <a:srgbClr val="FF0000">
                  <a:alpha val="20000"/>
                </a:srgbClr>
              </a:solidFill>
              <a:ln w="6350">
                <a:solidFill>
                  <a:srgbClr val="FF0000">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Parallelogram 65"/>
              <p:cNvSpPr/>
              <p:nvPr/>
            </p:nvSpPr>
            <p:spPr>
              <a:xfrm>
                <a:off x="7939261" y="4992960"/>
                <a:ext cx="453157" cy="150200"/>
              </a:xfrm>
              <a:prstGeom prst="parallelogram">
                <a:avLst>
                  <a:gd name="adj" fmla="val 75701"/>
                </a:avLst>
              </a:prstGeom>
              <a:solidFill>
                <a:srgbClr val="FF0000">
                  <a:alpha val="20000"/>
                </a:srgbClr>
              </a:solidFill>
              <a:ln w="6350">
                <a:solidFill>
                  <a:srgbClr val="FF0000">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67" name="TextBox 66"/>
                  <p:cNvSpPr txBox="1"/>
                  <p:nvPr/>
                </p:nvSpPr>
                <p:spPr>
                  <a:xfrm>
                    <a:off x="7789820" y="4869963"/>
                    <a:ext cx="443183" cy="1384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900" i="1" smtClean="0">
                              <a:latin typeface="Cambria Math" panose="02040503050406030204" pitchFamily="18" charset="0"/>
                              <a:ea typeface="Cambria Math" panose="02040503050406030204" pitchFamily="18" charset="0"/>
                            </a:rPr>
                            <m:t>𝜑</m:t>
                          </m:r>
                        </m:oMath>
                      </m:oMathPara>
                    </a14:m>
                    <a:endParaRPr lang="en-US" sz="900" dirty="0"/>
                  </a:p>
                </p:txBody>
              </p:sp>
            </mc:Choice>
            <mc:Fallback xmlns="">
              <p:sp>
                <p:nvSpPr>
                  <p:cNvPr id="67" name="TextBox 66"/>
                  <p:cNvSpPr txBox="1">
                    <a:spLocks noRot="1" noChangeAspect="1" noMove="1" noResize="1" noEditPoints="1" noAdjustHandles="1" noChangeArrowheads="1" noChangeShapeType="1" noTextEdit="1"/>
                  </p:cNvSpPr>
                  <p:nvPr/>
                </p:nvSpPr>
                <p:spPr>
                  <a:xfrm>
                    <a:off x="7789820" y="4869963"/>
                    <a:ext cx="443183" cy="138499"/>
                  </a:xfrm>
                  <a:prstGeom prst="rect">
                    <a:avLst/>
                  </a:prstGeom>
                  <a:blipFill>
                    <a:blip r:embed="rId16"/>
                    <a:stretch>
                      <a:fillRect b="-26087"/>
                    </a:stretch>
                  </a:blipFill>
                </p:spPr>
                <p:txBody>
                  <a:bodyPr/>
                  <a:lstStyle/>
                  <a:p>
                    <a:r>
                      <a:rPr lang="en-US">
                        <a:noFill/>
                      </a:rPr>
                      <a:t> </a:t>
                    </a:r>
                  </a:p>
                </p:txBody>
              </p:sp>
            </mc:Fallback>
          </mc:AlternateContent>
        </p:grpSp>
        <p:sp>
          <p:nvSpPr>
            <p:cNvPr id="63" name="Arc 62"/>
            <p:cNvSpPr/>
            <p:nvPr/>
          </p:nvSpPr>
          <p:spPr>
            <a:xfrm rot="286721">
              <a:off x="7726744" y="5067246"/>
              <a:ext cx="375957" cy="442976"/>
            </a:xfrm>
            <a:prstGeom prst="arc">
              <a:avLst>
                <a:gd name="adj1" fmla="val 16200000"/>
                <a:gd name="adj2" fmla="val 17217357"/>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144" name="Group 6143"/>
          <p:cNvGrpSpPr/>
          <p:nvPr/>
        </p:nvGrpSpPr>
        <p:grpSpPr>
          <a:xfrm>
            <a:off x="6080258" y="5505894"/>
            <a:ext cx="1091681" cy="556802"/>
            <a:chOff x="5303311" y="5587141"/>
            <a:chExt cx="1091681" cy="556802"/>
          </a:xfrm>
        </p:grpSpPr>
        <p:grpSp>
          <p:nvGrpSpPr>
            <p:cNvPr id="75" name="Group 74"/>
            <p:cNvGrpSpPr/>
            <p:nvPr/>
          </p:nvGrpSpPr>
          <p:grpSpPr>
            <a:xfrm>
              <a:off x="5647064" y="5587141"/>
              <a:ext cx="747928" cy="556802"/>
              <a:chOff x="5642610" y="5576528"/>
              <a:chExt cx="747928" cy="556802"/>
            </a:xfrm>
          </p:grpSpPr>
          <p:sp>
            <p:nvSpPr>
              <p:cNvPr id="76" name="Parallelogram 75"/>
              <p:cNvSpPr/>
              <p:nvPr/>
            </p:nvSpPr>
            <p:spPr>
              <a:xfrm>
                <a:off x="5676290" y="5764485"/>
                <a:ext cx="714248" cy="218780"/>
              </a:xfrm>
              <a:prstGeom prst="parallelogram">
                <a:avLst>
                  <a:gd name="adj" fmla="val 75701"/>
                </a:avLst>
              </a:prstGeom>
              <a:solidFill>
                <a:srgbClr val="FF0000">
                  <a:alpha val="20000"/>
                </a:srgbClr>
              </a:solidFill>
              <a:ln w="6350">
                <a:solidFill>
                  <a:srgbClr val="FF0000">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Oval 76"/>
              <p:cNvSpPr/>
              <p:nvPr/>
            </p:nvSpPr>
            <p:spPr>
              <a:xfrm rot="20267068">
                <a:off x="6110322" y="5708222"/>
                <a:ext cx="68580" cy="6858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78" name="Parallelogram 77"/>
              <p:cNvSpPr/>
              <p:nvPr/>
            </p:nvSpPr>
            <p:spPr>
              <a:xfrm rot="3401679">
                <a:off x="5550019" y="5669119"/>
                <a:ext cx="556802" cy="371620"/>
              </a:xfrm>
              <a:prstGeom prst="parallelogram">
                <a:avLst>
                  <a:gd name="adj" fmla="val 66836"/>
                </a:avLst>
              </a:prstGeom>
              <a:solidFill>
                <a:srgbClr val="FF0000">
                  <a:alpha val="20000"/>
                </a:srgbClr>
              </a:solidFill>
              <a:ln w="6350">
                <a:solidFill>
                  <a:srgbClr val="FF0000">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9" name="Straight Connector 78"/>
              <p:cNvCxnSpPr/>
              <p:nvPr/>
            </p:nvCxnSpPr>
            <p:spPr>
              <a:xfrm flipH="1" flipV="1">
                <a:off x="5712788" y="5734112"/>
                <a:ext cx="169356" cy="2577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0" name="Group 79"/>
            <p:cNvGrpSpPr/>
            <p:nvPr/>
          </p:nvGrpSpPr>
          <p:grpSpPr>
            <a:xfrm>
              <a:off x="5303311" y="5680852"/>
              <a:ext cx="853976" cy="409460"/>
              <a:chOff x="5303311" y="5680852"/>
              <a:chExt cx="853976" cy="409460"/>
            </a:xfrm>
          </p:grpSpPr>
          <p:grpSp>
            <p:nvGrpSpPr>
              <p:cNvPr id="81" name="Group 80"/>
              <p:cNvGrpSpPr/>
              <p:nvPr/>
            </p:nvGrpSpPr>
            <p:grpSpPr>
              <a:xfrm>
                <a:off x="5686710" y="5680852"/>
                <a:ext cx="470577" cy="375253"/>
                <a:chOff x="5686710" y="5680852"/>
                <a:chExt cx="470577" cy="375253"/>
              </a:xfrm>
            </p:grpSpPr>
            <p:sp>
              <p:nvSpPr>
                <p:cNvPr id="84" name="Oval 83"/>
                <p:cNvSpPr/>
                <p:nvPr/>
              </p:nvSpPr>
              <p:spPr>
                <a:xfrm>
                  <a:off x="5794212" y="5918945"/>
                  <a:ext cx="137160" cy="1371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cxnSp>
              <p:nvCxnSpPr>
                <p:cNvPr id="85" name="Straight Connector 84"/>
                <p:cNvCxnSpPr/>
                <p:nvPr/>
              </p:nvCxnSpPr>
              <p:spPr>
                <a:xfrm flipV="1">
                  <a:off x="5862792" y="5987899"/>
                  <a:ext cx="234779" cy="6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Oval 85"/>
                <p:cNvSpPr/>
                <p:nvPr/>
              </p:nvSpPr>
              <p:spPr>
                <a:xfrm rot="20267068">
                  <a:off x="6088707" y="5957590"/>
                  <a:ext cx="68580" cy="6858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87" name="Straight Connector 86"/>
                <p:cNvCxnSpPr>
                  <a:endCxn id="76" idx="1"/>
                </p:cNvCxnSpPr>
                <p:nvPr/>
              </p:nvCxnSpPr>
              <p:spPr>
                <a:xfrm flipV="1">
                  <a:off x="5917722" y="5775098"/>
                  <a:ext cx="202955" cy="1808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Oval 87"/>
                <p:cNvSpPr/>
                <p:nvPr/>
              </p:nvSpPr>
              <p:spPr>
                <a:xfrm rot="20267068">
                  <a:off x="5686710" y="5680852"/>
                  <a:ext cx="68580" cy="6858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sp>
            <p:nvSpPr>
              <p:cNvPr id="82" name="Arc 81"/>
              <p:cNvSpPr/>
              <p:nvPr/>
            </p:nvSpPr>
            <p:spPr>
              <a:xfrm rot="19121692">
                <a:off x="5562952" y="5847391"/>
                <a:ext cx="237425" cy="242921"/>
              </a:xfrm>
              <a:prstGeom prst="arc">
                <a:avLst>
                  <a:gd name="adj1" fmla="val 16567345"/>
                  <a:gd name="adj2" fmla="val 21077226"/>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mc:AlternateContent xmlns:mc="http://schemas.openxmlformats.org/markup-compatibility/2006" xmlns:a14="http://schemas.microsoft.com/office/drawing/2010/main">
            <mc:Choice Requires="a14">
              <p:sp>
                <p:nvSpPr>
                  <p:cNvPr id="83" name="TextBox 82"/>
                  <p:cNvSpPr txBox="1"/>
                  <p:nvPr/>
                </p:nvSpPr>
                <p:spPr>
                  <a:xfrm>
                    <a:off x="5303311" y="5804625"/>
                    <a:ext cx="443183" cy="1384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sz="900" b="0" i="1" smtClean="0">
                              <a:latin typeface="Cambria Math" panose="02040503050406030204" pitchFamily="18" charset="0"/>
                            </a:rPr>
                            <m:t>χ</m:t>
                          </m:r>
                        </m:oMath>
                      </m:oMathPara>
                    </a14:m>
                    <a:endParaRPr lang="en-US" sz="900" dirty="0"/>
                  </a:p>
                </p:txBody>
              </p:sp>
            </mc:Choice>
            <mc:Fallback xmlns="">
              <p:sp>
                <p:nvSpPr>
                  <p:cNvPr id="83" name="TextBox 82"/>
                  <p:cNvSpPr txBox="1">
                    <a:spLocks noRot="1" noChangeAspect="1" noMove="1" noResize="1" noEditPoints="1" noAdjustHandles="1" noChangeArrowheads="1" noChangeShapeType="1" noTextEdit="1"/>
                  </p:cNvSpPr>
                  <p:nvPr/>
                </p:nvSpPr>
                <p:spPr>
                  <a:xfrm>
                    <a:off x="5303311" y="5804625"/>
                    <a:ext cx="443183" cy="138499"/>
                  </a:xfrm>
                  <a:prstGeom prst="rect">
                    <a:avLst/>
                  </a:prstGeom>
                  <a:blipFill>
                    <a:blip r:embed="rId17"/>
                    <a:stretch>
                      <a:fillRect b="-26087"/>
                    </a:stretch>
                  </a:blipFill>
                </p:spPr>
                <p:txBody>
                  <a:bodyPr/>
                  <a:lstStyle/>
                  <a:p>
                    <a:r>
                      <a:rPr lang="en-US">
                        <a:noFill/>
                      </a:rPr>
                      <a:t> </a:t>
                    </a:r>
                  </a:p>
                </p:txBody>
              </p:sp>
            </mc:Fallback>
          </mc:AlternateContent>
        </p:grpSp>
      </p:grpSp>
      <p:cxnSp>
        <p:nvCxnSpPr>
          <p:cNvPr id="94" name="Straight Arrow Connector 93"/>
          <p:cNvCxnSpPr>
            <a:stCxn id="17" idx="3"/>
          </p:cNvCxnSpPr>
          <p:nvPr/>
        </p:nvCxnSpPr>
        <p:spPr>
          <a:xfrm>
            <a:off x="4493570" y="4433120"/>
            <a:ext cx="25475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150" name="TextBox 6149"/>
          <p:cNvSpPr txBox="1"/>
          <p:nvPr/>
        </p:nvSpPr>
        <p:spPr>
          <a:xfrm>
            <a:off x="2646085" y="1751129"/>
            <a:ext cx="2545890" cy="430887"/>
          </a:xfrm>
          <a:prstGeom prst="rect">
            <a:avLst/>
          </a:prstGeom>
          <a:noFill/>
        </p:spPr>
        <p:txBody>
          <a:bodyPr wrap="none" rtlCol="0">
            <a:spAutoFit/>
          </a:bodyPr>
          <a:lstStyle/>
          <a:p>
            <a:r>
              <a:rPr lang="en-US" sz="1100" u="sng" dirty="0">
                <a:latin typeface="Times New Roman" panose="02020603050405020304" pitchFamily="18" charset="0"/>
                <a:cs typeface="Times New Roman" panose="02020603050405020304" pitchFamily="18" charset="0"/>
              </a:rPr>
              <a:t>Pair term</a:t>
            </a:r>
            <a:r>
              <a:rPr lang="en-US" sz="1100" dirty="0">
                <a:latin typeface="Times New Roman" panose="02020603050405020304" pitchFamily="18" charset="0"/>
                <a:cs typeface="Times New Roman" panose="02020603050405020304" pitchFamily="18" charset="0"/>
              </a:rPr>
              <a:t> (intermolecular) with </a:t>
            </a:r>
          </a:p>
          <a:p>
            <a:r>
              <a:rPr lang="en-US" sz="1100" dirty="0">
                <a:latin typeface="Times New Roman" panose="02020603050405020304" pitchFamily="18" charset="0"/>
                <a:cs typeface="Times New Roman" panose="02020603050405020304" pitchFamily="18" charset="0"/>
              </a:rPr>
              <a:t>Lenard Jones and Coulombic components</a:t>
            </a:r>
          </a:p>
        </p:txBody>
      </p:sp>
      <p:sp>
        <p:nvSpPr>
          <p:cNvPr id="103" name="TextBox 102"/>
          <p:cNvSpPr txBox="1"/>
          <p:nvPr/>
        </p:nvSpPr>
        <p:spPr>
          <a:xfrm>
            <a:off x="3444928" y="2300458"/>
            <a:ext cx="2254143" cy="430887"/>
          </a:xfrm>
          <a:prstGeom prst="rect">
            <a:avLst/>
          </a:prstGeom>
          <a:noFill/>
        </p:spPr>
        <p:txBody>
          <a:bodyPr wrap="none" rtlCol="0">
            <a:spAutoFit/>
          </a:bodyPr>
          <a:lstStyle/>
          <a:p>
            <a:r>
              <a:rPr lang="en-US" sz="1100" u="sng" dirty="0">
                <a:latin typeface="Times New Roman" panose="02020603050405020304" pitchFamily="18" charset="0"/>
                <a:cs typeface="Times New Roman" panose="02020603050405020304" pitchFamily="18" charset="0"/>
              </a:rPr>
              <a:t>Bond term</a:t>
            </a:r>
            <a:r>
              <a:rPr lang="en-US" sz="1100" dirty="0">
                <a:latin typeface="Times New Roman" panose="02020603050405020304" pitchFamily="18" charset="0"/>
                <a:cs typeface="Times New Roman" panose="02020603050405020304" pitchFamily="18" charset="0"/>
              </a:rPr>
              <a:t> (intramolecular)</a:t>
            </a:r>
          </a:p>
          <a:p>
            <a:pPr marL="171450" indent="-171450">
              <a:buFont typeface="Arial" panose="020B0604020202020204" pitchFamily="34" charset="0"/>
              <a:buChar char="•"/>
            </a:pPr>
            <a:r>
              <a:rPr lang="en-US" sz="1100" dirty="0">
                <a:latin typeface="Times New Roman" panose="02020603050405020304" pitchFamily="18" charset="0"/>
                <a:cs typeface="Times New Roman" panose="02020603050405020304" pitchFamily="18" charset="0"/>
              </a:rPr>
              <a:t>Symmetric/asymmetric stretching</a:t>
            </a:r>
          </a:p>
        </p:txBody>
      </p:sp>
      <p:sp>
        <p:nvSpPr>
          <p:cNvPr id="104" name="TextBox 103"/>
          <p:cNvSpPr txBox="1"/>
          <p:nvPr/>
        </p:nvSpPr>
        <p:spPr>
          <a:xfrm>
            <a:off x="4773527" y="3949147"/>
            <a:ext cx="1914307" cy="938719"/>
          </a:xfrm>
          <a:prstGeom prst="rect">
            <a:avLst/>
          </a:prstGeom>
          <a:noFill/>
        </p:spPr>
        <p:txBody>
          <a:bodyPr wrap="none" rtlCol="0">
            <a:spAutoFit/>
          </a:bodyPr>
          <a:lstStyle/>
          <a:p>
            <a:r>
              <a:rPr lang="en-US" sz="1100" u="sng" dirty="0">
                <a:latin typeface="Times New Roman" panose="02020603050405020304" pitchFamily="18" charset="0"/>
                <a:cs typeface="Times New Roman" panose="02020603050405020304" pitchFamily="18" charset="0"/>
              </a:rPr>
              <a:t>Dihedral term</a:t>
            </a:r>
            <a:r>
              <a:rPr lang="en-US" sz="1100" dirty="0">
                <a:latin typeface="Times New Roman" panose="02020603050405020304" pitchFamily="18" charset="0"/>
                <a:cs typeface="Times New Roman" panose="02020603050405020304" pitchFamily="18" charset="0"/>
              </a:rPr>
              <a:t> (intramolecular)</a:t>
            </a:r>
          </a:p>
          <a:p>
            <a:pPr marL="171450" indent="-171450">
              <a:buFont typeface="Arial" panose="020B0604020202020204" pitchFamily="34" charset="0"/>
              <a:buChar char="•"/>
            </a:pPr>
            <a:r>
              <a:rPr lang="en-US" sz="1100" dirty="0">
                <a:latin typeface="Times New Roman" panose="02020603050405020304" pitchFamily="18" charset="0"/>
                <a:cs typeface="Times New Roman" panose="02020603050405020304" pitchFamily="18" charset="0"/>
              </a:rPr>
              <a:t>Rock (in plane)</a:t>
            </a:r>
          </a:p>
          <a:p>
            <a:pPr marL="171450" indent="-171450">
              <a:buFont typeface="Arial" panose="020B0604020202020204" pitchFamily="34" charset="0"/>
              <a:buChar char="•"/>
            </a:pPr>
            <a:r>
              <a:rPr lang="en-US" sz="1100" dirty="0">
                <a:latin typeface="Times New Roman" panose="02020603050405020304" pitchFamily="18" charset="0"/>
                <a:cs typeface="Times New Roman" panose="02020603050405020304" pitchFamily="18" charset="0"/>
              </a:rPr>
              <a:t>Wag (out of plane)</a:t>
            </a:r>
          </a:p>
          <a:p>
            <a:pPr marL="171450" indent="-171450">
              <a:buFont typeface="Arial" panose="020B0604020202020204" pitchFamily="34" charset="0"/>
              <a:buChar char="•"/>
            </a:pPr>
            <a:r>
              <a:rPr lang="en-US" sz="1100" dirty="0">
                <a:latin typeface="Times New Roman" panose="02020603050405020304" pitchFamily="18" charset="0"/>
                <a:cs typeface="Times New Roman" panose="02020603050405020304" pitchFamily="18" charset="0"/>
              </a:rPr>
              <a:t>Twist</a:t>
            </a:r>
          </a:p>
          <a:p>
            <a:pPr marL="171450" indent="-171450">
              <a:buFont typeface="Arial" panose="020B0604020202020204" pitchFamily="34" charset="0"/>
              <a:buChar char="•"/>
            </a:pPr>
            <a:r>
              <a:rPr lang="en-US" sz="1100" dirty="0">
                <a:latin typeface="Times New Roman" panose="02020603050405020304" pitchFamily="18" charset="0"/>
                <a:cs typeface="Times New Roman" panose="02020603050405020304" pitchFamily="18" charset="0"/>
              </a:rPr>
              <a:t>Scissor</a:t>
            </a:r>
          </a:p>
        </p:txBody>
      </p:sp>
      <p:sp>
        <p:nvSpPr>
          <p:cNvPr id="105" name="TextBox 104"/>
          <p:cNvSpPr txBox="1"/>
          <p:nvPr/>
        </p:nvSpPr>
        <p:spPr>
          <a:xfrm>
            <a:off x="4458654" y="2837227"/>
            <a:ext cx="1766830" cy="600164"/>
          </a:xfrm>
          <a:prstGeom prst="rect">
            <a:avLst/>
          </a:prstGeom>
          <a:noFill/>
        </p:spPr>
        <p:txBody>
          <a:bodyPr wrap="none" rtlCol="0">
            <a:spAutoFit/>
          </a:bodyPr>
          <a:lstStyle/>
          <a:p>
            <a:r>
              <a:rPr lang="en-US" sz="1100" u="sng" dirty="0">
                <a:latin typeface="Times New Roman" panose="02020603050405020304" pitchFamily="18" charset="0"/>
                <a:cs typeface="Times New Roman" panose="02020603050405020304" pitchFamily="18" charset="0"/>
              </a:rPr>
              <a:t>Angle term</a:t>
            </a:r>
            <a:r>
              <a:rPr lang="en-US" sz="1100" dirty="0">
                <a:latin typeface="Times New Roman" panose="02020603050405020304" pitchFamily="18" charset="0"/>
                <a:cs typeface="Times New Roman" panose="02020603050405020304" pitchFamily="18" charset="0"/>
              </a:rPr>
              <a:t> (intramolecular)</a:t>
            </a:r>
          </a:p>
          <a:p>
            <a:pPr marL="171450" indent="-171450">
              <a:buFont typeface="Arial" panose="020B0604020202020204" pitchFamily="34" charset="0"/>
              <a:buChar char="•"/>
            </a:pPr>
            <a:r>
              <a:rPr lang="en-US" sz="1100" dirty="0">
                <a:latin typeface="Times New Roman" panose="02020603050405020304" pitchFamily="18" charset="0"/>
                <a:cs typeface="Times New Roman" panose="02020603050405020304" pitchFamily="18" charset="0"/>
              </a:rPr>
              <a:t>Twist (out of plane)</a:t>
            </a:r>
          </a:p>
          <a:p>
            <a:pPr marL="171450" indent="-171450">
              <a:buFont typeface="Arial" panose="020B0604020202020204" pitchFamily="34" charset="0"/>
              <a:buChar char="•"/>
            </a:pPr>
            <a:r>
              <a:rPr lang="en-US" sz="1100" dirty="0">
                <a:latin typeface="Times New Roman" panose="02020603050405020304" pitchFamily="18" charset="0"/>
                <a:cs typeface="Times New Roman" panose="02020603050405020304" pitchFamily="18" charset="0"/>
              </a:rPr>
              <a:t>Scissor (in plane)</a:t>
            </a:r>
          </a:p>
        </p:txBody>
      </p:sp>
      <p:sp>
        <p:nvSpPr>
          <p:cNvPr id="106" name="TextBox 105"/>
          <p:cNvSpPr txBox="1"/>
          <p:nvPr/>
        </p:nvSpPr>
        <p:spPr>
          <a:xfrm>
            <a:off x="4369738" y="5503159"/>
            <a:ext cx="1944763" cy="600164"/>
          </a:xfrm>
          <a:prstGeom prst="rect">
            <a:avLst/>
          </a:prstGeom>
          <a:noFill/>
        </p:spPr>
        <p:txBody>
          <a:bodyPr wrap="none" rtlCol="0">
            <a:spAutoFit/>
          </a:bodyPr>
          <a:lstStyle/>
          <a:p>
            <a:r>
              <a:rPr lang="en-US" sz="1100" u="sng" dirty="0">
                <a:latin typeface="Times New Roman" panose="02020603050405020304" pitchFamily="18" charset="0"/>
                <a:cs typeface="Times New Roman" panose="02020603050405020304" pitchFamily="18" charset="0"/>
              </a:rPr>
              <a:t>Improper term</a:t>
            </a:r>
            <a:r>
              <a:rPr lang="en-US" sz="1100" dirty="0">
                <a:latin typeface="Times New Roman" panose="02020603050405020304" pitchFamily="18" charset="0"/>
                <a:cs typeface="Times New Roman" panose="02020603050405020304" pitchFamily="18" charset="0"/>
              </a:rPr>
              <a:t> (intramolecular)</a:t>
            </a:r>
          </a:p>
          <a:p>
            <a:pPr marL="171450" indent="-171450">
              <a:buFont typeface="Arial" panose="020B0604020202020204" pitchFamily="34" charset="0"/>
              <a:buChar char="•"/>
            </a:pPr>
            <a:r>
              <a:rPr lang="en-US" sz="1100" dirty="0">
                <a:latin typeface="Times New Roman" panose="02020603050405020304" pitchFamily="18" charset="0"/>
                <a:cs typeface="Times New Roman" panose="02020603050405020304" pitchFamily="18" charset="0"/>
              </a:rPr>
              <a:t>Twist</a:t>
            </a:r>
          </a:p>
          <a:p>
            <a:pPr marL="171450" indent="-171450">
              <a:buFont typeface="Arial" panose="020B0604020202020204" pitchFamily="34" charset="0"/>
              <a:buChar char="•"/>
            </a:pPr>
            <a:r>
              <a:rPr lang="en-US" sz="1100" dirty="0">
                <a:latin typeface="Times New Roman" panose="02020603050405020304" pitchFamily="18" charset="0"/>
                <a:cs typeface="Times New Roman" panose="02020603050405020304" pitchFamily="18" charset="0"/>
              </a:rPr>
              <a:t>Wag</a:t>
            </a:r>
          </a:p>
        </p:txBody>
      </p:sp>
      <p:pic>
        <p:nvPicPr>
          <p:cNvPr id="22" name="ch_bon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28"/>
          <a:stretch>
            <a:fillRect/>
          </a:stretch>
        </p:blipFill>
        <p:spPr>
          <a:xfrm>
            <a:off x="7919369" y="2397903"/>
            <a:ext cx="602914" cy="368773"/>
          </a:xfrm>
          <a:prstGeom prst="rect">
            <a:avLst/>
          </a:prstGeom>
        </p:spPr>
      </p:pic>
      <p:pic>
        <p:nvPicPr>
          <p:cNvPr id="24" name="hch_angle">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29"/>
          <a:stretch>
            <a:fillRect/>
          </a:stretch>
        </p:blipFill>
        <p:spPr>
          <a:xfrm>
            <a:off x="7789110" y="2909372"/>
            <a:ext cx="863432" cy="676744"/>
          </a:xfrm>
          <a:prstGeom prst="rect">
            <a:avLst/>
          </a:prstGeom>
        </p:spPr>
      </p:pic>
      <p:pic>
        <p:nvPicPr>
          <p:cNvPr id="25" name="hcch_dihedral">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30"/>
          <a:stretch>
            <a:fillRect/>
          </a:stretch>
        </p:blipFill>
        <p:spPr>
          <a:xfrm>
            <a:off x="7580612" y="3768443"/>
            <a:ext cx="1270599" cy="1130395"/>
          </a:xfrm>
          <a:prstGeom prst="rect">
            <a:avLst/>
          </a:prstGeom>
        </p:spPr>
      </p:pic>
      <p:pic>
        <p:nvPicPr>
          <p:cNvPr id="26" name="hchh_improper">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31"/>
          <a:stretch>
            <a:fillRect/>
          </a:stretch>
        </p:blipFill>
        <p:spPr>
          <a:xfrm>
            <a:off x="7815861" y="5298697"/>
            <a:ext cx="800100" cy="746362"/>
          </a:xfrm>
          <a:prstGeom prst="rect">
            <a:avLst/>
          </a:prstGeom>
        </p:spPr>
      </p:pic>
    </p:spTree>
    <p:extLst>
      <p:ext uri="{BB962C8B-B14F-4D97-AF65-F5344CB8AC3E}">
        <p14:creationId xmlns:p14="http://schemas.microsoft.com/office/powerpoint/2010/main" val="1817267941"/>
      </p:ext>
    </p:extLst>
  </p:cSld>
  <p:clrMapOvr>
    <a:masterClrMapping/>
  </p:clrMapOvr>
  <mc:AlternateContent xmlns:mc="http://schemas.openxmlformats.org/markup-compatibility/2006" xmlns:p14="http://schemas.microsoft.com/office/powerpoint/2010/main">
    <mc:Choice Requires="p14">
      <p:transition p14:dur="0" advTm="53074"/>
    </mc:Choice>
    <mc:Fallback xmlns="">
      <p:transition advTm="53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50" fill="hold"/>
                                        <p:tgtEl>
                                          <p:spTgt spid="22"/>
                                        </p:tgtEl>
                                      </p:cBhvr>
                                    </p:cmd>
                                  </p:childTnLst>
                                </p:cTn>
                              </p:par>
                              <p:par>
                                <p:cTn id="7" presetID="1" presetClass="mediacall" presetSubtype="0" fill="hold" nodeType="withEffect">
                                  <p:stCondLst>
                                    <p:cond delay="0"/>
                                  </p:stCondLst>
                                  <p:childTnLst>
                                    <p:cmd type="call" cmd="playFrom(0.0)">
                                      <p:cBhvr>
                                        <p:cTn id="8" dur="2450" fill="hold"/>
                                        <p:tgtEl>
                                          <p:spTgt spid="24"/>
                                        </p:tgtEl>
                                      </p:cBhvr>
                                    </p:cmd>
                                  </p:childTnLst>
                                </p:cTn>
                              </p:par>
                              <p:par>
                                <p:cTn id="9" presetID="1" presetClass="mediacall" presetSubtype="0" fill="hold" nodeType="withEffect">
                                  <p:stCondLst>
                                    <p:cond delay="0"/>
                                  </p:stCondLst>
                                  <p:childTnLst>
                                    <p:cmd type="call" cmd="playFrom(0.0)">
                                      <p:cBhvr>
                                        <p:cTn id="10" dur="2700" fill="hold"/>
                                        <p:tgtEl>
                                          <p:spTgt spid="25"/>
                                        </p:tgtEl>
                                      </p:cBhvr>
                                    </p:cmd>
                                  </p:childTnLst>
                                </p:cTn>
                              </p:par>
                              <p:par>
                                <p:cTn id="11" presetID="1" presetClass="mediacall" presetSubtype="0" fill="hold" nodeType="withEffect">
                                  <p:stCondLst>
                                    <p:cond delay="0"/>
                                  </p:stCondLst>
                                  <p:childTnLst>
                                    <p:cmd type="call" cmd="playFrom(0.0)">
                                      <p:cBhvr>
                                        <p:cTn id="12" dur="2500"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22"/>
                </p:tgtEl>
              </p:cMediaNode>
            </p:video>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2"/>
                                        </p:tgtEl>
                                      </p:cBhvr>
                                    </p:cmd>
                                  </p:childTnLst>
                                </p:cTn>
                              </p:par>
                            </p:childTnLst>
                          </p:cTn>
                        </p:par>
                      </p:childTnLst>
                    </p:cTn>
                  </p:par>
                </p:childTnLst>
              </p:cTn>
              <p:nextCondLst>
                <p:cond evt="onClick" delay="0">
                  <p:tgtEl>
                    <p:spTgt spid="22"/>
                  </p:tgtEl>
                </p:cond>
              </p:nextCondLst>
            </p:seq>
            <p:video>
              <p:cMediaNode vol="80000">
                <p:cTn id="19" repeatCount="indefinite" fill="hold" display="0">
                  <p:stCondLst>
                    <p:cond delay="indefinite"/>
                  </p:stCondLst>
                </p:cTn>
                <p:tgtEl>
                  <p:spTgt spid="24"/>
                </p:tgtEl>
              </p:cMediaNode>
            </p:video>
            <p:seq concurrent="1" nextAc="seek">
              <p:cTn id="20" restart="whenNotActive" fill="hold" evtFilter="cancelBubble" nodeType="interactiveSeq">
                <p:stCondLst>
                  <p:cond evt="onClick" delay="0">
                    <p:tgtEl>
                      <p:spTgt spid="24"/>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24"/>
                                        </p:tgtEl>
                                      </p:cBhvr>
                                    </p:cmd>
                                  </p:childTnLst>
                                </p:cTn>
                              </p:par>
                            </p:childTnLst>
                          </p:cTn>
                        </p:par>
                      </p:childTnLst>
                    </p:cTn>
                  </p:par>
                </p:childTnLst>
              </p:cTn>
              <p:nextCondLst>
                <p:cond evt="onClick" delay="0">
                  <p:tgtEl>
                    <p:spTgt spid="24"/>
                  </p:tgtEl>
                </p:cond>
              </p:nextCondLst>
            </p:seq>
            <p:video>
              <p:cMediaNode vol="80000">
                <p:cTn id="25" repeatCount="indefinite" fill="hold" display="0">
                  <p:stCondLst>
                    <p:cond delay="indefinite"/>
                  </p:stCondLst>
                </p:cTn>
                <p:tgtEl>
                  <p:spTgt spid="25"/>
                </p:tgtEl>
              </p:cMediaNode>
            </p:video>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25"/>
                                        </p:tgtEl>
                                      </p:cBhvr>
                                    </p:cmd>
                                  </p:childTnLst>
                                </p:cTn>
                              </p:par>
                            </p:childTnLst>
                          </p:cTn>
                        </p:par>
                      </p:childTnLst>
                    </p:cTn>
                  </p:par>
                </p:childTnLst>
              </p:cTn>
              <p:nextCondLst>
                <p:cond evt="onClick" delay="0">
                  <p:tgtEl>
                    <p:spTgt spid="25"/>
                  </p:tgtEl>
                </p:cond>
              </p:nextCondLst>
            </p:seq>
            <p:video>
              <p:cMediaNode vol="80000">
                <p:cTn id="31" repeatCount="indefinite" fill="hold" display="0">
                  <p:stCondLst>
                    <p:cond delay="indefinite"/>
                  </p:stCondLst>
                </p:cTn>
                <p:tgtEl>
                  <p:spTgt spid="26"/>
                </p:tgtEl>
              </p:cMediaNode>
            </p:vide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26"/>
                                        </p:tgtEl>
                                      </p:cBhvr>
                                    </p:cmd>
                                  </p:childTnLst>
                                </p:cTn>
                              </p:par>
                            </p:childTnLst>
                          </p:cTn>
                        </p:par>
                      </p:childTnLst>
                    </p:cTn>
                  </p:par>
                </p:childTnLst>
              </p:cTn>
              <p:nextCondLst>
                <p:cond evt="onClick" delay="0">
                  <p:tgtEl>
                    <p:spTgt spid="2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Times New Roman" panose="02020603050405020304" pitchFamily="18" charset="0"/>
                <a:cs typeface="Times New Roman" panose="02020603050405020304" pitchFamily="18" charset="0"/>
              </a:rPr>
              <a:t>Density and Viscosity</a:t>
            </a:r>
          </a:p>
        </p:txBody>
      </p:sp>
      <p:graphicFrame>
        <p:nvGraphicFramePr>
          <p:cNvPr id="4" name="Table 3"/>
          <p:cNvGraphicFramePr>
            <a:graphicFrameLocks noGrp="1"/>
          </p:cNvGraphicFramePr>
          <p:nvPr>
            <p:extLst>
              <p:ext uri="{D42A27DB-BD31-4B8C-83A1-F6EECF244321}">
                <p14:modId xmlns:p14="http://schemas.microsoft.com/office/powerpoint/2010/main" val="519635992"/>
              </p:ext>
            </p:extLst>
          </p:nvPr>
        </p:nvGraphicFramePr>
        <p:xfrm>
          <a:off x="795337" y="1595719"/>
          <a:ext cx="7553324" cy="1376081"/>
        </p:xfrm>
        <a:graphic>
          <a:graphicData uri="http://schemas.openxmlformats.org/drawingml/2006/table">
            <a:tbl>
              <a:tblPr firstRow="1" bandRow="1">
                <a:tableStyleId>{5C22544A-7EE6-4342-B048-85BDC9FD1C3A}</a:tableStyleId>
              </a:tblPr>
              <a:tblGrid>
                <a:gridCol w="2390731">
                  <a:extLst>
                    <a:ext uri="{9D8B030D-6E8A-4147-A177-3AD203B41FA5}">
                      <a16:colId xmlns:a16="http://schemas.microsoft.com/office/drawing/2014/main" val="3952515876"/>
                    </a:ext>
                  </a:extLst>
                </a:gridCol>
                <a:gridCol w="2390731">
                  <a:extLst>
                    <a:ext uri="{9D8B030D-6E8A-4147-A177-3AD203B41FA5}">
                      <a16:colId xmlns:a16="http://schemas.microsoft.com/office/drawing/2014/main" val="720493841"/>
                    </a:ext>
                  </a:extLst>
                </a:gridCol>
                <a:gridCol w="2771862">
                  <a:extLst>
                    <a:ext uri="{9D8B030D-6E8A-4147-A177-3AD203B41FA5}">
                      <a16:colId xmlns:a16="http://schemas.microsoft.com/office/drawing/2014/main" val="3025920492"/>
                    </a:ext>
                  </a:extLst>
                </a:gridCol>
              </a:tblGrid>
              <a:tr h="309089">
                <a:tc>
                  <a:txBody>
                    <a:bodyPr/>
                    <a:lstStyle/>
                    <a:p>
                      <a:pPr algn="ctr"/>
                      <a:r>
                        <a:rPr lang="en-US" sz="1400" dirty="0">
                          <a:latin typeface="Times New Roman" panose="02020603050405020304" pitchFamily="18" charset="0"/>
                          <a:cs typeface="Times New Roman" panose="02020603050405020304" pitchFamily="18" charset="0"/>
                        </a:rPr>
                        <a:t>Property</a:t>
                      </a:r>
                    </a:p>
                  </a:txBody>
                  <a:tcPr anchor="ctr">
                    <a:solidFill>
                      <a:srgbClr val="E60000"/>
                    </a:solidFill>
                  </a:tcPr>
                </a:tc>
                <a:tc>
                  <a:txBody>
                    <a:bodyPr/>
                    <a:lstStyle/>
                    <a:p>
                      <a:pPr algn="ctr"/>
                      <a:r>
                        <a:rPr lang="en-US" sz="1400" dirty="0">
                          <a:latin typeface="Times New Roman" panose="02020603050405020304" pitchFamily="18" charset="0"/>
                          <a:cs typeface="Times New Roman" panose="02020603050405020304" pitchFamily="18" charset="0"/>
                        </a:rPr>
                        <a:t>Target Value</a:t>
                      </a:r>
                    </a:p>
                  </a:txBody>
                  <a:tcPr anchor="ctr">
                    <a:solidFill>
                      <a:srgbClr val="E60000"/>
                    </a:solidFill>
                  </a:tcPr>
                </a:tc>
                <a:tc>
                  <a:txBody>
                    <a:bodyPr/>
                    <a:lstStyle/>
                    <a:p>
                      <a:pPr algn="ctr"/>
                      <a:r>
                        <a:rPr lang="en-US" sz="1400" dirty="0">
                          <a:latin typeface="Times New Roman" panose="02020603050405020304" pitchFamily="18" charset="0"/>
                          <a:cs typeface="Times New Roman" panose="02020603050405020304" pitchFamily="18" charset="0"/>
                        </a:rPr>
                        <a:t>Current</a:t>
                      </a:r>
                      <a:r>
                        <a:rPr lang="en-US" sz="1400" baseline="0" dirty="0">
                          <a:latin typeface="Times New Roman" panose="02020603050405020304" pitchFamily="18" charset="0"/>
                          <a:cs typeface="Times New Roman" panose="02020603050405020304" pitchFamily="18" charset="0"/>
                        </a:rPr>
                        <a:t> Simulation Results</a:t>
                      </a:r>
                      <a:endParaRPr lang="en-US" sz="1400" dirty="0">
                        <a:latin typeface="Times New Roman" panose="02020603050405020304" pitchFamily="18" charset="0"/>
                        <a:cs typeface="Times New Roman" panose="02020603050405020304" pitchFamily="18" charset="0"/>
                      </a:endParaRPr>
                    </a:p>
                  </a:txBody>
                  <a:tcPr anchor="ctr">
                    <a:solidFill>
                      <a:srgbClr val="E60000"/>
                    </a:solidFill>
                  </a:tcPr>
                </a:tc>
                <a:extLst>
                  <a:ext uri="{0D108BD9-81ED-4DB2-BD59-A6C34878D82A}">
                    <a16:rowId xmlns:a16="http://schemas.microsoft.com/office/drawing/2014/main" val="631821088"/>
                  </a:ext>
                </a:extLst>
              </a:tr>
              <a:tr h="533496">
                <a:tc>
                  <a:txBody>
                    <a:bodyPr/>
                    <a:lstStyle/>
                    <a:p>
                      <a:pPr algn="ctr"/>
                      <a:r>
                        <a:rPr lang="en-US" dirty="0">
                          <a:latin typeface="Times New Roman" panose="02020603050405020304" pitchFamily="18" charset="0"/>
                          <a:cs typeface="Times New Roman" panose="02020603050405020304" pitchFamily="18" charset="0"/>
                        </a:rPr>
                        <a:t>Density (300K)</a:t>
                      </a:r>
                      <a:r>
                        <a:rPr lang="en-US" baseline="0" dirty="0">
                          <a:latin typeface="Times New Roman" panose="02020603050405020304" pitchFamily="18" charset="0"/>
                          <a:cs typeface="Times New Roman" panose="02020603050405020304" pitchFamily="18" charset="0"/>
                        </a:rPr>
                        <a:t> [g/cc]</a:t>
                      </a:r>
                      <a:endParaRPr lang="en-US" dirty="0">
                        <a:latin typeface="Times New Roman" panose="02020603050405020304" pitchFamily="18" charset="0"/>
                        <a:cs typeface="Times New Roman" panose="02020603050405020304" pitchFamily="18" charset="0"/>
                      </a:endParaRPr>
                    </a:p>
                  </a:txBody>
                  <a:tcPr anchor="ctr">
                    <a:solidFill>
                      <a:schemeClr val="bg1">
                        <a:lumMod val="95000"/>
                      </a:schemeClr>
                    </a:solidFill>
                  </a:tcPr>
                </a:tc>
                <a:tc>
                  <a:txBody>
                    <a:bodyPr/>
                    <a:lstStyle/>
                    <a:p>
                      <a:pPr algn="ctr"/>
                      <a:r>
                        <a:rPr lang="en-US" dirty="0">
                          <a:latin typeface="Times New Roman" panose="02020603050405020304" pitchFamily="18" charset="0"/>
                          <a:cs typeface="Times New Roman" panose="02020603050405020304" pitchFamily="18" charset="0"/>
                        </a:rPr>
                        <a:t>0.86</a:t>
                      </a:r>
                    </a:p>
                  </a:txBody>
                  <a:tcPr anchor="ctr">
                    <a:solidFill>
                      <a:schemeClr val="bg1">
                        <a:lumMod val="95000"/>
                      </a:schemeClr>
                    </a:solidFill>
                  </a:tcPr>
                </a:tc>
                <a:tc>
                  <a:txBody>
                    <a:bodyPr/>
                    <a:lstStyle/>
                    <a:p>
                      <a:pPr algn="ctr"/>
                      <a:r>
                        <a:rPr lang="en-US" dirty="0">
                          <a:latin typeface="Times New Roman" panose="02020603050405020304" pitchFamily="18" charset="0"/>
                          <a:cs typeface="Times New Roman" panose="02020603050405020304" pitchFamily="18" charset="0"/>
                        </a:rPr>
                        <a:t>0.8602 +/- 0.0014</a:t>
                      </a:r>
                    </a:p>
                  </a:txBody>
                  <a:tcPr anchor="ctr">
                    <a:solidFill>
                      <a:schemeClr val="bg1">
                        <a:lumMod val="95000"/>
                      </a:schemeClr>
                    </a:solidFill>
                  </a:tcPr>
                </a:tc>
                <a:extLst>
                  <a:ext uri="{0D108BD9-81ED-4DB2-BD59-A6C34878D82A}">
                    <a16:rowId xmlns:a16="http://schemas.microsoft.com/office/drawing/2014/main" val="967268422"/>
                  </a:ext>
                </a:extLst>
              </a:tr>
              <a:tr h="533496">
                <a:tc>
                  <a:txBody>
                    <a:bodyPr/>
                    <a:lstStyle/>
                    <a:p>
                      <a:pPr algn="ctr"/>
                      <a:r>
                        <a:rPr lang="en-US" dirty="0">
                          <a:latin typeface="Times New Roman" panose="02020603050405020304" pitchFamily="18" charset="0"/>
                          <a:cs typeface="Times New Roman" panose="02020603050405020304" pitchFamily="18" charset="0"/>
                        </a:rPr>
                        <a:t>Viscosity (373K) [cSt]</a:t>
                      </a:r>
                    </a:p>
                  </a:txBody>
                  <a:tcPr anchor="ctr">
                    <a:solidFill>
                      <a:schemeClr val="bg1">
                        <a:lumMod val="95000"/>
                      </a:schemeClr>
                    </a:solidFill>
                  </a:tcPr>
                </a:tc>
                <a:tc>
                  <a:txBody>
                    <a:bodyPr/>
                    <a:lstStyle/>
                    <a:p>
                      <a:pPr algn="ctr"/>
                      <a:r>
                        <a:rPr lang="en-US" dirty="0">
                          <a:latin typeface="Times New Roman" panose="02020603050405020304" pitchFamily="18" charset="0"/>
                          <a:cs typeface="Times New Roman" panose="02020603050405020304" pitchFamily="18" charset="0"/>
                        </a:rPr>
                        <a:t>4</a:t>
                      </a:r>
                    </a:p>
                  </a:txBody>
                  <a:tcPr anchor="ctr">
                    <a:solidFill>
                      <a:schemeClr val="bg1">
                        <a:lumMod val="95000"/>
                      </a:schemeClr>
                    </a:solidFill>
                  </a:tcPr>
                </a:tc>
                <a:tc>
                  <a:txBody>
                    <a:bodyPr/>
                    <a:lstStyle/>
                    <a:p>
                      <a:pPr algn="ctr"/>
                      <a:r>
                        <a:rPr lang="en-US" baseline="0" dirty="0">
                          <a:latin typeface="Times New Roman" panose="02020603050405020304" pitchFamily="18" charset="0"/>
                          <a:cs typeface="Times New Roman" panose="02020603050405020304" pitchFamily="18" charset="0"/>
                        </a:rPr>
                        <a:t>3 </a:t>
                      </a:r>
                      <a:r>
                        <a:rPr lang="en-US" dirty="0">
                          <a:latin typeface="Times New Roman" panose="02020603050405020304" pitchFamily="18" charset="0"/>
                          <a:cs typeface="Times New Roman" panose="02020603050405020304" pitchFamily="18" charset="0"/>
                        </a:rPr>
                        <a:t>*work</a:t>
                      </a:r>
                      <a:r>
                        <a:rPr lang="en-US" baseline="0" dirty="0">
                          <a:latin typeface="Times New Roman" panose="02020603050405020304" pitchFamily="18" charset="0"/>
                          <a:cs typeface="Times New Roman" panose="02020603050405020304" pitchFamily="18" charset="0"/>
                        </a:rPr>
                        <a:t> in progress</a:t>
                      </a:r>
                      <a:endParaRPr lang="en-US" dirty="0">
                        <a:latin typeface="Times New Roman" panose="02020603050405020304" pitchFamily="18" charset="0"/>
                        <a:cs typeface="Times New Roman" panose="02020603050405020304" pitchFamily="18" charset="0"/>
                      </a:endParaRPr>
                    </a:p>
                  </a:txBody>
                  <a:tcPr anchor="ctr">
                    <a:solidFill>
                      <a:schemeClr val="bg1">
                        <a:lumMod val="95000"/>
                      </a:schemeClr>
                    </a:solidFill>
                  </a:tcPr>
                </a:tc>
                <a:extLst>
                  <a:ext uri="{0D108BD9-81ED-4DB2-BD59-A6C34878D82A}">
                    <a16:rowId xmlns:a16="http://schemas.microsoft.com/office/drawing/2014/main" val="2686925712"/>
                  </a:ext>
                </a:extLst>
              </a:tr>
            </a:tbl>
          </a:graphicData>
        </a:graphic>
      </p:graphicFrame>
      <p:sp>
        <p:nvSpPr>
          <p:cNvPr id="5" name="TextBox 4"/>
          <p:cNvSpPr txBox="1"/>
          <p:nvPr/>
        </p:nvSpPr>
        <p:spPr>
          <a:xfrm>
            <a:off x="1219200" y="3962400"/>
            <a:ext cx="1905000" cy="646331"/>
          </a:xfrm>
          <a:prstGeom prst="rect">
            <a:avLst/>
          </a:prstGeom>
          <a:noFill/>
        </p:spPr>
        <p:txBody>
          <a:bodyPr wrap="square" rtlCol="0">
            <a:spAutoFit/>
          </a:bodyPr>
          <a:lstStyle/>
          <a:p>
            <a:r>
              <a:rPr lang="en-US" dirty="0">
                <a:latin typeface="Garamond" panose="02020404030301010803" pitchFamily="18" charset="0"/>
              </a:rPr>
              <a:t>Shearing Simulation:</a:t>
            </a:r>
          </a:p>
        </p:txBody>
      </p:sp>
      <p:pic>
        <p:nvPicPr>
          <p:cNvPr id="3" name="test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73195" y="3408581"/>
            <a:ext cx="3397608" cy="2400300"/>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a:off x="3788761" y="5988957"/>
                <a:ext cx="774378" cy="5134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rPr>
                        <m:t>η</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𝜏</m:t>
                          </m:r>
                        </m:num>
                        <m:den>
                          <m:acc>
                            <m:accPr>
                              <m:chr m:val="̇"/>
                              <m:ctrlPr>
                                <a:rPr lang="en-US" b="0" i="1" smtClean="0">
                                  <a:latin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𝛾</m:t>
                              </m:r>
                            </m:e>
                          </m:acc>
                        </m:den>
                      </m:f>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3788761" y="5988957"/>
                <a:ext cx="774378" cy="513410"/>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4701114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Times New Roman" panose="02020603050405020304" pitchFamily="18" charset="0"/>
                <a:cs typeface="Times New Roman" panose="02020603050405020304" pitchFamily="18" charset="0"/>
              </a:rPr>
              <a:t>Velocity Auto-correlation function (VACF)</a:t>
            </a:r>
          </a:p>
        </p:txBody>
      </p:sp>
      <p:sp>
        <p:nvSpPr>
          <p:cNvPr id="9" name="Content Placeholder 8"/>
          <p:cNvSpPr>
            <a:spLocks noGrp="1"/>
          </p:cNvSpPr>
          <p:nvPr>
            <p:ph idx="1"/>
          </p:nvPr>
        </p:nvSpPr>
        <p:spPr>
          <a:xfrm>
            <a:off x="4876800" y="2133600"/>
            <a:ext cx="2895600" cy="1330325"/>
          </a:xfrm>
        </p:spPr>
        <p:txBody>
          <a:bodyPr/>
          <a:lstStyle/>
          <a:p>
            <a:r>
              <a:rPr lang="en-US" sz="2000" dirty="0">
                <a:latin typeface="Times New Roman" panose="02020603050405020304" pitchFamily="18" charset="0"/>
                <a:cs typeface="Times New Roman" panose="02020603050405020304" pitchFamily="18" charset="0"/>
              </a:rPr>
              <a:t>Correlative relaxation time:  ~ 750 fs</a:t>
            </a:r>
          </a:p>
        </p:txBody>
      </p:sp>
      <p:graphicFrame>
        <p:nvGraphicFramePr>
          <p:cNvPr id="4" name="Object 3"/>
          <p:cNvGraphicFramePr>
            <a:graphicFrameLocks noChangeAspect="1"/>
          </p:cNvGraphicFramePr>
          <p:nvPr>
            <p:extLst>
              <p:ext uri="{D42A27DB-BD31-4B8C-83A1-F6EECF244321}">
                <p14:modId xmlns:p14="http://schemas.microsoft.com/office/powerpoint/2010/main" val="3292416258"/>
              </p:ext>
            </p:extLst>
          </p:nvPr>
        </p:nvGraphicFramePr>
        <p:xfrm>
          <a:off x="457200" y="1295400"/>
          <a:ext cx="2987523" cy="2286000"/>
        </p:xfrm>
        <a:graphic>
          <a:graphicData uri="http://schemas.openxmlformats.org/presentationml/2006/ole">
            <mc:AlternateContent xmlns:mc="http://schemas.openxmlformats.org/markup-compatibility/2006">
              <mc:Choice xmlns:v="urn:schemas-microsoft-com:vml" Requires="v">
                <p:oleObj spid="_x0000_s116463" name="Graph" r:id="rId4" imgW="3920760" imgH="3000960" progId="Origin50.Graph">
                  <p:embed/>
                </p:oleObj>
              </mc:Choice>
              <mc:Fallback>
                <p:oleObj name="Graph" r:id="rId4" imgW="3920760" imgH="3000960" progId="Origin50.Graph">
                  <p:embed/>
                  <p:pic>
                    <p:nvPicPr>
                      <p:cNvPr id="4" name="Object 3"/>
                      <p:cNvPicPr/>
                      <p:nvPr/>
                    </p:nvPicPr>
                    <p:blipFill>
                      <a:blip r:embed="rId5"/>
                      <a:stretch>
                        <a:fillRect/>
                      </a:stretch>
                    </p:blipFill>
                    <p:spPr>
                      <a:xfrm>
                        <a:off x="457200" y="1295400"/>
                        <a:ext cx="2987523" cy="22860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912009836"/>
              </p:ext>
            </p:extLst>
          </p:nvPr>
        </p:nvGraphicFramePr>
        <p:xfrm>
          <a:off x="3078237" y="2971800"/>
          <a:ext cx="2987524" cy="2286000"/>
        </p:xfrm>
        <a:graphic>
          <a:graphicData uri="http://schemas.openxmlformats.org/presentationml/2006/ole">
            <mc:AlternateContent xmlns:mc="http://schemas.openxmlformats.org/markup-compatibility/2006">
              <mc:Choice xmlns:v="urn:schemas-microsoft-com:vml" Requires="v">
                <p:oleObj spid="_x0000_s116464" name="Graph" r:id="rId6" imgW="3920760" imgH="3000960" progId="Origin50.Graph">
                  <p:embed/>
                </p:oleObj>
              </mc:Choice>
              <mc:Fallback>
                <p:oleObj name="Graph" r:id="rId6" imgW="3920760" imgH="3000960" progId="Origin50.Graph">
                  <p:embed/>
                  <p:pic>
                    <p:nvPicPr>
                      <p:cNvPr id="7" name="Object 6"/>
                      <p:cNvPicPr/>
                      <p:nvPr/>
                    </p:nvPicPr>
                    <p:blipFill>
                      <a:blip r:embed="rId7"/>
                      <a:stretch>
                        <a:fillRect/>
                      </a:stretch>
                    </p:blipFill>
                    <p:spPr>
                      <a:xfrm>
                        <a:off x="3078237" y="2971800"/>
                        <a:ext cx="2987524" cy="22860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431215713"/>
              </p:ext>
            </p:extLst>
          </p:nvPr>
        </p:nvGraphicFramePr>
        <p:xfrm>
          <a:off x="5791200" y="4648200"/>
          <a:ext cx="2987525" cy="2286000"/>
        </p:xfrm>
        <a:graphic>
          <a:graphicData uri="http://schemas.openxmlformats.org/presentationml/2006/ole">
            <mc:AlternateContent xmlns:mc="http://schemas.openxmlformats.org/markup-compatibility/2006">
              <mc:Choice xmlns:v="urn:schemas-microsoft-com:vml" Requires="v">
                <p:oleObj spid="_x0000_s116465" name="Graph" r:id="rId8" imgW="3920760" imgH="3000960" progId="Origin50.Graph">
                  <p:embed/>
                </p:oleObj>
              </mc:Choice>
              <mc:Fallback>
                <p:oleObj name="Graph" r:id="rId8" imgW="3920760" imgH="3000960" progId="Origin50.Graph">
                  <p:embed/>
                  <p:pic>
                    <p:nvPicPr>
                      <p:cNvPr id="11" name="Object 10"/>
                      <p:cNvPicPr/>
                      <p:nvPr/>
                    </p:nvPicPr>
                    <p:blipFill>
                      <a:blip r:embed="rId9"/>
                      <a:stretch>
                        <a:fillRect/>
                      </a:stretch>
                    </p:blipFill>
                    <p:spPr>
                      <a:xfrm>
                        <a:off x="5791200" y="4648200"/>
                        <a:ext cx="2987525" cy="2286000"/>
                      </a:xfrm>
                      <a:prstGeom prst="rect">
                        <a:avLst/>
                      </a:prstGeom>
                    </p:spPr>
                  </p:pic>
                </p:oleObj>
              </mc:Fallback>
            </mc:AlternateContent>
          </a:graphicData>
        </a:graphic>
      </p:graphicFrame>
      <p:sp>
        <p:nvSpPr>
          <p:cNvPr id="3" name="Arrow: Bent-Up 2"/>
          <p:cNvSpPr/>
          <p:nvPr/>
        </p:nvSpPr>
        <p:spPr>
          <a:xfrm rot="5400000">
            <a:off x="2170911" y="3542511"/>
            <a:ext cx="609600" cy="992177"/>
          </a:xfrm>
          <a:prstGeom prst="bentUpArrow">
            <a:avLst>
              <a:gd name="adj1" fmla="val 8486"/>
              <a:gd name="adj2" fmla="val 12615"/>
              <a:gd name="adj3" fmla="val 42890"/>
            </a:avLst>
          </a:prstGeom>
          <a:solidFill>
            <a:srgbClr val="E60000"/>
          </a:solidFill>
          <a:ln>
            <a:solidFill>
              <a:srgbClr val="E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Bent-Up 6"/>
          <p:cNvSpPr/>
          <p:nvPr/>
        </p:nvSpPr>
        <p:spPr>
          <a:xfrm rot="5400000">
            <a:off x="4763288" y="5142712"/>
            <a:ext cx="609600" cy="992177"/>
          </a:xfrm>
          <a:prstGeom prst="bentUpArrow">
            <a:avLst>
              <a:gd name="adj1" fmla="val 8486"/>
              <a:gd name="adj2" fmla="val 12615"/>
              <a:gd name="adj3" fmla="val 42890"/>
            </a:avLst>
          </a:prstGeom>
          <a:solidFill>
            <a:srgbClr val="E60000"/>
          </a:solidFill>
          <a:ln>
            <a:solidFill>
              <a:srgbClr val="E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3826118"/>
      </p:ext>
    </p:extLst>
  </p:cSld>
  <p:clrMapOvr>
    <a:masterClrMapping/>
  </p:clrMapOvr>
  <mc:AlternateContent xmlns:mc="http://schemas.openxmlformats.org/markup-compatibility/2006" xmlns:p14="http://schemas.microsoft.com/office/powerpoint/2010/main">
    <mc:Choice Requires="p14">
      <p:transition p14:dur="0" advTm="466"/>
    </mc:Choice>
    <mc:Fallback xmlns="">
      <p:transition advTm="46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a:spLocks noGrp="1"/>
          </p:cNvSpPr>
          <p:nvPr>
            <p:ph type="title"/>
          </p:nvPr>
        </p:nvSpPr>
        <p:spPr>
          <a:xfrm>
            <a:off x="457200" y="277813"/>
            <a:ext cx="8229600" cy="1139825"/>
          </a:xfrm>
        </p:spPr>
        <p:txBody>
          <a:bodyPr/>
          <a:lstStyle/>
          <a:p>
            <a:r>
              <a:rPr lang="en-US" sz="4000" dirty="0">
                <a:latin typeface="Times New Roman" panose="02020603050405020304" pitchFamily="18" charset="0"/>
                <a:cs typeface="Times New Roman" panose="02020603050405020304" pitchFamily="18" charset="0"/>
              </a:rPr>
              <a:t>Density of States (DOS) </a:t>
            </a:r>
          </a:p>
        </p:txBody>
      </p:sp>
      <p:graphicFrame>
        <p:nvGraphicFramePr>
          <p:cNvPr id="4" name="Object 3"/>
          <p:cNvGraphicFramePr>
            <a:graphicFrameLocks noChangeAspect="1"/>
          </p:cNvGraphicFramePr>
          <p:nvPr>
            <p:extLst>
              <p:ext uri="{D42A27DB-BD31-4B8C-83A1-F6EECF244321}">
                <p14:modId xmlns:p14="http://schemas.microsoft.com/office/powerpoint/2010/main" val="2740916371"/>
              </p:ext>
            </p:extLst>
          </p:nvPr>
        </p:nvGraphicFramePr>
        <p:xfrm>
          <a:off x="1129935" y="1590386"/>
          <a:ext cx="6884130" cy="5267614"/>
        </p:xfrm>
        <a:graphic>
          <a:graphicData uri="http://schemas.openxmlformats.org/presentationml/2006/ole">
            <mc:AlternateContent xmlns:mc="http://schemas.openxmlformats.org/markup-compatibility/2006">
              <mc:Choice xmlns:v="urn:schemas-microsoft-com:vml" Requires="v">
                <p:oleObj spid="_x0000_s119076" name="Graph" r:id="rId4" imgW="3920760" imgH="3000960" progId="Origin50.Graph">
                  <p:embed/>
                </p:oleObj>
              </mc:Choice>
              <mc:Fallback>
                <p:oleObj name="Graph" r:id="rId4" imgW="3920760" imgH="3000960" progId="Origin50.Graph">
                  <p:embed/>
                  <p:pic>
                    <p:nvPicPr>
                      <p:cNvPr id="4" name="Object 3"/>
                      <p:cNvPicPr/>
                      <p:nvPr/>
                    </p:nvPicPr>
                    <p:blipFill>
                      <a:blip r:embed="rId5"/>
                      <a:stretch>
                        <a:fillRect/>
                      </a:stretch>
                    </p:blipFill>
                    <p:spPr>
                      <a:xfrm>
                        <a:off x="1129935" y="1590386"/>
                        <a:ext cx="6884130" cy="5267614"/>
                      </a:xfrm>
                      <a:prstGeom prst="rect">
                        <a:avLst/>
                      </a:prstGeom>
                    </p:spPr>
                  </p:pic>
                </p:oleObj>
              </mc:Fallback>
            </mc:AlternateContent>
          </a:graphicData>
        </a:graphic>
      </p:graphicFrame>
      <p:cxnSp>
        <p:nvCxnSpPr>
          <p:cNvPr id="5" name="Straight Arrow Connector 4"/>
          <p:cNvCxnSpPr/>
          <p:nvPr/>
        </p:nvCxnSpPr>
        <p:spPr>
          <a:xfrm flipH="1" flipV="1">
            <a:off x="5334000" y="3124200"/>
            <a:ext cx="484354" cy="38025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818355" y="3212068"/>
            <a:ext cx="1725445" cy="738664"/>
          </a:xfrm>
          <a:prstGeom prst="rect">
            <a:avLst/>
          </a:prstGeom>
          <a:noFill/>
          <a:ln>
            <a:solidFill>
              <a:schemeClr val="tx1"/>
            </a:solidFill>
          </a:ln>
        </p:spPr>
        <p:txBody>
          <a:bodyPr wrap="square" rtlCol="0">
            <a:spAutoFit/>
          </a:bodyPr>
          <a:lstStyle/>
          <a:p>
            <a:r>
              <a:rPr lang="en-US" sz="1400" b="1" dirty="0">
                <a:latin typeface="Times New Roman" panose="02020603050405020304" pitchFamily="18" charset="0"/>
                <a:cs typeface="Times New Roman" panose="02020603050405020304" pitchFamily="18" charset="0"/>
              </a:rPr>
              <a:t>Bond</a:t>
            </a:r>
          </a:p>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CH stretch</a:t>
            </a:r>
          </a:p>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 0.36-0.37 eV </a:t>
            </a:r>
          </a:p>
        </p:txBody>
      </p:sp>
      <p:sp>
        <p:nvSpPr>
          <p:cNvPr id="10" name="TextBox 9"/>
          <p:cNvSpPr txBox="1"/>
          <p:nvPr/>
        </p:nvSpPr>
        <p:spPr>
          <a:xfrm>
            <a:off x="3695755" y="1896499"/>
            <a:ext cx="1562045" cy="954107"/>
          </a:xfrm>
          <a:prstGeom prst="rect">
            <a:avLst/>
          </a:prstGeom>
          <a:noFill/>
          <a:ln>
            <a:solidFill>
              <a:schemeClr val="tx1"/>
            </a:solidFill>
          </a:ln>
        </p:spPr>
        <p:txBody>
          <a:bodyPr wrap="square" rtlCol="0">
            <a:spAutoFit/>
          </a:bodyPr>
          <a:lstStyle/>
          <a:p>
            <a:r>
              <a:rPr lang="en-US" sz="1400" b="1" dirty="0">
                <a:latin typeface="Times New Roman" panose="02020603050405020304" pitchFamily="18" charset="0"/>
                <a:cs typeface="Times New Roman" panose="02020603050405020304" pitchFamily="18" charset="0"/>
              </a:rPr>
              <a:t>Improper</a:t>
            </a:r>
          </a:p>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CH3 deform</a:t>
            </a:r>
          </a:p>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 0.17-0.18 eV </a:t>
            </a:r>
          </a:p>
          <a:p>
            <a:pPr marL="285750" indent="-285750">
              <a:buFont typeface="Arial" panose="020B0604020202020204" pitchFamily="34" charset="0"/>
              <a:buChar char="•"/>
            </a:pPr>
            <a:endParaRPr lang="en-US" sz="1400" dirty="0">
              <a:latin typeface="Times New Roman" panose="02020603050405020304" pitchFamily="18" charset="0"/>
              <a:cs typeface="Times New Roman" panose="02020603050405020304" pitchFamily="18" charset="0"/>
            </a:endParaRPr>
          </a:p>
        </p:txBody>
      </p:sp>
      <p:cxnSp>
        <p:nvCxnSpPr>
          <p:cNvPr id="12" name="Straight Arrow Connector 11"/>
          <p:cNvCxnSpPr/>
          <p:nvPr/>
        </p:nvCxnSpPr>
        <p:spPr>
          <a:xfrm flipH="1">
            <a:off x="3886200" y="2850606"/>
            <a:ext cx="609600" cy="65384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7" idx="1"/>
          </p:cNvCxnSpPr>
          <p:nvPr/>
        </p:nvCxnSpPr>
        <p:spPr>
          <a:xfrm flipH="1">
            <a:off x="3640811" y="4557980"/>
            <a:ext cx="2074190" cy="38819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715001" y="4188648"/>
            <a:ext cx="1752599" cy="738664"/>
          </a:xfrm>
          <a:prstGeom prst="rect">
            <a:avLst/>
          </a:prstGeom>
          <a:noFill/>
          <a:ln>
            <a:solidFill>
              <a:schemeClr val="tx1"/>
            </a:solidFill>
          </a:ln>
        </p:spPr>
        <p:txBody>
          <a:bodyPr wrap="square" rtlCol="0">
            <a:spAutoFit/>
          </a:bodyPr>
          <a:lstStyle/>
          <a:p>
            <a:r>
              <a:rPr lang="en-US" sz="1400" b="1" dirty="0">
                <a:latin typeface="Times New Roman" panose="02020603050405020304" pitchFamily="18" charset="0"/>
                <a:cs typeface="Times New Roman" panose="02020603050405020304" pitchFamily="18" charset="0"/>
              </a:rPr>
              <a:t>Angle</a:t>
            </a:r>
          </a:p>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CH2 deform </a:t>
            </a:r>
          </a:p>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 0.16-0.17 eV</a:t>
            </a:r>
          </a:p>
        </p:txBody>
      </p:sp>
      <p:cxnSp>
        <p:nvCxnSpPr>
          <p:cNvPr id="26" name="Straight Arrow Connector 25"/>
          <p:cNvCxnSpPr>
            <a:stCxn id="30" idx="2"/>
          </p:cNvCxnSpPr>
          <p:nvPr/>
        </p:nvCxnSpPr>
        <p:spPr>
          <a:xfrm>
            <a:off x="3022472" y="4385232"/>
            <a:ext cx="351241" cy="8725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2404133" y="2950458"/>
            <a:ext cx="1236678" cy="1434774"/>
          </a:xfrm>
          <a:prstGeom prst="rect">
            <a:avLst/>
          </a:prstGeom>
          <a:noFill/>
          <a:ln>
            <a:solidFill>
              <a:schemeClr val="tx1"/>
            </a:solidFill>
          </a:ln>
        </p:spPr>
        <p:txBody>
          <a:bodyPr wrap="square" rtlCol="0">
            <a:spAutoFit/>
          </a:bodyPr>
          <a:lstStyle/>
          <a:p>
            <a:r>
              <a:rPr lang="en-US" sz="1400" b="1" dirty="0">
                <a:latin typeface="Times New Roman" panose="02020603050405020304" pitchFamily="18" charset="0"/>
                <a:cs typeface="Times New Roman" panose="02020603050405020304" pitchFamily="18" charset="0"/>
              </a:rPr>
              <a:t>Dihedral</a:t>
            </a:r>
          </a:p>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Coupled CH2/3 rock/twist</a:t>
            </a:r>
          </a:p>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 0.11-0.14 eV </a:t>
            </a:r>
          </a:p>
        </p:txBody>
      </p:sp>
      <p:sp>
        <p:nvSpPr>
          <p:cNvPr id="33" name="TextBox 32"/>
          <p:cNvSpPr txBox="1"/>
          <p:nvPr/>
        </p:nvSpPr>
        <p:spPr>
          <a:xfrm>
            <a:off x="549116" y="2570621"/>
            <a:ext cx="1355883" cy="1169551"/>
          </a:xfrm>
          <a:prstGeom prst="rect">
            <a:avLst/>
          </a:prstGeom>
          <a:noFill/>
          <a:ln>
            <a:solidFill>
              <a:schemeClr val="tx1"/>
            </a:solidFill>
          </a:ln>
        </p:spPr>
        <p:txBody>
          <a:bodyPr wrap="square" rtlCol="0">
            <a:spAutoFit/>
          </a:bodyPr>
          <a:lstStyle/>
          <a:p>
            <a:r>
              <a:rPr lang="en-US" sz="1400" b="1" dirty="0">
                <a:latin typeface="Times New Roman" panose="02020603050405020304" pitchFamily="18" charset="0"/>
                <a:cs typeface="Times New Roman" panose="02020603050405020304" pitchFamily="18" charset="0"/>
              </a:rPr>
              <a:t>Dihedral</a:t>
            </a:r>
          </a:p>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Coupled CH2 rock</a:t>
            </a:r>
          </a:p>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 0.09-0.11 eV</a:t>
            </a:r>
          </a:p>
        </p:txBody>
      </p:sp>
      <p:cxnSp>
        <p:nvCxnSpPr>
          <p:cNvPr id="34" name="Straight Arrow Connector 33"/>
          <p:cNvCxnSpPr/>
          <p:nvPr/>
        </p:nvCxnSpPr>
        <p:spPr>
          <a:xfrm>
            <a:off x="1904999" y="3740172"/>
            <a:ext cx="1117474" cy="174622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494324" y="4576839"/>
            <a:ext cx="1410676" cy="1169551"/>
          </a:xfrm>
          <a:prstGeom prst="rect">
            <a:avLst/>
          </a:prstGeom>
          <a:noFill/>
          <a:ln>
            <a:solidFill>
              <a:schemeClr val="tx1"/>
            </a:solidFill>
          </a:ln>
        </p:spPr>
        <p:txBody>
          <a:bodyPr wrap="square" rtlCol="0">
            <a:spAutoFit/>
          </a:bodyPr>
          <a:lstStyle/>
          <a:p>
            <a:r>
              <a:rPr lang="en-US" sz="1400" b="1" dirty="0">
                <a:latin typeface="Times New Roman" panose="02020603050405020304" pitchFamily="18" charset="0"/>
                <a:cs typeface="Times New Roman" panose="02020603050405020304" pitchFamily="18" charset="0"/>
              </a:rPr>
              <a:t>Dihedral</a:t>
            </a:r>
          </a:p>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CH2-CH2/3 torsion</a:t>
            </a:r>
          </a:p>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 0.01-0.04 eV</a:t>
            </a:r>
          </a:p>
        </p:txBody>
      </p:sp>
      <p:cxnSp>
        <p:nvCxnSpPr>
          <p:cNvPr id="42" name="Straight Arrow Connector 41"/>
          <p:cNvCxnSpPr>
            <a:stCxn id="41" idx="3"/>
          </p:cNvCxnSpPr>
          <p:nvPr/>
        </p:nvCxnSpPr>
        <p:spPr>
          <a:xfrm>
            <a:off x="1905000" y="5161615"/>
            <a:ext cx="624048" cy="49753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8815898"/>
      </p:ext>
    </p:extLst>
  </p:cSld>
  <p:clrMapOvr>
    <a:masterClrMapping/>
  </p:clrMapOvr>
  <mc:AlternateContent xmlns:mc="http://schemas.openxmlformats.org/markup-compatibility/2006" xmlns:p14="http://schemas.microsoft.com/office/powerpoint/2010/main">
    <mc:Choice Requires="p14">
      <p:transition p14:dur="0" advTm="52273"/>
    </mc:Choice>
    <mc:Fallback xmlns="">
      <p:transition advTm="5227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7" grpId="0" animBg="1"/>
      <p:bldP spid="30" grpId="0" animBg="1"/>
      <p:bldP spid="33" grpId="0" animBg="1"/>
      <p:bldP spid="4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Thermal Scattering Law</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600201"/>
                <a:ext cx="3276600" cy="2590800"/>
              </a:xfrm>
            </p:spPr>
            <p:txBody>
              <a:bodyPr/>
              <a:lstStyle/>
              <a:p>
                <a:r>
                  <a:rPr lang="en-US" sz="2000" dirty="0">
                    <a:latin typeface="Times New Roman" panose="02020603050405020304" pitchFamily="18" charset="0"/>
                    <a:cs typeface="Times New Roman" panose="02020603050405020304" pitchFamily="18" charset="0"/>
                  </a:rPr>
                  <a:t>The scattering law plotted against </a:t>
                </a:r>
                <a14:m>
                  <m:oMath xmlns:m="http://schemas.openxmlformats.org/officeDocument/2006/math">
                    <m:r>
                      <a:rPr lang="en-US" sz="2000" i="1" smtClean="0">
                        <a:latin typeface="Cambria Math" panose="02040503050406030204" pitchFamily="18" charset="0"/>
                        <a:ea typeface="Cambria Math" panose="02040503050406030204" pitchFamily="18" charset="0"/>
                      </a:rPr>
                      <m:t>𝛽</m:t>
                    </m:r>
                  </m:oMath>
                </a14:m>
                <a:r>
                  <a:rPr lang="en-US" sz="2000" dirty="0">
                    <a:latin typeface="Times New Roman" panose="02020603050405020304" pitchFamily="18" charset="0"/>
                    <a:cs typeface="Times New Roman" panose="02020603050405020304" pitchFamily="18" charset="0"/>
                  </a:rPr>
                  <a:t> exhibits a maximum in the low energy range</a:t>
                </a:r>
              </a:p>
              <a:p>
                <a:pPr marL="0" indent="0">
                  <a:buNone/>
                </a:pPr>
                <a:endParaRPr lang="en-US" sz="2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600201"/>
                <a:ext cx="3276600" cy="2590800"/>
              </a:xfrm>
              <a:blipFill>
                <a:blip r:embed="rId3"/>
                <a:stretch>
                  <a:fillRect l="-1673" t="-1412" r="-186"/>
                </a:stretch>
              </a:blipFill>
            </p:spPr>
            <p:txBody>
              <a:bodyPr/>
              <a:lstStyle/>
              <a:p>
                <a:r>
                  <a:rPr lang="en-US">
                    <a:noFill/>
                  </a:rPr>
                  <a:t> </a:t>
                </a:r>
              </a:p>
            </p:txBody>
          </p:sp>
        </mc:Fallback>
      </mc:AlternateContent>
      <p:pic>
        <p:nvPicPr>
          <p:cNvPr id="5" name="Picture 4"/>
          <p:cNvPicPr>
            <a:picLocks noChangeAspect="1"/>
          </p:cNvPicPr>
          <p:nvPr/>
        </p:nvPicPr>
        <p:blipFill>
          <a:blip r:embed="rId4"/>
          <a:stretch>
            <a:fillRect/>
          </a:stretch>
        </p:blipFill>
        <p:spPr>
          <a:xfrm>
            <a:off x="2743200" y="1859167"/>
            <a:ext cx="6096000" cy="4663668"/>
          </a:xfrm>
          <a:prstGeom prst="rect">
            <a:avLst/>
          </a:prstGeom>
        </p:spPr>
      </p:pic>
    </p:spTree>
    <p:extLst>
      <p:ext uri="{BB962C8B-B14F-4D97-AF65-F5344CB8AC3E}">
        <p14:creationId xmlns:p14="http://schemas.microsoft.com/office/powerpoint/2010/main" val="36804724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Differential</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Scattering Cross Section</a:t>
            </a:r>
            <a:endParaRPr lang="en-US" dirty="0"/>
          </a:p>
        </p:txBody>
      </p:sp>
      <p:sp>
        <p:nvSpPr>
          <p:cNvPr id="3" name="Content Placeholder 2"/>
          <p:cNvSpPr>
            <a:spLocks noGrp="1"/>
          </p:cNvSpPr>
          <p:nvPr>
            <p:ph idx="1"/>
          </p:nvPr>
        </p:nvSpPr>
        <p:spPr>
          <a:xfrm>
            <a:off x="457200" y="1600201"/>
            <a:ext cx="3276600" cy="2590800"/>
          </a:xfrm>
        </p:spPr>
        <p:txBody>
          <a:bodyPr/>
          <a:lstStyle/>
          <a:p>
            <a:r>
              <a:rPr lang="en-US" sz="2000" dirty="0">
                <a:latin typeface="Times New Roman" panose="02020603050405020304" pitchFamily="18" charset="0"/>
                <a:cs typeface="Times New Roman" panose="02020603050405020304" pitchFamily="18" charset="0"/>
              </a:rPr>
              <a:t>Increased scattering mode availability with higher initial neutron energies</a:t>
            </a:r>
          </a:p>
          <a:p>
            <a:pPr marL="0" indent="0">
              <a:buNone/>
            </a:pPr>
            <a:endParaRPr lang="en-US" sz="2000" dirty="0"/>
          </a:p>
        </p:txBody>
      </p:sp>
      <p:pic>
        <p:nvPicPr>
          <p:cNvPr id="4" name="Picture 3"/>
          <p:cNvPicPr>
            <a:picLocks noChangeAspect="1"/>
          </p:cNvPicPr>
          <p:nvPr/>
        </p:nvPicPr>
        <p:blipFill>
          <a:blip r:embed="rId3"/>
          <a:stretch>
            <a:fillRect/>
          </a:stretch>
        </p:blipFill>
        <p:spPr>
          <a:xfrm>
            <a:off x="3505200" y="2133600"/>
            <a:ext cx="5059561" cy="3885743"/>
          </a:xfrm>
          <a:prstGeom prst="rect">
            <a:avLst/>
          </a:prstGeom>
        </p:spPr>
      </p:pic>
      <p:cxnSp>
        <p:nvCxnSpPr>
          <p:cNvPr id="6" name="Straight Connector 5"/>
          <p:cNvCxnSpPr/>
          <p:nvPr/>
        </p:nvCxnSpPr>
        <p:spPr>
          <a:xfrm>
            <a:off x="7162800" y="2286000"/>
            <a:ext cx="0" cy="3200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848600" y="2286000"/>
            <a:ext cx="0" cy="3200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7162800" y="2286000"/>
            <a:ext cx="68580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934199" y="1831623"/>
            <a:ext cx="1143001" cy="38100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0.18 eV</a:t>
            </a:r>
          </a:p>
        </p:txBody>
      </p:sp>
    </p:spTree>
    <p:extLst>
      <p:ext uri="{BB962C8B-B14F-4D97-AF65-F5344CB8AC3E}">
        <p14:creationId xmlns:p14="http://schemas.microsoft.com/office/powerpoint/2010/main" val="30274751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Integrated</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Scattering Cross Section</a:t>
            </a:r>
            <a:endParaRPr lang="en-US" dirty="0"/>
          </a:p>
        </p:txBody>
      </p:sp>
      <p:sp>
        <p:nvSpPr>
          <p:cNvPr id="3" name="Content Placeholder 2"/>
          <p:cNvSpPr>
            <a:spLocks noGrp="1"/>
          </p:cNvSpPr>
          <p:nvPr>
            <p:ph idx="1"/>
          </p:nvPr>
        </p:nvSpPr>
        <p:spPr>
          <a:xfrm>
            <a:off x="457200" y="1600201"/>
            <a:ext cx="3276600" cy="2590800"/>
          </a:xfrm>
        </p:spPr>
        <p:txBody>
          <a:bodyPr/>
          <a:lstStyle/>
          <a:p>
            <a:r>
              <a:rPr lang="en-US" sz="2000" dirty="0">
                <a:latin typeface="Times New Roman" panose="02020603050405020304" pitchFamily="18" charset="0"/>
                <a:cs typeface="Times New Roman" panose="02020603050405020304" pitchFamily="18" charset="0"/>
              </a:rPr>
              <a:t>Free atom cross section overshoot due to availability of scatter modes between 0.04 to 0.4 eV</a:t>
            </a:r>
          </a:p>
          <a:p>
            <a:pPr marL="0" indent="0">
              <a:buNone/>
            </a:pPr>
            <a:endParaRPr lang="en-US" sz="2000" dirty="0"/>
          </a:p>
        </p:txBody>
      </p:sp>
      <p:pic>
        <p:nvPicPr>
          <p:cNvPr id="5" name="Picture 4"/>
          <p:cNvPicPr>
            <a:picLocks noChangeAspect="1"/>
          </p:cNvPicPr>
          <p:nvPr/>
        </p:nvPicPr>
        <p:blipFill>
          <a:blip r:embed="rId3"/>
          <a:stretch>
            <a:fillRect/>
          </a:stretch>
        </p:blipFill>
        <p:spPr>
          <a:xfrm>
            <a:off x="3425633" y="1981200"/>
            <a:ext cx="5247056" cy="4009543"/>
          </a:xfrm>
          <a:prstGeom prst="rect">
            <a:avLst/>
          </a:prstGeom>
        </p:spPr>
      </p:pic>
      <p:cxnSp>
        <p:nvCxnSpPr>
          <p:cNvPr id="7" name="Straight Connector 6"/>
          <p:cNvCxnSpPr/>
          <p:nvPr/>
        </p:nvCxnSpPr>
        <p:spPr>
          <a:xfrm>
            <a:off x="6781800" y="4648200"/>
            <a:ext cx="1676400"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7086600" y="4648200"/>
            <a:ext cx="381000" cy="13425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086600" y="5990743"/>
            <a:ext cx="1219200" cy="646331"/>
          </a:xfrm>
          <a:prstGeom prst="rect">
            <a:avLst/>
          </a:prstGeom>
          <a:noFill/>
          <a:ln>
            <a:solidFill>
              <a:schemeClr val="tx1"/>
            </a:solidFill>
          </a:ln>
        </p:spPr>
        <p:txBody>
          <a:bodyPr wrap="square" rtlCol="0">
            <a:spAutoFit/>
          </a:bodyPr>
          <a:lstStyle/>
          <a:p>
            <a:r>
              <a:rPr lang="en-US" dirty="0">
                <a:latin typeface="Times New Roman" panose="02020603050405020304" pitchFamily="18" charset="0"/>
                <a:cs typeface="Times New Roman" panose="02020603050405020304" pitchFamily="18" charset="0"/>
              </a:rPr>
              <a:t>Free atom asymptote</a:t>
            </a:r>
          </a:p>
        </p:txBody>
      </p:sp>
    </p:spTree>
    <p:extLst>
      <p:ext uri="{BB962C8B-B14F-4D97-AF65-F5344CB8AC3E}">
        <p14:creationId xmlns:p14="http://schemas.microsoft.com/office/powerpoint/2010/main" val="1701494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p:txBody>
          <a:bodyPr/>
          <a:lstStyle/>
          <a:p>
            <a:r>
              <a:rPr lang="en-US" sz="4000" dirty="0">
                <a:latin typeface="Times New Roman" panose="02020603050405020304" pitchFamily="18" charset="0"/>
                <a:cs typeface="Times New Roman" panose="02020603050405020304" pitchFamily="18" charset="0"/>
              </a:rPr>
              <a:t>Summary</a:t>
            </a:r>
          </a:p>
        </p:txBody>
      </p:sp>
      <p:sp>
        <p:nvSpPr>
          <p:cNvPr id="24579" name="Rectangle 3"/>
          <p:cNvSpPr>
            <a:spLocks noGrp="1" noChangeArrowheads="1"/>
          </p:cNvSpPr>
          <p:nvPr>
            <p:ph type="body" idx="4294967295"/>
          </p:nvPr>
        </p:nvSpPr>
        <p:spPr>
          <a:xfrm>
            <a:off x="457200" y="1600200"/>
            <a:ext cx="8229600" cy="5170488"/>
          </a:xfrm>
        </p:spPr>
        <p:txBody>
          <a:bodyPr/>
          <a:lstStyle/>
          <a:p>
            <a:pPr>
              <a:defRPr/>
            </a:pPr>
            <a:r>
              <a:rPr lang="en-US" sz="2400" dirty="0">
                <a:latin typeface="Times New Roman" pitchFamily="18" charset="0"/>
                <a:cs typeface="Times New Roman" pitchFamily="18" charset="0"/>
              </a:rPr>
              <a:t>Heavy paraffinic oil is modeled utilizing the LAMMPS molecular dynamics code</a:t>
            </a:r>
          </a:p>
          <a:p>
            <a:pPr marL="0" indent="0">
              <a:buNone/>
              <a:defRPr/>
            </a:pPr>
            <a:endParaRPr lang="en-US" sz="800" dirty="0">
              <a:latin typeface="Times New Roman" pitchFamily="18" charset="0"/>
              <a:cs typeface="Times New Roman" pitchFamily="18" charset="0"/>
            </a:endParaRPr>
          </a:p>
          <a:p>
            <a:pPr>
              <a:defRPr/>
            </a:pPr>
            <a:r>
              <a:rPr lang="en-US" sz="2400" dirty="0">
                <a:latin typeface="Times New Roman" pitchFamily="18" charset="0"/>
                <a:cs typeface="Times New Roman" pitchFamily="18" charset="0"/>
              </a:rPr>
              <a:t>The calculated density and viscosity are in reasonable agreement with experimental data</a:t>
            </a:r>
          </a:p>
          <a:p>
            <a:pPr marL="0" indent="0">
              <a:buNone/>
              <a:defRPr/>
            </a:pPr>
            <a:endParaRPr lang="en-US" sz="800" dirty="0">
              <a:latin typeface="Times New Roman" pitchFamily="18" charset="0"/>
              <a:cs typeface="Times New Roman" pitchFamily="18" charset="0"/>
            </a:endParaRPr>
          </a:p>
          <a:p>
            <a:pPr>
              <a:defRPr/>
            </a:pPr>
            <a:r>
              <a:rPr lang="en-US" sz="2400" dirty="0">
                <a:latin typeface="Times New Roman" panose="02020603050405020304" pitchFamily="18" charset="0"/>
                <a:cs typeface="Times New Roman" panose="02020603050405020304" pitchFamily="18" charset="0"/>
              </a:rPr>
              <a:t>The resulting hydrogen density of states is used to calculate the thermal scattering law</a:t>
            </a:r>
          </a:p>
          <a:p>
            <a:pPr marL="0" indent="0">
              <a:buNone/>
              <a:defRPr/>
            </a:pPr>
            <a:endParaRPr lang="en-US" sz="800" dirty="0">
              <a:latin typeface="Times New Roman" pitchFamily="18" charset="0"/>
              <a:cs typeface="Times New Roman" pitchFamily="18" charset="0"/>
            </a:endParaRPr>
          </a:p>
          <a:p>
            <a:pPr>
              <a:defRPr/>
            </a:pPr>
            <a:r>
              <a:rPr lang="en-US" sz="2400" dirty="0">
                <a:latin typeface="Times New Roman" panose="02020603050405020304" pitchFamily="18" charset="0"/>
                <a:cs typeface="Times New Roman" panose="02020603050405020304" pitchFamily="18" charset="0"/>
              </a:rPr>
              <a:t>The thermal neutron scattering cross sections are generated for hydrogen in heavy paraffinic oil</a:t>
            </a:r>
          </a:p>
        </p:txBody>
      </p:sp>
    </p:spTree>
    <p:extLst>
      <p:ext uri="{BB962C8B-B14F-4D97-AF65-F5344CB8AC3E}">
        <p14:creationId xmlns:p14="http://schemas.microsoft.com/office/powerpoint/2010/main" val="1319973406"/>
      </p:ext>
    </p:extLst>
  </p:cSld>
  <p:clrMapOvr>
    <a:masterClrMapping/>
  </p:clrMapOvr>
  <mc:AlternateContent xmlns:mc="http://schemas.openxmlformats.org/markup-compatibility/2006" xmlns:p14="http://schemas.microsoft.com/office/powerpoint/2010/main">
    <mc:Choice Requires="p14">
      <p:transition p14:dur="0" advTm="31476"/>
    </mc:Choice>
    <mc:Fallback xmlns="">
      <p:transition advTm="31476"/>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Times New Roman" panose="02020603050405020304" pitchFamily="18" charset="0"/>
                <a:cs typeface="Times New Roman" panose="02020603050405020304" pitchFamily="18" charset="0"/>
              </a:rPr>
              <a:t>Acknowledgements</a:t>
            </a:r>
          </a:p>
        </p:txBody>
      </p:sp>
      <p:sp>
        <p:nvSpPr>
          <p:cNvPr id="3" name="Content Placeholder 2"/>
          <p:cNvSpPr>
            <a:spLocks noGrp="1"/>
          </p:cNvSpPr>
          <p:nvPr>
            <p:ph idx="1"/>
          </p:nvPr>
        </p:nvSpPr>
        <p:spPr>
          <a:xfrm>
            <a:off x="457200" y="1600200"/>
            <a:ext cx="8229600" cy="5105400"/>
          </a:xfrm>
        </p:spPr>
        <p:txBody>
          <a:bodyPr/>
          <a:lstStyle/>
          <a:p>
            <a:r>
              <a:rPr lang="en-US" sz="2000" dirty="0">
                <a:latin typeface="Times New Roman" panose="02020603050405020304" pitchFamily="18" charset="0"/>
                <a:cs typeface="Times New Roman" panose="02020603050405020304" pitchFamily="18" charset="0"/>
              </a:rPr>
              <a:t>Funding by the NCSP and NR programs</a:t>
            </a:r>
          </a:p>
          <a:p>
            <a:pPr lvl="1"/>
            <a:r>
              <a:rPr lang="en-US" sz="2000" dirty="0">
                <a:latin typeface="Times New Roman" panose="02020603050405020304" pitchFamily="18" charset="0"/>
                <a:cs typeface="Times New Roman" panose="02020603050405020304" pitchFamily="18" charset="0"/>
              </a:rPr>
              <a:t>Collaboration with David </a:t>
            </a:r>
            <a:r>
              <a:rPr lang="en-US" sz="2000" dirty="0" err="1">
                <a:latin typeface="Times New Roman" panose="02020603050405020304" pitchFamily="18" charset="0"/>
                <a:cs typeface="Times New Roman" panose="02020603050405020304" pitchFamily="18" charset="0"/>
              </a:rPr>
              <a:t>Heinrichs</a:t>
            </a:r>
            <a:r>
              <a:rPr lang="en-US" sz="2000" dirty="0">
                <a:latin typeface="Times New Roman" panose="02020603050405020304" pitchFamily="18" charset="0"/>
                <a:cs typeface="Times New Roman" panose="02020603050405020304" pitchFamily="18" charset="0"/>
              </a:rPr>
              <a:t> (LLNL), Mike </a:t>
            </a:r>
            <a:r>
              <a:rPr lang="en-US" sz="2000" dirty="0" err="1">
                <a:latin typeface="Times New Roman" panose="02020603050405020304" pitchFamily="18" charset="0"/>
                <a:cs typeface="Times New Roman" panose="02020603050405020304" pitchFamily="18" charset="0"/>
              </a:rPr>
              <a:t>Zerkle</a:t>
            </a:r>
            <a:r>
              <a:rPr lang="en-US" sz="2000" dirty="0">
                <a:latin typeface="Times New Roman" panose="02020603050405020304" pitchFamily="18" charset="0"/>
                <a:cs typeface="Times New Roman" panose="02020603050405020304" pitchFamily="18" charset="0"/>
              </a:rPr>
              <a:t> and Jesse Holmes (BAPL)</a:t>
            </a:r>
          </a:p>
          <a:p>
            <a:pPr marL="0" indent="0">
              <a:buNone/>
            </a:pPr>
            <a:endParaRPr lang="en-US" sz="2000" dirty="0">
              <a:latin typeface="Times New Roman" panose="02020603050405020304" pitchFamily="18" charset="0"/>
              <a:cs typeface="Times New Roman" panose="02020603050405020304" pitchFamily="18" charset="0"/>
            </a:endParaRP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109728" indent="0" algn="ctr" fontAlgn="auto">
              <a:buClr>
                <a:srgbClr val="E60000"/>
              </a:buClr>
              <a:buNone/>
            </a:pPr>
            <a:r>
              <a:rPr lang="en-US" sz="1200" dirty="0">
                <a:latin typeface="Times New Roman" panose="02020603050405020304" pitchFamily="18" charset="0"/>
                <a:cs typeface="Times New Roman" panose="02020603050405020304" pitchFamily="18" charset="0"/>
              </a:rPr>
              <a:t>This material is based upon work supported under an Integrated University Program Graduate Fellowship.</a:t>
            </a:r>
          </a:p>
          <a:p>
            <a:pPr marL="109728" indent="0" algn="ctr" fontAlgn="auto">
              <a:buClr>
                <a:srgbClr val="E60000"/>
              </a:buClr>
              <a:buNone/>
            </a:pPr>
            <a:endParaRPr lang="en-US" sz="1200" dirty="0">
              <a:latin typeface="Times New Roman" panose="02020603050405020304" pitchFamily="18" charset="0"/>
              <a:cs typeface="Times New Roman" panose="02020603050405020304" pitchFamily="18" charset="0"/>
            </a:endParaRPr>
          </a:p>
          <a:p>
            <a:pPr marL="109728" indent="0" algn="ctr" fontAlgn="auto">
              <a:buClr>
                <a:srgbClr val="E60000"/>
              </a:buClr>
              <a:buNone/>
            </a:pPr>
            <a:r>
              <a:rPr lang="en-US" sz="1200" dirty="0">
                <a:latin typeface="Times New Roman" panose="02020603050405020304" pitchFamily="18" charset="0"/>
                <a:cs typeface="Times New Roman" panose="02020603050405020304" pitchFamily="18" charset="0"/>
              </a:rPr>
              <a:t>Any opinions, findings, conclusions or recommendations expressed in this publication are those of the author(s) and do not necessarily reflect the views of the Department of Energy Office of Nuclear Energy.</a:t>
            </a:r>
          </a:p>
          <a:p>
            <a:pPr marL="0" indent="0">
              <a:buNone/>
            </a:pP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5867400"/>
            <a:ext cx="1503084" cy="707438"/>
          </a:xfrm>
          <a:prstGeom prst="rect">
            <a:avLst/>
          </a:prstGeom>
        </p:spPr>
      </p:pic>
    </p:spTree>
    <p:extLst>
      <p:ext uri="{BB962C8B-B14F-4D97-AF65-F5344CB8AC3E}">
        <p14:creationId xmlns:p14="http://schemas.microsoft.com/office/powerpoint/2010/main" val="37682961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457200" y="609600"/>
            <a:ext cx="8229600" cy="762000"/>
          </a:xfrm>
        </p:spPr>
        <p:txBody>
          <a:bodyPr/>
          <a:lstStyle/>
          <a:p>
            <a:r>
              <a:rPr lang="en-US" sz="4000" dirty="0">
                <a:latin typeface="Times New Roman" panose="02020603050405020304" pitchFamily="18" charset="0"/>
                <a:cs typeface="Times New Roman" panose="02020603050405020304" pitchFamily="18" charset="0"/>
              </a:rPr>
              <a:t>Objective</a:t>
            </a:r>
          </a:p>
        </p:txBody>
      </p:sp>
      <p:sp>
        <p:nvSpPr>
          <p:cNvPr id="22531" name="Rectangle 3"/>
          <p:cNvSpPr>
            <a:spLocks noGrp="1" noChangeArrowheads="1"/>
          </p:cNvSpPr>
          <p:nvPr>
            <p:ph type="body" idx="4294967295"/>
          </p:nvPr>
        </p:nvSpPr>
        <p:spPr>
          <a:xfrm>
            <a:off x="304800" y="1641475"/>
            <a:ext cx="8763000" cy="4911725"/>
          </a:xfrm>
        </p:spPr>
        <p:txBody>
          <a:bodyPr/>
          <a:lstStyle/>
          <a:p>
            <a:pPr>
              <a:lnSpc>
                <a:spcPct val="80000"/>
              </a:lnSpc>
              <a:defRPr/>
            </a:pPr>
            <a:endParaRPr lang="en-US" sz="2000" dirty="0"/>
          </a:p>
          <a:p>
            <a:pPr>
              <a:lnSpc>
                <a:spcPct val="70000"/>
              </a:lnSpc>
              <a:buFont typeface="Wingdings" pitchFamily="2" charset="2"/>
              <a:buNone/>
              <a:defRPr/>
            </a:pPr>
            <a:endParaRPr lang="en-US" sz="2000" dirty="0"/>
          </a:p>
        </p:txBody>
      </p:sp>
      <p:sp>
        <p:nvSpPr>
          <p:cNvPr id="5" name="Rectangle 3"/>
          <p:cNvSpPr>
            <a:spLocks noGrp="1" noChangeArrowheads="1"/>
          </p:cNvSpPr>
          <p:nvPr>
            <p:ph type="body" idx="4294967295"/>
          </p:nvPr>
        </p:nvSpPr>
        <p:spPr>
          <a:xfrm>
            <a:off x="457200" y="1600200"/>
            <a:ext cx="8229600" cy="3276600"/>
          </a:xfrm>
        </p:spPr>
        <p:txBody>
          <a:bodyPr/>
          <a:lstStyle/>
          <a:p>
            <a:pPr>
              <a:spcBef>
                <a:spcPts val="0"/>
              </a:spcBef>
            </a:pPr>
            <a:r>
              <a:rPr lang="en-US" sz="2400" dirty="0">
                <a:latin typeface="Times New Roman" pitchFamily="18" charset="0"/>
                <a:cs typeface="Times New Roman" pitchFamily="18" charset="0"/>
              </a:rPr>
              <a:t>Use a classical molecular dynamics approach to calculate the thermal scattering law and generate the thermal neutron scattering cross section libraries of a representative heavy paraffinic oil material</a:t>
            </a:r>
          </a:p>
          <a:p>
            <a:pPr>
              <a:spcBef>
                <a:spcPts val="0"/>
              </a:spcBef>
            </a:pPr>
            <a:r>
              <a:rPr lang="en-US" sz="2400" dirty="0">
                <a:latin typeface="Times New Roman" pitchFamily="18" charset="0"/>
                <a:cs typeface="Times New Roman" pitchFamily="18" charset="0"/>
              </a:rPr>
              <a:t>Work on this material is motivated by a request from NR to support criticality safety applications</a:t>
            </a:r>
          </a:p>
          <a:p>
            <a:pPr marL="0" indent="0">
              <a:spcBef>
                <a:spcPts val="0"/>
              </a:spcBef>
              <a:buNone/>
            </a:pP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1302436600"/>
      </p:ext>
    </p:extLst>
  </p:cSld>
  <p:clrMapOvr>
    <a:masterClrMapping/>
  </p:clrMapOvr>
  <mc:AlternateContent xmlns:mc="http://schemas.openxmlformats.org/markup-compatibility/2006" xmlns:p14="http://schemas.microsoft.com/office/powerpoint/2010/main">
    <mc:Choice Requires="p14">
      <p:transition p14:dur="0" advTm="17808"/>
    </mc:Choice>
    <mc:Fallback xmlns="">
      <p:transition advTm="17808"/>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457200" y="609600"/>
            <a:ext cx="8229600" cy="762000"/>
          </a:xfrm>
        </p:spPr>
        <p:txBody>
          <a:bodyPr/>
          <a:lstStyle/>
          <a:p>
            <a:r>
              <a:rPr lang="en-US" sz="4000" dirty="0">
                <a:latin typeface="Times New Roman" panose="02020603050405020304" pitchFamily="18" charset="0"/>
                <a:cs typeface="Times New Roman" panose="02020603050405020304" pitchFamily="18" charset="0"/>
              </a:rPr>
              <a:t>Outline</a:t>
            </a:r>
          </a:p>
        </p:txBody>
      </p:sp>
      <p:sp>
        <p:nvSpPr>
          <p:cNvPr id="22531" name="Rectangle 3"/>
          <p:cNvSpPr>
            <a:spLocks noGrp="1" noChangeArrowheads="1"/>
          </p:cNvSpPr>
          <p:nvPr>
            <p:ph type="body" idx="4294967295"/>
          </p:nvPr>
        </p:nvSpPr>
        <p:spPr>
          <a:xfrm>
            <a:off x="304800" y="1641475"/>
            <a:ext cx="8763000" cy="4911725"/>
          </a:xfrm>
        </p:spPr>
        <p:txBody>
          <a:bodyPr/>
          <a:lstStyle/>
          <a:p>
            <a:pPr>
              <a:lnSpc>
                <a:spcPct val="80000"/>
              </a:lnSpc>
              <a:defRPr/>
            </a:pPr>
            <a:endParaRPr lang="en-US" sz="2000" dirty="0"/>
          </a:p>
          <a:p>
            <a:pPr>
              <a:lnSpc>
                <a:spcPct val="70000"/>
              </a:lnSpc>
              <a:buFont typeface="Wingdings" pitchFamily="2" charset="2"/>
              <a:buNone/>
              <a:defRPr/>
            </a:pPr>
            <a:endParaRPr lang="en-US" sz="2000" dirty="0"/>
          </a:p>
        </p:txBody>
      </p:sp>
      <p:sp>
        <p:nvSpPr>
          <p:cNvPr id="5" name="Rectangle 3"/>
          <p:cNvSpPr>
            <a:spLocks noGrp="1" noChangeArrowheads="1"/>
          </p:cNvSpPr>
          <p:nvPr>
            <p:ph type="body" idx="4294967295"/>
          </p:nvPr>
        </p:nvSpPr>
        <p:spPr>
          <a:xfrm>
            <a:off x="457200" y="1793875"/>
            <a:ext cx="8229600" cy="4378325"/>
          </a:xfrm>
        </p:spPr>
        <p:txBody>
          <a:bodyPr/>
          <a:lstStyle/>
          <a:p>
            <a:r>
              <a:rPr lang="en-US" sz="2400" dirty="0">
                <a:latin typeface="Times New Roman" pitchFamily="18" charset="0"/>
                <a:cs typeface="Times New Roman" pitchFamily="18" charset="0"/>
              </a:rPr>
              <a:t>Introduction</a:t>
            </a:r>
          </a:p>
          <a:p>
            <a:endParaRPr lang="en-US" sz="1000" dirty="0">
              <a:latin typeface="Times New Roman" pitchFamily="18" charset="0"/>
              <a:cs typeface="Times New Roman" pitchFamily="18" charset="0"/>
            </a:endParaRPr>
          </a:p>
          <a:p>
            <a:r>
              <a:rPr lang="en-US" sz="2400" dirty="0">
                <a:latin typeface="Times New Roman" pitchFamily="18" charset="0"/>
                <a:cs typeface="Times New Roman" pitchFamily="18" charset="0"/>
              </a:rPr>
              <a:t>Thermal Neutron Scattering in Matter</a:t>
            </a:r>
          </a:p>
          <a:p>
            <a:endParaRPr lang="en-US" sz="1000" dirty="0">
              <a:latin typeface="Times New Roman" pitchFamily="18" charset="0"/>
              <a:cs typeface="Times New Roman" pitchFamily="18" charset="0"/>
            </a:endParaRPr>
          </a:p>
          <a:p>
            <a:r>
              <a:rPr lang="en-US" sz="2400" dirty="0">
                <a:latin typeface="Times New Roman" pitchFamily="18" charset="0"/>
                <a:cs typeface="Times New Roman" pitchFamily="18" charset="0"/>
              </a:rPr>
              <a:t>Molecular Dynamics Model of heavy paraffinic oil</a:t>
            </a:r>
          </a:p>
          <a:p>
            <a:endParaRPr lang="en-US" sz="1000" dirty="0">
              <a:latin typeface="Times New Roman" pitchFamily="18" charset="0"/>
              <a:cs typeface="Times New Roman" pitchFamily="18" charset="0"/>
            </a:endParaRPr>
          </a:p>
          <a:p>
            <a:r>
              <a:rPr lang="en-US" sz="2400" dirty="0">
                <a:latin typeface="Times New Roman" pitchFamily="18" charset="0"/>
                <a:cs typeface="Times New Roman" pitchFamily="18" charset="0"/>
              </a:rPr>
              <a:t>Thermal Neutron Scattering Cross Sections of heavy paraffinic oil</a:t>
            </a:r>
          </a:p>
          <a:p>
            <a:endParaRPr lang="en-US" sz="1000" dirty="0">
              <a:latin typeface="Times New Roman" pitchFamily="18" charset="0"/>
              <a:cs typeface="Times New Roman" pitchFamily="18" charset="0"/>
            </a:endParaRPr>
          </a:p>
          <a:p>
            <a:r>
              <a:rPr lang="en-US" sz="2400" dirty="0">
                <a:latin typeface="Times New Roman" pitchFamily="18" charset="0"/>
                <a:cs typeface="Times New Roman" pitchFamily="18" charset="0"/>
              </a:rPr>
              <a:t>Summary</a:t>
            </a:r>
          </a:p>
        </p:txBody>
      </p:sp>
    </p:spTree>
    <p:extLst>
      <p:ext uri="{BB962C8B-B14F-4D97-AF65-F5344CB8AC3E}">
        <p14:creationId xmlns:p14="http://schemas.microsoft.com/office/powerpoint/2010/main" val="1717145127"/>
      </p:ext>
    </p:extLst>
  </p:cSld>
  <p:clrMapOvr>
    <a:masterClrMapping/>
  </p:clrMapOvr>
  <mc:AlternateContent xmlns:mc="http://schemas.openxmlformats.org/markup-compatibility/2006" xmlns:p14="http://schemas.microsoft.com/office/powerpoint/2010/main">
    <mc:Choice Requires="p14">
      <p:transition p14:dur="0" advTm="24930"/>
    </mc:Choice>
    <mc:Fallback xmlns="">
      <p:transition advTm="2493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sz="4000" dirty="0">
                <a:latin typeface="Times New Roman" panose="02020603050405020304" pitchFamily="18" charset="0"/>
                <a:cs typeface="Times New Roman" panose="02020603050405020304" pitchFamily="18" charset="0"/>
              </a:rPr>
              <a:t>Introduction</a:t>
            </a:r>
          </a:p>
        </p:txBody>
      </p:sp>
      <p:sp>
        <p:nvSpPr>
          <p:cNvPr id="22531" name="Rectangle 3"/>
          <p:cNvSpPr>
            <a:spLocks noGrp="1" noChangeArrowheads="1"/>
          </p:cNvSpPr>
          <p:nvPr>
            <p:ph idx="1"/>
          </p:nvPr>
        </p:nvSpPr>
        <p:spPr>
          <a:xfrm>
            <a:off x="647700" y="1641475"/>
            <a:ext cx="8229600" cy="4530725"/>
          </a:xfrm>
        </p:spPr>
        <p:txBody>
          <a:bodyPr/>
          <a:lstStyle/>
          <a:p>
            <a:pPr>
              <a:lnSpc>
                <a:spcPct val="70000"/>
              </a:lnSpc>
              <a:buNone/>
              <a:defRPr/>
            </a:pPr>
            <a:r>
              <a:rPr lang="en-US" sz="2400" u="sng" dirty="0">
                <a:latin typeface="Times New Roman" pitchFamily="18" charset="0"/>
                <a:cs typeface="Times New Roman" pitchFamily="18" charset="0"/>
              </a:rPr>
              <a:t>Heavy paraffinic oil</a:t>
            </a:r>
            <a:r>
              <a:rPr lang="en-US" sz="2400" dirty="0">
                <a:latin typeface="Times New Roman" pitchFamily="18" charset="0"/>
                <a:cs typeface="Times New Roman" pitchFamily="18" charset="0"/>
              </a:rPr>
              <a:t> :</a:t>
            </a:r>
          </a:p>
          <a:p>
            <a:pPr>
              <a:lnSpc>
                <a:spcPct val="70000"/>
              </a:lnSpc>
              <a:buNone/>
              <a:defRPr/>
            </a:pPr>
            <a:endParaRPr lang="en-US" sz="2000" dirty="0">
              <a:latin typeface="Times New Roman" pitchFamily="18" charset="0"/>
              <a:cs typeface="Times New Roman" pitchFamily="18" charset="0"/>
            </a:endParaRPr>
          </a:p>
          <a:p>
            <a:pPr>
              <a:lnSpc>
                <a:spcPct val="70000"/>
              </a:lnSpc>
              <a:defRPr/>
            </a:pPr>
            <a:r>
              <a:rPr lang="en-US" sz="2000" dirty="0">
                <a:latin typeface="Times New Roman" pitchFamily="18" charset="0"/>
                <a:cs typeface="Times New Roman" pitchFamily="18" charset="0"/>
              </a:rPr>
              <a:t>Material classification: liquid lubricant (more specifically known as a solvent-dewaxed heavy paraffinic oil)</a:t>
            </a:r>
          </a:p>
          <a:p>
            <a:pPr lvl="1">
              <a:lnSpc>
                <a:spcPct val="70000"/>
              </a:lnSpc>
              <a:defRPr/>
            </a:pPr>
            <a:r>
              <a:rPr lang="en-US" sz="2000" dirty="0">
                <a:latin typeface="Times New Roman" pitchFamily="18" charset="0"/>
                <a:cs typeface="Times New Roman" pitchFamily="18" charset="0"/>
              </a:rPr>
              <a:t>Common uses: </a:t>
            </a:r>
          </a:p>
          <a:p>
            <a:pPr lvl="2">
              <a:lnSpc>
                <a:spcPct val="70000"/>
              </a:lnSpc>
              <a:defRPr/>
            </a:pPr>
            <a:r>
              <a:rPr lang="en-US" dirty="0">
                <a:latin typeface="Times New Roman" pitchFamily="18" charset="0"/>
                <a:cs typeface="Times New Roman" pitchFamily="18" charset="0"/>
              </a:rPr>
              <a:t>Circulating oil systems</a:t>
            </a:r>
          </a:p>
          <a:p>
            <a:pPr lvl="2">
              <a:lnSpc>
                <a:spcPct val="70000"/>
              </a:lnSpc>
              <a:defRPr/>
            </a:pPr>
            <a:r>
              <a:rPr lang="en-US" dirty="0">
                <a:latin typeface="Times New Roman" pitchFamily="18" charset="0"/>
                <a:cs typeface="Times New Roman" pitchFamily="18" charset="0"/>
              </a:rPr>
              <a:t>Compressors</a:t>
            </a:r>
          </a:p>
          <a:p>
            <a:pPr lvl="2">
              <a:lnSpc>
                <a:spcPct val="70000"/>
              </a:lnSpc>
              <a:defRPr/>
            </a:pPr>
            <a:r>
              <a:rPr lang="en-US" dirty="0">
                <a:latin typeface="Times New Roman" pitchFamily="18" charset="0"/>
                <a:cs typeface="Times New Roman" pitchFamily="18" charset="0"/>
              </a:rPr>
              <a:t>Gear casing</a:t>
            </a:r>
          </a:p>
          <a:p>
            <a:pPr lvl="1">
              <a:lnSpc>
                <a:spcPct val="70000"/>
              </a:lnSpc>
              <a:defRPr/>
            </a:pPr>
            <a:r>
              <a:rPr lang="en-US" sz="2000" dirty="0">
                <a:latin typeface="Times New Roman" pitchFamily="18" charset="0"/>
                <a:cs typeface="Times New Roman" pitchFamily="18" charset="0"/>
              </a:rPr>
              <a:t>Characteristics: </a:t>
            </a:r>
          </a:p>
          <a:p>
            <a:pPr lvl="2">
              <a:lnSpc>
                <a:spcPct val="70000"/>
              </a:lnSpc>
              <a:defRPr/>
            </a:pPr>
            <a:r>
              <a:rPr lang="en-US" dirty="0">
                <a:latin typeface="Times New Roman" pitchFamily="18" charset="0"/>
                <a:cs typeface="Times New Roman" pitchFamily="18" charset="0"/>
              </a:rPr>
              <a:t>High viscosity index</a:t>
            </a:r>
          </a:p>
          <a:p>
            <a:pPr lvl="2">
              <a:lnSpc>
                <a:spcPct val="70000"/>
              </a:lnSpc>
              <a:defRPr/>
            </a:pPr>
            <a:r>
              <a:rPr lang="en-US" dirty="0">
                <a:latin typeface="Times New Roman" pitchFamily="18" charset="0"/>
                <a:cs typeface="Times New Roman" pitchFamily="18" charset="0"/>
              </a:rPr>
              <a:t>High film strength</a:t>
            </a:r>
          </a:p>
          <a:p>
            <a:pPr lvl="2">
              <a:lnSpc>
                <a:spcPct val="70000"/>
              </a:lnSpc>
              <a:defRPr/>
            </a:pPr>
            <a:r>
              <a:rPr lang="en-US" dirty="0">
                <a:latin typeface="Times New Roman" pitchFamily="18" charset="0"/>
                <a:cs typeface="Times New Roman" pitchFamily="18" charset="0"/>
              </a:rPr>
              <a:t>Excellent stability</a:t>
            </a:r>
          </a:p>
          <a:p>
            <a:pPr lvl="2">
              <a:lnSpc>
                <a:spcPct val="70000"/>
              </a:lnSpc>
              <a:defRPr/>
            </a:pPr>
            <a:r>
              <a:rPr lang="en-US" dirty="0">
                <a:latin typeface="Times New Roman" pitchFamily="18" charset="0"/>
                <a:cs typeface="Times New Roman" pitchFamily="18" charset="0"/>
              </a:rPr>
              <a:t>Long lubricant life</a:t>
            </a:r>
          </a:p>
          <a:p>
            <a:pPr>
              <a:lnSpc>
                <a:spcPct val="70000"/>
              </a:lnSpc>
              <a:defRPr/>
            </a:pPr>
            <a:r>
              <a:rPr lang="en-US" sz="2000" dirty="0">
                <a:latin typeface="Times New Roman" pitchFamily="18" charset="0"/>
                <a:cs typeface="Times New Roman" pitchFamily="18" charset="0"/>
              </a:rPr>
              <a:t>Pale appearance with a petroleum oil odor</a:t>
            </a:r>
          </a:p>
          <a:p>
            <a:pPr>
              <a:lnSpc>
                <a:spcPct val="70000"/>
              </a:lnSpc>
              <a:defRPr/>
            </a:pPr>
            <a:r>
              <a:rPr lang="en-US" sz="2000" dirty="0">
                <a:latin typeface="Times New Roman" pitchFamily="18" charset="0"/>
                <a:cs typeface="Times New Roman" pitchFamily="18" charset="0"/>
              </a:rPr>
              <a:t>Paraffin hydrocarbon	      Alkane          general formula: C</a:t>
            </a:r>
            <a:r>
              <a:rPr lang="en-US" sz="2000" baseline="-25000" dirty="0">
                <a:latin typeface="Times New Roman" pitchFamily="18" charset="0"/>
                <a:cs typeface="Times New Roman" pitchFamily="18" charset="0"/>
              </a:rPr>
              <a:t>n</a:t>
            </a:r>
            <a:r>
              <a:rPr lang="en-US" sz="2000" dirty="0">
                <a:latin typeface="Times New Roman" pitchFamily="18" charset="0"/>
                <a:cs typeface="Times New Roman" pitchFamily="18" charset="0"/>
              </a:rPr>
              <a:t>H</a:t>
            </a:r>
            <a:r>
              <a:rPr lang="en-US" sz="2000" baseline="-25000" dirty="0">
                <a:latin typeface="Times New Roman" pitchFamily="18" charset="0"/>
                <a:cs typeface="Times New Roman" pitchFamily="18" charset="0"/>
              </a:rPr>
              <a:t>2n+2</a:t>
            </a:r>
            <a:endParaRPr lang="en-US" sz="2000" dirty="0">
              <a:latin typeface="Times New Roman" pitchFamily="18" charset="0"/>
              <a:cs typeface="Times New Roman" pitchFamily="18" charset="0"/>
            </a:endParaRPr>
          </a:p>
          <a:p>
            <a:pPr>
              <a:lnSpc>
                <a:spcPct val="70000"/>
              </a:lnSpc>
              <a:defRPr/>
            </a:pPr>
            <a:endParaRPr lang="en-US" sz="2000" dirty="0">
              <a:latin typeface="Times New Roman" pitchFamily="18" charset="0"/>
              <a:cs typeface="Times New Roman" pitchFamily="18" charset="0"/>
            </a:endParaRPr>
          </a:p>
          <a:p>
            <a:pPr>
              <a:lnSpc>
                <a:spcPct val="70000"/>
              </a:lnSpc>
              <a:defRPr/>
            </a:pPr>
            <a:endParaRPr lang="en-US" sz="2000" dirty="0">
              <a:latin typeface="Times New Roman" pitchFamily="18" charset="0"/>
              <a:cs typeface="Times New Roman" pitchFamily="18" charset="0"/>
            </a:endParaRPr>
          </a:p>
          <a:p>
            <a:pPr>
              <a:lnSpc>
                <a:spcPct val="70000"/>
              </a:lnSpc>
              <a:defRPr/>
            </a:pPr>
            <a:endParaRPr lang="en-US" sz="2000" dirty="0">
              <a:latin typeface="Times New Roman" pitchFamily="18" charset="0"/>
              <a:cs typeface="Times New Roman" pitchFamily="18" charset="0"/>
            </a:endParaRPr>
          </a:p>
          <a:p>
            <a:pPr>
              <a:lnSpc>
                <a:spcPct val="70000"/>
              </a:lnSpc>
              <a:defRPr/>
            </a:pPr>
            <a:endParaRPr lang="en-US" sz="2000" dirty="0"/>
          </a:p>
        </p:txBody>
      </p:sp>
      <p:cxnSp>
        <p:nvCxnSpPr>
          <p:cNvPr id="5" name="Straight Arrow Connector 4"/>
          <p:cNvCxnSpPr/>
          <p:nvPr/>
        </p:nvCxnSpPr>
        <p:spPr>
          <a:xfrm>
            <a:off x="3352800" y="5638800"/>
            <a:ext cx="381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4762500" y="5626395"/>
            <a:ext cx="381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3905065"/>
            <a:ext cx="2424884" cy="925769"/>
          </a:xfrm>
          <a:prstGeom prst="rect">
            <a:avLst/>
          </a:prstGeom>
        </p:spPr>
      </p:pic>
    </p:spTree>
    <p:extLst>
      <p:ext uri="{BB962C8B-B14F-4D97-AF65-F5344CB8AC3E}">
        <p14:creationId xmlns:p14="http://schemas.microsoft.com/office/powerpoint/2010/main" val="1944832321"/>
      </p:ext>
    </p:extLst>
  </p:cSld>
  <p:clrMapOvr>
    <a:masterClrMapping/>
  </p:clrMapOvr>
  <mc:AlternateContent xmlns:mc="http://schemas.openxmlformats.org/markup-compatibility/2006" xmlns:p14="http://schemas.microsoft.com/office/powerpoint/2010/main">
    <mc:Choice Requires="p14">
      <p:transition p14:dur="0" advTm="53074"/>
    </mc:Choice>
    <mc:Fallback xmlns="">
      <p:transition advTm="5307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Rectangle 3"/>
              <p:cNvSpPr txBox="1">
                <a:spLocks noChangeArrowheads="1"/>
              </p:cNvSpPr>
              <p:nvPr/>
            </p:nvSpPr>
            <p:spPr bwMode="auto">
              <a:xfrm>
                <a:off x="381000" y="1687512"/>
                <a:ext cx="8229600" cy="45608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CC0000"/>
                  </a:buClr>
                  <a:buFont typeface="Wingdings" pitchFamily="2" charset="2"/>
                  <a:buChar char="p"/>
                  <a:defRPr sz="2800">
                    <a:solidFill>
                      <a:schemeClr val="tx1"/>
                    </a:solidFill>
                    <a:latin typeface="+mn-lt"/>
                    <a:ea typeface="+mn-ea"/>
                    <a:cs typeface="宋体"/>
                  </a:defRPr>
                </a:lvl1pPr>
                <a:lvl2pPr marL="742950" indent="-285750" algn="l" rtl="0" eaLnBrk="1" fontAlgn="base" hangingPunct="1">
                  <a:spcBef>
                    <a:spcPct val="20000"/>
                  </a:spcBef>
                  <a:spcAft>
                    <a:spcPct val="0"/>
                  </a:spcAft>
                  <a:buClr>
                    <a:srgbClr val="CC0000"/>
                  </a:buClr>
                  <a:buFont typeface="Wingdings" pitchFamily="2" charset="2"/>
                  <a:buChar char="n"/>
                  <a:defRPr sz="2400">
                    <a:solidFill>
                      <a:schemeClr val="tx1"/>
                    </a:solidFill>
                    <a:latin typeface="+mn-lt"/>
                    <a:ea typeface="+mn-ea"/>
                    <a:cs typeface="宋体"/>
                  </a:defRPr>
                </a:lvl2pPr>
                <a:lvl3pPr marL="1143000" indent="-228600" algn="l" rtl="0" eaLnBrk="1" fontAlgn="base" hangingPunct="1">
                  <a:spcBef>
                    <a:spcPct val="20000"/>
                  </a:spcBef>
                  <a:spcAft>
                    <a:spcPct val="0"/>
                  </a:spcAft>
                  <a:buClr>
                    <a:srgbClr val="CC0000"/>
                  </a:buClr>
                  <a:buFont typeface="Wingdings" pitchFamily="2" charset="2"/>
                  <a:buChar char="p"/>
                  <a:defRPr sz="2000">
                    <a:solidFill>
                      <a:schemeClr val="tx1"/>
                    </a:solidFill>
                    <a:latin typeface="+mn-lt"/>
                    <a:ea typeface="+mn-ea"/>
                    <a:cs typeface="宋体"/>
                  </a:defRPr>
                </a:lvl3pPr>
                <a:lvl4pPr marL="1600200" indent="-228600" algn="l" rtl="0" eaLnBrk="1" fontAlgn="base" hangingPunct="1">
                  <a:spcBef>
                    <a:spcPct val="20000"/>
                  </a:spcBef>
                  <a:spcAft>
                    <a:spcPct val="0"/>
                  </a:spcAft>
                  <a:buClr>
                    <a:srgbClr val="CC0000"/>
                  </a:buClr>
                  <a:buFont typeface="Wingdings" pitchFamily="2" charset="2"/>
                  <a:buChar char="§"/>
                  <a:defRPr sz="2000">
                    <a:solidFill>
                      <a:schemeClr val="tx1"/>
                    </a:solidFill>
                    <a:latin typeface="+mn-lt"/>
                    <a:ea typeface="+mn-ea"/>
                    <a:cs typeface="宋体"/>
                  </a:defRPr>
                </a:lvl4pPr>
                <a:lvl5pPr marL="2057400" indent="-228600" algn="l" rtl="0" eaLnBrk="1" fontAlgn="base" hangingPunct="1">
                  <a:spcBef>
                    <a:spcPct val="20000"/>
                  </a:spcBef>
                  <a:spcAft>
                    <a:spcPct val="0"/>
                  </a:spcAft>
                  <a:buClr>
                    <a:srgbClr val="CC0000"/>
                  </a:buClr>
                  <a:buFont typeface="Wingdings" pitchFamily="2" charset="2"/>
                  <a:buChar char="§"/>
                  <a:defRPr sz="2000">
                    <a:solidFill>
                      <a:schemeClr val="tx1"/>
                    </a:solidFill>
                    <a:latin typeface="+mn-lt"/>
                    <a:ea typeface="+mn-ea"/>
                    <a:cs typeface="宋体"/>
                  </a:defRPr>
                </a:lvl5pPr>
                <a:lvl6pPr marL="2514600" indent="-228600" algn="l" rtl="0" eaLnBrk="1" fontAlgn="base" hangingPunct="1">
                  <a:spcBef>
                    <a:spcPct val="20000"/>
                  </a:spcBef>
                  <a:spcAft>
                    <a:spcPct val="0"/>
                  </a:spcAft>
                  <a:buClr>
                    <a:srgbClr val="CC0000"/>
                  </a:buClr>
                  <a:buFont typeface="Wingdings" pitchFamily="2" charset="2"/>
                  <a:buChar char="§"/>
                  <a:defRPr>
                    <a:solidFill>
                      <a:schemeClr val="tx1"/>
                    </a:solidFill>
                    <a:latin typeface="+mn-lt"/>
                    <a:ea typeface="+mn-ea"/>
                  </a:defRPr>
                </a:lvl6pPr>
                <a:lvl7pPr marL="2971800" indent="-228600" algn="l" rtl="0" eaLnBrk="1" fontAlgn="base" hangingPunct="1">
                  <a:spcBef>
                    <a:spcPct val="20000"/>
                  </a:spcBef>
                  <a:spcAft>
                    <a:spcPct val="0"/>
                  </a:spcAft>
                  <a:buClr>
                    <a:srgbClr val="CC0000"/>
                  </a:buClr>
                  <a:buFont typeface="Wingdings" pitchFamily="2" charset="2"/>
                  <a:buChar char="§"/>
                  <a:defRPr>
                    <a:solidFill>
                      <a:schemeClr val="tx1"/>
                    </a:solidFill>
                    <a:latin typeface="+mn-lt"/>
                    <a:ea typeface="+mn-ea"/>
                  </a:defRPr>
                </a:lvl7pPr>
                <a:lvl8pPr marL="3429000" indent="-228600" algn="l" rtl="0" eaLnBrk="1" fontAlgn="base" hangingPunct="1">
                  <a:spcBef>
                    <a:spcPct val="20000"/>
                  </a:spcBef>
                  <a:spcAft>
                    <a:spcPct val="0"/>
                  </a:spcAft>
                  <a:buClr>
                    <a:srgbClr val="CC0000"/>
                  </a:buClr>
                  <a:buFont typeface="Wingdings" pitchFamily="2" charset="2"/>
                  <a:buChar char="§"/>
                  <a:defRPr>
                    <a:solidFill>
                      <a:schemeClr val="tx1"/>
                    </a:solidFill>
                    <a:latin typeface="+mn-lt"/>
                    <a:ea typeface="+mn-ea"/>
                  </a:defRPr>
                </a:lvl8pPr>
                <a:lvl9pPr marL="3886200" indent="-228600" algn="l" rtl="0" eaLnBrk="1" fontAlgn="base" hangingPunct="1">
                  <a:spcBef>
                    <a:spcPct val="20000"/>
                  </a:spcBef>
                  <a:spcAft>
                    <a:spcPct val="0"/>
                  </a:spcAft>
                  <a:buClr>
                    <a:srgbClr val="CC0000"/>
                  </a:buClr>
                  <a:buFont typeface="Wingdings" pitchFamily="2" charset="2"/>
                  <a:buChar char="§"/>
                  <a:defRPr>
                    <a:solidFill>
                      <a:schemeClr val="tx1"/>
                    </a:solidFill>
                    <a:latin typeface="+mn-lt"/>
                    <a:ea typeface="+mn-ea"/>
                  </a:defRPr>
                </a:lvl9pPr>
              </a:lstStyle>
              <a:p>
                <a:pPr>
                  <a:lnSpc>
                    <a:spcPct val="80000"/>
                  </a:lnSpc>
                </a:pPr>
                <a:r>
                  <a:rPr lang="en-US" sz="2400" kern="0" dirty="0">
                    <a:latin typeface="Times New Roman" pitchFamily="18" charset="0"/>
                    <a:cs typeface="Times New Roman" pitchFamily="18" charset="0"/>
                  </a:rPr>
                  <a:t>Thermal neutrons are characterized by energies and de Broglie wave length that are on the order of excitation energy and separation distance in the medium in which they interact</a:t>
                </a:r>
              </a:p>
              <a:p>
                <a:pPr marL="0" indent="0">
                  <a:lnSpc>
                    <a:spcPct val="80000"/>
                  </a:lnSpc>
                  <a:buNone/>
                </a:pPr>
                <a:endParaRPr lang="en-US" sz="2400" kern="0" dirty="0">
                  <a:latin typeface="Times New Roman" pitchFamily="18" charset="0"/>
                  <a:cs typeface="Times New Roman" pitchFamily="18" charset="0"/>
                </a:endParaRPr>
              </a:p>
              <a:p>
                <a:pPr>
                  <a:lnSpc>
                    <a:spcPct val="80000"/>
                  </a:lnSpc>
                </a:pPr>
                <a:r>
                  <a:rPr lang="en-US" sz="2400" kern="0" dirty="0">
                    <a:latin typeface="Times New Roman" pitchFamily="18" charset="0"/>
                    <a:cs typeface="Times New Roman" pitchFamily="18" charset="0"/>
                  </a:rPr>
                  <a:t>The scattering behavior of thermal neutrons are quantified by the double differential cross section using the TSL</a:t>
                </a:r>
              </a:p>
              <a:p>
                <a:pPr>
                  <a:lnSpc>
                    <a:spcPct val="80000"/>
                  </a:lnSpc>
                </a:pPr>
                <a:endParaRPr lang="en-US" sz="2400" kern="0" dirty="0">
                  <a:latin typeface="Times New Roman" pitchFamily="18" charset="0"/>
                  <a:cs typeface="Times New Roman" pitchFamily="18" charset="0"/>
                </a:endParaRPr>
              </a:p>
              <a:p>
                <a:pPr marL="0" indent="0">
                  <a:lnSpc>
                    <a:spcPct val="80000"/>
                  </a:lnSpc>
                  <a:buNone/>
                </a:pPr>
                <a:endParaRPr lang="en-US" sz="2400" kern="0" dirty="0">
                  <a:latin typeface="Times New Roman" pitchFamily="18" charset="0"/>
                  <a:cs typeface="Times New Roman" pitchFamily="18" charset="0"/>
                </a:endParaRPr>
              </a:p>
              <a:p>
                <a:pPr>
                  <a:lnSpc>
                    <a:spcPct val="80000"/>
                  </a:lnSpc>
                </a:pPr>
                <a:endParaRPr lang="en-US" sz="2400" kern="0" dirty="0">
                  <a:latin typeface="Times New Roman" pitchFamily="18" charset="0"/>
                  <a:cs typeface="Times New Roman" pitchFamily="18" charset="0"/>
                </a:endParaRPr>
              </a:p>
              <a:p>
                <a:pPr marL="0" indent="0">
                  <a:lnSpc>
                    <a:spcPct val="80000"/>
                  </a:lnSpc>
                  <a:buNone/>
                </a:pPr>
                <a:endParaRPr lang="en-US" sz="2400" kern="0" dirty="0">
                  <a:latin typeface="Times New Roman" pitchFamily="18" charset="0"/>
                  <a:cs typeface="Times New Roman" pitchFamily="18" charset="0"/>
                </a:endParaRPr>
              </a:p>
              <a:p>
                <a:pPr>
                  <a:lnSpc>
                    <a:spcPct val="80000"/>
                  </a:lnSpc>
                </a:pPr>
                <a:r>
                  <a:rPr lang="en-US" sz="2400" kern="0" dirty="0">
                    <a:latin typeface="Times New Roman" pitchFamily="18" charset="0"/>
                    <a:cs typeface="Times New Roman" pitchFamily="18" charset="0"/>
                  </a:rPr>
                  <a:t>The TSL, </a:t>
                </a:r>
                <a14:m>
                  <m:oMath xmlns:m="http://schemas.openxmlformats.org/officeDocument/2006/math">
                    <m:r>
                      <a:rPr lang="en-US" sz="2400" i="1">
                        <a:latin typeface="Cambria Math" panose="02040503050406030204" pitchFamily="18" charset="0"/>
                      </a:rPr>
                      <m:t>𝑆</m:t>
                    </m:r>
                    <m:d>
                      <m:dPr>
                        <m:ctrlPr>
                          <a:rPr lang="en-US" sz="2400" i="1">
                            <a:latin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𝛼</m:t>
                        </m:r>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𝛽</m:t>
                        </m:r>
                      </m:e>
                    </m:d>
                    <m:r>
                      <a:rPr lang="en-US" sz="2400" b="0" i="1" smtClean="0">
                        <a:latin typeface="Cambria Math" panose="02040503050406030204" pitchFamily="18" charset="0"/>
                        <a:ea typeface="Cambria Math" panose="02040503050406030204" pitchFamily="18" charset="0"/>
                      </a:rPr>
                      <m:t>, </m:t>
                    </m:r>
                  </m:oMath>
                </a14:m>
                <a:r>
                  <a:rPr lang="en-US" sz="2400" kern="0" dirty="0">
                    <a:latin typeface="Times New Roman" pitchFamily="18" charset="0"/>
                    <a:cs typeface="Times New Roman" pitchFamily="18" charset="0"/>
                  </a:rPr>
                  <a:t>describes the time-dependent particle correlations in a given material </a:t>
                </a:r>
              </a:p>
              <a:p>
                <a:pPr>
                  <a:lnSpc>
                    <a:spcPct val="80000"/>
                  </a:lnSpc>
                </a:pPr>
                <a:endParaRPr lang="en-US" sz="2400" kern="0" dirty="0">
                  <a:latin typeface="Times New Roman" pitchFamily="18" charset="0"/>
                  <a:cs typeface="Times New Roman" pitchFamily="18" charset="0"/>
                </a:endParaRPr>
              </a:p>
              <a:p>
                <a:pPr marL="0" indent="0">
                  <a:lnSpc>
                    <a:spcPct val="80000"/>
                  </a:lnSpc>
                  <a:buNone/>
                </a:pPr>
                <a:endParaRPr lang="en-US" sz="2000" kern="0" dirty="0">
                  <a:latin typeface="Times New Roman" pitchFamily="18" charset="0"/>
                  <a:cs typeface="Times New Roman" pitchFamily="18" charset="0"/>
                </a:endParaRPr>
              </a:p>
              <a:p>
                <a:pPr marL="0" indent="0">
                  <a:lnSpc>
                    <a:spcPct val="80000"/>
                  </a:lnSpc>
                  <a:buNone/>
                </a:pPr>
                <a:endParaRPr lang="en-US" sz="2000" kern="0" dirty="0">
                  <a:latin typeface="Times New Roman" pitchFamily="18" charset="0"/>
                  <a:cs typeface="Times New Roman" pitchFamily="18" charset="0"/>
                </a:endParaRPr>
              </a:p>
              <a:p>
                <a:pPr marL="0" indent="0">
                  <a:lnSpc>
                    <a:spcPct val="80000"/>
                  </a:lnSpc>
                  <a:buNone/>
                </a:pPr>
                <a:endParaRPr lang="en-US" sz="1600" kern="0" dirty="0">
                  <a:latin typeface="Times New Roman" pitchFamily="18" charset="0"/>
                  <a:cs typeface="Times New Roman" pitchFamily="18" charset="0"/>
                </a:endParaRPr>
              </a:p>
              <a:p>
                <a:pPr marL="0" indent="0">
                  <a:lnSpc>
                    <a:spcPct val="80000"/>
                  </a:lnSpc>
                  <a:buNone/>
                </a:pPr>
                <a:endParaRPr lang="en-US" sz="1600" i="1" dirty="0">
                  <a:latin typeface="Cambria Math" panose="02040503050406030204" pitchFamily="18" charset="0"/>
                </a:endParaRPr>
              </a:p>
              <a:p>
                <a:pPr marL="0" indent="0">
                  <a:lnSpc>
                    <a:spcPct val="80000"/>
                  </a:lnSpc>
                  <a:buNone/>
                </a:pPr>
                <a:endParaRPr lang="en-US" sz="1600" kern="0" dirty="0">
                  <a:latin typeface="Times New Roman" pitchFamily="18" charset="0"/>
                  <a:cs typeface="Times New Roman" pitchFamily="18" charset="0"/>
                </a:endParaRPr>
              </a:p>
            </p:txBody>
          </p:sp>
        </mc:Choice>
        <mc:Fallback xmlns="">
          <p:sp>
            <p:nvSpPr>
              <p:cNvPr id="10" name="Rectangle 3"/>
              <p:cNvSpPr txBox="1">
                <a:spLocks noRot="1" noChangeAspect="1" noMove="1" noResize="1" noEditPoints="1" noAdjustHandles="1" noChangeArrowheads="1" noChangeShapeType="1" noTextEdit="1"/>
              </p:cNvSpPr>
              <p:nvPr/>
            </p:nvSpPr>
            <p:spPr bwMode="auto">
              <a:xfrm>
                <a:off x="381000" y="1687512"/>
                <a:ext cx="8229600" cy="4560888"/>
              </a:xfrm>
              <a:prstGeom prst="rect">
                <a:avLst/>
              </a:prstGeom>
              <a:blipFill>
                <a:blip r:embed="rId3"/>
                <a:stretch>
                  <a:fillRect l="-1037" t="-2674" r="-125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 name="Title 1"/>
          <p:cNvSpPr>
            <a:spLocks noGrp="1"/>
          </p:cNvSpPr>
          <p:nvPr>
            <p:ph type="title"/>
          </p:nvPr>
        </p:nvSpPr>
        <p:spPr/>
        <p:txBody>
          <a:bodyPr/>
          <a:lstStyle/>
          <a:p>
            <a:r>
              <a:rPr lang="en-US" sz="4000" dirty="0">
                <a:latin typeface="Times New Roman" panose="02020603050405020304" pitchFamily="18" charset="0"/>
                <a:cs typeface="Times New Roman" panose="02020603050405020304" pitchFamily="18" charset="0"/>
              </a:rPr>
              <a:t>Thermal Neutron </a:t>
            </a:r>
            <a:br>
              <a:rPr lang="en-US" sz="4000" dirty="0">
                <a:latin typeface="Times New Roman" panose="02020603050405020304" pitchFamily="18" charset="0"/>
                <a:cs typeface="Times New Roman" panose="02020603050405020304" pitchFamily="18" charset="0"/>
              </a:rPr>
            </a:br>
            <a:r>
              <a:rPr lang="en-US" sz="4000" dirty="0">
                <a:latin typeface="Times New Roman" panose="02020603050405020304" pitchFamily="18" charset="0"/>
                <a:cs typeface="Times New Roman" panose="02020603050405020304" pitchFamily="18" charset="0"/>
              </a:rPr>
              <a:t>Scattering in Matter</a:t>
            </a:r>
          </a:p>
        </p:txBody>
      </p:sp>
      <mc:AlternateContent xmlns:mc="http://schemas.openxmlformats.org/markup-compatibility/2006" xmlns:a14="http://schemas.microsoft.com/office/drawing/2010/main">
        <mc:Choice Requires="a14">
          <p:sp>
            <p:nvSpPr>
              <p:cNvPr id="3" name="TextBox 2"/>
              <p:cNvSpPr txBox="1"/>
              <p:nvPr/>
            </p:nvSpPr>
            <p:spPr>
              <a:xfrm>
                <a:off x="2876550" y="3886200"/>
                <a:ext cx="3238500" cy="90935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000" i="1" smtClean="0">
                              <a:latin typeface="Cambria Math" panose="02040503050406030204" pitchFamily="18" charset="0"/>
                            </a:rPr>
                          </m:ctrlPr>
                        </m:fPr>
                        <m:num>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𝑑</m:t>
                              </m:r>
                            </m:e>
                            <m:sup>
                              <m:r>
                                <a:rPr lang="en-US" sz="2000" b="0" i="1" smtClean="0">
                                  <a:latin typeface="Cambria Math" panose="02040503050406030204" pitchFamily="18" charset="0"/>
                                </a:rPr>
                                <m:t>2</m:t>
                              </m:r>
                            </m:sup>
                          </m:sSup>
                          <m:r>
                            <a:rPr lang="en-US" sz="2000" i="1" smtClean="0">
                              <a:latin typeface="Cambria Math" panose="02040503050406030204" pitchFamily="18" charset="0"/>
                              <a:ea typeface="Cambria Math" panose="02040503050406030204" pitchFamily="18" charset="0"/>
                            </a:rPr>
                            <m:t>𝜎</m:t>
                          </m:r>
                        </m:num>
                        <m:den>
                          <m:r>
                            <a:rPr lang="en-US" sz="2000" b="0" i="1" smtClean="0">
                              <a:latin typeface="Cambria Math" panose="02040503050406030204" pitchFamily="18" charset="0"/>
                            </a:rPr>
                            <m:t>𝑑</m:t>
                          </m:r>
                          <m:r>
                            <m:rPr>
                              <m:sty m:val="p"/>
                            </m:rPr>
                            <a:rPr lang="el-GR" sz="2000" b="0" i="1" smtClean="0">
                              <a:latin typeface="Cambria Math" panose="02040503050406030204" pitchFamily="18" charset="0"/>
                            </a:rPr>
                            <m:t>Ω</m:t>
                          </m:r>
                          <m:r>
                            <a:rPr lang="en-US" sz="2000" b="0" i="1" smtClean="0">
                              <a:latin typeface="Cambria Math" panose="02040503050406030204" pitchFamily="18" charset="0"/>
                            </a:rPr>
                            <m:t>𝑑</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𝐸</m:t>
                              </m:r>
                            </m:e>
                            <m:sup>
                              <m:r>
                                <a:rPr lang="en-US" sz="2000" b="0" i="1" smtClean="0">
                                  <a:latin typeface="Cambria Math" panose="02040503050406030204" pitchFamily="18" charset="0"/>
                                </a:rPr>
                                <m:t>′</m:t>
                              </m:r>
                            </m:sup>
                          </m:sSup>
                        </m:den>
                      </m:f>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𝜎</m:t>
                              </m:r>
                            </m:e>
                            <m:sub>
                              <m:r>
                                <a:rPr lang="en-US" sz="2000" b="0" i="1" smtClean="0">
                                  <a:latin typeface="Cambria Math" panose="02040503050406030204" pitchFamily="18" charset="0"/>
                                </a:rPr>
                                <m:t>𝑏</m:t>
                              </m:r>
                            </m:sub>
                          </m:sSub>
                        </m:num>
                        <m:den>
                          <m:r>
                            <a:rPr lang="en-US" sz="2000" b="0" i="1" smtClean="0">
                              <a:latin typeface="Cambria Math" panose="02040503050406030204" pitchFamily="18" charset="0"/>
                            </a:rPr>
                            <m:t>4</m:t>
                          </m:r>
                          <m:r>
                            <a:rPr lang="en-US" sz="2000" b="0" i="1" smtClean="0">
                              <a:latin typeface="Cambria Math" panose="02040503050406030204" pitchFamily="18" charset="0"/>
                              <a:ea typeface="Cambria Math" panose="02040503050406030204" pitchFamily="18" charset="0"/>
                            </a:rPr>
                            <m:t>𝜋</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𝑘</m:t>
                              </m:r>
                            </m:e>
                            <m:sub>
                              <m:r>
                                <a:rPr lang="en-US" sz="2000" b="0" i="1" smtClean="0">
                                  <a:latin typeface="Cambria Math" panose="02040503050406030204" pitchFamily="18" charset="0"/>
                                </a:rPr>
                                <m:t>𝑏</m:t>
                              </m:r>
                            </m:sub>
                          </m:sSub>
                          <m:r>
                            <a:rPr lang="en-US" sz="2000" b="0" i="1" smtClean="0">
                              <a:latin typeface="Cambria Math" panose="02040503050406030204" pitchFamily="18" charset="0"/>
                            </a:rPr>
                            <m:t>𝑇</m:t>
                          </m:r>
                        </m:den>
                      </m:f>
                      <m:rad>
                        <m:radPr>
                          <m:degHide m:val="on"/>
                          <m:ctrlPr>
                            <a:rPr lang="en-US" sz="2000" b="0" i="1" smtClean="0">
                              <a:latin typeface="Cambria Math" panose="02040503050406030204" pitchFamily="18" charset="0"/>
                            </a:rPr>
                          </m:ctrlPr>
                        </m:radPr>
                        <m:deg/>
                        <m:e>
                          <m:f>
                            <m:fPr>
                              <m:ctrlPr>
                                <a:rPr lang="en-US" sz="2000" b="0" i="1" smtClean="0">
                                  <a:latin typeface="Cambria Math" panose="02040503050406030204" pitchFamily="18" charset="0"/>
                                </a:rPr>
                              </m:ctrlPr>
                            </m:fPr>
                            <m:num>
                              <m:sSup>
                                <m:sSupPr>
                                  <m:ctrlPr>
                                    <a:rPr lang="en-US" sz="2000" i="1">
                                      <a:latin typeface="Cambria Math" panose="02040503050406030204" pitchFamily="18" charset="0"/>
                                    </a:rPr>
                                  </m:ctrlPr>
                                </m:sSupPr>
                                <m:e>
                                  <m:r>
                                    <a:rPr lang="en-US" sz="2000" i="1">
                                      <a:latin typeface="Cambria Math" panose="02040503050406030204" pitchFamily="18" charset="0"/>
                                    </a:rPr>
                                    <m:t>𝐸</m:t>
                                  </m:r>
                                </m:e>
                                <m:sup>
                                  <m:r>
                                    <a:rPr lang="en-US" sz="2000" i="1">
                                      <a:latin typeface="Cambria Math" panose="02040503050406030204" pitchFamily="18" charset="0"/>
                                    </a:rPr>
                                    <m:t>′</m:t>
                                  </m:r>
                                </m:sup>
                              </m:sSup>
                            </m:num>
                            <m:den>
                              <m:r>
                                <a:rPr lang="en-US" sz="2000" b="0" i="1" smtClean="0">
                                  <a:latin typeface="Cambria Math" panose="02040503050406030204" pitchFamily="18" charset="0"/>
                                </a:rPr>
                                <m:t>𝐸</m:t>
                              </m:r>
                            </m:den>
                          </m:f>
                        </m:e>
                      </m:rad>
                      <m:r>
                        <a:rPr lang="en-US" sz="2000" b="0" i="1" smtClean="0">
                          <a:latin typeface="Cambria Math" panose="02040503050406030204" pitchFamily="18" charset="0"/>
                        </a:rPr>
                        <m:t>𝑆</m:t>
                      </m:r>
                      <m:r>
                        <a:rPr lang="en-US" sz="2000" b="0" i="1" baseline="-25000" smtClean="0">
                          <a:latin typeface="Cambria Math" panose="02040503050406030204" pitchFamily="18" charset="0"/>
                        </a:rPr>
                        <m:t>𝑠</m:t>
                      </m:r>
                      <m:d>
                        <m:dPr>
                          <m:ctrlPr>
                            <a:rPr lang="en-US" sz="2000" b="0" i="1" smtClean="0">
                              <a:latin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𝛼</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𝛽</m:t>
                          </m:r>
                        </m:e>
                      </m:d>
                    </m:oMath>
                  </m:oMathPara>
                </a14:m>
                <a:endParaRPr lang="en-US" sz="2000" dirty="0"/>
              </a:p>
            </p:txBody>
          </p:sp>
        </mc:Choice>
        <mc:Fallback xmlns="">
          <p:sp>
            <p:nvSpPr>
              <p:cNvPr id="3" name="TextBox 2"/>
              <p:cNvSpPr txBox="1">
                <a:spLocks noRot="1" noChangeAspect="1" noMove="1" noResize="1" noEditPoints="1" noAdjustHandles="1" noChangeArrowheads="1" noChangeShapeType="1" noTextEdit="1"/>
              </p:cNvSpPr>
              <p:nvPr/>
            </p:nvSpPr>
            <p:spPr>
              <a:xfrm>
                <a:off x="2876550" y="3886200"/>
                <a:ext cx="3238500" cy="909352"/>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33799789"/>
      </p:ext>
    </p:extLst>
  </p:cSld>
  <p:clrMapOvr>
    <a:masterClrMapping/>
  </p:clrMapOvr>
  <mc:AlternateContent xmlns:mc="http://schemas.openxmlformats.org/markup-compatibility/2006" xmlns:p14="http://schemas.microsoft.com/office/powerpoint/2010/main">
    <mc:Choice Requires="p14">
      <p:transition p14:dur="0" advTm="466"/>
    </mc:Choice>
    <mc:Fallback xmlns="">
      <p:transition advTm="466"/>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035" y="381352"/>
            <a:ext cx="8229600" cy="1139825"/>
          </a:xfrm>
        </p:spPr>
        <p:txBody>
          <a:bodyPr/>
          <a:lstStyle/>
          <a:p>
            <a:r>
              <a:rPr lang="en-US" dirty="0"/>
              <a:t>Generation of Inelastic Thermal Neutron Scattering Cross-sections</a:t>
            </a:r>
          </a:p>
        </p:txBody>
      </p:sp>
      <p:sp>
        <p:nvSpPr>
          <p:cNvPr id="27" name="TextBox 26"/>
          <p:cNvSpPr txBox="1"/>
          <p:nvPr/>
        </p:nvSpPr>
        <p:spPr>
          <a:xfrm>
            <a:off x="2819400" y="5257800"/>
            <a:ext cx="184731" cy="369332"/>
          </a:xfrm>
          <a:prstGeom prst="rect">
            <a:avLst/>
          </a:prstGeom>
          <a:noFill/>
        </p:spPr>
        <p:txBody>
          <a:bodyPr wrap="none" rtlCol="0">
            <a:spAutoFit/>
          </a:bodyPr>
          <a:lstStyle/>
          <a:p>
            <a:endParaRPr lang="en-US" dirty="0"/>
          </a:p>
        </p:txBody>
      </p:sp>
      <p:grpSp>
        <p:nvGrpSpPr>
          <p:cNvPr id="92" name="Group 91"/>
          <p:cNvGrpSpPr/>
          <p:nvPr/>
        </p:nvGrpSpPr>
        <p:grpSpPr>
          <a:xfrm>
            <a:off x="570360" y="1565967"/>
            <a:ext cx="7562361" cy="2547034"/>
            <a:chOff x="762000" y="1865490"/>
            <a:chExt cx="7562361" cy="2547034"/>
          </a:xfrm>
        </p:grpSpPr>
        <p:grpSp>
          <p:nvGrpSpPr>
            <p:cNvPr id="42" name="Group 41"/>
            <p:cNvGrpSpPr/>
            <p:nvPr/>
          </p:nvGrpSpPr>
          <p:grpSpPr>
            <a:xfrm>
              <a:off x="762000" y="1865490"/>
              <a:ext cx="7562361" cy="2547034"/>
              <a:chOff x="762000" y="1865490"/>
              <a:chExt cx="7562361" cy="2547034"/>
            </a:xfrm>
          </p:grpSpPr>
          <p:grpSp>
            <p:nvGrpSpPr>
              <p:cNvPr id="26" name="Group 25"/>
              <p:cNvGrpSpPr/>
              <p:nvPr/>
            </p:nvGrpSpPr>
            <p:grpSpPr>
              <a:xfrm>
                <a:off x="762000" y="1865490"/>
                <a:ext cx="7562361" cy="2534014"/>
                <a:chOff x="856706" y="1457049"/>
                <a:chExt cx="7562361" cy="2534014"/>
              </a:xfrm>
            </p:grpSpPr>
            <p:sp>
              <p:nvSpPr>
                <p:cNvPr id="4" name="Flowchart: Alternate Process 3"/>
                <p:cNvSpPr/>
                <p:nvPr/>
              </p:nvSpPr>
              <p:spPr>
                <a:xfrm>
                  <a:off x="876300" y="2009662"/>
                  <a:ext cx="838200" cy="304800"/>
                </a:xfrm>
                <a:prstGeom prst="flowChartAlternateProcess">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530030" y="2460077"/>
                  <a:ext cx="889037" cy="527957"/>
                </a:xfrm>
                <a:prstGeom prst="rect">
                  <a:avLst/>
                </a:prstGeom>
                <a:solidFill>
                  <a:schemeClr val="tx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Alternate Process 13"/>
                <p:cNvSpPr/>
                <p:nvPr/>
              </p:nvSpPr>
              <p:spPr>
                <a:xfrm>
                  <a:off x="856706" y="3124200"/>
                  <a:ext cx="838200" cy="304800"/>
                </a:xfrm>
                <a:prstGeom prst="flowChartAlternateProcess">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Alternate Process 14"/>
                <p:cNvSpPr/>
                <p:nvPr/>
              </p:nvSpPr>
              <p:spPr>
                <a:xfrm>
                  <a:off x="3771900" y="2019300"/>
                  <a:ext cx="838200" cy="304800"/>
                </a:xfrm>
                <a:prstGeom prst="flowChartAlternateProcess">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Alternate Process 15"/>
                <p:cNvSpPr/>
                <p:nvPr/>
              </p:nvSpPr>
              <p:spPr>
                <a:xfrm>
                  <a:off x="3752875" y="3158397"/>
                  <a:ext cx="838200" cy="304800"/>
                </a:xfrm>
                <a:prstGeom prst="flowChartAlternateProcess">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Alternate Process 16"/>
                <p:cNvSpPr/>
                <p:nvPr/>
              </p:nvSpPr>
              <p:spPr>
                <a:xfrm>
                  <a:off x="6266906" y="2571656"/>
                  <a:ext cx="838200" cy="304800"/>
                </a:xfrm>
                <a:prstGeom prst="flowChartAlternateProcess">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241487" y="3463106"/>
                  <a:ext cx="889037" cy="527957"/>
                </a:xfrm>
                <a:prstGeom prst="rect">
                  <a:avLst/>
                </a:prstGeom>
                <a:solidFill>
                  <a:schemeClr val="tx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279372" y="3046819"/>
                  <a:ext cx="889037" cy="527957"/>
                </a:xfrm>
                <a:prstGeom prst="rect">
                  <a:avLst/>
                </a:prstGeom>
                <a:solidFill>
                  <a:schemeClr val="tx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952945" y="2460397"/>
                  <a:ext cx="889037" cy="527957"/>
                </a:xfrm>
                <a:prstGeom prst="rect">
                  <a:avLst/>
                </a:prstGeom>
                <a:solidFill>
                  <a:schemeClr val="tx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245515" y="1457049"/>
                  <a:ext cx="889037" cy="527957"/>
                </a:xfrm>
                <a:prstGeom prst="rect">
                  <a:avLst/>
                </a:prstGeom>
                <a:solidFill>
                  <a:schemeClr val="tx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279373" y="1907721"/>
                  <a:ext cx="889037" cy="527957"/>
                </a:xfrm>
                <a:prstGeom prst="rect">
                  <a:avLst/>
                </a:prstGeom>
                <a:solidFill>
                  <a:schemeClr val="tx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p:cNvSpPr txBox="1"/>
              <p:nvPr/>
            </p:nvSpPr>
            <p:spPr>
              <a:xfrm>
                <a:off x="820211" y="2380085"/>
                <a:ext cx="760966" cy="400110"/>
              </a:xfrm>
              <a:prstGeom prst="rect">
                <a:avLst/>
              </a:prstGeom>
              <a:noFill/>
            </p:spPr>
            <p:txBody>
              <a:bodyPr wrap="square" rtlCol="0">
                <a:spAutoFit/>
              </a:bodyPr>
              <a:lstStyle/>
              <a:p>
                <a:pPr algn="ctr"/>
                <a:r>
                  <a:rPr lang="en-US" sz="1000" dirty="0">
                    <a:solidFill>
                      <a:schemeClr val="bg1"/>
                    </a:solidFill>
                    <a:latin typeface="Times New Roman" panose="02020603050405020304" pitchFamily="18" charset="0"/>
                    <a:cs typeface="Times New Roman" panose="02020603050405020304" pitchFamily="18" charset="0"/>
                  </a:rPr>
                  <a:t>Molecular Dynamics</a:t>
                </a:r>
              </a:p>
            </p:txBody>
          </p:sp>
          <p:sp>
            <p:nvSpPr>
              <p:cNvPr id="29" name="TextBox 28"/>
              <p:cNvSpPr txBox="1"/>
              <p:nvPr/>
            </p:nvSpPr>
            <p:spPr>
              <a:xfrm>
                <a:off x="800617" y="3561930"/>
                <a:ext cx="760966" cy="246221"/>
              </a:xfrm>
              <a:prstGeom prst="rect">
                <a:avLst/>
              </a:prstGeom>
              <a:noFill/>
            </p:spPr>
            <p:txBody>
              <a:bodyPr wrap="square" rtlCol="0">
                <a:spAutoFit/>
              </a:bodyPr>
              <a:lstStyle/>
              <a:p>
                <a:pPr algn="ctr"/>
                <a:r>
                  <a:rPr lang="en-US" sz="1000" dirty="0">
                    <a:solidFill>
                      <a:schemeClr val="bg1"/>
                    </a:solidFill>
                    <a:latin typeface="Times New Roman" panose="02020603050405020304" pitchFamily="18" charset="0"/>
                    <a:cs typeface="Times New Roman" panose="02020603050405020304" pitchFamily="18" charset="0"/>
                  </a:rPr>
                  <a:t>Ab Initio</a:t>
                </a:r>
              </a:p>
            </p:txBody>
          </p:sp>
          <p:sp>
            <p:nvSpPr>
              <p:cNvPr id="30" name="TextBox 29"/>
              <p:cNvSpPr txBox="1"/>
              <p:nvPr/>
            </p:nvSpPr>
            <p:spPr>
              <a:xfrm>
                <a:off x="2372799" y="2447392"/>
                <a:ext cx="551389" cy="246221"/>
              </a:xfrm>
              <a:prstGeom prst="rect">
                <a:avLst/>
              </a:prstGeom>
              <a:noFill/>
            </p:spPr>
            <p:txBody>
              <a:bodyPr wrap="square" rtlCol="0">
                <a:spAutoFit/>
              </a:bodyPr>
              <a:lstStyle/>
              <a:p>
                <a:r>
                  <a:rPr lang="en-US" sz="1000" dirty="0">
                    <a:solidFill>
                      <a:schemeClr val="bg1"/>
                    </a:solidFill>
                    <a:latin typeface="Times New Roman" panose="02020603050405020304" pitchFamily="18" charset="0"/>
                    <a:cs typeface="Times New Roman" panose="02020603050405020304" pitchFamily="18" charset="0"/>
                  </a:rPr>
                  <a:t>VACF</a:t>
                </a:r>
              </a:p>
            </p:txBody>
          </p:sp>
          <p:sp>
            <p:nvSpPr>
              <p:cNvPr id="34" name="TextBox 33"/>
              <p:cNvSpPr txBox="1"/>
              <p:nvPr/>
            </p:nvSpPr>
            <p:spPr>
              <a:xfrm>
                <a:off x="2279678" y="3442239"/>
                <a:ext cx="737630" cy="553998"/>
              </a:xfrm>
              <a:prstGeom prst="rect">
                <a:avLst/>
              </a:prstGeom>
              <a:noFill/>
            </p:spPr>
            <p:txBody>
              <a:bodyPr wrap="square" rtlCol="0">
                <a:spAutoFit/>
              </a:bodyPr>
              <a:lstStyle/>
              <a:p>
                <a:pPr algn="ctr"/>
                <a:r>
                  <a:rPr lang="en-US" sz="1000" dirty="0">
                    <a:solidFill>
                      <a:schemeClr val="bg1"/>
                    </a:solidFill>
                    <a:latin typeface="Times New Roman" panose="02020603050405020304" pitchFamily="18" charset="0"/>
                    <a:cs typeface="Times New Roman" panose="02020603050405020304" pitchFamily="18" charset="0"/>
                  </a:rPr>
                  <a:t>Hellmann-Feynman Forces</a:t>
                </a:r>
              </a:p>
            </p:txBody>
          </p:sp>
          <p:sp>
            <p:nvSpPr>
              <p:cNvPr id="35" name="TextBox 34"/>
              <p:cNvSpPr txBox="1"/>
              <p:nvPr/>
            </p:nvSpPr>
            <p:spPr>
              <a:xfrm>
                <a:off x="3711081" y="2370448"/>
                <a:ext cx="770426" cy="400110"/>
              </a:xfrm>
              <a:prstGeom prst="rect">
                <a:avLst/>
              </a:prstGeom>
              <a:noFill/>
            </p:spPr>
            <p:txBody>
              <a:bodyPr wrap="square" rtlCol="0">
                <a:spAutoFit/>
              </a:bodyPr>
              <a:lstStyle/>
              <a:p>
                <a:pPr algn="ctr"/>
                <a:r>
                  <a:rPr lang="en-US" sz="1000" dirty="0">
                    <a:solidFill>
                      <a:schemeClr val="bg1"/>
                    </a:solidFill>
                    <a:latin typeface="Times New Roman" panose="02020603050405020304" pitchFamily="18" charset="0"/>
                    <a:cs typeface="Times New Roman" panose="02020603050405020304" pitchFamily="18" charset="0"/>
                  </a:rPr>
                  <a:t>Fourier Transform</a:t>
                </a:r>
              </a:p>
            </p:txBody>
          </p:sp>
          <p:sp>
            <p:nvSpPr>
              <p:cNvPr id="36" name="TextBox 35"/>
              <p:cNvSpPr txBox="1"/>
              <p:nvPr/>
            </p:nvSpPr>
            <p:spPr>
              <a:xfrm>
                <a:off x="3720359" y="3519183"/>
                <a:ext cx="713820" cy="400110"/>
              </a:xfrm>
              <a:prstGeom prst="rect">
                <a:avLst/>
              </a:prstGeom>
              <a:noFill/>
            </p:spPr>
            <p:txBody>
              <a:bodyPr wrap="square" rtlCol="0">
                <a:spAutoFit/>
              </a:bodyPr>
              <a:lstStyle/>
              <a:p>
                <a:pPr algn="ctr"/>
                <a:r>
                  <a:rPr lang="en-US" sz="1000" dirty="0">
                    <a:solidFill>
                      <a:schemeClr val="bg1"/>
                    </a:solidFill>
                    <a:latin typeface="Times New Roman" panose="02020603050405020304" pitchFamily="18" charset="0"/>
                    <a:cs typeface="Times New Roman" panose="02020603050405020304" pitchFamily="18" charset="0"/>
                  </a:rPr>
                  <a:t>Lattice Dynamics</a:t>
                </a:r>
              </a:p>
            </p:txBody>
          </p:sp>
          <mc:AlternateContent xmlns:mc="http://schemas.openxmlformats.org/markup-compatibility/2006" xmlns:a14="http://schemas.microsoft.com/office/drawing/2010/main">
            <mc:Choice Requires="a14">
              <p:sp>
                <p:nvSpPr>
                  <p:cNvPr id="37" name="TextBox 36"/>
                  <p:cNvSpPr txBox="1"/>
                  <p:nvPr/>
                </p:nvSpPr>
                <p:spPr>
                  <a:xfrm>
                    <a:off x="5027062" y="2928659"/>
                    <a:ext cx="551389" cy="400110"/>
                  </a:xfrm>
                  <a:prstGeom prst="rect">
                    <a:avLst/>
                  </a:prstGeom>
                  <a:noFill/>
                </p:spPr>
                <p:txBody>
                  <a:bodyPr wrap="square" rtlCol="0">
                    <a:spAutoFit/>
                  </a:bodyPr>
                  <a:lstStyle/>
                  <a:p>
                    <a:pPr algn="ctr"/>
                    <a:r>
                      <a:rPr lang="en-US" sz="1000" dirty="0">
                        <a:solidFill>
                          <a:schemeClr val="bg1"/>
                        </a:solidFill>
                        <a:latin typeface="Times New Roman" panose="02020603050405020304" pitchFamily="18" charset="0"/>
                        <a:cs typeface="Times New Roman" panose="02020603050405020304" pitchFamily="18" charset="0"/>
                      </a:rPr>
                      <a:t>DOS </a:t>
                    </a:r>
                    <a14:m>
                      <m:oMath xmlns:m="http://schemas.openxmlformats.org/officeDocument/2006/math">
                        <m:r>
                          <a:rPr lang="en-US" sz="1000" i="1"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𝜌</m:t>
                        </m:r>
                      </m:oMath>
                    </a14:m>
                    <a:r>
                      <a:rPr lang="en-US" sz="1000" dirty="0">
                        <a:solidFill>
                          <a:schemeClr val="bg1"/>
                        </a:solidFill>
                        <a:latin typeface="Times New Roman" panose="02020603050405020304" pitchFamily="18" charset="0"/>
                        <a:cs typeface="Times New Roman" panose="02020603050405020304" pitchFamily="18" charset="0"/>
                      </a:rPr>
                      <a:t>(</a:t>
                    </a:r>
                    <a:r>
                      <a:rPr lang="el-GR" sz="1000" dirty="0">
                        <a:solidFill>
                          <a:schemeClr val="bg1"/>
                        </a:solidFill>
                        <a:latin typeface="Times New Roman" panose="02020603050405020304" pitchFamily="18" charset="0"/>
                        <a:cs typeface="Times New Roman" panose="02020603050405020304" pitchFamily="18" charset="0"/>
                      </a:rPr>
                      <a:t>β</a:t>
                    </a:r>
                    <a:r>
                      <a:rPr lang="en-US" sz="1000" dirty="0">
                        <a:solidFill>
                          <a:schemeClr val="bg1"/>
                        </a:solidFill>
                        <a:latin typeface="Times New Roman" panose="02020603050405020304" pitchFamily="18" charset="0"/>
                        <a:cs typeface="Times New Roman" panose="02020603050405020304" pitchFamily="18" charset="0"/>
                      </a:rPr>
                      <a:t>)</a:t>
                    </a:r>
                  </a:p>
                </p:txBody>
              </p:sp>
            </mc:Choice>
            <mc:Fallback xmlns="">
              <p:sp>
                <p:nvSpPr>
                  <p:cNvPr id="37" name="TextBox 36"/>
                  <p:cNvSpPr txBox="1">
                    <a:spLocks noRot="1" noChangeAspect="1" noMove="1" noResize="1" noEditPoints="1" noAdjustHandles="1" noChangeArrowheads="1" noChangeShapeType="1" noTextEdit="1"/>
                  </p:cNvSpPr>
                  <p:nvPr/>
                </p:nvSpPr>
                <p:spPr>
                  <a:xfrm>
                    <a:off x="5027062" y="2928659"/>
                    <a:ext cx="551389" cy="400110"/>
                  </a:xfrm>
                  <a:prstGeom prst="rect">
                    <a:avLst/>
                  </a:prstGeom>
                  <a:blipFill>
                    <a:blip r:embed="rId4"/>
                    <a:stretch>
                      <a:fillRect b="-7576"/>
                    </a:stretch>
                  </a:blipFill>
                </p:spPr>
                <p:txBody>
                  <a:bodyPr/>
                  <a:lstStyle/>
                  <a:p>
                    <a:r>
                      <a:rPr lang="en-US">
                        <a:noFill/>
                      </a:rPr>
                      <a:t> </a:t>
                    </a:r>
                  </a:p>
                </p:txBody>
              </p:sp>
            </mc:Fallback>
          </mc:AlternateContent>
          <p:sp>
            <p:nvSpPr>
              <p:cNvPr id="38" name="TextBox 37"/>
              <p:cNvSpPr txBox="1"/>
              <p:nvPr/>
            </p:nvSpPr>
            <p:spPr>
              <a:xfrm>
                <a:off x="6320101" y="3009385"/>
                <a:ext cx="542396" cy="246221"/>
              </a:xfrm>
              <a:prstGeom prst="rect">
                <a:avLst/>
              </a:prstGeom>
              <a:noFill/>
            </p:spPr>
            <p:txBody>
              <a:bodyPr wrap="square" rtlCol="0">
                <a:spAutoFit/>
              </a:bodyPr>
              <a:lstStyle/>
              <a:p>
                <a:r>
                  <a:rPr lang="en-US" sz="1000" dirty="0">
                    <a:solidFill>
                      <a:schemeClr val="bg1"/>
                    </a:solidFill>
                    <a:latin typeface="Times New Roman" panose="02020603050405020304" pitchFamily="18" charset="0"/>
                    <a:cs typeface="Times New Roman" panose="02020603050405020304" pitchFamily="18" charset="0"/>
                  </a:rPr>
                  <a:t>NJOY</a:t>
                </a:r>
              </a:p>
            </p:txBody>
          </p:sp>
          <mc:AlternateContent xmlns:mc="http://schemas.openxmlformats.org/markup-compatibility/2006" xmlns:a14="http://schemas.microsoft.com/office/drawing/2010/main">
            <mc:Choice Requires="a14">
              <p:sp>
                <p:nvSpPr>
                  <p:cNvPr id="39" name="TextBox 38"/>
                  <p:cNvSpPr txBox="1"/>
                  <p:nvPr/>
                </p:nvSpPr>
                <p:spPr>
                  <a:xfrm>
                    <a:off x="6305502" y="2001826"/>
                    <a:ext cx="551389" cy="24622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000" b="0" i="1" dirty="0" smtClean="0">
                              <a:solidFill>
                                <a:schemeClr val="bg1"/>
                              </a:solidFill>
                              <a:latin typeface="Cambria Math" panose="02040503050406030204" pitchFamily="18" charset="0"/>
                              <a:cs typeface="Times New Roman" panose="02020603050405020304" pitchFamily="18" charset="0"/>
                            </a:rPr>
                            <m:t>𝐺</m:t>
                          </m:r>
                          <m:r>
                            <a:rPr lang="en-US" sz="1000" b="0" i="1" dirty="0" smtClean="0">
                              <a:solidFill>
                                <a:schemeClr val="bg1"/>
                              </a:solidFill>
                              <a:latin typeface="Cambria Math" panose="02040503050406030204" pitchFamily="18" charset="0"/>
                              <a:cs typeface="Times New Roman" panose="02020603050405020304" pitchFamily="18" charset="0"/>
                            </a:rPr>
                            <m:t>(</m:t>
                          </m:r>
                          <m:r>
                            <a:rPr lang="en-US" sz="1000" b="0" i="1" dirty="0" smtClean="0">
                              <a:solidFill>
                                <a:schemeClr val="bg1"/>
                              </a:solidFill>
                              <a:latin typeface="Cambria Math" panose="02040503050406030204" pitchFamily="18" charset="0"/>
                              <a:cs typeface="Times New Roman" panose="02020603050405020304" pitchFamily="18" charset="0"/>
                            </a:rPr>
                            <m:t>𝑟</m:t>
                          </m:r>
                          <m:r>
                            <a:rPr lang="en-US" sz="1000" b="0" i="1" dirty="0" smtClean="0">
                              <a:solidFill>
                                <a:schemeClr val="bg1"/>
                              </a:solidFill>
                              <a:latin typeface="Cambria Math" panose="02040503050406030204" pitchFamily="18" charset="0"/>
                              <a:cs typeface="Times New Roman" panose="02020603050405020304" pitchFamily="18" charset="0"/>
                            </a:rPr>
                            <m:t>,</m:t>
                          </m:r>
                          <m:r>
                            <a:rPr lang="en-US" sz="1000" b="0" i="1" dirty="0" smtClean="0">
                              <a:solidFill>
                                <a:schemeClr val="bg1"/>
                              </a:solidFill>
                              <a:latin typeface="Cambria Math" panose="02040503050406030204" pitchFamily="18" charset="0"/>
                              <a:cs typeface="Times New Roman" panose="02020603050405020304" pitchFamily="18" charset="0"/>
                            </a:rPr>
                            <m:t>𝑡</m:t>
                          </m:r>
                          <m:r>
                            <a:rPr lang="en-US" sz="1000" b="0" i="1" dirty="0" smtClean="0">
                              <a:solidFill>
                                <a:schemeClr val="bg1"/>
                              </a:solidFill>
                              <a:latin typeface="Cambria Math" panose="02040503050406030204" pitchFamily="18" charset="0"/>
                              <a:cs typeface="Times New Roman" panose="02020603050405020304" pitchFamily="18" charset="0"/>
                            </a:rPr>
                            <m:t>)</m:t>
                          </m:r>
                        </m:oMath>
                      </m:oMathPara>
                    </a14:m>
                    <a:endParaRPr lang="en-US" sz="10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6305502" y="2001826"/>
                    <a:ext cx="551389" cy="246221"/>
                  </a:xfrm>
                  <a:prstGeom prst="rect">
                    <a:avLst/>
                  </a:prstGeom>
                  <a:blipFill>
                    <a:blip r:embed="rId5"/>
                    <a:stretch>
                      <a:fillRect b="-48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p:cNvSpPr txBox="1"/>
                  <p:nvPr/>
                </p:nvSpPr>
                <p:spPr>
                  <a:xfrm>
                    <a:off x="7604147" y="3005604"/>
                    <a:ext cx="551389" cy="24622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000" b="0" i="1" dirty="0" smtClean="0">
                              <a:solidFill>
                                <a:schemeClr val="bg1"/>
                              </a:solidFill>
                              <a:latin typeface="Cambria Math" panose="02040503050406030204" pitchFamily="18" charset="0"/>
                              <a:cs typeface="Times New Roman" panose="02020603050405020304" pitchFamily="18" charset="0"/>
                            </a:rPr>
                            <m:t>𝑆</m:t>
                          </m:r>
                          <m:r>
                            <a:rPr lang="en-US" sz="1000" b="0" i="1" dirty="0" smtClean="0">
                              <a:solidFill>
                                <a:schemeClr val="bg1"/>
                              </a:solidFill>
                              <a:latin typeface="Cambria Math" panose="02040503050406030204" pitchFamily="18" charset="0"/>
                              <a:cs typeface="Times New Roman" panose="02020603050405020304" pitchFamily="18" charset="0"/>
                            </a:rPr>
                            <m:t>(</m:t>
                          </m:r>
                          <m:r>
                            <a:rPr lang="en-US" sz="1000" b="0" i="1" dirty="0"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𝛼</m:t>
                          </m:r>
                          <m:r>
                            <a:rPr lang="en-US" sz="1000" b="0" i="1" dirty="0"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m:t>
                          </m:r>
                          <m:r>
                            <a:rPr lang="en-US" sz="1000" b="0" i="1" dirty="0"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𝛽</m:t>
                          </m:r>
                          <m:r>
                            <a:rPr lang="en-US" sz="1000" b="0" i="1" dirty="0"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sz="10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40" name="TextBox 39"/>
                  <p:cNvSpPr txBox="1">
                    <a:spLocks noRot="1" noChangeAspect="1" noMove="1" noResize="1" noEditPoints="1" noAdjustHandles="1" noChangeArrowheads="1" noChangeShapeType="1" noTextEdit="1"/>
                  </p:cNvSpPr>
                  <p:nvPr/>
                </p:nvSpPr>
                <p:spPr>
                  <a:xfrm>
                    <a:off x="7604147" y="3005604"/>
                    <a:ext cx="551389" cy="246221"/>
                  </a:xfrm>
                  <a:prstGeom prst="rect">
                    <a:avLst/>
                  </a:prstGeom>
                  <a:blipFill>
                    <a:blip r:embed="rId6"/>
                    <a:stretch>
                      <a:fillRect b="-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p:cNvSpPr txBox="1"/>
                  <p:nvPr/>
                </p:nvSpPr>
                <p:spPr>
                  <a:xfrm>
                    <a:off x="6158735" y="3858526"/>
                    <a:ext cx="902761" cy="553998"/>
                  </a:xfrm>
                  <a:prstGeom prst="rect">
                    <a:avLst/>
                  </a:prstGeom>
                  <a:noFill/>
                </p:spPr>
                <p:txBody>
                  <a:bodyPr wrap="square" rtlCol="0">
                    <a:spAutoFit/>
                  </a:bodyPr>
                  <a:lstStyle/>
                  <a:p>
                    <a:pPr algn="ctr"/>
                    <a:r>
                      <a:rPr lang="en-US" sz="1000" dirty="0">
                        <a:solidFill>
                          <a:schemeClr val="bg1"/>
                        </a:solidFill>
                        <a:latin typeface="Times New Roman" panose="02020603050405020304" pitchFamily="18" charset="0"/>
                        <a:cs typeface="Times New Roman" panose="02020603050405020304" pitchFamily="18" charset="0"/>
                      </a:rPr>
                      <a:t>Scattering Cross Section </a:t>
                    </a:r>
                    <a14:m>
                      <m:oMath xmlns:m="http://schemas.openxmlformats.org/officeDocument/2006/math">
                        <m:r>
                          <a:rPr lang="en-US" sz="1000" i="1"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𝜎</m:t>
                        </m:r>
                        <m:r>
                          <a:rPr lang="en-US" sz="1000" b="0" i="1"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m:t>
                        </m:r>
                        <m:r>
                          <a:rPr lang="en-US" sz="1000" b="0" i="1"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𝐸</m:t>
                        </m:r>
                        <m:r>
                          <a:rPr lang="en-US" sz="1000" b="0" i="1"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10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41" name="TextBox 40"/>
                  <p:cNvSpPr txBox="1">
                    <a:spLocks noRot="1" noChangeAspect="1" noMove="1" noResize="1" noEditPoints="1" noAdjustHandles="1" noChangeArrowheads="1" noChangeShapeType="1" noTextEdit="1"/>
                  </p:cNvSpPr>
                  <p:nvPr/>
                </p:nvSpPr>
                <p:spPr>
                  <a:xfrm>
                    <a:off x="6158735" y="3858526"/>
                    <a:ext cx="902761" cy="553998"/>
                  </a:xfrm>
                  <a:prstGeom prst="rect">
                    <a:avLst/>
                  </a:prstGeom>
                  <a:blipFill>
                    <a:blip r:embed="rId7"/>
                    <a:stretch>
                      <a:fillRect r="-676" b="-2198"/>
                    </a:stretch>
                  </a:blipFill>
                </p:spPr>
                <p:txBody>
                  <a:bodyPr/>
                  <a:lstStyle/>
                  <a:p>
                    <a:r>
                      <a:rPr lang="en-US">
                        <a:noFill/>
                      </a:rPr>
                      <a:t> </a:t>
                    </a:r>
                  </a:p>
                </p:txBody>
              </p:sp>
            </mc:Fallback>
          </mc:AlternateContent>
        </p:grpSp>
        <p:cxnSp>
          <p:nvCxnSpPr>
            <p:cNvPr id="44" name="Straight Arrow Connector 43"/>
            <p:cNvCxnSpPr>
              <a:stCxn id="4" idx="3"/>
            </p:cNvCxnSpPr>
            <p:nvPr/>
          </p:nvCxnSpPr>
          <p:spPr>
            <a:xfrm flipV="1">
              <a:off x="1619794" y="2568553"/>
              <a:ext cx="502682" cy="19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1600369" y="3685040"/>
              <a:ext cx="522107" cy="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3095094" y="2568553"/>
              <a:ext cx="54348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V="1">
              <a:off x="3073703" y="3712931"/>
              <a:ext cx="517259"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endCxn id="17" idx="1"/>
            </p:cNvCxnSpPr>
            <p:nvPr/>
          </p:nvCxnSpPr>
          <p:spPr>
            <a:xfrm flipV="1">
              <a:off x="5747274" y="3132497"/>
              <a:ext cx="424926" cy="240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endCxn id="13" idx="1"/>
            </p:cNvCxnSpPr>
            <p:nvPr/>
          </p:nvCxnSpPr>
          <p:spPr>
            <a:xfrm>
              <a:off x="7010398" y="3132497"/>
              <a:ext cx="42492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Connector: Elbow 59"/>
            <p:cNvCxnSpPr/>
            <p:nvPr/>
          </p:nvCxnSpPr>
          <p:spPr>
            <a:xfrm flipV="1">
              <a:off x="1200694" y="2114917"/>
              <a:ext cx="4895306" cy="300310"/>
            </a:xfrm>
            <a:prstGeom prst="bentConnector3">
              <a:avLst>
                <a:gd name="adj1" fmla="val -167"/>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Connector: Elbow 65"/>
            <p:cNvCxnSpPr>
              <a:endCxn id="13" idx="0"/>
            </p:cNvCxnSpPr>
            <p:nvPr/>
          </p:nvCxnSpPr>
          <p:spPr>
            <a:xfrm>
              <a:off x="7035818" y="2114917"/>
              <a:ext cx="844025" cy="753601"/>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Connector: Elbow 75"/>
            <p:cNvCxnSpPr>
              <a:stCxn id="13" idx="2"/>
              <a:endCxn id="41" idx="3"/>
            </p:cNvCxnSpPr>
            <p:nvPr/>
          </p:nvCxnSpPr>
          <p:spPr>
            <a:xfrm rot="5400000">
              <a:off x="7101145" y="3356827"/>
              <a:ext cx="739050" cy="818347"/>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Connector: Elbow 79"/>
            <p:cNvCxnSpPr/>
            <p:nvPr/>
          </p:nvCxnSpPr>
          <p:spPr>
            <a:xfrm>
              <a:off x="4498973" y="2570714"/>
              <a:ext cx="376732" cy="562314"/>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Connector: Elbow 83"/>
            <p:cNvCxnSpPr/>
            <p:nvPr/>
          </p:nvCxnSpPr>
          <p:spPr>
            <a:xfrm flipV="1">
              <a:off x="4513835" y="3128714"/>
              <a:ext cx="361870" cy="586421"/>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93" name="L-Shape 92"/>
          <p:cNvSpPr/>
          <p:nvPr/>
        </p:nvSpPr>
        <p:spPr>
          <a:xfrm rot="10800000">
            <a:off x="349435" y="1925866"/>
            <a:ext cx="7910588" cy="2266900"/>
          </a:xfrm>
          <a:custGeom>
            <a:avLst/>
            <a:gdLst>
              <a:gd name="connsiteX0" fmla="*/ 0 w 7910588"/>
              <a:gd name="connsiteY0" fmla="*/ 0 h 2259146"/>
              <a:gd name="connsiteX1" fmla="*/ 3691332 w 7910588"/>
              <a:gd name="connsiteY1" fmla="*/ 0 h 2259146"/>
              <a:gd name="connsiteX2" fmla="*/ 3691332 w 7910588"/>
              <a:gd name="connsiteY2" fmla="*/ 1129573 h 2259146"/>
              <a:gd name="connsiteX3" fmla="*/ 7910588 w 7910588"/>
              <a:gd name="connsiteY3" fmla="*/ 1129573 h 2259146"/>
              <a:gd name="connsiteX4" fmla="*/ 7910588 w 7910588"/>
              <a:gd name="connsiteY4" fmla="*/ 2259146 h 2259146"/>
              <a:gd name="connsiteX5" fmla="*/ 0 w 7910588"/>
              <a:gd name="connsiteY5" fmla="*/ 2259146 h 2259146"/>
              <a:gd name="connsiteX6" fmla="*/ 0 w 7910588"/>
              <a:gd name="connsiteY6" fmla="*/ 0 h 2259146"/>
              <a:gd name="connsiteX0" fmla="*/ 0 w 7910588"/>
              <a:gd name="connsiteY0" fmla="*/ 0 h 2259146"/>
              <a:gd name="connsiteX1" fmla="*/ 3691332 w 7910588"/>
              <a:gd name="connsiteY1" fmla="*/ 0 h 2259146"/>
              <a:gd name="connsiteX2" fmla="*/ 3691332 w 7910588"/>
              <a:gd name="connsiteY2" fmla="*/ 1129573 h 2259146"/>
              <a:gd name="connsiteX3" fmla="*/ 7910588 w 7910588"/>
              <a:gd name="connsiteY3" fmla="*/ 1129573 h 2259146"/>
              <a:gd name="connsiteX4" fmla="*/ 7910588 w 7910588"/>
              <a:gd name="connsiteY4" fmla="*/ 2259146 h 2259146"/>
              <a:gd name="connsiteX5" fmla="*/ 1503257 w 7910588"/>
              <a:gd name="connsiteY5" fmla="*/ 1712063 h 2259146"/>
              <a:gd name="connsiteX6" fmla="*/ 0 w 7910588"/>
              <a:gd name="connsiteY6" fmla="*/ 2259146 h 2259146"/>
              <a:gd name="connsiteX7" fmla="*/ 0 w 7910588"/>
              <a:gd name="connsiteY7" fmla="*/ 0 h 2259146"/>
              <a:gd name="connsiteX0" fmla="*/ 0 w 7910588"/>
              <a:gd name="connsiteY0" fmla="*/ 0 h 2259146"/>
              <a:gd name="connsiteX1" fmla="*/ 3691332 w 7910588"/>
              <a:gd name="connsiteY1" fmla="*/ 0 h 2259146"/>
              <a:gd name="connsiteX2" fmla="*/ 3691332 w 7910588"/>
              <a:gd name="connsiteY2" fmla="*/ 1129573 h 2259146"/>
              <a:gd name="connsiteX3" fmla="*/ 7910588 w 7910588"/>
              <a:gd name="connsiteY3" fmla="*/ 1129573 h 2259146"/>
              <a:gd name="connsiteX4" fmla="*/ 7910588 w 7910588"/>
              <a:gd name="connsiteY4" fmla="*/ 2259146 h 2259146"/>
              <a:gd name="connsiteX5" fmla="*/ 1503257 w 7910588"/>
              <a:gd name="connsiteY5" fmla="*/ 1712063 h 2259146"/>
              <a:gd name="connsiteX6" fmla="*/ 0 w 7910588"/>
              <a:gd name="connsiteY6" fmla="*/ 2259146 h 2259146"/>
              <a:gd name="connsiteX7" fmla="*/ 0 w 7910588"/>
              <a:gd name="connsiteY7" fmla="*/ 0 h 2259146"/>
              <a:gd name="connsiteX0" fmla="*/ 0 w 7910588"/>
              <a:gd name="connsiteY0" fmla="*/ 0 h 2266900"/>
              <a:gd name="connsiteX1" fmla="*/ 3691332 w 7910588"/>
              <a:gd name="connsiteY1" fmla="*/ 0 h 2266900"/>
              <a:gd name="connsiteX2" fmla="*/ 3691332 w 7910588"/>
              <a:gd name="connsiteY2" fmla="*/ 1129573 h 2266900"/>
              <a:gd name="connsiteX3" fmla="*/ 7910588 w 7910588"/>
              <a:gd name="connsiteY3" fmla="*/ 1129573 h 2266900"/>
              <a:gd name="connsiteX4" fmla="*/ 7910588 w 7910588"/>
              <a:gd name="connsiteY4" fmla="*/ 2259146 h 2266900"/>
              <a:gd name="connsiteX5" fmla="*/ 1503257 w 7910588"/>
              <a:gd name="connsiteY5" fmla="*/ 1712063 h 2266900"/>
              <a:gd name="connsiteX6" fmla="*/ 0 w 7910588"/>
              <a:gd name="connsiteY6" fmla="*/ 2259146 h 2266900"/>
              <a:gd name="connsiteX7" fmla="*/ 0 w 7910588"/>
              <a:gd name="connsiteY7" fmla="*/ 0 h 226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10588" h="2266900">
                <a:moveTo>
                  <a:pt x="0" y="0"/>
                </a:moveTo>
                <a:lnTo>
                  <a:pt x="3691332" y="0"/>
                </a:lnTo>
                <a:lnTo>
                  <a:pt x="3691332" y="1129573"/>
                </a:lnTo>
                <a:lnTo>
                  <a:pt x="7910588" y="1129573"/>
                </a:lnTo>
                <a:lnTo>
                  <a:pt x="7910588" y="2259146"/>
                </a:lnTo>
                <a:cubicBezTo>
                  <a:pt x="6181211" y="2259665"/>
                  <a:pt x="3250051" y="2373396"/>
                  <a:pt x="1503257" y="1712063"/>
                </a:cubicBezTo>
                <a:lnTo>
                  <a:pt x="0" y="2259146"/>
                </a:lnTo>
                <a:lnTo>
                  <a:pt x="0" y="0"/>
                </a:lnTo>
                <a:close/>
              </a:path>
            </a:pathLst>
          </a:cu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5" name="Straight Arrow Connector 94"/>
          <p:cNvCxnSpPr/>
          <p:nvPr/>
        </p:nvCxnSpPr>
        <p:spPr>
          <a:xfrm flipH="1">
            <a:off x="1332368" y="2568995"/>
            <a:ext cx="785046" cy="1750238"/>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a:endCxn id="101" idx="3"/>
          </p:cNvCxnSpPr>
          <p:nvPr/>
        </p:nvCxnSpPr>
        <p:spPr>
          <a:xfrm flipH="1">
            <a:off x="3056354" y="3131629"/>
            <a:ext cx="1851311" cy="2331981"/>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9" name="TextBox 98"/>
              <p:cNvSpPr txBox="1"/>
              <p:nvPr/>
            </p:nvSpPr>
            <p:spPr>
              <a:xfrm>
                <a:off x="323902" y="4332254"/>
                <a:ext cx="3013967" cy="585225"/>
              </a:xfrm>
              <a:prstGeom prst="rect">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𝐶</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𝑁</m:t>
                          </m:r>
                        </m:den>
                      </m:f>
                      <m:nary>
                        <m:naryPr>
                          <m:chr m:val="∑"/>
                          <m:limLoc m:val="subSup"/>
                          <m:ctrlPr>
                            <a:rPr lang="en-US" b="0" i="1" smtClean="0">
                              <a:latin typeface="Cambria Math" panose="02040503050406030204" pitchFamily="18" charset="0"/>
                            </a:rPr>
                          </m:ctrlPr>
                        </m:naryPr>
                        <m:sub>
                          <m:r>
                            <m:rPr>
                              <m:brk m:alnAt="25"/>
                            </m:rP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𝑁</m:t>
                          </m:r>
                        </m:sup>
                        <m:e>
                          <m:f>
                            <m:fPr>
                              <m:ctrlPr>
                                <a:rPr lang="en-US" i="1">
                                  <a:latin typeface="Cambria Math" panose="02040503050406030204" pitchFamily="18" charset="0"/>
                                </a:rPr>
                              </m:ctrlPr>
                            </m:fPr>
                            <m:num>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𝑖</m:t>
                                      </m:r>
                                    </m:sub>
                                  </m:sSub>
                                  <m:r>
                                    <a:rPr lang="en-US" i="1">
                                      <a:latin typeface="Cambria Math" panose="02040503050406030204" pitchFamily="18" charset="0"/>
                                    </a:rPr>
                                    <m:t>(</m:t>
                                  </m:r>
                                  <m:r>
                                    <a:rPr lang="en-US" i="1">
                                      <a:latin typeface="Cambria Math" panose="02040503050406030204" pitchFamily="18" charset="0"/>
                                    </a:rPr>
                                    <m:t>𝑡</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𝑖</m:t>
                                      </m:r>
                                    </m:sub>
                                  </m:sSub>
                                  <m:r>
                                    <a:rPr lang="en-US" i="1">
                                      <a:latin typeface="Cambria Math" panose="02040503050406030204" pitchFamily="18" charset="0"/>
                                    </a:rPr>
                                    <m:t>(0)</m:t>
                                  </m:r>
                                </m:e>
                              </m:d>
                            </m:num>
                            <m:den>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𝑖</m:t>
                                      </m:r>
                                    </m:sub>
                                  </m:sSub>
                                  <m:r>
                                    <a:rPr lang="en-US" i="1">
                                      <a:latin typeface="Cambria Math" panose="02040503050406030204" pitchFamily="18" charset="0"/>
                                    </a:rPr>
                                    <m:t>(0)∙</m:t>
                                  </m:r>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𝑖</m:t>
                                      </m:r>
                                    </m:sub>
                                  </m:sSub>
                                  <m:r>
                                    <a:rPr lang="en-US" i="1">
                                      <a:latin typeface="Cambria Math" panose="02040503050406030204" pitchFamily="18" charset="0"/>
                                    </a:rPr>
                                    <m:t>(0)</m:t>
                                  </m:r>
                                </m:e>
                              </m:d>
                            </m:den>
                          </m:f>
                        </m:e>
                      </m:nary>
                    </m:oMath>
                  </m:oMathPara>
                </a14:m>
                <a:endParaRPr lang="en-US" dirty="0"/>
              </a:p>
            </p:txBody>
          </p:sp>
        </mc:Choice>
        <mc:Fallback xmlns="">
          <p:sp>
            <p:nvSpPr>
              <p:cNvPr id="99" name="TextBox 98"/>
              <p:cNvSpPr txBox="1">
                <a:spLocks noRot="1" noChangeAspect="1" noMove="1" noResize="1" noEditPoints="1" noAdjustHandles="1" noChangeArrowheads="1" noChangeShapeType="1" noTextEdit="1"/>
              </p:cNvSpPr>
              <p:nvPr/>
            </p:nvSpPr>
            <p:spPr>
              <a:xfrm>
                <a:off x="323902" y="4332254"/>
                <a:ext cx="3013967" cy="585225"/>
              </a:xfrm>
              <a:prstGeom prst="rect">
                <a:avLst/>
              </a:prstGeom>
              <a:blipFill>
                <a:blip r:embed="rId8"/>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TextBox 100"/>
              <p:cNvSpPr txBox="1"/>
              <p:nvPr/>
            </p:nvSpPr>
            <p:spPr>
              <a:xfrm>
                <a:off x="626394" y="5164810"/>
                <a:ext cx="2429960" cy="597599"/>
              </a:xfrm>
              <a:prstGeom prst="rect">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𝜌</m:t>
                      </m:r>
                      <m:d>
                        <m:dPr>
                          <m:ctrlPr>
                            <a:rPr lang="en-US" b="0" i="1" smtClean="0">
                              <a:latin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𝜔</m:t>
                          </m:r>
                        </m:e>
                      </m:d>
                      <m:r>
                        <a:rPr lang="en-US" b="0" i="1" smtClean="0">
                          <a:latin typeface="Cambria Math" panose="02040503050406030204" pitchFamily="18" charset="0"/>
                        </a:rPr>
                        <m:t>=</m:t>
                      </m:r>
                      <m:nary>
                        <m:naryPr>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m:t>
                          </m:r>
                          <m:r>
                            <a:rPr lang="en-US" i="1">
                              <a:latin typeface="Cambria Math" panose="02040503050406030204" pitchFamily="18" charset="0"/>
                              <a:ea typeface="Cambria Math" panose="02040503050406030204" pitchFamily="18" charset="0"/>
                            </a:rPr>
                            <m:t>∞</m:t>
                          </m:r>
                        </m:sub>
                        <m:sup>
                          <m:r>
                            <a:rPr lang="en-US" b="0" i="1" smtClean="0">
                              <a:latin typeface="Cambria Math" panose="02040503050406030204" pitchFamily="18" charset="0"/>
                              <a:ea typeface="Cambria Math" panose="02040503050406030204" pitchFamily="18" charset="0"/>
                            </a:rPr>
                            <m:t>∞</m:t>
                          </m:r>
                        </m:sup>
                        <m:e>
                          <m:r>
                            <a:rPr lang="en-US" b="0" i="1" smtClean="0">
                              <a:latin typeface="Cambria Math" panose="02040503050406030204" pitchFamily="18" charset="0"/>
                            </a:rPr>
                            <m:t>𝑑𝑡</m:t>
                          </m:r>
                        </m:e>
                      </m:nary>
                      <m:r>
                        <a:rPr lang="en-US" i="1">
                          <a:latin typeface="Cambria Math" panose="02040503050406030204" pitchFamily="18" charset="0"/>
                        </a:rPr>
                        <m:t>𝐶</m:t>
                      </m:r>
                      <m:d>
                        <m:dPr>
                          <m:ctrlPr>
                            <a:rPr lang="en-US" i="1">
                              <a:latin typeface="Cambria Math" panose="02040503050406030204" pitchFamily="18" charset="0"/>
                            </a:rPr>
                          </m:ctrlPr>
                        </m:dPr>
                        <m:e>
                          <m:r>
                            <a:rPr lang="en-US" i="1">
                              <a:latin typeface="Cambria Math" panose="02040503050406030204" pitchFamily="18" charset="0"/>
                            </a:rPr>
                            <m:t>𝑡</m:t>
                          </m:r>
                        </m:e>
                      </m:d>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𝑖</m:t>
                          </m:r>
                          <m:r>
                            <a:rPr lang="en-US" i="1">
                              <a:latin typeface="Cambria Math" panose="02040503050406030204" pitchFamily="18" charset="0"/>
                              <a:ea typeface="Cambria Math" panose="02040503050406030204" pitchFamily="18" charset="0"/>
                            </a:rPr>
                            <m:t>𝜔</m:t>
                          </m:r>
                          <m:r>
                            <a:rPr lang="en-US" b="0" i="1" smtClean="0">
                              <a:latin typeface="Cambria Math" panose="02040503050406030204" pitchFamily="18" charset="0"/>
                            </a:rPr>
                            <m:t>𝑡</m:t>
                          </m:r>
                        </m:sup>
                      </m:sSup>
                    </m:oMath>
                  </m:oMathPara>
                </a14:m>
                <a:endParaRPr lang="en-US" dirty="0"/>
              </a:p>
            </p:txBody>
          </p:sp>
        </mc:Choice>
        <mc:Fallback xmlns="">
          <p:sp>
            <p:nvSpPr>
              <p:cNvPr id="101" name="TextBox 100"/>
              <p:cNvSpPr txBox="1">
                <a:spLocks noRot="1" noChangeAspect="1" noMove="1" noResize="1" noEditPoints="1" noAdjustHandles="1" noChangeArrowheads="1" noChangeShapeType="1" noTextEdit="1"/>
              </p:cNvSpPr>
              <p:nvPr/>
            </p:nvSpPr>
            <p:spPr>
              <a:xfrm>
                <a:off x="626394" y="5164810"/>
                <a:ext cx="2429960" cy="597599"/>
              </a:xfrm>
              <a:prstGeom prst="rect">
                <a:avLst/>
              </a:prstGeom>
              <a:blipFill>
                <a:blip r:embed="rId9"/>
                <a:stretch>
                  <a:fillRect/>
                </a:stretch>
              </a:blipFill>
              <a:ln>
                <a:solidFill>
                  <a:schemeClr val="tx1"/>
                </a:solidFill>
              </a:ln>
            </p:spPr>
            <p:txBody>
              <a:bodyPr/>
              <a:lstStyle/>
              <a:p>
                <a:r>
                  <a:rPr lang="en-US">
                    <a:noFill/>
                  </a:rPr>
                  <a:t> </a:t>
                </a:r>
              </a:p>
            </p:txBody>
          </p:sp>
        </mc:Fallback>
      </mc:AlternateContent>
      <p:cxnSp>
        <p:nvCxnSpPr>
          <p:cNvPr id="103" name="Straight Arrow Connector 102"/>
          <p:cNvCxnSpPr/>
          <p:nvPr/>
        </p:nvCxnSpPr>
        <p:spPr>
          <a:xfrm flipH="1">
            <a:off x="6862888" y="3122401"/>
            <a:ext cx="1021799" cy="129392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51" name="Object 8"/>
          <p:cNvGraphicFramePr>
            <a:graphicFrameLocks noChangeAspect="1"/>
          </p:cNvGraphicFramePr>
          <p:nvPr>
            <p:extLst>
              <p:ext uri="{D42A27DB-BD31-4B8C-83A1-F6EECF244321}">
                <p14:modId xmlns:p14="http://schemas.microsoft.com/office/powerpoint/2010/main" val="1135392843"/>
              </p:ext>
            </p:extLst>
          </p:nvPr>
        </p:nvGraphicFramePr>
        <p:xfrm>
          <a:off x="5044948" y="4476548"/>
          <a:ext cx="2956052" cy="788456"/>
        </p:xfrm>
        <a:graphic>
          <a:graphicData uri="http://schemas.openxmlformats.org/presentationml/2006/ole">
            <mc:AlternateContent xmlns:mc="http://schemas.openxmlformats.org/markup-compatibility/2006">
              <mc:Choice xmlns:v="urn:schemas-microsoft-com:vml" Requires="v">
                <p:oleObj spid="_x0000_s123369" name="Equation" r:id="rId10" imgW="1701720" imgH="469800" progId="Equation.3">
                  <p:embed/>
                </p:oleObj>
              </mc:Choice>
              <mc:Fallback>
                <p:oleObj name="Equation" r:id="rId10" imgW="1701720" imgH="469800" progId="Equation.3">
                  <p:embed/>
                  <p:pic>
                    <p:nvPicPr>
                      <p:cNvPr id="8200" name="Object 8"/>
                      <p:cNvPicPr>
                        <a:picLocks noChangeAspect="1" noChangeArrowheads="1"/>
                      </p:cNvPicPr>
                      <p:nvPr/>
                    </p:nvPicPr>
                    <p:blipFill>
                      <a:blip r:embed="rId11"/>
                      <a:srcRect/>
                      <a:stretch>
                        <a:fillRect/>
                      </a:stretch>
                    </p:blipFill>
                    <p:spPr bwMode="auto">
                      <a:xfrm>
                        <a:off x="5044948" y="4476548"/>
                        <a:ext cx="2956052" cy="788456"/>
                      </a:xfrm>
                      <a:prstGeom prst="rect">
                        <a:avLst/>
                      </a:prstGeom>
                      <a:noFill/>
                      <a:ln>
                        <a:solidFill>
                          <a:schemeClr val="tx1"/>
                        </a:solidFill>
                      </a:ln>
                      <a:extLst/>
                    </p:spPr>
                  </p:pic>
                </p:oleObj>
              </mc:Fallback>
            </mc:AlternateContent>
          </a:graphicData>
        </a:graphic>
      </p:graphicFrame>
      <p:graphicFrame>
        <p:nvGraphicFramePr>
          <p:cNvPr id="52" name="Object 9"/>
          <p:cNvGraphicFramePr>
            <a:graphicFrameLocks noChangeAspect="1"/>
          </p:cNvGraphicFramePr>
          <p:nvPr>
            <p:extLst>
              <p:ext uri="{D42A27DB-BD31-4B8C-83A1-F6EECF244321}">
                <p14:modId xmlns:p14="http://schemas.microsoft.com/office/powerpoint/2010/main" val="348541127"/>
              </p:ext>
            </p:extLst>
          </p:nvPr>
        </p:nvGraphicFramePr>
        <p:xfrm>
          <a:off x="3886200" y="5486400"/>
          <a:ext cx="4485364" cy="782786"/>
        </p:xfrm>
        <a:graphic>
          <a:graphicData uri="http://schemas.openxmlformats.org/presentationml/2006/ole">
            <mc:AlternateContent xmlns:mc="http://schemas.openxmlformats.org/markup-compatibility/2006">
              <mc:Choice xmlns:v="urn:schemas-microsoft-com:vml" Requires="v">
                <p:oleObj spid="_x0000_s123370" name="Equation" r:id="rId12" imgW="2438280" imgH="469800" progId="Equation.3">
                  <p:embed/>
                </p:oleObj>
              </mc:Choice>
              <mc:Fallback>
                <p:oleObj name="Equation" r:id="rId12" imgW="2438280" imgH="469800" progId="Equation.3">
                  <p:embed/>
                  <p:pic>
                    <p:nvPicPr>
                      <p:cNvPr id="8201" name="Object 9"/>
                      <p:cNvPicPr>
                        <a:picLocks noChangeAspect="1" noChangeArrowheads="1"/>
                      </p:cNvPicPr>
                      <p:nvPr/>
                    </p:nvPicPr>
                    <p:blipFill>
                      <a:blip r:embed="rId13"/>
                      <a:srcRect/>
                      <a:stretch>
                        <a:fillRect/>
                      </a:stretch>
                    </p:blipFill>
                    <p:spPr bwMode="auto">
                      <a:xfrm>
                        <a:off x="3886200" y="5486400"/>
                        <a:ext cx="4485364" cy="782786"/>
                      </a:xfrm>
                      <a:prstGeom prst="rect">
                        <a:avLst/>
                      </a:prstGeom>
                      <a:noFill/>
                      <a:ln>
                        <a:noFill/>
                      </a:ln>
                      <a:extLst/>
                    </p:spPr>
                  </p:pic>
                </p:oleObj>
              </mc:Fallback>
            </mc:AlternateContent>
          </a:graphicData>
        </a:graphic>
      </p:graphicFrame>
      <p:sp>
        <p:nvSpPr>
          <p:cNvPr id="3" name="Oval 2"/>
          <p:cNvSpPr/>
          <p:nvPr/>
        </p:nvSpPr>
        <p:spPr>
          <a:xfrm>
            <a:off x="5410200" y="5410200"/>
            <a:ext cx="838200" cy="5334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10797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99" grpId="0" animBg="1"/>
      <p:bldP spid="101"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Times New Roman" panose="02020603050405020304" pitchFamily="18" charset="0"/>
                <a:cs typeface="Times New Roman" panose="02020603050405020304" pitchFamily="18" charset="0"/>
              </a:rPr>
              <a:t>Molecular Dynamics</a:t>
            </a:r>
          </a:p>
        </p:txBody>
      </p:sp>
      <p:sp>
        <p:nvSpPr>
          <p:cNvPr id="3" name="Rectangle 3"/>
          <p:cNvSpPr txBox="1">
            <a:spLocks noChangeArrowheads="1"/>
          </p:cNvSpPr>
          <p:nvPr/>
        </p:nvSpPr>
        <p:spPr bwMode="auto">
          <a:xfrm>
            <a:off x="571500" y="1600201"/>
            <a:ext cx="5676900" cy="3882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CC0000"/>
              </a:buClr>
              <a:buFont typeface="Wingdings" pitchFamily="2" charset="2"/>
              <a:buChar char="p"/>
              <a:defRPr sz="2800">
                <a:solidFill>
                  <a:schemeClr val="tx1"/>
                </a:solidFill>
                <a:latin typeface="+mn-lt"/>
                <a:ea typeface="+mn-ea"/>
                <a:cs typeface="宋体"/>
              </a:defRPr>
            </a:lvl1pPr>
            <a:lvl2pPr marL="742950" indent="-285750" algn="l" rtl="0" eaLnBrk="1" fontAlgn="base" hangingPunct="1">
              <a:spcBef>
                <a:spcPct val="20000"/>
              </a:spcBef>
              <a:spcAft>
                <a:spcPct val="0"/>
              </a:spcAft>
              <a:buClr>
                <a:srgbClr val="CC0000"/>
              </a:buClr>
              <a:buFont typeface="Wingdings" pitchFamily="2" charset="2"/>
              <a:buChar char="n"/>
              <a:defRPr sz="2400">
                <a:solidFill>
                  <a:schemeClr val="tx1"/>
                </a:solidFill>
                <a:latin typeface="+mn-lt"/>
                <a:ea typeface="+mn-ea"/>
                <a:cs typeface="宋体"/>
              </a:defRPr>
            </a:lvl2pPr>
            <a:lvl3pPr marL="1143000" indent="-228600" algn="l" rtl="0" eaLnBrk="1" fontAlgn="base" hangingPunct="1">
              <a:spcBef>
                <a:spcPct val="20000"/>
              </a:spcBef>
              <a:spcAft>
                <a:spcPct val="0"/>
              </a:spcAft>
              <a:buClr>
                <a:srgbClr val="CC0000"/>
              </a:buClr>
              <a:buFont typeface="Wingdings" pitchFamily="2" charset="2"/>
              <a:buChar char="p"/>
              <a:defRPr sz="2000">
                <a:solidFill>
                  <a:schemeClr val="tx1"/>
                </a:solidFill>
                <a:latin typeface="+mn-lt"/>
                <a:ea typeface="+mn-ea"/>
                <a:cs typeface="宋体"/>
              </a:defRPr>
            </a:lvl3pPr>
            <a:lvl4pPr marL="1600200" indent="-228600" algn="l" rtl="0" eaLnBrk="1" fontAlgn="base" hangingPunct="1">
              <a:spcBef>
                <a:spcPct val="20000"/>
              </a:spcBef>
              <a:spcAft>
                <a:spcPct val="0"/>
              </a:spcAft>
              <a:buClr>
                <a:srgbClr val="CC0000"/>
              </a:buClr>
              <a:buFont typeface="Wingdings" pitchFamily="2" charset="2"/>
              <a:buChar char="§"/>
              <a:defRPr sz="2000">
                <a:solidFill>
                  <a:schemeClr val="tx1"/>
                </a:solidFill>
                <a:latin typeface="+mn-lt"/>
                <a:ea typeface="+mn-ea"/>
                <a:cs typeface="宋体"/>
              </a:defRPr>
            </a:lvl4pPr>
            <a:lvl5pPr marL="2057400" indent="-228600" algn="l" rtl="0" eaLnBrk="1" fontAlgn="base" hangingPunct="1">
              <a:spcBef>
                <a:spcPct val="20000"/>
              </a:spcBef>
              <a:spcAft>
                <a:spcPct val="0"/>
              </a:spcAft>
              <a:buClr>
                <a:srgbClr val="CC0000"/>
              </a:buClr>
              <a:buFont typeface="Wingdings" pitchFamily="2" charset="2"/>
              <a:buChar char="§"/>
              <a:defRPr sz="2000">
                <a:solidFill>
                  <a:schemeClr val="tx1"/>
                </a:solidFill>
                <a:latin typeface="+mn-lt"/>
                <a:ea typeface="+mn-ea"/>
                <a:cs typeface="宋体"/>
              </a:defRPr>
            </a:lvl5pPr>
            <a:lvl6pPr marL="2514600" indent="-228600" algn="l" rtl="0" eaLnBrk="1" fontAlgn="base" hangingPunct="1">
              <a:spcBef>
                <a:spcPct val="20000"/>
              </a:spcBef>
              <a:spcAft>
                <a:spcPct val="0"/>
              </a:spcAft>
              <a:buClr>
                <a:srgbClr val="CC0000"/>
              </a:buClr>
              <a:buFont typeface="Wingdings" pitchFamily="2" charset="2"/>
              <a:buChar char="§"/>
              <a:defRPr>
                <a:solidFill>
                  <a:schemeClr val="tx1"/>
                </a:solidFill>
                <a:latin typeface="+mn-lt"/>
                <a:ea typeface="+mn-ea"/>
              </a:defRPr>
            </a:lvl6pPr>
            <a:lvl7pPr marL="2971800" indent="-228600" algn="l" rtl="0" eaLnBrk="1" fontAlgn="base" hangingPunct="1">
              <a:spcBef>
                <a:spcPct val="20000"/>
              </a:spcBef>
              <a:spcAft>
                <a:spcPct val="0"/>
              </a:spcAft>
              <a:buClr>
                <a:srgbClr val="CC0000"/>
              </a:buClr>
              <a:buFont typeface="Wingdings" pitchFamily="2" charset="2"/>
              <a:buChar char="§"/>
              <a:defRPr>
                <a:solidFill>
                  <a:schemeClr val="tx1"/>
                </a:solidFill>
                <a:latin typeface="+mn-lt"/>
                <a:ea typeface="+mn-ea"/>
              </a:defRPr>
            </a:lvl7pPr>
            <a:lvl8pPr marL="3429000" indent="-228600" algn="l" rtl="0" eaLnBrk="1" fontAlgn="base" hangingPunct="1">
              <a:spcBef>
                <a:spcPct val="20000"/>
              </a:spcBef>
              <a:spcAft>
                <a:spcPct val="0"/>
              </a:spcAft>
              <a:buClr>
                <a:srgbClr val="CC0000"/>
              </a:buClr>
              <a:buFont typeface="Wingdings" pitchFamily="2" charset="2"/>
              <a:buChar char="§"/>
              <a:defRPr>
                <a:solidFill>
                  <a:schemeClr val="tx1"/>
                </a:solidFill>
                <a:latin typeface="+mn-lt"/>
                <a:ea typeface="+mn-ea"/>
              </a:defRPr>
            </a:lvl8pPr>
            <a:lvl9pPr marL="3886200" indent="-228600" algn="l" rtl="0" eaLnBrk="1" fontAlgn="base" hangingPunct="1">
              <a:spcBef>
                <a:spcPct val="20000"/>
              </a:spcBef>
              <a:spcAft>
                <a:spcPct val="0"/>
              </a:spcAft>
              <a:buClr>
                <a:srgbClr val="CC0000"/>
              </a:buClr>
              <a:buFont typeface="Wingdings" pitchFamily="2" charset="2"/>
              <a:buChar char="§"/>
              <a:defRPr>
                <a:solidFill>
                  <a:schemeClr val="tx1"/>
                </a:solidFill>
                <a:latin typeface="+mn-lt"/>
                <a:ea typeface="+mn-ea"/>
              </a:defRPr>
            </a:lvl9pPr>
          </a:lstStyle>
          <a:p>
            <a:r>
              <a:rPr lang="en-US" sz="2000" dirty="0">
                <a:latin typeface="Times New Roman" panose="02020603050405020304" pitchFamily="18" charset="0"/>
                <a:cs typeface="Times New Roman" panose="02020603050405020304" pitchFamily="18" charset="0"/>
              </a:rPr>
              <a:t>LAMMPS (Large-scale Atomic/Molecular Massively Parallel Simulator)</a:t>
            </a:r>
          </a:p>
          <a:p>
            <a:pPr lvl="1"/>
            <a:r>
              <a:rPr lang="en-US" sz="1600" dirty="0">
                <a:latin typeface="Times New Roman" panose="02020603050405020304" pitchFamily="18" charset="0"/>
                <a:cs typeface="Times New Roman" panose="02020603050405020304" pitchFamily="18" charset="0"/>
              </a:rPr>
              <a:t>Equilibrium Molecular Dynamics (EMD)  </a:t>
            </a:r>
          </a:p>
          <a:p>
            <a:pPr lvl="1"/>
            <a:r>
              <a:rPr lang="en-US" sz="1600" dirty="0">
                <a:latin typeface="Times New Roman" panose="02020603050405020304" pitchFamily="18" charset="0"/>
                <a:cs typeface="Times New Roman" panose="02020603050405020304" pitchFamily="18" charset="0"/>
              </a:rPr>
              <a:t>Non-equilibrium Molecular Dynamics (NEMD): imposed control element (e.g. shear stress) that allows for the calculation of various fluid transport properties (e.g. viscosity) </a:t>
            </a:r>
          </a:p>
          <a:p>
            <a:r>
              <a:rPr lang="en-US" sz="2000" dirty="0">
                <a:latin typeface="Times New Roman" panose="02020603050405020304" pitchFamily="18" charset="0"/>
                <a:cs typeface="Times New Roman" panose="02020603050405020304" pitchFamily="18" charset="0"/>
              </a:rPr>
              <a:t>MD uses semi-empirical forcefields to capture interatomic interactions  </a:t>
            </a:r>
          </a:p>
          <a:p>
            <a:r>
              <a:rPr lang="en-US" sz="2000" kern="0" dirty="0">
                <a:latin typeface="Times New Roman" pitchFamily="18" charset="0"/>
                <a:cs typeface="Times New Roman" pitchFamily="18" charset="0"/>
              </a:rPr>
              <a:t>PCFF+ potential</a:t>
            </a:r>
          </a:p>
          <a:p>
            <a:pPr lvl="1"/>
            <a:r>
              <a:rPr lang="en-US" sz="1600" kern="0" dirty="0">
                <a:latin typeface="Times New Roman" pitchFamily="18" charset="0"/>
                <a:cs typeface="Times New Roman" pitchFamily="18" charset="0"/>
              </a:rPr>
              <a:t>Used to model organic systems comprised of C, H, and O</a:t>
            </a:r>
          </a:p>
          <a:p>
            <a:endParaRPr lang="en-US" sz="2000" kern="0" dirty="0">
              <a:latin typeface="Times New Roman" pitchFamily="18" charset="0"/>
              <a:cs typeface="Times New Roman" pitchFamily="18" charset="0"/>
            </a:endParaRPr>
          </a:p>
          <a:p>
            <a:endParaRPr lang="en-US" sz="2000" kern="0" dirty="0">
              <a:latin typeface="Times New Roman" pitchFamily="18" charset="0"/>
              <a:cs typeface="Times New Roman"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p:txBody>
      </p:sp>
      <p:grpSp>
        <p:nvGrpSpPr>
          <p:cNvPr id="18" name="Group 17"/>
          <p:cNvGrpSpPr/>
          <p:nvPr/>
        </p:nvGrpSpPr>
        <p:grpSpPr>
          <a:xfrm>
            <a:off x="6629400" y="3276600"/>
            <a:ext cx="1600204" cy="758068"/>
            <a:chOff x="4000499" y="4788676"/>
            <a:chExt cx="1600204" cy="758068"/>
          </a:xfrm>
        </p:grpSpPr>
        <p:sp>
          <p:nvSpPr>
            <p:cNvPr id="4" name="Rectangle 3"/>
            <p:cNvSpPr/>
            <p:nvPr/>
          </p:nvSpPr>
          <p:spPr>
            <a:xfrm>
              <a:off x="4000499" y="5394344"/>
              <a:ext cx="1143000" cy="152400"/>
            </a:xfrm>
            <a:prstGeom prst="rect">
              <a:avLst/>
            </a:prstGeom>
            <a:solidFill>
              <a:srgbClr val="E6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114800" y="5241944"/>
              <a:ext cx="1143000" cy="152400"/>
            </a:xfrm>
            <a:prstGeom prst="rect">
              <a:avLst/>
            </a:prstGeom>
            <a:solidFill>
              <a:srgbClr val="E6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229101" y="5089544"/>
              <a:ext cx="1143000" cy="152400"/>
            </a:xfrm>
            <a:prstGeom prst="rect">
              <a:avLst/>
            </a:prstGeom>
            <a:solidFill>
              <a:srgbClr val="E6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343402" y="4937144"/>
              <a:ext cx="1143000" cy="152400"/>
            </a:xfrm>
            <a:prstGeom prst="rect">
              <a:avLst/>
            </a:prstGeom>
            <a:solidFill>
              <a:srgbClr val="E6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457703" y="4788676"/>
              <a:ext cx="1143000" cy="152400"/>
            </a:xfrm>
            <a:prstGeom prst="rect">
              <a:avLst/>
            </a:prstGeom>
            <a:solidFill>
              <a:srgbClr val="E6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0" name="Straight Arrow Connector 19"/>
          <p:cNvCxnSpPr/>
          <p:nvPr/>
        </p:nvCxnSpPr>
        <p:spPr>
          <a:xfrm flipV="1">
            <a:off x="6629400" y="2813502"/>
            <a:ext cx="0" cy="12231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6629400" y="4033685"/>
            <a:ext cx="1523998" cy="39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483993" y="2471999"/>
            <a:ext cx="302705"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y</a:t>
            </a:r>
          </a:p>
        </p:txBody>
      </p:sp>
      <p:sp>
        <p:nvSpPr>
          <p:cNvPr id="24" name="TextBox 23"/>
          <p:cNvSpPr txBox="1"/>
          <p:nvPr/>
        </p:nvSpPr>
        <p:spPr>
          <a:xfrm>
            <a:off x="8116345" y="3864408"/>
            <a:ext cx="302705"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u</a:t>
            </a:r>
          </a:p>
        </p:txBody>
      </p:sp>
      <p:cxnSp>
        <p:nvCxnSpPr>
          <p:cNvPr id="25" name="Straight Arrow Connector 24"/>
          <p:cNvCxnSpPr/>
          <p:nvPr/>
        </p:nvCxnSpPr>
        <p:spPr>
          <a:xfrm>
            <a:off x="7358198" y="3200400"/>
            <a:ext cx="52850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TextBox 28"/>
              <p:cNvSpPr txBox="1"/>
              <p:nvPr/>
            </p:nvSpPr>
            <p:spPr>
              <a:xfrm>
                <a:off x="7045355" y="2872334"/>
                <a:ext cx="1294350" cy="338554"/>
              </a:xfrm>
              <a:prstGeom prst="rect">
                <a:avLst/>
              </a:prstGeom>
              <a:noFill/>
            </p:spPr>
            <p:txBody>
              <a:bodyPr wrap="square" rtlCol="0">
                <a:spAutoFit/>
              </a:bodyPr>
              <a:lstStyle/>
              <a:p>
                <a14:m>
                  <m:oMath xmlns:m="http://schemas.openxmlformats.org/officeDocument/2006/math">
                    <m:r>
                      <a:rPr lang="en-US" sz="1600" i="1" dirty="0" smtClean="0">
                        <a:latin typeface="Cambria Math" panose="02040503050406030204" pitchFamily="18" charset="0"/>
                        <a:ea typeface="Cambria Math" panose="02040503050406030204" pitchFamily="18" charset="0"/>
                        <a:cs typeface="Times New Roman" panose="02020603050405020304" pitchFamily="18" charset="0"/>
                      </a:rPr>
                      <m:t>𝜏</m:t>
                    </m:r>
                  </m:oMath>
                </a14:m>
                <a:r>
                  <a:rPr lang="en-US" sz="1600" dirty="0">
                    <a:latin typeface="Times New Roman" panose="02020603050405020304" pitchFamily="18" charset="0"/>
                    <a:cs typeface="Times New Roman" panose="02020603050405020304" pitchFamily="18" charset="0"/>
                  </a:rPr>
                  <a:t> shear stress</a:t>
                </a:r>
              </a:p>
            </p:txBody>
          </p:sp>
        </mc:Choice>
        <mc:Fallback xmlns="">
          <p:sp>
            <p:nvSpPr>
              <p:cNvPr id="29" name="TextBox 28"/>
              <p:cNvSpPr txBox="1">
                <a:spLocks noRot="1" noChangeAspect="1" noMove="1" noResize="1" noEditPoints="1" noAdjustHandles="1" noChangeArrowheads="1" noChangeShapeType="1" noTextEdit="1"/>
              </p:cNvSpPr>
              <p:nvPr/>
            </p:nvSpPr>
            <p:spPr>
              <a:xfrm>
                <a:off x="7045355" y="2872334"/>
                <a:ext cx="1294350" cy="338554"/>
              </a:xfrm>
              <a:prstGeom prst="rect">
                <a:avLst/>
              </a:prstGeom>
              <a:blipFill>
                <a:blip r:embed="rId3"/>
                <a:stretch>
                  <a:fillRect t="-5357" b="-21429"/>
                </a:stretch>
              </a:blipFill>
            </p:spPr>
            <p:txBody>
              <a:bodyPr/>
              <a:lstStyle/>
              <a:p>
                <a:r>
                  <a:rPr lang="en-US">
                    <a:noFill/>
                  </a:rPr>
                  <a:t> </a:t>
                </a:r>
              </a:p>
            </p:txBody>
          </p:sp>
        </mc:Fallback>
      </mc:AlternateContent>
    </p:spTree>
    <p:extLst>
      <p:ext uri="{BB962C8B-B14F-4D97-AF65-F5344CB8AC3E}">
        <p14:creationId xmlns:p14="http://schemas.microsoft.com/office/powerpoint/2010/main" val="2889208176"/>
      </p:ext>
    </p:extLst>
  </p:cSld>
  <p:clrMapOvr>
    <a:masterClrMapping/>
  </p:clrMapOvr>
  <mc:AlternateContent xmlns:mc="http://schemas.openxmlformats.org/markup-compatibility/2006" xmlns:p14="http://schemas.microsoft.com/office/powerpoint/2010/main">
    <mc:Choice Requires="p14">
      <p:transition p14:dur="0" advTm="54510"/>
    </mc:Choice>
    <mc:Fallback xmlns="">
      <p:transition advTm="5451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457200" y="609600"/>
            <a:ext cx="8229600" cy="762000"/>
          </a:xfrm>
        </p:spPr>
        <p:txBody>
          <a:bodyPr/>
          <a:lstStyle/>
          <a:p>
            <a:r>
              <a:rPr lang="en-US" sz="4000" dirty="0">
                <a:latin typeface="Times New Roman" panose="02020603050405020304" pitchFamily="18" charset="0"/>
                <a:cs typeface="Times New Roman" panose="02020603050405020304" pitchFamily="18" charset="0"/>
              </a:rPr>
              <a:t>Heavy-Paraffinic Oil Model</a:t>
            </a:r>
          </a:p>
        </p:txBody>
      </p:sp>
      <p:sp>
        <p:nvSpPr>
          <p:cNvPr id="22531" name="Rectangle 3"/>
          <p:cNvSpPr>
            <a:spLocks noGrp="1" noChangeArrowheads="1"/>
          </p:cNvSpPr>
          <p:nvPr>
            <p:ph type="body" idx="4294967295"/>
          </p:nvPr>
        </p:nvSpPr>
        <p:spPr>
          <a:xfrm>
            <a:off x="304800" y="1641475"/>
            <a:ext cx="8763000" cy="4911725"/>
          </a:xfrm>
        </p:spPr>
        <p:txBody>
          <a:bodyPr/>
          <a:lstStyle/>
          <a:p>
            <a:pPr>
              <a:lnSpc>
                <a:spcPct val="80000"/>
              </a:lnSpc>
              <a:defRPr/>
            </a:pPr>
            <a:endParaRPr lang="en-US" sz="2000" dirty="0"/>
          </a:p>
          <a:p>
            <a:pPr>
              <a:lnSpc>
                <a:spcPct val="70000"/>
              </a:lnSpc>
              <a:buFont typeface="Wingdings" pitchFamily="2" charset="2"/>
              <a:buNone/>
              <a:defRPr/>
            </a:pPr>
            <a:endParaRPr lang="en-US" sz="2000" dirty="0"/>
          </a:p>
        </p:txBody>
      </p:sp>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19697" r="20508"/>
          <a:stretch/>
        </p:blipFill>
        <p:spPr>
          <a:xfrm>
            <a:off x="2727893" y="4647291"/>
            <a:ext cx="1674652" cy="1395525"/>
          </a:xfrm>
          <a:prstGeom prst="rect">
            <a:avLst/>
          </a:prstGeom>
        </p:spPr>
      </p:pic>
      <p:sp>
        <p:nvSpPr>
          <p:cNvPr id="2" name="TextBox 1"/>
          <p:cNvSpPr txBox="1"/>
          <p:nvPr/>
        </p:nvSpPr>
        <p:spPr>
          <a:xfrm>
            <a:off x="5181599" y="1752600"/>
            <a:ext cx="3048000" cy="2031325"/>
          </a:xfrm>
          <a:prstGeom prst="rect">
            <a:avLst/>
          </a:prstGeom>
          <a:noFill/>
          <a:ln>
            <a:solidFill>
              <a:schemeClr val="bg1"/>
            </a:solidFill>
          </a:ln>
        </p:spPr>
        <p:txBody>
          <a:bodyPr wrap="square" rtlCol="0">
            <a:spAutoFit/>
          </a:bodyPr>
          <a:lstStyle/>
          <a:p>
            <a:pPr marL="285750" indent="-285750">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10775 atoms</a:t>
            </a:r>
          </a:p>
          <a:p>
            <a:pPr marL="285750" indent="-285750">
              <a:buFont typeface="Wingdings" panose="05000000000000000000" pitchFamily="2" charset="2"/>
              <a:buChar char="q"/>
            </a:pPr>
            <a:endParaRPr lang="en-US"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100 molecules</a:t>
            </a:r>
          </a:p>
          <a:p>
            <a:endParaRPr lang="en-US" dirty="0">
              <a:latin typeface="+mj-lt"/>
            </a:endParaRPr>
          </a:p>
          <a:p>
            <a:pPr marL="285750" indent="-285750">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46x46x46 Å</a:t>
            </a:r>
            <a:r>
              <a:rPr lang="en-US" baseline="30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 supercell</a:t>
            </a:r>
          </a:p>
          <a:p>
            <a:pPr marL="285750" indent="-285750">
              <a:buFont typeface="Wingdings" panose="05000000000000000000" pitchFamily="2" charset="2"/>
              <a:buChar char="q"/>
            </a:pPr>
            <a:endParaRPr lang="en-US"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Equilibration:</a:t>
            </a:r>
          </a:p>
        </p:txBody>
      </p:sp>
      <p:graphicFrame>
        <p:nvGraphicFramePr>
          <p:cNvPr id="8" name="Object 7"/>
          <p:cNvGraphicFramePr>
            <a:graphicFrameLocks noChangeAspect="1"/>
          </p:cNvGraphicFramePr>
          <p:nvPr>
            <p:extLst>
              <p:ext uri="{D42A27DB-BD31-4B8C-83A1-F6EECF244321}">
                <p14:modId xmlns:p14="http://schemas.microsoft.com/office/powerpoint/2010/main" val="1893357014"/>
              </p:ext>
            </p:extLst>
          </p:nvPr>
        </p:nvGraphicFramePr>
        <p:xfrm>
          <a:off x="4677440" y="3484237"/>
          <a:ext cx="4055951" cy="3103542"/>
        </p:xfrm>
        <a:graphic>
          <a:graphicData uri="http://schemas.openxmlformats.org/presentationml/2006/ole">
            <mc:AlternateContent xmlns:mc="http://schemas.openxmlformats.org/markup-compatibility/2006">
              <mc:Choice xmlns:v="urn:schemas-microsoft-com:vml" Requires="v">
                <p:oleObj spid="_x0000_s121015" name="Graph" r:id="rId7" imgW="3920760" imgH="3000960" progId="Origin50.Graph">
                  <p:embed/>
                </p:oleObj>
              </mc:Choice>
              <mc:Fallback>
                <p:oleObj name="Graph" r:id="rId7" imgW="3920760" imgH="3000960" progId="Origin50.Graph">
                  <p:embed/>
                  <p:pic>
                    <p:nvPicPr>
                      <p:cNvPr id="5" name="Object 4"/>
                      <p:cNvPicPr/>
                      <p:nvPr/>
                    </p:nvPicPr>
                    <p:blipFill>
                      <a:blip r:embed="rId8"/>
                      <a:stretch>
                        <a:fillRect/>
                      </a:stretch>
                    </p:blipFill>
                    <p:spPr>
                      <a:xfrm>
                        <a:off x="4677440" y="3484237"/>
                        <a:ext cx="4055951" cy="3103542"/>
                      </a:xfrm>
                      <a:prstGeom prst="rect">
                        <a:avLst/>
                      </a:prstGeom>
                    </p:spPr>
                  </p:pic>
                </p:oleObj>
              </mc:Fallback>
            </mc:AlternateContent>
          </a:graphicData>
        </a:graphic>
      </p:graphicFrame>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690701">
            <a:off x="303905" y="4882168"/>
            <a:ext cx="2424884" cy="925769"/>
          </a:xfrm>
          <a:prstGeom prst="rect">
            <a:avLst/>
          </a:prstGeom>
        </p:spPr>
      </p:pic>
      <p:pic>
        <p:nvPicPr>
          <p:cNvPr id="5" name="oil">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10"/>
          <a:stretch>
            <a:fillRect/>
          </a:stretch>
        </p:blipFill>
        <p:spPr>
          <a:xfrm>
            <a:off x="889313" y="1650545"/>
            <a:ext cx="2705100" cy="2705100"/>
          </a:xfrm>
          <a:prstGeom prst="rect">
            <a:avLst/>
          </a:prstGeom>
        </p:spPr>
      </p:pic>
    </p:spTree>
    <p:extLst>
      <p:ext uri="{BB962C8B-B14F-4D97-AF65-F5344CB8AC3E}">
        <p14:creationId xmlns:p14="http://schemas.microsoft.com/office/powerpoint/2010/main" val="284143701"/>
      </p:ext>
    </p:extLst>
  </p:cSld>
  <p:clrMapOvr>
    <a:masterClrMapping/>
  </p:clrMapOvr>
  <mc:AlternateContent xmlns:mc="http://schemas.openxmlformats.org/markup-compatibility/2006" xmlns:p14="http://schemas.microsoft.com/office/powerpoint/2010/main">
    <mc:Choice Requires="p14">
      <p:transition p14:dur="10" advTm="24930"/>
    </mc:Choice>
    <mc:Fallback xmlns="">
      <p:transition advTm="24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presentation_template">
  <a:themeElements>
    <a:clrScheme name="presentation_template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presentation_template">
      <a:majorFont>
        <a:latin typeface="Garamond"/>
        <a:ea typeface="宋体"/>
        <a:cs typeface=""/>
      </a:majorFont>
      <a:minorFont>
        <a:latin typeface="Verdan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esentation_template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presentation_template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presentation_template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presentation_template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presentation_template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presentation_template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presentation_template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presentation_template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ANS-2013-SiC-final.pptx" id="{798B16A6-4168-49BF-A203-9D97BDCE1E28}" vid="{2E66ADDE-0D21-40B3-B1FF-12BAA10F096F}"/>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ANS-2013-SiC-final.pptx" id="{798B16A6-4168-49BF-A203-9D97BDCE1E28}" vid="{D857AB1A-0FA0-4AF0-8E31-A5A992AFCEC2}"/>
    </a:ext>
  </a:extLst>
</a:theme>
</file>

<file path=ppt/theme/theme4.xml><?xml version="1.0" encoding="utf-8"?>
<a:theme xmlns:a="http://schemas.openxmlformats.org/drawingml/2006/main" name="2_Level">
  <a:themeElements>
    <a:clrScheme name="2_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2_Level">
      <a:majorFont>
        <a:latin typeface="Garamond"/>
        <a:ea typeface="宋体"/>
        <a:cs typeface=""/>
      </a:majorFont>
      <a:minorFont>
        <a:latin typeface="Verdan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2_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2_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2_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2_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2_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2_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2_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ANS-2013-SiC-final.pptx" id="{798B16A6-4168-49BF-A203-9D97BDCE1E28}" vid="{16C044FB-46EE-4188-97B8-AF384C469D3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Template>
  <TotalTime>25182</TotalTime>
  <Words>2938</Words>
  <Application>Microsoft Office PowerPoint</Application>
  <PresentationFormat>On-screen Show (4:3)</PresentationFormat>
  <Paragraphs>291</Paragraphs>
  <Slides>17</Slides>
  <Notes>17</Notes>
  <HiddenSlides>0</HiddenSlides>
  <MMClips>6</MMClips>
  <ScaleCrop>false</ScaleCrop>
  <HeadingPairs>
    <vt:vector size="8" baseType="variant">
      <vt:variant>
        <vt:lpstr>Fonts Used</vt:lpstr>
      </vt:variant>
      <vt:variant>
        <vt:i4>9</vt:i4>
      </vt:variant>
      <vt:variant>
        <vt:lpstr>Theme</vt:lpstr>
      </vt:variant>
      <vt:variant>
        <vt:i4>4</vt:i4>
      </vt:variant>
      <vt:variant>
        <vt:lpstr>Embedded OLE Servers</vt:lpstr>
      </vt:variant>
      <vt:variant>
        <vt:i4>3</vt:i4>
      </vt:variant>
      <vt:variant>
        <vt:lpstr>Slide Titles</vt:lpstr>
      </vt:variant>
      <vt:variant>
        <vt:i4>17</vt:i4>
      </vt:variant>
    </vt:vector>
  </HeadingPairs>
  <TitlesOfParts>
    <vt:vector size="33" baseType="lpstr">
      <vt:lpstr>宋体</vt:lpstr>
      <vt:lpstr>Arial</vt:lpstr>
      <vt:lpstr>Calibri</vt:lpstr>
      <vt:lpstr>Calibri Light</vt:lpstr>
      <vt:lpstr>Cambria Math</vt:lpstr>
      <vt:lpstr>Garamond</vt:lpstr>
      <vt:lpstr>Times New Roman</vt:lpstr>
      <vt:lpstr>Verdana</vt:lpstr>
      <vt:lpstr>Wingdings</vt:lpstr>
      <vt:lpstr>presentation_template</vt:lpstr>
      <vt:lpstr>1_Custom Design</vt:lpstr>
      <vt:lpstr>Custom Design</vt:lpstr>
      <vt:lpstr>2_Level</vt:lpstr>
      <vt:lpstr>Bitmap Image</vt:lpstr>
      <vt:lpstr>Equation</vt:lpstr>
      <vt:lpstr>Graph</vt:lpstr>
      <vt:lpstr>PowerPoint Presentation</vt:lpstr>
      <vt:lpstr>Acknowledgements</vt:lpstr>
      <vt:lpstr>Objective</vt:lpstr>
      <vt:lpstr>Outline</vt:lpstr>
      <vt:lpstr>Introduction</vt:lpstr>
      <vt:lpstr>Thermal Neutron  Scattering in Matter</vt:lpstr>
      <vt:lpstr>Generation of Inelastic Thermal Neutron Scattering Cross-sections</vt:lpstr>
      <vt:lpstr>Molecular Dynamics</vt:lpstr>
      <vt:lpstr>Heavy-Paraffinic Oil Model</vt:lpstr>
      <vt:lpstr>PCFF+ Potential</vt:lpstr>
      <vt:lpstr>Density and Viscosity</vt:lpstr>
      <vt:lpstr>Velocity Auto-correlation function (VACF)</vt:lpstr>
      <vt:lpstr>Density of States (DOS) </vt:lpstr>
      <vt:lpstr>Thermal Scattering Law</vt:lpstr>
      <vt:lpstr>Differential Scattering Cross Section</vt:lpstr>
      <vt:lpstr>Integrated Scattering Cross Section</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Yuwei Zhu</dc:creator>
  <cp:lastModifiedBy>Yuwei Zhu</cp:lastModifiedBy>
  <cp:revision>378</cp:revision>
  <cp:lastPrinted>2013-06-14T17:54:59Z</cp:lastPrinted>
  <dcterms:created xsi:type="dcterms:W3CDTF">2016-04-09T17:32:52Z</dcterms:created>
  <dcterms:modified xsi:type="dcterms:W3CDTF">2016-11-14T19:57:52Z</dcterms:modified>
</cp:coreProperties>
</file>