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70" r:id="rId4"/>
    <p:sldId id="272" r:id="rId5"/>
    <p:sldId id="271" r:id="rId6"/>
    <p:sldId id="268" r:id="rId7"/>
    <p:sldId id="269" r:id="rId8"/>
    <p:sldId id="273" r:id="rId9"/>
    <p:sldId id="276" r:id="rId10"/>
    <p:sldId id="279" r:id="rId11"/>
    <p:sldId id="285" r:id="rId12"/>
    <p:sldId id="280" r:id="rId13"/>
    <p:sldId id="281" r:id="rId14"/>
    <p:sldId id="282" r:id="rId15"/>
    <p:sldId id="283" r:id="rId16"/>
    <p:sldId id="284" r:id="rId17"/>
    <p:sldId id="278" r:id="rId18"/>
    <p:sldId id="267" r:id="rId19"/>
    <p:sldId id="274"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90" d="100"/>
          <a:sy n="90" d="100"/>
        </p:scale>
        <p:origin x="14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795344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288632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193540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385860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340882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70821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361068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421224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314442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47271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877BA41-9662-42E2-86FC-D9251E2BEB2D}" type="datetimeFigureOut">
              <a:rPr lang="en-US" smtClean="0"/>
              <a:t>11/15/2016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E07533-FF91-4775-9008-60B252277CB3}" type="slidenum">
              <a:rPr lang="en-US" smtClean="0"/>
              <a:t>‹#›</a:t>
            </a:fld>
            <a:endParaRPr lang="en-US"/>
          </a:p>
        </p:txBody>
      </p:sp>
    </p:spTree>
    <p:extLst>
      <p:ext uri="{BB962C8B-B14F-4D97-AF65-F5344CB8AC3E}">
        <p14:creationId xmlns:p14="http://schemas.microsoft.com/office/powerpoint/2010/main" val="126657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a:srcRect l="919" t="5828" b="7139"/>
          <a:stretch/>
        </p:blipFill>
        <p:spPr>
          <a:xfrm>
            <a:off x="0" y="1"/>
            <a:ext cx="9143999" cy="998482"/>
          </a:xfrm>
          <a:prstGeom prst="rect">
            <a:avLst/>
          </a:prstGeom>
        </p:spPr>
      </p:pic>
      <p:pic>
        <p:nvPicPr>
          <p:cNvPr id="11" name="Picture 10"/>
          <p:cNvPicPr>
            <a:picLocks noChangeAspect="1"/>
          </p:cNvPicPr>
          <p:nvPr userDrawn="1"/>
        </p:nvPicPr>
        <p:blipFill rotWithShape="1">
          <a:blip r:embed="rId13"/>
          <a:srcRect l="919" t="5828" b="7139"/>
          <a:stretch/>
        </p:blipFill>
        <p:spPr>
          <a:xfrm>
            <a:off x="-1" y="6327228"/>
            <a:ext cx="9143999" cy="530772"/>
          </a:xfrm>
          <a:prstGeom prst="rect">
            <a:avLst/>
          </a:prstGeom>
        </p:spPr>
      </p:pic>
    </p:spTree>
    <p:extLst>
      <p:ext uri="{BB962C8B-B14F-4D97-AF65-F5344CB8AC3E}">
        <p14:creationId xmlns:p14="http://schemas.microsoft.com/office/powerpoint/2010/main" val="999931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1135" y="1619922"/>
            <a:ext cx="3328461" cy="1217549"/>
          </a:xfrm>
          <a:prstGeom prst="rect">
            <a:avLst/>
          </a:prstGeom>
        </p:spPr>
      </p:pic>
      <p:sp>
        <p:nvSpPr>
          <p:cNvPr id="3" name="Rectangle 2"/>
          <p:cNvSpPr/>
          <p:nvPr/>
        </p:nvSpPr>
        <p:spPr>
          <a:xfrm>
            <a:off x="5575212" y="3455740"/>
            <a:ext cx="3106269" cy="1200329"/>
          </a:xfrm>
          <a:prstGeom prst="rect">
            <a:avLst/>
          </a:prstGeom>
        </p:spPr>
        <p:txBody>
          <a:bodyPr wrap="square">
            <a:spAutoFit/>
          </a:bodyPr>
          <a:lstStyle/>
          <a:p>
            <a:pPr marR="7430"/>
            <a:r>
              <a:rPr lang="en-US" i="1" dirty="0">
                <a:latin typeface="Times New Roman" panose="02020603050405020304" pitchFamily="18" charset="0"/>
              </a:rPr>
              <a:t>Office of Nuclear Physics</a:t>
            </a:r>
            <a:endParaRPr lang="en-US" dirty="0">
              <a:latin typeface="Times New Roman" panose="02020603050405020304" pitchFamily="18" charset="0"/>
            </a:endParaRPr>
          </a:p>
          <a:p>
            <a:endParaRPr lang="en-US" i="1" dirty="0">
              <a:latin typeface="Times New Roman" panose="02020603050405020304" pitchFamily="18" charset="0"/>
            </a:endParaRPr>
          </a:p>
          <a:p>
            <a:pPr marR="7430"/>
            <a:r>
              <a:rPr lang="en-US" b="1" dirty="0">
                <a:latin typeface="Times New Roman" panose="02020603050405020304" pitchFamily="18" charset="0"/>
              </a:rPr>
              <a:t>U.S. Nuclear Data Program Panel Review</a:t>
            </a:r>
            <a:endParaRPr lang="en-US" dirty="0">
              <a:latin typeface="Times New Roman" panose="02020603050405020304" pitchFamily="18" charset="0"/>
            </a:endParaRPr>
          </a:p>
        </p:txBody>
      </p:sp>
      <p:sp>
        <p:nvSpPr>
          <p:cNvPr id="4" name="Rectangle 3"/>
          <p:cNvSpPr/>
          <p:nvPr/>
        </p:nvSpPr>
        <p:spPr>
          <a:xfrm>
            <a:off x="5995084" y="4963300"/>
            <a:ext cx="1954924" cy="646331"/>
          </a:xfrm>
          <a:prstGeom prst="rect">
            <a:avLst/>
          </a:prstGeom>
        </p:spPr>
        <p:txBody>
          <a:bodyPr wrap="square">
            <a:spAutoFit/>
          </a:bodyPr>
          <a:lstStyle/>
          <a:p>
            <a:endParaRPr lang="en-US" dirty="0">
              <a:latin typeface="Times New Roman" panose="02020603050405020304" pitchFamily="18" charset="0"/>
            </a:endParaRPr>
          </a:p>
          <a:p>
            <a:r>
              <a:rPr lang="en-US" b="1" dirty="0">
                <a:latin typeface="Times New Roman" panose="02020603050405020304" pitchFamily="18" charset="0"/>
              </a:rPr>
              <a:t>July 16-18, 2014</a:t>
            </a:r>
            <a:endParaRPr lang="en-US" dirty="0">
              <a:latin typeface="Times New Roman" panose="02020603050405020304" pitchFamily="18" charset="0"/>
            </a:endParaRPr>
          </a:p>
        </p:txBody>
      </p:sp>
      <p:sp>
        <p:nvSpPr>
          <p:cNvPr id="5" name="Rectangle 4"/>
          <p:cNvSpPr/>
          <p:nvPr/>
        </p:nvSpPr>
        <p:spPr>
          <a:xfrm>
            <a:off x="469325" y="3855305"/>
            <a:ext cx="4572000" cy="1754326"/>
          </a:xfrm>
          <a:prstGeom prst="rect">
            <a:avLst/>
          </a:prstGeom>
        </p:spPr>
        <p:txBody>
          <a:bodyPr>
            <a:spAutoFit/>
          </a:bodyPr>
          <a:lstStyle/>
          <a:p>
            <a:r>
              <a:rPr lang="en-US" b="1" dirty="0" smtClean="0">
                <a:solidFill>
                  <a:srgbClr val="000000"/>
                </a:solidFill>
                <a:latin typeface="Arial" panose="020B0604020202020204" pitchFamily="34" charset="0"/>
                <a:cs typeface="Arial" panose="020B0604020202020204" pitchFamily="34" charset="0"/>
              </a:rPr>
              <a:t>5. </a:t>
            </a:r>
            <a:r>
              <a:rPr lang="en-US" dirty="0" smtClean="0">
                <a:solidFill>
                  <a:srgbClr val="000000"/>
                </a:solidFill>
                <a:latin typeface="Arial" panose="020B0604020202020204" pitchFamily="34" charset="0"/>
                <a:cs typeface="Arial" panose="020B0604020202020204" pitchFamily="34" charset="0"/>
              </a:rPr>
              <a:t>…</a:t>
            </a:r>
            <a:endParaRPr lang="en-US" b="1" dirty="0" smtClean="0">
              <a:solidFill>
                <a:srgbClr val="000000"/>
              </a:solidFill>
              <a:latin typeface="Arial" panose="020B0604020202020204" pitchFamily="34" charset="0"/>
              <a:cs typeface="Arial" panose="020B0604020202020204" pitchFamily="34" charset="0"/>
            </a:endParaRPr>
          </a:p>
          <a:p>
            <a:r>
              <a:rPr lang="en-US" b="1" dirty="0" smtClean="0">
                <a:solidFill>
                  <a:srgbClr val="000000"/>
                </a:solidFill>
                <a:latin typeface="Arial" panose="020B0604020202020204" pitchFamily="34" charset="0"/>
                <a:cs typeface="Arial" panose="020B0604020202020204" pitchFamily="34" charset="0"/>
              </a:rPr>
              <a:t>6</a:t>
            </a:r>
            <a:r>
              <a:rPr lang="en-US" b="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USNDP should devise effective and transparent mechanisms to solicit input and feedback from all stakeholders on nuclear data needs and priorities. </a:t>
            </a:r>
            <a:endParaRPr lang="en-US" dirty="0" smtClean="0">
              <a:solidFill>
                <a:srgbClr val="000000"/>
              </a:solidFill>
              <a:latin typeface="Arial" panose="020B0604020202020204" pitchFamily="34" charset="0"/>
              <a:cs typeface="Arial" panose="020B0604020202020204" pitchFamily="34" charset="0"/>
            </a:endParaRPr>
          </a:p>
          <a:p>
            <a:r>
              <a:rPr lang="en-US" b="1" dirty="0" smtClean="0">
                <a:solidFill>
                  <a:srgbClr val="000000"/>
                </a:solidFill>
                <a:latin typeface="Arial" panose="020B0604020202020204" pitchFamily="34" charset="0"/>
                <a:cs typeface="Arial" panose="020B0604020202020204" pitchFamily="34" charset="0"/>
              </a:rPr>
              <a:t>7. </a:t>
            </a:r>
            <a:r>
              <a:rPr lang="en-US" dirty="0" smtClean="0">
                <a:solidFill>
                  <a:srgbClr val="00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5284381" y="1401351"/>
            <a:ext cx="3397100" cy="4409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5230" y="2842682"/>
            <a:ext cx="4572000" cy="646331"/>
          </a:xfrm>
          <a:prstGeom prst="rect">
            <a:avLst/>
          </a:prstGeom>
        </p:spPr>
        <p:txBody>
          <a:bodyPr>
            <a:spAutoFit/>
          </a:bodyPr>
          <a:lstStyle/>
          <a:p>
            <a:r>
              <a:rPr lang="en-US" b="1" dirty="0" smtClean="0">
                <a:solidFill>
                  <a:srgbClr val="000000"/>
                </a:solidFill>
                <a:latin typeface="Arial" panose="020B0604020202020204" pitchFamily="34" charset="0"/>
                <a:cs typeface="Arial" panose="020B0604020202020204" pitchFamily="34" charset="0"/>
              </a:rPr>
              <a:t>The 2014 U.S. Nuclear Data Program Panel Review recommended:</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538757" y="1979201"/>
            <a:ext cx="2204450" cy="523220"/>
          </a:xfrm>
          <a:prstGeom prst="rect">
            <a:avLst/>
          </a:prstGeom>
          <a:noFill/>
        </p:spPr>
        <p:txBody>
          <a:bodyPr wrap="none" rtlCol="0">
            <a:spAutoFit/>
          </a:bodyPr>
          <a:lstStyle/>
          <a:p>
            <a:r>
              <a:rPr lang="en-US" sz="2800" i="1" u="sng" dirty="0" smtClean="0">
                <a:latin typeface="Arial" panose="020B0604020202020204" pitchFamily="34" charset="0"/>
                <a:cs typeface="Arial" panose="020B0604020202020204" pitchFamily="34" charset="0"/>
              </a:rPr>
              <a:t>Background:</a:t>
            </a:r>
            <a:endParaRPr lang="en-US" sz="2800" i="1" u="sng"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3"/>
          <a:srcRect l="822" t="3666" r="1408"/>
          <a:stretch/>
        </p:blipFill>
        <p:spPr>
          <a:xfrm>
            <a:off x="79744" y="93568"/>
            <a:ext cx="8856921" cy="1288990"/>
          </a:xfrm>
          <a:prstGeom prst="rect">
            <a:avLst/>
          </a:prstGeom>
        </p:spPr>
      </p:pic>
    </p:spTree>
    <p:extLst>
      <p:ext uri="{BB962C8B-B14F-4D97-AF65-F5344CB8AC3E}">
        <p14:creationId xmlns:p14="http://schemas.microsoft.com/office/powerpoint/2010/main" val="1052882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General comments</a:t>
            </a:r>
            <a:endParaRPr lang="en-US" sz="2400" b="1" dirty="0">
              <a:solidFill>
                <a:schemeClr val="bg1"/>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09300" y="1270911"/>
            <a:ext cx="8330902" cy="3583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2575" indent="-282575">
              <a:tabLst>
                <a:tab pos="2057400" algn="l"/>
              </a:tabLst>
            </a:pPr>
            <a:r>
              <a:rPr lang="en-US" sz="2200" dirty="0" smtClean="0">
                <a:latin typeface="Arial" panose="020B0604020202020204" pitchFamily="34" charset="0"/>
                <a:cs typeface="Arial" panose="020B0604020202020204" pitchFamily="34" charset="0"/>
              </a:rPr>
              <a:t>D. Hartley: 	“I am an NNDC evangelist”</a:t>
            </a:r>
          </a:p>
          <a:p>
            <a:pPr marL="282575" indent="-282575">
              <a:tabLst>
                <a:tab pos="2057400" algn="l"/>
              </a:tabLst>
            </a:pPr>
            <a:r>
              <a:rPr lang="en-US" sz="2200" dirty="0" smtClean="0">
                <a:latin typeface="Arial" panose="020B0604020202020204" pitchFamily="34" charset="0"/>
                <a:cs typeface="Arial" panose="020B0604020202020204" pitchFamily="34" charset="0"/>
              </a:rPr>
              <a:t>R. </a:t>
            </a:r>
            <a:r>
              <a:rPr lang="en-US" sz="2200" dirty="0" err="1" smtClean="0">
                <a:latin typeface="Arial" panose="020B0604020202020204" pitchFamily="34" charset="0"/>
                <a:cs typeface="Arial" panose="020B0604020202020204" pitchFamily="34" charset="0"/>
              </a:rPr>
              <a:t>Casten</a:t>
            </a:r>
            <a:r>
              <a:rPr lang="en-US" sz="2200" dirty="0" smtClean="0">
                <a:latin typeface="Arial" panose="020B0604020202020204" pitchFamily="34" charset="0"/>
                <a:cs typeface="Arial" panose="020B0604020202020204" pitchFamily="34" charset="0"/>
              </a:rPr>
              <a:t>: 	“I could not imagine doing my research without 	the USNDP data bases. It is the first tab in my 	bookmark bar… They are an incredibly 	valuable resource.”</a:t>
            </a:r>
          </a:p>
          <a:p>
            <a:pPr marL="282575" indent="-282575">
              <a:tabLst>
                <a:tab pos="2057400" algn="l"/>
              </a:tabLst>
            </a:pPr>
            <a:r>
              <a:rPr lang="en-US" sz="2200" dirty="0" smtClean="0">
                <a:latin typeface="Arial" panose="020B0604020202020204" pitchFamily="34" charset="0"/>
                <a:cs typeface="Arial" panose="020B0604020202020204" pitchFamily="34" charset="0"/>
              </a:rPr>
              <a:t>H. Crawford: 	“The role of the USNDP in exotic beam physics 	is clear and essential to support our science 	and FRIB science.”</a:t>
            </a:r>
          </a:p>
          <a:p>
            <a:pPr marL="282575" indent="-282575">
              <a:tabLst>
                <a:tab pos="2057400" algn="l"/>
              </a:tabLst>
            </a:pPr>
            <a:r>
              <a:rPr lang="en-US" sz="2200" dirty="0" smtClean="0">
                <a:latin typeface="Arial" panose="020B0604020202020204" pitchFamily="34" charset="0"/>
                <a:cs typeface="Arial" panose="020B0604020202020204" pitchFamily="34" charset="0"/>
              </a:rPr>
              <a:t>B. Sherrill:	“It is obvious that the US Nuclear Data Program 	is central to basic science.”</a:t>
            </a:r>
          </a:p>
        </p:txBody>
      </p:sp>
      <p:sp>
        <p:nvSpPr>
          <p:cNvPr id="10" name="Content Placeholder 1"/>
          <p:cNvSpPr txBox="1">
            <a:spLocks/>
          </p:cNvSpPr>
          <p:nvPr/>
        </p:nvSpPr>
        <p:spPr>
          <a:xfrm>
            <a:off x="274829" y="5090899"/>
            <a:ext cx="8599844" cy="11350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tabLst>
                <a:tab pos="2057400" algn="l"/>
              </a:tabLst>
            </a:pPr>
            <a:r>
              <a:rPr lang="en-US" sz="2200" dirty="0" smtClean="0">
                <a:latin typeface="Arial" panose="020B0604020202020204" pitchFamily="34" charset="0"/>
                <a:cs typeface="Arial" panose="020B0604020202020204" pitchFamily="34" charset="0"/>
              </a:rPr>
              <a:t>Implicit to all presentations: </a:t>
            </a:r>
            <a:endParaRPr lang="en-US" sz="2200" b="1" i="1" dirty="0" smtClean="0">
              <a:latin typeface="Arial" panose="020B0604020202020204" pitchFamily="34" charset="0"/>
              <a:cs typeface="Arial" panose="020B0604020202020204" pitchFamily="34" charset="0"/>
            </a:endParaRPr>
          </a:p>
          <a:p>
            <a:pPr marL="0" indent="0">
              <a:lnSpc>
                <a:spcPct val="100000"/>
              </a:lnSpc>
              <a:spcBef>
                <a:spcPts val="600"/>
              </a:spcBef>
              <a:buNone/>
              <a:tabLst>
                <a:tab pos="2057400" algn="l"/>
              </a:tabLst>
            </a:pPr>
            <a:r>
              <a:rPr lang="en-US" sz="2200" b="1" i="1" dirty="0" smtClean="0">
                <a:latin typeface="Arial" panose="020B0604020202020204" pitchFamily="34" charset="0"/>
                <a:cs typeface="Arial" panose="020B0604020202020204" pitchFamily="34" charset="0"/>
              </a:rPr>
              <a:t>Assumption that the USNDP data bases are always up-to-date!</a:t>
            </a:r>
          </a:p>
        </p:txBody>
      </p:sp>
      <p:cxnSp>
        <p:nvCxnSpPr>
          <p:cNvPr id="8" name="Straight Connector 7"/>
          <p:cNvCxnSpPr/>
          <p:nvPr/>
        </p:nvCxnSpPr>
        <p:spPr>
          <a:xfrm flipV="1">
            <a:off x="382020" y="4867836"/>
            <a:ext cx="835818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326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2289" y="4017979"/>
            <a:ext cx="3679250" cy="323336"/>
          </a:xfrm>
          <a:prstGeom prst="rect">
            <a:avLst/>
          </a:prstGeom>
        </p:spPr>
      </p:pic>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Selected examples: Horizontal evaluations</a:t>
            </a:r>
            <a:endParaRPr lang="en-US" sz="24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4580"/>
          <a:stretch/>
        </p:blipFill>
        <p:spPr>
          <a:xfrm>
            <a:off x="200421" y="1105250"/>
            <a:ext cx="3365976" cy="2862062"/>
          </a:xfrm>
          <a:prstGeom prst="rect">
            <a:avLst/>
          </a:prstGeom>
        </p:spPr>
      </p:pic>
      <p:pic>
        <p:nvPicPr>
          <p:cNvPr id="4" name="Picture 3"/>
          <p:cNvPicPr>
            <a:picLocks noChangeAspect="1"/>
          </p:cNvPicPr>
          <p:nvPr/>
        </p:nvPicPr>
        <p:blipFill>
          <a:blip r:embed="rId4"/>
          <a:stretch>
            <a:fillRect/>
          </a:stretch>
        </p:blipFill>
        <p:spPr>
          <a:xfrm>
            <a:off x="112289" y="4222981"/>
            <a:ext cx="3542239" cy="795894"/>
          </a:xfrm>
          <a:prstGeom prst="rect">
            <a:avLst/>
          </a:prstGeom>
        </p:spPr>
      </p:pic>
      <p:pic>
        <p:nvPicPr>
          <p:cNvPr id="8" name="Picture 7"/>
          <p:cNvPicPr>
            <a:picLocks noChangeAspect="1"/>
          </p:cNvPicPr>
          <p:nvPr/>
        </p:nvPicPr>
        <p:blipFill>
          <a:blip r:embed="rId5"/>
          <a:stretch>
            <a:fillRect/>
          </a:stretch>
        </p:blipFill>
        <p:spPr>
          <a:xfrm>
            <a:off x="3763925" y="1111004"/>
            <a:ext cx="5217663" cy="871469"/>
          </a:xfrm>
          <a:prstGeom prst="rect">
            <a:avLst/>
          </a:prstGeom>
        </p:spPr>
      </p:pic>
      <p:pic>
        <p:nvPicPr>
          <p:cNvPr id="10" name="Picture 9"/>
          <p:cNvPicPr>
            <a:picLocks noChangeAspect="1"/>
          </p:cNvPicPr>
          <p:nvPr/>
        </p:nvPicPr>
        <p:blipFill>
          <a:blip r:embed="rId6"/>
          <a:stretch>
            <a:fillRect/>
          </a:stretch>
        </p:blipFill>
        <p:spPr>
          <a:xfrm>
            <a:off x="4880344" y="2007054"/>
            <a:ext cx="3597659" cy="292261"/>
          </a:xfrm>
          <a:prstGeom prst="rect">
            <a:avLst/>
          </a:prstGeom>
        </p:spPr>
      </p:pic>
      <p:pic>
        <p:nvPicPr>
          <p:cNvPr id="11" name="Picture 10"/>
          <p:cNvPicPr>
            <a:picLocks noChangeAspect="1"/>
          </p:cNvPicPr>
          <p:nvPr/>
        </p:nvPicPr>
        <p:blipFill>
          <a:blip r:embed="rId7"/>
          <a:stretch>
            <a:fillRect/>
          </a:stretch>
        </p:blipFill>
        <p:spPr>
          <a:xfrm>
            <a:off x="4236276" y="2317525"/>
            <a:ext cx="4508204" cy="1127605"/>
          </a:xfrm>
          <a:prstGeom prst="rect">
            <a:avLst/>
          </a:prstGeom>
        </p:spPr>
      </p:pic>
      <p:pic>
        <p:nvPicPr>
          <p:cNvPr id="12" name="Picture 11"/>
          <p:cNvPicPr>
            <a:picLocks noChangeAspect="1"/>
          </p:cNvPicPr>
          <p:nvPr/>
        </p:nvPicPr>
        <p:blipFill>
          <a:blip r:embed="rId8"/>
          <a:stretch>
            <a:fillRect/>
          </a:stretch>
        </p:blipFill>
        <p:spPr>
          <a:xfrm>
            <a:off x="5056323" y="3688971"/>
            <a:ext cx="3779332" cy="2533103"/>
          </a:xfrm>
          <a:prstGeom prst="rect">
            <a:avLst/>
          </a:prstGeom>
        </p:spPr>
      </p:pic>
      <p:pic>
        <p:nvPicPr>
          <p:cNvPr id="13" name="Picture 12"/>
          <p:cNvPicPr>
            <a:picLocks noChangeAspect="1"/>
          </p:cNvPicPr>
          <p:nvPr/>
        </p:nvPicPr>
        <p:blipFill>
          <a:blip r:embed="rId9"/>
          <a:stretch>
            <a:fillRect/>
          </a:stretch>
        </p:blipFill>
        <p:spPr>
          <a:xfrm>
            <a:off x="1226208" y="5163733"/>
            <a:ext cx="4015645" cy="289147"/>
          </a:xfrm>
          <a:prstGeom prst="rect">
            <a:avLst/>
          </a:prstGeom>
        </p:spPr>
      </p:pic>
      <p:pic>
        <p:nvPicPr>
          <p:cNvPr id="14" name="Picture 13"/>
          <p:cNvPicPr>
            <a:picLocks noChangeAspect="1"/>
          </p:cNvPicPr>
          <p:nvPr/>
        </p:nvPicPr>
        <p:blipFill>
          <a:blip r:embed="rId10"/>
          <a:stretch>
            <a:fillRect/>
          </a:stretch>
        </p:blipFill>
        <p:spPr>
          <a:xfrm>
            <a:off x="636358" y="5409107"/>
            <a:ext cx="4584230" cy="907259"/>
          </a:xfrm>
          <a:prstGeom prst="rect">
            <a:avLst/>
          </a:prstGeom>
        </p:spPr>
      </p:pic>
    </p:spTree>
    <p:extLst>
      <p:ext uri="{BB962C8B-B14F-4D97-AF65-F5344CB8AC3E}">
        <p14:creationId xmlns:p14="http://schemas.microsoft.com/office/powerpoint/2010/main" val="3891354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Missing experimental data in ENSDF</a:t>
            </a:r>
            <a:endParaRPr lang="en-US" sz="2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5657002" y="6348002"/>
            <a:ext cx="3321423" cy="338554"/>
          </a:xfrm>
          <a:prstGeom prst="rect">
            <a:avLst/>
          </a:prstGeom>
          <a:noFill/>
        </p:spPr>
        <p:txBody>
          <a:bodyPr wrap="square" rtlCol="0">
            <a:spAutoFit/>
          </a:bodyPr>
          <a:lstStyle/>
          <a:p>
            <a:r>
              <a:rPr lang="en-US" sz="1600" dirty="0" smtClean="0">
                <a:solidFill>
                  <a:schemeClr val="bg1"/>
                </a:solidFill>
              </a:rPr>
              <a:t>L. Bernstein modified by B.M. Sherrill</a:t>
            </a:r>
            <a:endParaRPr lang="en-US" sz="1600" dirty="0">
              <a:solidFill>
                <a:schemeClr val="bg1"/>
              </a:solidFill>
            </a:endParaRPr>
          </a:p>
        </p:txBody>
      </p:sp>
      <p:sp>
        <p:nvSpPr>
          <p:cNvPr id="17" name="Rectangle 16"/>
          <p:cNvSpPr/>
          <p:nvPr/>
        </p:nvSpPr>
        <p:spPr>
          <a:xfrm>
            <a:off x="200421" y="1190552"/>
            <a:ext cx="8204982" cy="830997"/>
          </a:xfrm>
          <a:prstGeom prst="rect">
            <a:avLst/>
          </a:prstGeom>
        </p:spPr>
        <p:txBody>
          <a:bodyPr wrap="square">
            <a:spAutoFit/>
          </a:bodyPr>
          <a:lstStyle/>
          <a:p>
            <a:pPr marL="228600" indent="-228600">
              <a:buClr>
                <a:schemeClr val="accent5">
                  <a:lumMod val="50000"/>
                </a:schemeClr>
              </a:buClr>
              <a:buFont typeface="Arial"/>
              <a:buChar char="•"/>
            </a:pPr>
            <a:r>
              <a:rPr lang="en-CA" sz="2400" dirty="0">
                <a:latin typeface="Arial" panose="020B0604020202020204" pitchFamily="34" charset="0"/>
                <a:cs typeface="Arial" panose="020B0604020202020204" pitchFamily="34" charset="0"/>
              </a:rPr>
              <a:t>Some nuclear observables are best described by continuous </a:t>
            </a:r>
            <a:r>
              <a:rPr lang="en-CA" sz="2400" dirty="0" smtClean="0">
                <a:latin typeface="Arial" panose="020B0604020202020204" pitchFamily="34" charset="0"/>
                <a:cs typeface="Arial" panose="020B0604020202020204" pitchFamily="34" charset="0"/>
              </a:rPr>
              <a:t>quantities:</a:t>
            </a:r>
            <a:endParaRPr lang="en-CA" sz="2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4641985" y="1928105"/>
            <a:ext cx="4336440" cy="3851621"/>
          </a:xfrm>
          <a:prstGeom prst="rect">
            <a:avLst/>
          </a:prstGeom>
          <a:ln>
            <a:solidFill>
              <a:srgbClr val="FF0000"/>
            </a:solidFill>
          </a:ln>
        </p:spPr>
      </p:pic>
      <p:sp>
        <p:nvSpPr>
          <p:cNvPr id="20" name="Rectangle 19"/>
          <p:cNvSpPr/>
          <p:nvPr/>
        </p:nvSpPr>
        <p:spPr>
          <a:xfrm>
            <a:off x="0" y="2436149"/>
            <a:ext cx="4370294" cy="2862322"/>
          </a:xfrm>
          <a:prstGeom prst="rect">
            <a:avLst/>
          </a:prstGeom>
        </p:spPr>
        <p:txBody>
          <a:bodyPr wrap="square">
            <a:spAutoFit/>
          </a:bodyPr>
          <a:lstStyle/>
          <a:p>
            <a:pPr marL="577850" lvl="2" indent="-228600">
              <a:buClr>
                <a:schemeClr val="accent5">
                  <a:lumMod val="50000"/>
                </a:schemeClr>
              </a:buClr>
              <a:buFont typeface="Arial"/>
              <a:buChar char="•"/>
            </a:pPr>
            <a:r>
              <a:rPr lang="en-CA" sz="2000" dirty="0" smtClean="0">
                <a:latin typeface="Arial" panose="020B0604020202020204" pitchFamily="34" charset="0"/>
                <a:cs typeface="Arial" panose="020B0604020202020204" pitchFamily="34" charset="0"/>
              </a:rPr>
              <a:t>Properties </a:t>
            </a:r>
            <a:r>
              <a:rPr lang="en-CA" sz="2000" dirty="0">
                <a:latin typeface="Arial" panose="020B0604020202020204" pitchFamily="34" charset="0"/>
                <a:cs typeface="Arial" panose="020B0604020202020204" pitchFamily="34" charset="0"/>
              </a:rPr>
              <a:t>of highly-excited, </a:t>
            </a:r>
            <a:r>
              <a:rPr lang="en-CA" sz="2000" dirty="0" smtClean="0">
                <a:latin typeface="Arial" panose="020B0604020202020204" pitchFamily="34" charset="0"/>
                <a:cs typeface="Arial" panose="020B0604020202020204" pitchFamily="34" charset="0"/>
              </a:rPr>
              <a:t/>
            </a:r>
            <a:br>
              <a:rPr lang="en-CA" sz="2000" dirty="0" smtClean="0">
                <a:latin typeface="Arial" panose="020B0604020202020204" pitchFamily="34" charset="0"/>
                <a:cs typeface="Arial" panose="020B0604020202020204" pitchFamily="34" charset="0"/>
              </a:rPr>
            </a:br>
            <a:r>
              <a:rPr lang="en-CA" sz="2000" dirty="0" smtClean="0">
                <a:latin typeface="Arial" panose="020B0604020202020204" pitchFamily="34" charset="0"/>
                <a:cs typeface="Arial" panose="020B0604020202020204" pitchFamily="34" charset="0"/>
              </a:rPr>
              <a:t>quasi-continuum </a:t>
            </a:r>
            <a:r>
              <a:rPr lang="en-CA" sz="2000" dirty="0">
                <a:latin typeface="Arial" panose="020B0604020202020204" pitchFamily="34" charset="0"/>
                <a:cs typeface="Arial" panose="020B0604020202020204" pitchFamily="34" charset="0"/>
              </a:rPr>
              <a:t>states in </a:t>
            </a:r>
            <a:br>
              <a:rPr lang="en-CA" sz="2000" dirty="0">
                <a:latin typeface="Arial" panose="020B0604020202020204" pitchFamily="34" charset="0"/>
                <a:cs typeface="Arial" panose="020B0604020202020204" pitchFamily="34" charset="0"/>
              </a:rPr>
            </a:br>
            <a:r>
              <a:rPr lang="en-CA" sz="2000" dirty="0" smtClean="0">
                <a:latin typeface="Arial" panose="020B0604020202020204" pitchFamily="34" charset="0"/>
                <a:cs typeface="Arial" panose="020B0604020202020204" pitchFamily="34" charset="0"/>
              </a:rPr>
              <a:t>heavy </a:t>
            </a:r>
            <a:r>
              <a:rPr lang="en-CA" sz="2000" dirty="0">
                <a:latin typeface="Arial" panose="020B0604020202020204" pitchFamily="34" charset="0"/>
                <a:cs typeface="Arial" panose="020B0604020202020204" pitchFamily="34" charset="0"/>
              </a:rPr>
              <a:t>nuclei (e.g., level </a:t>
            </a:r>
            <a:r>
              <a:rPr lang="en-CA" sz="2000" dirty="0" smtClean="0">
                <a:latin typeface="Arial" panose="020B0604020202020204" pitchFamily="34" charset="0"/>
                <a:cs typeface="Arial" panose="020B0604020202020204" pitchFamily="34" charset="0"/>
              </a:rPr>
              <a:t>density</a:t>
            </a:r>
            <a:r>
              <a:rPr lang="en-CA" sz="2000" dirty="0">
                <a:latin typeface="Arial" panose="020B0604020202020204" pitchFamily="34" charset="0"/>
                <a:cs typeface="Arial" panose="020B0604020202020204" pitchFamily="34" charset="0"/>
              </a:rPr>
              <a:t>, radiative/particle emission strength)</a:t>
            </a:r>
          </a:p>
          <a:p>
            <a:pPr marL="577850" lvl="2" indent="-228600">
              <a:buClr>
                <a:schemeClr val="accent5">
                  <a:lumMod val="50000"/>
                </a:schemeClr>
              </a:buClr>
              <a:buFont typeface="Arial"/>
              <a:buChar char="•"/>
            </a:pPr>
            <a:r>
              <a:rPr lang="el-GR" sz="2000" dirty="0" smtClean="0">
                <a:latin typeface="Arial" panose="020B0604020202020204" pitchFamily="34" charset="0"/>
                <a:ea typeface="Symbol" charset="2"/>
                <a:cs typeface="Arial" panose="020B0604020202020204" pitchFamily="34" charset="0"/>
              </a:rPr>
              <a:t>β</a:t>
            </a:r>
            <a:r>
              <a:rPr lang="en-CA" sz="2000" dirty="0" smtClean="0">
                <a:latin typeface="Arial" panose="020B0604020202020204" pitchFamily="34" charset="0"/>
                <a:cs typeface="Arial" panose="020B0604020202020204" pitchFamily="34" charset="0"/>
              </a:rPr>
              <a:t>-decay </a:t>
            </a:r>
            <a:r>
              <a:rPr lang="en-CA" sz="2000" dirty="0">
                <a:latin typeface="Arial" panose="020B0604020202020204" pitchFamily="34" charset="0"/>
                <a:cs typeface="Arial" panose="020B0604020202020204" pitchFamily="34" charset="0"/>
              </a:rPr>
              <a:t>electron/neutrino spectra</a:t>
            </a:r>
          </a:p>
          <a:p>
            <a:pPr marL="577850" lvl="2" indent="-228600">
              <a:buClr>
                <a:schemeClr val="accent5">
                  <a:lumMod val="50000"/>
                </a:schemeClr>
              </a:buClr>
              <a:buFont typeface="Arial"/>
              <a:buChar char="•"/>
            </a:pPr>
            <a:r>
              <a:rPr lang="en-CA" sz="2000" dirty="0">
                <a:latin typeface="Arial" panose="020B0604020202020204" pitchFamily="34" charset="0"/>
                <a:cs typeface="Arial" panose="020B0604020202020204" pitchFamily="34" charset="0"/>
              </a:rPr>
              <a:t>Fission fragment and neutron energy spectra (PFNS)</a:t>
            </a:r>
          </a:p>
        </p:txBody>
      </p:sp>
    </p:spTree>
    <p:extLst>
      <p:ext uri="{BB962C8B-B14F-4D97-AF65-F5344CB8AC3E}">
        <p14:creationId xmlns:p14="http://schemas.microsoft.com/office/powerpoint/2010/main" val="1204366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Nuclear astrophysics</a:t>
            </a:r>
            <a:endParaRPr lang="en-US" sz="24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033331" y="1178845"/>
            <a:ext cx="5923365" cy="3170099"/>
          </a:xfrm>
          <a:prstGeom prst="rect">
            <a:avLst/>
          </a:prstGeom>
        </p:spPr>
        <p:txBody>
          <a:bodyPr wrap="square">
            <a:spAutoFit/>
          </a:bodyPr>
          <a:lstStyle/>
          <a:p>
            <a:pPr marL="228600"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Art Champagne: “All </a:t>
            </a:r>
            <a:r>
              <a:rPr lang="en-US" sz="2000" dirty="0">
                <a:latin typeface="Arial" panose="020B0604020202020204" pitchFamily="34" charset="0"/>
                <a:cs typeface="Arial" panose="020B0604020202020204" pitchFamily="34" charset="0"/>
              </a:rPr>
              <a:t>nuclear data is relevant to astrophysics at some </a:t>
            </a:r>
            <a:r>
              <a:rPr lang="en-US" sz="2000" dirty="0" smtClean="0">
                <a:latin typeface="Arial" panose="020B0604020202020204" pitchFamily="34" charset="0"/>
                <a:cs typeface="Arial" panose="020B0604020202020204" pitchFamily="34" charset="0"/>
              </a:rPr>
              <a:t>level”</a:t>
            </a:r>
          </a:p>
          <a:p>
            <a:pPr marL="228600"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Hendrik Schatz: “(Data is) at </a:t>
            </a:r>
            <a:r>
              <a:rPr lang="en-US" sz="2000" dirty="0">
                <a:latin typeface="Arial" panose="020B0604020202020204" pitchFamily="34" charset="0"/>
                <a:cs typeface="Arial" panose="020B0604020202020204" pitchFamily="34" charset="0"/>
              </a:rPr>
              <a:t>the heart of nuclear astrophysics” </a:t>
            </a:r>
            <a:endParaRPr lang="en-US" sz="2000" dirty="0" smtClean="0">
              <a:latin typeface="Arial" panose="020B0604020202020204" pitchFamily="34" charset="0"/>
              <a:cs typeface="Arial" panose="020B0604020202020204" pitchFamily="34" charset="0"/>
            </a:endParaRPr>
          </a:p>
          <a:p>
            <a:pPr marL="228600"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Key </a:t>
            </a:r>
            <a:r>
              <a:rPr lang="en-US" sz="2000" dirty="0">
                <a:latin typeface="Arial" panose="020B0604020202020204" pitchFamily="34" charset="0"/>
                <a:cs typeface="Arial" panose="020B0604020202020204" pitchFamily="34" charset="0"/>
              </a:rPr>
              <a:t>data for </a:t>
            </a:r>
            <a:r>
              <a:rPr lang="en-US" sz="2000" dirty="0" smtClean="0">
                <a:latin typeface="Arial" panose="020B0604020202020204" pitchFamily="34" charset="0"/>
                <a:cs typeface="Arial" panose="020B0604020202020204" pitchFamily="34" charset="0"/>
              </a:rPr>
              <a:t>modeling:</a:t>
            </a:r>
          </a:p>
          <a:p>
            <a:pPr marL="685800" lvl="1"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Masses</a:t>
            </a:r>
            <a:r>
              <a:rPr lang="en-US" sz="2000" dirty="0">
                <a:latin typeface="Arial" panose="020B0604020202020204" pitchFamily="34" charset="0"/>
                <a:cs typeface="Arial" panose="020B0604020202020204" pitchFamily="34" charset="0"/>
              </a:rPr>
              <a:t>, weak interaction rates, partition </a:t>
            </a:r>
            <a:r>
              <a:rPr lang="en-US" sz="2000" dirty="0" smtClean="0">
                <a:latin typeface="Arial" panose="020B0604020202020204" pitchFamily="34" charset="0"/>
                <a:cs typeface="Arial" panose="020B0604020202020204" pitchFamily="34" charset="0"/>
              </a:rPr>
              <a:t>functions</a:t>
            </a:r>
          </a:p>
          <a:p>
            <a:pPr marL="685800" lvl="1"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Neutrino interactions</a:t>
            </a:r>
          </a:p>
          <a:p>
            <a:pPr marL="685800" lvl="1"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Fission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EOS</a:t>
            </a:r>
          </a:p>
          <a:p>
            <a:pPr marL="685800" lvl="1"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Reaction rates</a:t>
            </a:r>
            <a:endParaRPr lang="en-US" sz="2000" dirty="0">
              <a:latin typeface="Arial" panose="020B0604020202020204" pitchFamily="34" charset="0"/>
              <a:cs typeface="Arial" panose="020B0604020202020204" pitchFamily="34" charset="0"/>
            </a:endParaRPr>
          </a:p>
        </p:txBody>
      </p:sp>
      <p:pic>
        <p:nvPicPr>
          <p:cNvPr id="7" name="Picture 6" descr="nebula_.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9471" y="3962396"/>
            <a:ext cx="3080330" cy="1925206"/>
          </a:xfrm>
          <a:prstGeom prst="rect">
            <a:avLst/>
          </a:prstGeom>
        </p:spPr>
      </p:pic>
      <p:sp>
        <p:nvSpPr>
          <p:cNvPr id="8" name="TextBox 4"/>
          <p:cNvSpPr txBox="1"/>
          <p:nvPr/>
        </p:nvSpPr>
        <p:spPr>
          <a:xfrm>
            <a:off x="3710291" y="6356431"/>
            <a:ext cx="5487350"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smtClean="0">
                <a:solidFill>
                  <a:schemeClr val="bg1"/>
                </a:solidFill>
                <a:latin typeface="Helvetica"/>
                <a:cs typeface="Helvetica"/>
              </a:rPr>
              <a:t>picture credit: https://</a:t>
            </a:r>
            <a:r>
              <a:rPr lang="en-US" sz="1200" i="1" dirty="0" err="1" smtClean="0">
                <a:solidFill>
                  <a:schemeClr val="bg1"/>
                </a:solidFill>
                <a:latin typeface="Helvetica"/>
                <a:cs typeface="Helvetica"/>
              </a:rPr>
              <a:t>aswathigalaxy.files.wordpress.com</a:t>
            </a:r>
            <a:r>
              <a:rPr lang="en-US" sz="1200" i="1" dirty="0" smtClean="0">
                <a:solidFill>
                  <a:schemeClr val="bg1"/>
                </a:solidFill>
                <a:latin typeface="Helvetica"/>
                <a:cs typeface="Helvetica"/>
              </a:rPr>
              <a:t>/2012/09/</a:t>
            </a:r>
            <a:r>
              <a:rPr lang="en-US" sz="1200" i="1" dirty="0" err="1" smtClean="0">
                <a:solidFill>
                  <a:schemeClr val="bg1"/>
                </a:solidFill>
                <a:latin typeface="Helvetica"/>
                <a:cs typeface="Helvetica"/>
              </a:rPr>
              <a:t>nebula_.jpg</a:t>
            </a:r>
            <a:endParaRPr lang="en-US" sz="1200" i="1" dirty="0">
              <a:solidFill>
                <a:schemeClr val="bg1"/>
              </a:solidFill>
              <a:latin typeface="Helvetica"/>
              <a:cs typeface="Helvetica"/>
            </a:endParaRPr>
          </a:p>
        </p:txBody>
      </p:sp>
      <p:pic>
        <p:nvPicPr>
          <p:cNvPr id="9" name="Picture 8" descr="startrail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62" y="1767037"/>
            <a:ext cx="2470640" cy="1723045"/>
          </a:xfrm>
          <a:prstGeom prst="rect">
            <a:avLst/>
          </a:prstGeom>
        </p:spPr>
      </p:pic>
      <p:sp>
        <p:nvSpPr>
          <p:cNvPr id="10" name="TextBox 4"/>
          <p:cNvSpPr txBox="1"/>
          <p:nvPr/>
        </p:nvSpPr>
        <p:spPr>
          <a:xfrm>
            <a:off x="500926" y="6419170"/>
            <a:ext cx="221797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smtClean="0">
                <a:solidFill>
                  <a:schemeClr val="bg1"/>
                </a:solidFill>
                <a:latin typeface="Helvetica"/>
                <a:cs typeface="Helvetica"/>
              </a:rPr>
              <a:t>picture credit: Art Champagne</a:t>
            </a:r>
            <a:endParaRPr lang="en-US" sz="1200" i="1" dirty="0">
              <a:solidFill>
                <a:schemeClr val="bg1"/>
              </a:solidFill>
              <a:latin typeface="Helvetica"/>
              <a:cs typeface="Helvetica"/>
            </a:endParaRPr>
          </a:p>
        </p:txBody>
      </p:sp>
      <p:sp>
        <p:nvSpPr>
          <p:cNvPr id="12" name="TextBox 11"/>
          <p:cNvSpPr txBox="1"/>
          <p:nvPr/>
        </p:nvSpPr>
        <p:spPr>
          <a:xfrm>
            <a:off x="200421" y="4659326"/>
            <a:ext cx="5042691" cy="769441"/>
          </a:xfrm>
          <a:prstGeom prst="rect">
            <a:avLst/>
          </a:prstGeom>
          <a:solidFill>
            <a:srgbClr val="D9D9D9">
              <a:alpha val="0"/>
            </a:srgbClr>
          </a:solidFill>
          <a:effectLst/>
        </p:spPr>
        <p:txBody>
          <a:bodyPr wrap="square" rtlCol="0">
            <a:spAutoFit/>
          </a:bodyPr>
          <a:lstStyle/>
          <a:p>
            <a:r>
              <a:rPr lang="en-US" sz="2200" i="1" dirty="0" smtClean="0">
                <a:latin typeface="Arial" panose="020B0604020202020204" pitchFamily="34" charset="0"/>
                <a:cs typeface="Arial" panose="020B0604020202020204" pitchFamily="34" charset="0"/>
              </a:rPr>
              <a:t>Challenges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285750" indent="-285750">
              <a:buFont typeface="Arial"/>
              <a:buChar char="•"/>
            </a:pPr>
            <a:r>
              <a:rPr lang="en-US" sz="2200" dirty="0" smtClean="0">
                <a:latin typeface="Arial" panose="020B0604020202020204" pitchFamily="34" charset="0"/>
                <a:cs typeface="Arial" panose="020B0604020202020204" pitchFamily="34" charset="0"/>
              </a:rPr>
              <a:t>Evaluations lag behind new data</a:t>
            </a:r>
          </a:p>
        </p:txBody>
      </p:sp>
    </p:spTree>
    <p:extLst>
      <p:ext uri="{BB962C8B-B14F-4D97-AF65-F5344CB8AC3E}">
        <p14:creationId xmlns:p14="http://schemas.microsoft.com/office/powerpoint/2010/main" val="3876483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Nuclear theory</a:t>
            </a:r>
            <a:endParaRPr lang="en-US" sz="24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04218" y="4820407"/>
            <a:ext cx="4536723" cy="1015663"/>
          </a:xfrm>
          <a:prstGeom prst="rect">
            <a:avLst/>
          </a:prstGeom>
        </p:spPr>
        <p:txBody>
          <a:bodyPr wrap="square">
            <a:spAutoFit/>
          </a:bodyPr>
          <a:lstStyle/>
          <a:p>
            <a:pPr>
              <a:buClr>
                <a:schemeClr val="accent5">
                  <a:lumMod val="50000"/>
                </a:schemeClr>
              </a:buClr>
            </a:pP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close discussion with “users” </a:t>
            </a:r>
            <a:r>
              <a:rPr lang="en-US" sz="2000" dirty="0" smtClean="0">
                <a:latin typeface="Arial" panose="020B0604020202020204" pitchFamily="34" charset="0"/>
                <a:cs typeface="Arial" panose="020B0604020202020204" pitchFamily="34" charset="0"/>
              </a:rPr>
              <a:t>is necessary to </a:t>
            </a:r>
            <a:r>
              <a:rPr lang="en-US" sz="2000" dirty="0">
                <a:latin typeface="Arial" panose="020B0604020202020204" pitchFamily="34" charset="0"/>
                <a:cs typeface="Arial" panose="020B0604020202020204" pitchFamily="34" charset="0"/>
              </a:rPr>
              <a:t>make the resources accessible and most </a:t>
            </a:r>
            <a:r>
              <a:rPr lang="en-US" sz="2000" dirty="0" smtClean="0">
                <a:latin typeface="Arial" panose="020B0604020202020204" pitchFamily="34" charset="0"/>
                <a:cs typeface="Arial" panose="020B0604020202020204" pitchFamily="34" charset="0"/>
              </a:rPr>
              <a:t>useable.</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065722" y="3328577"/>
            <a:ext cx="3805609" cy="2598347"/>
          </a:xfrm>
          <a:prstGeom prst="rect">
            <a:avLst/>
          </a:prstGeom>
        </p:spPr>
      </p:pic>
      <p:sp>
        <p:nvSpPr>
          <p:cNvPr id="6" name="TextBox 4"/>
          <p:cNvSpPr txBox="1"/>
          <p:nvPr/>
        </p:nvSpPr>
        <p:spPr>
          <a:xfrm>
            <a:off x="8102009" y="6410219"/>
            <a:ext cx="774571"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smtClean="0">
                <a:solidFill>
                  <a:schemeClr val="bg1"/>
                </a:solidFill>
                <a:latin typeface="Helvetica"/>
                <a:cs typeface="Helvetica"/>
              </a:rPr>
              <a:t>E. Olsen</a:t>
            </a:r>
            <a:endParaRPr lang="en-US" sz="1200" i="1" dirty="0">
              <a:solidFill>
                <a:schemeClr val="bg1"/>
              </a:solidFill>
              <a:latin typeface="Helvetica"/>
              <a:cs typeface="Helvetica"/>
            </a:endParaRPr>
          </a:p>
        </p:txBody>
      </p:sp>
      <p:sp>
        <p:nvSpPr>
          <p:cNvPr id="7" name="TextBox 4"/>
          <p:cNvSpPr txBox="1"/>
          <p:nvPr/>
        </p:nvSpPr>
        <p:spPr>
          <a:xfrm>
            <a:off x="616480" y="6410219"/>
            <a:ext cx="954107"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smtClean="0">
                <a:solidFill>
                  <a:schemeClr val="bg1"/>
                </a:solidFill>
                <a:latin typeface="Helvetica"/>
                <a:cs typeface="Helvetica"/>
              </a:rPr>
              <a:t>B.A. Brown</a:t>
            </a:r>
            <a:endParaRPr lang="en-US" sz="1200" i="1" dirty="0">
              <a:solidFill>
                <a:schemeClr val="bg1"/>
              </a:solidFill>
              <a:latin typeface="Helvetica"/>
              <a:cs typeface="Helvetica"/>
            </a:endParaRPr>
          </a:p>
        </p:txBody>
      </p:sp>
      <p:pic>
        <p:nvPicPr>
          <p:cNvPr id="8" name="Picture 1"/>
          <p:cNvPicPr>
            <a:picLocks noChangeAspect="1"/>
          </p:cNvPicPr>
          <p:nvPr/>
        </p:nvPicPr>
        <p:blipFill rotWithShape="1">
          <a:blip r:embed="rId3">
            <a:extLst>
              <a:ext uri="{28A0092B-C50C-407E-A947-70E740481C1C}">
                <a14:useLocalDpi xmlns:a14="http://schemas.microsoft.com/office/drawing/2010/main" val="0"/>
              </a:ext>
            </a:extLst>
          </a:blip>
          <a:srcRect t="3262" b="3262"/>
          <a:stretch/>
        </p:blipFill>
        <p:spPr bwMode="auto">
          <a:xfrm>
            <a:off x="559582" y="1900636"/>
            <a:ext cx="3591633" cy="237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4911" y="1064043"/>
            <a:ext cx="7766870" cy="461665"/>
          </a:xfrm>
          <a:prstGeom prst="rect">
            <a:avLst/>
          </a:prstGeom>
        </p:spPr>
        <p:txBody>
          <a:bodyPr wrap="none">
            <a:spAutoFit/>
          </a:bodyPr>
          <a:lstStyle/>
          <a:p>
            <a:r>
              <a:rPr lang="en-US" sz="2400" dirty="0" smtClean="0">
                <a:latin typeface="Arial" panose="020B0604020202020204" pitchFamily="34" charset="0"/>
                <a:cs typeface="Arial" panose="020B0604020202020204" pitchFamily="34" charset="0"/>
              </a:rPr>
              <a:t>Interface </a:t>
            </a:r>
            <a:r>
              <a:rPr lang="en-US" sz="2400" dirty="0">
                <a:latin typeface="Arial" panose="020B0604020202020204" pitchFamily="34" charset="0"/>
                <a:cs typeface="Arial" panose="020B0604020202020204" pitchFamily="34" charset="0"/>
              </a:rPr>
              <a:t>theoretical </a:t>
            </a:r>
            <a:r>
              <a:rPr lang="en-US" sz="2400" dirty="0" smtClean="0">
                <a:latin typeface="Arial" panose="020B0604020202020204" pitchFamily="34" charset="0"/>
                <a:cs typeface="Arial" panose="020B0604020202020204" pitchFamily="34" charset="0"/>
              </a:rPr>
              <a:t>data bases with NNDC data bases </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4299331" y="1813799"/>
            <a:ext cx="4572000" cy="1015663"/>
          </a:xfrm>
          <a:prstGeom prst="rect">
            <a:avLst/>
          </a:prstGeom>
        </p:spPr>
        <p:txBody>
          <a:bodyPr>
            <a:spAutoFit/>
          </a:bodyPr>
          <a:lstStyle/>
          <a:p>
            <a:pPr lvl="1"/>
            <a:r>
              <a:rPr lang="en-US" sz="2000" dirty="0" smtClean="0">
                <a:latin typeface="Arial" panose="020B0604020202020204" pitchFamily="34" charset="0"/>
                <a:cs typeface="Arial" panose="020B0604020202020204" pitchFamily="34" charset="0"/>
              </a:rPr>
              <a:t>Modern nuclear theory calculations produce large-scale </a:t>
            </a:r>
            <a:r>
              <a:rPr lang="en-US" sz="2000" dirty="0">
                <a:latin typeface="Arial" panose="020B0604020202020204" pitchFamily="34" charset="0"/>
                <a:cs typeface="Arial" panose="020B0604020202020204" pitchFamily="34" charset="0"/>
              </a:rPr>
              <a:t>surveys of nuclear </a:t>
            </a:r>
            <a:r>
              <a:rPr lang="en-US" sz="2000" dirty="0" smtClean="0">
                <a:latin typeface="Arial" panose="020B0604020202020204" pitchFamily="34" charset="0"/>
                <a:cs typeface="Arial" panose="020B0604020202020204" pitchFamily="34" charset="0"/>
              </a:rPr>
              <a:t>observables.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98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txBox="1">
            <a:spLocks/>
          </p:cNvSpPr>
          <p:nvPr/>
        </p:nvSpPr>
        <p:spPr>
          <a:xfrm>
            <a:off x="503815" y="183305"/>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FRIB</a:t>
            </a:r>
            <a:endParaRPr lang="en-US" sz="24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239875" y="1277336"/>
            <a:ext cx="5097720" cy="2246769"/>
          </a:xfrm>
          <a:prstGeom prst="rect">
            <a:avLst/>
          </a:prstGeom>
        </p:spPr>
        <p:txBody>
          <a:bodyPr wrap="square">
            <a:spAutoFit/>
          </a:bodyPr>
          <a:lstStyle/>
          <a:p>
            <a:pPr marL="228600" indent="-228600">
              <a:buClr>
                <a:schemeClr val="accent5">
                  <a:lumMod val="50000"/>
                </a:schemeClr>
              </a:buClr>
              <a:buFont typeface="Arial"/>
              <a:buChar char="•"/>
            </a:pPr>
            <a:r>
              <a:rPr lang="en-US" sz="2000" dirty="0">
                <a:latin typeface="Arial" panose="020B0604020202020204" pitchFamily="34" charset="0"/>
                <a:cs typeface="Arial" panose="020B0604020202020204" pitchFamily="34" charset="0"/>
              </a:rPr>
              <a:t>FRIB will generate lots of data, but this will only be useful if the data is constantly evaluated and </a:t>
            </a:r>
            <a:r>
              <a:rPr lang="en-US" sz="2000" dirty="0" smtClean="0">
                <a:latin typeface="Arial" panose="020B0604020202020204" pitchFamily="34" charset="0"/>
                <a:cs typeface="Arial" panose="020B0604020202020204" pitchFamily="34" charset="0"/>
              </a:rPr>
              <a:t>updated.</a:t>
            </a:r>
          </a:p>
          <a:p>
            <a:pPr marL="228600" indent="-228600">
              <a:buClr>
                <a:schemeClr val="accent5">
                  <a:lumMod val="50000"/>
                </a:schemeClr>
              </a:buClr>
              <a:buFont typeface="Arial"/>
              <a:buChar char="•"/>
            </a:pPr>
            <a:r>
              <a:rPr lang="is-IS" sz="2000" dirty="0">
                <a:latin typeface="Arial" panose="020B0604020202020204" pitchFamily="34" charset="0"/>
                <a:cs typeface="Arial" panose="020B0604020202020204" pitchFamily="34" charset="0"/>
              </a:rPr>
              <a:t>FRIB mission is intertwined with the data program</a:t>
            </a:r>
          </a:p>
          <a:p>
            <a:pPr marL="228600" indent="-228600">
              <a:buClr>
                <a:schemeClr val="accent5">
                  <a:lumMod val="50000"/>
                </a:schemeClr>
              </a:buClr>
              <a:buFont typeface="Arial"/>
              <a:buChar char="•"/>
            </a:pPr>
            <a:r>
              <a:rPr lang="en-US" sz="2000" dirty="0" smtClean="0">
                <a:latin typeface="Arial" panose="020B0604020202020204" pitchFamily="34" charset="0"/>
                <a:cs typeface="Arial" panose="020B0604020202020204" pitchFamily="34" charset="0"/>
              </a:rPr>
              <a:t>Nuclear data is essential for planning and successful execution of experiments</a:t>
            </a:r>
            <a:endParaRPr lang="en-US" sz="2000" dirty="0">
              <a:latin typeface="Arial" panose="020B0604020202020204" pitchFamily="34" charset="0"/>
              <a:cs typeface="Arial" panose="020B0604020202020204" pitchFamily="34" charset="0"/>
            </a:endParaRPr>
          </a:p>
        </p:txBody>
      </p:sp>
      <p:pic>
        <p:nvPicPr>
          <p:cNvPr id="5" name="Content Placeholder 5"/>
          <p:cNvPicPr>
            <a:picLocks noChangeAspect="1"/>
          </p:cNvPicPr>
          <p:nvPr/>
        </p:nvPicPr>
        <p:blipFill rotWithShape="1">
          <a:blip r:embed="rId2"/>
          <a:srcRect l="1172" r="9390"/>
          <a:stretch/>
        </p:blipFill>
        <p:spPr>
          <a:xfrm>
            <a:off x="5647764" y="1141679"/>
            <a:ext cx="3039035" cy="2531080"/>
          </a:xfrm>
          <a:prstGeom prst="rect">
            <a:avLst/>
          </a:prstGeom>
        </p:spPr>
      </p:pic>
      <p:sp>
        <p:nvSpPr>
          <p:cNvPr id="6" name="Content Placeholder 1"/>
          <p:cNvSpPr txBox="1">
            <a:spLocks/>
          </p:cNvSpPr>
          <p:nvPr/>
        </p:nvSpPr>
        <p:spPr>
          <a:xfrm>
            <a:off x="4118432" y="3944891"/>
            <a:ext cx="5025568" cy="2307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Topical compilations help </a:t>
            </a:r>
            <a:r>
              <a:rPr lang="en-US" sz="2000" dirty="0">
                <a:latin typeface="Arial" panose="020B0604020202020204" pitchFamily="34" charset="0"/>
                <a:cs typeface="Arial" panose="020B0604020202020204" pitchFamily="34" charset="0"/>
              </a:rPr>
              <a:t>to highlight specific areas and questions of interest </a:t>
            </a:r>
            <a:r>
              <a:rPr lang="en-US" sz="2000" dirty="0" smtClean="0">
                <a:latin typeface="Arial" panose="020B0604020202020204" pitchFamily="34" charset="0"/>
                <a:cs typeface="Arial" panose="020B0604020202020204" pitchFamily="34" charset="0"/>
              </a:rPr>
              <a:t>for FRIB physics</a:t>
            </a:r>
          </a:p>
          <a:p>
            <a:r>
              <a:rPr lang="en-US" sz="2000" dirty="0" smtClean="0">
                <a:latin typeface="Arial" panose="020B0604020202020204" pitchFamily="34" charset="0"/>
                <a:cs typeface="Arial" panose="020B0604020202020204" pitchFamily="34" charset="0"/>
              </a:rPr>
              <a:t>Compilations </a:t>
            </a:r>
            <a:r>
              <a:rPr lang="en-US" sz="2000" dirty="0">
                <a:latin typeface="Arial" panose="020B0604020202020204" pitchFamily="34" charset="0"/>
                <a:cs typeface="Arial" panose="020B0604020202020204" pitchFamily="34" charset="0"/>
              </a:rPr>
              <a:t>of theoretical calculations would provide </a:t>
            </a:r>
            <a:r>
              <a:rPr lang="en-US" sz="2000" dirty="0" smtClean="0">
                <a:latin typeface="Arial" panose="020B0604020202020204" pitchFamily="34" charset="0"/>
                <a:cs typeface="Arial" panose="020B0604020202020204" pitchFamily="34" charset="0"/>
              </a:rPr>
              <a:t>an important reference</a:t>
            </a:r>
          </a:p>
          <a:p>
            <a:r>
              <a:rPr lang="en-US" sz="2000" dirty="0" smtClean="0">
                <a:latin typeface="Arial" panose="020B0604020202020204" pitchFamily="34" charset="0"/>
                <a:cs typeface="Arial" panose="020B0604020202020204" pitchFamily="34" charset="0"/>
              </a:rPr>
              <a:t>Experiments </a:t>
            </a:r>
            <a:r>
              <a:rPr lang="en-US" sz="2000" dirty="0">
                <a:latin typeface="Arial" panose="020B0604020202020204" pitchFamily="34" charset="0"/>
                <a:cs typeface="Arial" panose="020B0604020202020204" pitchFamily="34" charset="0"/>
              </a:rPr>
              <a:t>will yield multiple </a:t>
            </a:r>
            <a:r>
              <a:rPr lang="en-US" sz="2000" dirty="0" smtClean="0">
                <a:latin typeface="Arial" panose="020B0604020202020204" pitchFamily="34" charset="0"/>
                <a:cs typeface="Arial" panose="020B0604020202020204" pitchFamily="34" charset="0"/>
              </a:rPr>
              <a:t>results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data archiving becomes important</a:t>
            </a:r>
            <a:endParaRPr lang="en-US" sz="2000" dirty="0">
              <a:latin typeface="Arial" panose="020B0604020202020204" pitchFamily="34" charset="0"/>
              <a:cs typeface="Arial" panose="020B0604020202020204" pitchFamily="34" charset="0"/>
            </a:endParaRPr>
          </a:p>
        </p:txBody>
      </p:sp>
      <p:pic>
        <p:nvPicPr>
          <p:cNvPr id="7" name="Picture 4"/>
          <p:cNvPicPr>
            <a:picLocks noChangeAspect="1" noChangeArrowheads="1"/>
          </p:cNvPicPr>
          <p:nvPr/>
        </p:nvPicPr>
        <p:blipFill>
          <a:blip r:embed="rId3"/>
          <a:srcRect/>
          <a:stretch>
            <a:fillRect/>
          </a:stretch>
        </p:blipFill>
        <p:spPr bwMode="auto">
          <a:xfrm>
            <a:off x="415514" y="3832412"/>
            <a:ext cx="3472542" cy="2291862"/>
          </a:xfrm>
          <a:prstGeom prst="rect">
            <a:avLst/>
          </a:prstGeom>
          <a:noFill/>
          <a:ln w="9525">
            <a:noFill/>
            <a:miter lim="800000"/>
            <a:headEnd/>
            <a:tailEnd/>
          </a:ln>
        </p:spPr>
      </p:pic>
      <p:sp>
        <p:nvSpPr>
          <p:cNvPr id="8" name="TextBox 7"/>
          <p:cNvSpPr txBox="1"/>
          <p:nvPr/>
        </p:nvSpPr>
        <p:spPr>
          <a:xfrm>
            <a:off x="7396996" y="6411870"/>
            <a:ext cx="1227892" cy="338554"/>
          </a:xfrm>
          <a:prstGeom prst="rect">
            <a:avLst/>
          </a:prstGeom>
          <a:noFill/>
        </p:spPr>
        <p:txBody>
          <a:bodyPr wrap="square" rtlCol="0">
            <a:spAutoFit/>
          </a:bodyPr>
          <a:lstStyle/>
          <a:p>
            <a:r>
              <a:rPr lang="en-US" sz="1600" dirty="0" smtClean="0">
                <a:solidFill>
                  <a:schemeClr val="bg1"/>
                </a:solidFill>
              </a:rPr>
              <a:t>H. Crawford</a:t>
            </a:r>
            <a:endParaRPr lang="en-US" sz="1600" dirty="0">
              <a:solidFill>
                <a:schemeClr val="bg1"/>
              </a:solidFill>
            </a:endParaRPr>
          </a:p>
        </p:txBody>
      </p:sp>
    </p:spTree>
    <p:extLst>
      <p:ext uri="{BB962C8B-B14F-4D97-AF65-F5344CB8AC3E}">
        <p14:creationId xmlns:p14="http://schemas.microsoft.com/office/powerpoint/2010/main" val="2763912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txBox="1">
            <a:spLocks/>
          </p:cNvSpPr>
          <p:nvPr/>
        </p:nvSpPr>
        <p:spPr>
          <a:xfrm>
            <a:off x="503815" y="183305"/>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Recovery of old data</a:t>
            </a:r>
            <a:endParaRPr lang="en-US" sz="24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127758" y="1430078"/>
            <a:ext cx="4929788" cy="1785104"/>
          </a:xfrm>
          <a:prstGeom prst="rect">
            <a:avLst/>
          </a:prstGeom>
        </p:spPr>
        <p:txBody>
          <a:bodyPr wrap="square">
            <a:spAutoFit/>
          </a:bodyPr>
          <a:lstStyle/>
          <a:p>
            <a:pPr marL="228600" indent="-228600">
              <a:buClr>
                <a:schemeClr val="accent5">
                  <a:lumMod val="50000"/>
                </a:schemeClr>
              </a:buClr>
              <a:buFont typeface="Arial"/>
              <a:buChar char="•"/>
            </a:pPr>
            <a:r>
              <a:rPr lang="en-US" sz="2200" dirty="0">
                <a:latin typeface="Arial" panose="020B0604020202020204" pitchFamily="34" charset="0"/>
                <a:cs typeface="Arial" panose="020B0604020202020204" pitchFamily="34" charset="0"/>
              </a:rPr>
              <a:t>All historical data are </a:t>
            </a:r>
            <a:r>
              <a:rPr lang="en-US" sz="2200" dirty="0" smtClean="0">
                <a:latin typeface="Arial" panose="020B0604020202020204" pitchFamily="34" charset="0"/>
                <a:cs typeface="Arial" panose="020B0604020202020204" pitchFamily="34" charset="0"/>
              </a:rPr>
              <a:t>still highly relevant</a:t>
            </a:r>
          </a:p>
          <a:p>
            <a:pPr marL="228600" indent="-228600">
              <a:buClr>
                <a:schemeClr val="accent5">
                  <a:lumMod val="50000"/>
                </a:schemeClr>
              </a:buClr>
              <a:buFont typeface="Arial"/>
              <a:buChar char="•"/>
            </a:pPr>
            <a:r>
              <a:rPr lang="en-US" sz="2200" dirty="0" smtClean="0">
                <a:latin typeface="Arial" panose="020B0604020202020204" pitchFamily="34" charset="0"/>
                <a:cs typeface="Arial" panose="020B0604020202020204" pitchFamily="34" charset="0"/>
              </a:rPr>
              <a:t>It would be valuable to digitize angular distributions and cross section data from transfer reactions</a:t>
            </a:r>
          </a:p>
        </p:txBody>
      </p:sp>
      <p:sp>
        <p:nvSpPr>
          <p:cNvPr id="8" name="TextBox 7"/>
          <p:cNvSpPr txBox="1"/>
          <p:nvPr/>
        </p:nvSpPr>
        <p:spPr>
          <a:xfrm>
            <a:off x="7396996" y="6411870"/>
            <a:ext cx="1227892" cy="338554"/>
          </a:xfrm>
          <a:prstGeom prst="rect">
            <a:avLst/>
          </a:prstGeom>
          <a:noFill/>
        </p:spPr>
        <p:txBody>
          <a:bodyPr wrap="square" rtlCol="0">
            <a:spAutoFit/>
          </a:bodyPr>
          <a:lstStyle/>
          <a:p>
            <a:r>
              <a:rPr lang="en-US" sz="1600" dirty="0" smtClean="0">
                <a:solidFill>
                  <a:schemeClr val="bg1"/>
                </a:solidFill>
              </a:rPr>
              <a:t>B. Kay</a:t>
            </a:r>
            <a:endParaRPr lang="en-US" sz="1600" dirty="0">
              <a:solidFill>
                <a:schemeClr val="bg1"/>
              </a:solidFill>
            </a:endParaRPr>
          </a:p>
        </p:txBody>
      </p:sp>
      <p:pic>
        <p:nvPicPr>
          <p:cNvPr id="2" name="Picture 1"/>
          <p:cNvPicPr>
            <a:picLocks noChangeAspect="1"/>
          </p:cNvPicPr>
          <p:nvPr/>
        </p:nvPicPr>
        <p:blipFill>
          <a:blip r:embed="rId2"/>
          <a:stretch>
            <a:fillRect/>
          </a:stretch>
        </p:blipFill>
        <p:spPr>
          <a:xfrm>
            <a:off x="5258791" y="1407874"/>
            <a:ext cx="3603812" cy="3502123"/>
          </a:xfrm>
          <a:prstGeom prst="rect">
            <a:avLst/>
          </a:prstGeom>
        </p:spPr>
      </p:pic>
      <p:pic>
        <p:nvPicPr>
          <p:cNvPr id="3" name="Picture 2"/>
          <p:cNvPicPr>
            <a:picLocks noChangeAspect="1"/>
          </p:cNvPicPr>
          <p:nvPr/>
        </p:nvPicPr>
        <p:blipFill>
          <a:blip r:embed="rId3"/>
          <a:stretch>
            <a:fillRect/>
          </a:stretch>
        </p:blipFill>
        <p:spPr>
          <a:xfrm>
            <a:off x="521040" y="3436446"/>
            <a:ext cx="3639269" cy="2672890"/>
          </a:xfrm>
          <a:prstGeom prst="rect">
            <a:avLst/>
          </a:prstGeom>
        </p:spPr>
      </p:pic>
      <p:sp>
        <p:nvSpPr>
          <p:cNvPr id="10" name="Rectangle 9"/>
          <p:cNvSpPr/>
          <p:nvPr/>
        </p:nvSpPr>
        <p:spPr>
          <a:xfrm>
            <a:off x="4720378" y="5398730"/>
            <a:ext cx="4021202" cy="769441"/>
          </a:xfrm>
          <a:prstGeom prst="rect">
            <a:avLst/>
          </a:prstGeom>
        </p:spPr>
        <p:txBody>
          <a:bodyPr wrap="square">
            <a:spAutoFit/>
          </a:bodyPr>
          <a:lstStyle/>
          <a:p>
            <a:pPr marL="228600" indent="-228600">
              <a:buClr>
                <a:schemeClr val="accent5">
                  <a:lumMod val="50000"/>
                </a:schemeClr>
              </a:buClr>
              <a:buFont typeface="Arial"/>
              <a:buChar char="•"/>
            </a:pPr>
            <a:r>
              <a:rPr lang="en-US" sz="2200" dirty="0" smtClean="0">
                <a:latin typeface="Arial" panose="020B0604020202020204" pitchFamily="34" charset="0"/>
                <a:cs typeface="Arial" panose="020B0604020202020204" pitchFamily="34" charset="0"/>
              </a:rPr>
              <a:t>Ensure that in the future all primary data are published</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027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5912" y="2424223"/>
            <a:ext cx="6280581" cy="330553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6" name="Group 15"/>
          <p:cNvGrpSpPr/>
          <p:nvPr/>
        </p:nvGrpSpPr>
        <p:grpSpPr>
          <a:xfrm>
            <a:off x="369968" y="3818315"/>
            <a:ext cx="1521175" cy="436049"/>
            <a:chOff x="3782681" y="2813536"/>
            <a:chExt cx="3501142" cy="1195180"/>
          </a:xfrm>
        </p:grpSpPr>
        <p:sp>
          <p:nvSpPr>
            <p:cNvPr id="17" name="Rounded Rectangle 16"/>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Dissemination</a:t>
              </a:r>
              <a:endParaRPr lang="en-US" sz="1600" kern="1200" dirty="0">
                <a:latin typeface="Arial" panose="020B0604020202020204" pitchFamily="34" charset="0"/>
                <a:cs typeface="Arial" panose="020B0604020202020204" pitchFamily="34" charset="0"/>
              </a:endParaRPr>
            </a:p>
          </p:txBody>
        </p:sp>
      </p:grpSp>
      <p:sp>
        <p:nvSpPr>
          <p:cNvPr id="20" name="Rounded Rectangle 19"/>
          <p:cNvSpPr/>
          <p:nvPr/>
        </p:nvSpPr>
        <p:spPr>
          <a:xfrm>
            <a:off x="2755465" y="1049363"/>
            <a:ext cx="1516778" cy="2009110"/>
          </a:xfrm>
          <a:prstGeom prst="roundRect">
            <a:avLst/>
          </a:prstGeom>
          <a:gradFill>
            <a:gsLst>
              <a:gs pos="0">
                <a:srgbClr val="FF0000"/>
              </a:gs>
              <a:gs pos="100000">
                <a:schemeClr val="accent1"/>
              </a:gs>
            </a:gsLst>
            <a:lin ang="54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2874104" y="2725245"/>
            <a:ext cx="1301193" cy="2336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Experiments</a:t>
            </a:r>
            <a:endParaRPr lang="en-US" sz="1600" kern="1200" dirty="0">
              <a:latin typeface="Arial" panose="020B0604020202020204" pitchFamily="34" charset="0"/>
              <a:cs typeface="Arial" panose="020B0604020202020204" pitchFamily="34" charset="0"/>
            </a:endParaRPr>
          </a:p>
        </p:txBody>
      </p:sp>
      <p:grpSp>
        <p:nvGrpSpPr>
          <p:cNvPr id="28" name="Group 27"/>
          <p:cNvGrpSpPr/>
          <p:nvPr/>
        </p:nvGrpSpPr>
        <p:grpSpPr>
          <a:xfrm>
            <a:off x="410310" y="5200463"/>
            <a:ext cx="1044436" cy="436049"/>
            <a:chOff x="3782681" y="2813536"/>
            <a:chExt cx="3501142" cy="1195180"/>
          </a:xfrm>
        </p:grpSpPr>
        <p:sp>
          <p:nvSpPr>
            <p:cNvPr id="29" name="Rounded Rectangle 28"/>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Archival</a:t>
              </a:r>
              <a:endParaRPr lang="en-US" sz="1600" kern="1200" dirty="0">
                <a:latin typeface="Arial" panose="020B0604020202020204" pitchFamily="34" charset="0"/>
                <a:cs typeface="Arial" panose="020B0604020202020204" pitchFamily="34" charset="0"/>
              </a:endParaRPr>
            </a:p>
          </p:txBody>
        </p:sp>
      </p:grpSp>
      <p:sp>
        <p:nvSpPr>
          <p:cNvPr id="31" name="Arc 30"/>
          <p:cNvSpPr/>
          <p:nvPr/>
        </p:nvSpPr>
        <p:spPr>
          <a:xfrm>
            <a:off x="1039426" y="2530547"/>
            <a:ext cx="4771880" cy="2702049"/>
          </a:xfrm>
          <a:prstGeom prst="arc">
            <a:avLst>
              <a:gd name="adj1" fmla="val 11022671"/>
              <a:gd name="adj2" fmla="val 1439231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2" name="Straight Arrow Connector 31"/>
          <p:cNvCxnSpPr/>
          <p:nvPr/>
        </p:nvCxnSpPr>
        <p:spPr>
          <a:xfrm>
            <a:off x="690725" y="4340674"/>
            <a:ext cx="3731" cy="82363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10448" y="5192360"/>
            <a:ext cx="1441420" cy="523220"/>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USNDP</a:t>
            </a:r>
            <a:endParaRPr lang="en-US" sz="2800" dirty="0">
              <a:solidFill>
                <a:srgbClr val="0070C0"/>
              </a:solidFill>
              <a:latin typeface="Arial" panose="020B0604020202020204" pitchFamily="34" charset="0"/>
              <a:cs typeface="Arial" panose="020B0604020202020204" pitchFamily="34" charset="0"/>
            </a:endParaRPr>
          </a:p>
        </p:txBody>
      </p:sp>
      <p:sp>
        <p:nvSpPr>
          <p:cNvPr id="34" name="Arc 33"/>
          <p:cNvSpPr/>
          <p:nvPr/>
        </p:nvSpPr>
        <p:spPr>
          <a:xfrm>
            <a:off x="1278046" y="2536328"/>
            <a:ext cx="4771880" cy="2702049"/>
          </a:xfrm>
          <a:prstGeom prst="arc">
            <a:avLst>
              <a:gd name="adj1" fmla="val 17970737"/>
              <a:gd name="adj2" fmla="val 20142289"/>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Arc 35"/>
          <p:cNvSpPr/>
          <p:nvPr/>
        </p:nvSpPr>
        <p:spPr>
          <a:xfrm>
            <a:off x="1026139" y="2519701"/>
            <a:ext cx="4771880" cy="2702049"/>
          </a:xfrm>
          <a:prstGeom prst="arc">
            <a:avLst>
              <a:gd name="adj1" fmla="val 1502269"/>
              <a:gd name="adj2" fmla="val 10057177"/>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Expand USNDP to include theory databases</a:t>
            </a:r>
            <a:endParaRPr lang="en-US" sz="2400" b="1" dirty="0">
              <a:solidFill>
                <a:schemeClr val="bg1"/>
              </a:solidFill>
              <a:latin typeface="Arial" panose="020B0604020202020204" pitchFamily="34" charset="0"/>
              <a:cs typeface="Arial" panose="020B0604020202020204" pitchFamily="34" charset="0"/>
            </a:endParaRPr>
          </a:p>
        </p:txBody>
      </p:sp>
      <p:sp>
        <p:nvSpPr>
          <p:cNvPr id="41" name="Rounded Rectangle 4"/>
          <p:cNvSpPr/>
          <p:nvPr/>
        </p:nvSpPr>
        <p:spPr>
          <a:xfrm>
            <a:off x="2863257" y="1350777"/>
            <a:ext cx="1301193" cy="2336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Nuclear Physics Community</a:t>
            </a:r>
            <a:endParaRPr lang="en-US" kern="1200" dirty="0">
              <a:latin typeface="Arial" panose="020B0604020202020204" pitchFamily="34" charset="0"/>
              <a:cs typeface="Arial" panose="020B0604020202020204" pitchFamily="34" charset="0"/>
            </a:endParaRPr>
          </a:p>
        </p:txBody>
      </p:sp>
      <p:sp>
        <p:nvSpPr>
          <p:cNvPr id="2" name="Explosion 2 1"/>
          <p:cNvSpPr/>
          <p:nvPr/>
        </p:nvSpPr>
        <p:spPr>
          <a:xfrm>
            <a:off x="2119381" y="2995282"/>
            <a:ext cx="3017273" cy="218983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
          <p:cNvSpPr/>
          <p:nvPr/>
        </p:nvSpPr>
        <p:spPr>
          <a:xfrm>
            <a:off x="2755465" y="3799080"/>
            <a:ext cx="1649338" cy="4222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b="1" i="1" kern="1200" dirty="0" smtClean="0">
                <a:solidFill>
                  <a:schemeClr val="tx1"/>
                </a:solidFill>
                <a:latin typeface="Arial" panose="020B0604020202020204" pitchFamily="34" charset="0"/>
                <a:cs typeface="Arial" panose="020B0604020202020204" pitchFamily="34" charset="0"/>
              </a:rPr>
              <a:t>DISCOVERIES</a:t>
            </a:r>
            <a:endParaRPr lang="en-US" b="1" i="1" kern="1200" dirty="0">
              <a:solidFill>
                <a:schemeClr val="tx1"/>
              </a:solidFill>
              <a:latin typeface="Arial" panose="020B0604020202020204" pitchFamily="34" charset="0"/>
              <a:cs typeface="Arial" panose="020B0604020202020204" pitchFamily="34" charset="0"/>
            </a:endParaRPr>
          </a:p>
        </p:txBody>
      </p:sp>
      <p:sp>
        <p:nvSpPr>
          <p:cNvPr id="43" name="Rounded Rectangle 42"/>
          <p:cNvSpPr/>
          <p:nvPr/>
        </p:nvSpPr>
        <p:spPr>
          <a:xfrm rot="5400000">
            <a:off x="5782498" y="2626589"/>
            <a:ext cx="1656227" cy="2605216"/>
          </a:xfrm>
          <a:prstGeom prst="roundRect">
            <a:avLst/>
          </a:prstGeom>
          <a:gradFill>
            <a:gsLst>
              <a:gs pos="0">
                <a:srgbClr val="FF0000"/>
              </a:gs>
              <a:gs pos="100000">
                <a:schemeClr val="accent1"/>
              </a:gs>
            </a:gsLst>
            <a:lin ang="54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p:nvPr/>
        </p:nvSpPr>
        <p:spPr>
          <a:xfrm rot="16200000">
            <a:off x="5110271" y="3869939"/>
            <a:ext cx="1301193" cy="2336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Compilations</a:t>
            </a:r>
          </a:p>
          <a:p>
            <a:pPr lvl="0" algn="ctr" defTabSz="977900">
              <a:lnSpc>
                <a:spcPct val="90000"/>
              </a:lnSpc>
              <a:spcBef>
                <a:spcPct val="0"/>
              </a:spcBef>
              <a:spcAft>
                <a:spcPct val="35000"/>
              </a:spcAft>
            </a:pPr>
            <a:r>
              <a:rPr lang="en-US" sz="1600" dirty="0" smtClean="0">
                <a:latin typeface="Arial" panose="020B0604020202020204" pitchFamily="34" charset="0"/>
                <a:cs typeface="Arial" panose="020B0604020202020204" pitchFamily="34" charset="0"/>
              </a:rPr>
              <a:t>Evaluations</a:t>
            </a:r>
            <a:endParaRPr lang="en-US" sz="1600" kern="1200" dirty="0">
              <a:latin typeface="Arial" panose="020B0604020202020204" pitchFamily="34" charset="0"/>
              <a:cs typeface="Arial" panose="020B0604020202020204" pitchFamily="34" charset="0"/>
            </a:endParaRPr>
          </a:p>
        </p:txBody>
      </p:sp>
      <p:sp>
        <p:nvSpPr>
          <p:cNvPr id="47" name="Rounded Rectangle 4"/>
          <p:cNvSpPr/>
          <p:nvPr/>
        </p:nvSpPr>
        <p:spPr>
          <a:xfrm rot="16200000">
            <a:off x="6612419" y="3838548"/>
            <a:ext cx="1416248" cy="2349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Theory</a:t>
            </a:r>
          </a:p>
          <a:p>
            <a:pPr lvl="0" algn="ctr" defTabSz="977900">
              <a:lnSpc>
                <a:spcPct val="90000"/>
              </a:lnSpc>
              <a:spcBef>
                <a:spcPct val="0"/>
              </a:spcBef>
              <a:spcAft>
                <a:spcPct val="35000"/>
              </a:spcAft>
            </a:pPr>
            <a:r>
              <a:rPr lang="en-US" dirty="0" smtClean="0">
                <a:latin typeface="Arial" panose="020B0604020202020204" pitchFamily="34" charset="0"/>
                <a:cs typeface="Arial" panose="020B0604020202020204" pitchFamily="34" charset="0"/>
              </a:rPr>
              <a:t>Simulations</a:t>
            </a:r>
          </a:p>
          <a:p>
            <a:pPr lvl="0" algn="ctr" defTabSz="977900">
              <a:lnSpc>
                <a:spcPct val="90000"/>
              </a:lnSpc>
              <a:spcBef>
                <a:spcPct val="0"/>
              </a:spcBef>
              <a:spcAft>
                <a:spcPct val="35000"/>
              </a:spcAft>
            </a:pPr>
            <a:r>
              <a:rPr lang="en-US" dirty="0" smtClean="0">
                <a:latin typeface="Arial" panose="020B0604020202020204" pitchFamily="34" charset="0"/>
                <a:cs typeface="Arial" panose="020B0604020202020204" pitchFamily="34" charset="0"/>
              </a:rPr>
              <a:t>Computations</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985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1706" y="216633"/>
            <a:ext cx="9144000" cy="485775"/>
          </a:xfrm>
          <a:prstGeom prst="rect">
            <a:avLst/>
          </a:prstGeom>
        </p:spPr>
        <p:txBody>
          <a:bodyPr>
            <a:noAutofit/>
          </a:body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Workshop comments</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393405" y="1245569"/>
            <a:ext cx="8357190" cy="4878259"/>
          </a:xfrm>
          <a:prstGeom prst="rect">
            <a:avLst/>
          </a:prstGeom>
        </p:spPr>
        <p:txBody>
          <a:bodyPr wrap="square">
            <a:spAutoFit/>
          </a:bodyPr>
          <a:lstStyle/>
          <a:p>
            <a:pPr marL="285750" indent="-285750">
              <a:spcAft>
                <a:spcPts val="6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USNDP </a:t>
            </a:r>
            <a:r>
              <a:rPr lang="en-US" sz="2200" dirty="0">
                <a:latin typeface="Arial" panose="020B0604020202020204" pitchFamily="34" charset="0"/>
                <a:cs typeface="Arial" panose="020B0604020202020204" pitchFamily="34" charset="0"/>
              </a:rPr>
              <a:t>is central to experiment and theory in basic nuclear science and nuclear astrophysics</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 evaluation, archival, dissemination aspects of the program is </a:t>
            </a:r>
            <a:r>
              <a:rPr lang="en-US" sz="2200" dirty="0" smtClean="0">
                <a:latin typeface="Arial" panose="020B0604020202020204" pitchFamily="34" charset="0"/>
                <a:cs typeface="Arial" panose="020B0604020202020204" pitchFamily="34" charset="0"/>
              </a:rPr>
              <a:t>critical </a:t>
            </a:r>
            <a:endParaRPr lang="en-US" sz="2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There is a need for expanding the data program for astrophysics</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There is a need for an expansion of the effort to include </a:t>
            </a:r>
            <a:r>
              <a:rPr lang="en-US" sz="2200" dirty="0" smtClean="0">
                <a:latin typeface="Arial" panose="020B0604020202020204" pitchFamily="34" charset="0"/>
                <a:cs typeface="Arial" panose="020B0604020202020204" pitchFamily="34" charset="0"/>
              </a:rPr>
              <a:t>theory</a:t>
            </a:r>
            <a:endParaRPr lang="en-US" sz="2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In the FRIB era significant new data is coming – How do we archive and make it available? How do we identify what is important? </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Must deal with the complexity of new experiments, correlated data (understanding and evaluating errors), continuous quantities, etc</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331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6574" y="243527"/>
            <a:ext cx="9144000" cy="485775"/>
          </a:xfrm>
          <a:prstGeom prst="rect">
            <a:avLst/>
          </a:prstGeom>
        </p:spPr>
        <p:txBody>
          <a:bodyPr>
            <a:noAutofit/>
          </a:bodyPr>
          <a:lstStyle/>
          <a:p>
            <a:pPr>
              <a:lnSpc>
                <a:spcPct val="100000"/>
              </a:lnSpc>
            </a:pPr>
            <a:r>
              <a:rPr lang="en-US" sz="2400" b="1" dirty="0">
                <a:solidFill>
                  <a:schemeClr val="bg1"/>
                </a:solidFill>
                <a:latin typeface="Arial" panose="020B0604020202020204" pitchFamily="34" charset="0"/>
                <a:cs typeface="Arial" panose="020B0604020202020204" pitchFamily="34" charset="0"/>
              </a:rPr>
              <a:t>P</a:t>
            </a:r>
            <a:r>
              <a:rPr lang="en-US" sz="2400" b="1" dirty="0" smtClean="0">
                <a:solidFill>
                  <a:schemeClr val="bg1"/>
                </a:solidFill>
                <a:latin typeface="Arial" panose="020B0604020202020204" pitchFamily="34" charset="0"/>
                <a:cs typeface="Arial" panose="020B0604020202020204" pitchFamily="34" charset="0"/>
              </a:rPr>
              <a:t>roposed actions I</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36574" y="1458219"/>
            <a:ext cx="8670851" cy="4047262"/>
          </a:xfrm>
          <a:prstGeom prst="rect">
            <a:avLst/>
          </a:prstGeom>
        </p:spPr>
        <p:txBody>
          <a:bodyPr wrap="square">
            <a:spAutoFit/>
          </a:bodyPr>
          <a:lstStyle/>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 USNDP must be maintained and improved. Evaluated nuclear structure and reactions data represent the fundamental building blocks of basic nuclear physics research. There is a strong need from the nuclear physics research community for reliable, up-to-date and comprehensive databases of nuclear properties and bibliographical information (see the talks). </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Maintain a high level of expertise and activity in the critical area of nuclear structure data evaluation </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Continue the active role of the USNDP in research</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Expand the scope to include more theory and nuclear astrophysics </a:t>
            </a:r>
            <a:r>
              <a:rPr lang="en-US" sz="2200" dirty="0" smtClean="0">
                <a:latin typeface="Arial" panose="020B0604020202020204" pitchFamily="34" charset="0"/>
                <a:cs typeface="Arial" panose="020B0604020202020204" pitchFamily="34" charset="0"/>
              </a:rPr>
              <a:t>activities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410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74294" y="1236384"/>
            <a:ext cx="2880277" cy="4606721"/>
          </a:xfrm>
          <a:prstGeom prst="rect">
            <a:avLst/>
          </a:prstGeom>
        </p:spPr>
      </p:pic>
      <p:sp>
        <p:nvSpPr>
          <p:cNvPr id="14" name="Rectangle 13"/>
          <p:cNvSpPr/>
          <p:nvPr/>
        </p:nvSpPr>
        <p:spPr>
          <a:xfrm>
            <a:off x="4262718" y="1872787"/>
            <a:ext cx="4572000" cy="3970318"/>
          </a:xfrm>
          <a:prstGeom prst="rect">
            <a:avLst/>
          </a:prstGeom>
        </p:spPr>
        <p:txBody>
          <a:bodyPr>
            <a:spAutoFit/>
          </a:bodyPr>
          <a:lstStyle/>
          <a:p>
            <a:r>
              <a:rPr lang="en-US" dirty="0" smtClean="0">
                <a:solidFill>
                  <a:srgbClr val="000000"/>
                </a:solidFill>
                <a:latin typeface="Arial" panose="020B0604020202020204" pitchFamily="34" charset="0"/>
              </a:rPr>
              <a:t>10/20/2015: Whitepaper of workshop submitted to </a:t>
            </a:r>
            <a:r>
              <a:rPr lang="en-US" dirty="0" err="1" smtClean="0">
                <a:solidFill>
                  <a:srgbClr val="000000"/>
                </a:solidFill>
                <a:latin typeface="Arial" panose="020B0604020202020204" pitchFamily="34" charset="0"/>
              </a:rPr>
              <a:t>arXiv</a:t>
            </a:r>
            <a:endParaRPr lang="en-US"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4/14/2016: </a:t>
            </a:r>
            <a:r>
              <a:rPr lang="en-US" dirty="0">
                <a:solidFill>
                  <a:srgbClr val="000000"/>
                </a:solidFill>
                <a:latin typeface="Arial" panose="020B0604020202020204" pitchFamily="34" charset="0"/>
              </a:rPr>
              <a:t>Community-organized Nuclear Data Working Group (NDWG) presented an extensive draft proposal to federal officials from various agencies involved in ND regarding how one might address the needs identified in the NDNCA White Paper. A Federal Interagency Nuclear Data Working Group (INDWG) formed.</a:t>
            </a: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6/13/2016: </a:t>
            </a:r>
            <a:r>
              <a:rPr lang="en-US" dirty="0">
                <a:solidFill>
                  <a:srgbClr val="000000"/>
                </a:solidFill>
                <a:latin typeface="Arial" panose="020B0604020202020204" pitchFamily="34" charset="0"/>
              </a:rPr>
              <a:t>First meeting of the </a:t>
            </a:r>
            <a:r>
              <a:rPr lang="en-US" dirty="0" smtClean="0">
                <a:solidFill>
                  <a:srgbClr val="000000"/>
                </a:solidFill>
                <a:latin typeface="Arial" panose="020B0604020202020204" pitchFamily="34" charset="0"/>
              </a:rPr>
              <a:t>Federal INDWG</a:t>
            </a:r>
            <a:r>
              <a:rPr lang="en-US" dirty="0">
                <a:solidFill>
                  <a:srgbClr val="000000"/>
                </a:solidFill>
                <a:latin typeface="Arial" panose="020B0604020202020204" pitchFamily="34" charset="0"/>
              </a:rPr>
              <a:t>. </a:t>
            </a:r>
            <a:endParaRPr lang="en-US" dirty="0"/>
          </a:p>
        </p:txBody>
      </p:sp>
      <p:sp>
        <p:nvSpPr>
          <p:cNvPr id="4" name="Title 3"/>
          <p:cNvSpPr>
            <a:spLocks noGrp="1"/>
          </p:cNvSpPr>
          <p:nvPr>
            <p:ph type="title" idx="4294967295"/>
          </p:nvPr>
        </p:nvSpPr>
        <p:spPr>
          <a:xfrm>
            <a:off x="233916" y="135012"/>
            <a:ext cx="8686800" cy="485775"/>
          </a:xfrm>
          <a:prstGeom prst="rect">
            <a:avLst/>
          </a:prstGeom>
        </p:spPr>
        <p:txBody>
          <a:bodyPr>
            <a:noAutofit/>
          </a:bodyPr>
          <a:lstStyle/>
          <a:p>
            <a:pPr>
              <a:lnSpc>
                <a:spcPct val="100000"/>
              </a:lnSpc>
            </a:pPr>
            <a:r>
              <a:rPr lang="en-US" sz="2400" b="1" dirty="0">
                <a:solidFill>
                  <a:schemeClr val="bg1"/>
                </a:solidFill>
                <a:latin typeface="Arial" panose="020B0604020202020204" pitchFamily="34" charset="0"/>
                <a:cs typeface="Arial" panose="020B0604020202020204" pitchFamily="34" charset="0"/>
              </a:rPr>
              <a:t>W</a:t>
            </a:r>
            <a:r>
              <a:rPr lang="en-US" sz="2400" b="1" dirty="0" smtClean="0">
                <a:solidFill>
                  <a:schemeClr val="bg1"/>
                </a:solidFill>
                <a:latin typeface="Arial" panose="020B0604020202020204" pitchFamily="34" charset="0"/>
                <a:cs typeface="Arial" panose="020B0604020202020204" pitchFamily="34" charset="0"/>
              </a:rPr>
              <a:t>orkshop </a:t>
            </a:r>
            <a:r>
              <a:rPr lang="en-US" sz="2400" b="1" dirty="0">
                <a:solidFill>
                  <a:schemeClr val="bg1"/>
                </a:solidFill>
                <a:latin typeface="Arial" panose="020B0604020202020204" pitchFamily="34" charset="0"/>
                <a:cs typeface="Arial" panose="020B0604020202020204" pitchFamily="34" charset="0"/>
              </a:rPr>
              <a:t>on “Nuclear Data Needs and Capabilities for Applications” (</a:t>
            </a:r>
            <a:r>
              <a:rPr lang="en-US" sz="2400" b="1" dirty="0" smtClean="0">
                <a:solidFill>
                  <a:schemeClr val="bg1"/>
                </a:solidFill>
                <a:latin typeface="Arial" panose="020B0604020202020204" pitchFamily="34" charset="0"/>
                <a:cs typeface="Arial" panose="020B0604020202020204" pitchFamily="34" charset="0"/>
              </a:rPr>
              <a:t>NDNCA), Berkeley, May </a:t>
            </a:r>
            <a:r>
              <a:rPr lang="en-US" sz="2400" b="1" dirty="0">
                <a:solidFill>
                  <a:schemeClr val="bg1"/>
                </a:solidFill>
                <a:latin typeface="Arial" panose="020B0604020202020204" pitchFamily="34" charset="0"/>
                <a:cs typeface="Arial" panose="020B0604020202020204" pitchFamily="34" charset="0"/>
              </a:rPr>
              <a:t>27-29, </a:t>
            </a:r>
            <a:r>
              <a:rPr lang="en-US" sz="2400" b="1" dirty="0" smtClean="0">
                <a:solidFill>
                  <a:schemeClr val="bg1"/>
                </a:solidFill>
                <a:latin typeface="Arial" panose="020B0604020202020204" pitchFamily="34" charset="0"/>
                <a:cs typeface="Arial" panose="020B0604020202020204" pitchFamily="34" charset="0"/>
              </a:rPr>
              <a:t>2015</a:t>
            </a:r>
            <a:r>
              <a:rPr lang="en-US" sz="2400" b="1" dirty="0">
                <a:solidFill>
                  <a:schemeClr val="bg1"/>
                </a:solidFill>
                <a:latin typeface="Arial" panose="020B0604020202020204" pitchFamily="34" charset="0"/>
                <a:cs typeface="Arial" panose="020B0604020202020204" pitchFamily="34" charset="0"/>
              </a:rPr>
              <a:t/>
            </a:r>
            <a:br>
              <a:rPr lang="en-US" sz="2400" b="1" dirty="0">
                <a:solidFill>
                  <a:schemeClr val="bg1"/>
                </a:solidFill>
                <a:latin typeface="Arial" panose="020B0604020202020204" pitchFamily="34" charset="0"/>
                <a:cs typeface="Arial" panose="020B0604020202020204" pitchFamily="34" charset="0"/>
              </a:rPr>
            </a:b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145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73788" y="230080"/>
            <a:ext cx="9144000" cy="485775"/>
          </a:xfrm>
          <a:prstGeom prst="rect">
            <a:avLst/>
          </a:prstGeom>
        </p:spPr>
        <p:txBody>
          <a:bodyPr>
            <a:noAutofit/>
          </a:bodyPr>
          <a:lstStyle/>
          <a:p>
            <a:pPr>
              <a:lnSpc>
                <a:spcPct val="100000"/>
              </a:lnSpc>
            </a:pPr>
            <a:r>
              <a:rPr lang="en-US" sz="2400" b="1" dirty="0">
                <a:solidFill>
                  <a:schemeClr val="bg1"/>
                </a:solidFill>
                <a:latin typeface="Arial" panose="020B0604020202020204" pitchFamily="34" charset="0"/>
                <a:cs typeface="Arial" panose="020B0604020202020204" pitchFamily="34" charset="0"/>
              </a:rPr>
              <a:t>P</a:t>
            </a:r>
            <a:r>
              <a:rPr lang="en-US" sz="2400" b="1" dirty="0" smtClean="0">
                <a:solidFill>
                  <a:schemeClr val="bg1"/>
                </a:solidFill>
                <a:latin typeface="Arial" panose="020B0604020202020204" pitchFamily="34" charset="0"/>
                <a:cs typeface="Arial" panose="020B0604020202020204" pitchFamily="34" charset="0"/>
              </a:rPr>
              <a:t>roposed actions II</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73788" y="1362527"/>
            <a:ext cx="8596423" cy="4462760"/>
          </a:xfrm>
          <a:prstGeom prst="rect">
            <a:avLst/>
          </a:prstGeom>
        </p:spPr>
        <p:txBody>
          <a:bodyPr wrap="square">
            <a:spAutoFit/>
          </a:bodyPr>
          <a:lstStyle/>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Have data management plans from investigators include submission of measured quantities, e.g. cross sections, which are presented in publications, in an easily readable format</a:t>
            </a:r>
          </a:p>
          <a:p>
            <a:pPr marL="285750" indent="-285750">
              <a:spcAft>
                <a:spcPts val="6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Continue </a:t>
            </a:r>
            <a:r>
              <a:rPr lang="en-US" sz="2200" dirty="0">
                <a:latin typeface="Arial" panose="020B0604020202020204" pitchFamily="34" charset="0"/>
                <a:cs typeface="Arial" panose="020B0604020202020204" pitchFamily="34" charset="0"/>
              </a:rPr>
              <a:t>development of new tools and products (software, data evaluation for researchers, …) – maybe hold targeted workshops to </a:t>
            </a:r>
            <a:r>
              <a:rPr lang="en-US" sz="2200" dirty="0" smtClean="0">
                <a:latin typeface="Arial" panose="020B0604020202020204" pitchFamily="34" charset="0"/>
                <a:cs typeface="Arial" panose="020B0604020202020204" pitchFamily="34" charset="0"/>
              </a:rPr>
              <a:t>address </a:t>
            </a:r>
            <a:r>
              <a:rPr lang="en-US" sz="2200" dirty="0">
                <a:latin typeface="Arial" panose="020B0604020202020204" pitchFamily="34" charset="0"/>
                <a:cs typeface="Arial" panose="020B0604020202020204" pitchFamily="34" charset="0"/>
              </a:rPr>
              <a:t>issues like continuous data</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Investigate the possibility to offer data-related pre-review of manuscripts (helping to avoid mistakes and errata)</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Version controlled publication of ENSDF to allow reproducible citations</a:t>
            </a:r>
          </a:p>
          <a:p>
            <a:pPr marL="285750" indent="-28575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Continue the effort to digitize and catalogue old graphical data and obscure publications</a:t>
            </a:r>
          </a:p>
        </p:txBody>
      </p:sp>
    </p:spTree>
    <p:extLst>
      <p:ext uri="{BB962C8B-B14F-4D97-AF65-F5344CB8AC3E}">
        <p14:creationId xmlns:p14="http://schemas.microsoft.com/office/powerpoint/2010/main" val="3164527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73788" y="230080"/>
            <a:ext cx="9144000" cy="485775"/>
          </a:xfrm>
          <a:prstGeom prst="rect">
            <a:avLst/>
          </a:prstGeom>
        </p:spPr>
        <p:txBody>
          <a:bodyPr>
            <a:noAutofit/>
          </a:body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White paper status and schedule</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73788" y="1644915"/>
            <a:ext cx="8596423" cy="3447098"/>
          </a:xfrm>
          <a:prstGeom prst="rect">
            <a:avLst/>
          </a:prstGeom>
        </p:spPr>
        <p:txBody>
          <a:bodyPr wrap="square">
            <a:spAutoFit/>
          </a:bodyPr>
          <a:lstStyle/>
          <a:p>
            <a:pPr marL="285750" indent="-285750">
              <a:spcAft>
                <a:spcPts val="6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Sections of the white paper were drafted by members of the organizing committee in September</a:t>
            </a:r>
          </a:p>
          <a:p>
            <a:pPr marL="285750" indent="-285750">
              <a:spcAft>
                <a:spcPts val="6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First preliminary draft of the white paper was compiled in October by F. </a:t>
            </a:r>
            <a:r>
              <a:rPr lang="en-US" sz="2200" dirty="0" err="1" smtClean="0">
                <a:latin typeface="Arial" panose="020B0604020202020204" pitchFamily="34" charset="0"/>
                <a:cs typeface="Arial" panose="020B0604020202020204" pitchFamily="34" charset="0"/>
              </a:rPr>
              <a:t>Kondev</a:t>
            </a:r>
            <a:r>
              <a:rPr lang="en-US" sz="2200" dirty="0" smtClean="0">
                <a:latin typeface="Arial" panose="020B0604020202020204" pitchFamily="34" charset="0"/>
                <a:cs typeface="Arial" panose="020B0604020202020204" pitchFamily="34" charset="0"/>
              </a:rPr>
              <a:t> and M. Thoennessen</a:t>
            </a:r>
          </a:p>
          <a:p>
            <a:pPr marL="285750" indent="-285750">
              <a:spcAft>
                <a:spcPts val="6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First draft to be distributed to the organizing committee at the beginning of December</a:t>
            </a:r>
          </a:p>
          <a:p>
            <a:pPr marL="285750" indent="-285750">
              <a:spcAft>
                <a:spcPts val="6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Draft to be distributed to workshop participants and the broader community for comments at the end of December</a:t>
            </a:r>
          </a:p>
          <a:p>
            <a:pPr marL="285750" indent="-285750">
              <a:spcAft>
                <a:spcPts val="6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Final white paper completed by the 2017 budget meeting.</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50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6894" y="85324"/>
            <a:ext cx="9144000" cy="485775"/>
          </a:xfrm>
          <a:prstGeom prst="rect">
            <a:avLst/>
          </a:prstGeom>
        </p:spPr>
        <p:txBody>
          <a:bodyPr>
            <a:noAutofit/>
          </a:bodyPr>
          <a:lstStyle/>
          <a:p>
            <a:pPr>
              <a:lnSpc>
                <a:spcPct val="100000"/>
              </a:lnSpc>
            </a:pPr>
            <a:r>
              <a:rPr lang="en-US" sz="2400" b="1" dirty="0">
                <a:solidFill>
                  <a:schemeClr val="bg1"/>
                </a:solidFill>
                <a:latin typeface="Arial" panose="020B0604020202020204" pitchFamily="34" charset="0"/>
                <a:cs typeface="Arial" panose="020B0604020202020204" pitchFamily="34" charset="0"/>
              </a:rPr>
              <a:t>W</a:t>
            </a:r>
            <a:r>
              <a:rPr lang="en-US" sz="2400" b="1" dirty="0" smtClean="0">
                <a:solidFill>
                  <a:schemeClr val="bg1"/>
                </a:solidFill>
                <a:latin typeface="Arial" panose="020B0604020202020204" pitchFamily="34" charset="0"/>
                <a:cs typeface="Arial" panose="020B0604020202020204" pitchFamily="34" charset="0"/>
              </a:rPr>
              <a:t>orkshop </a:t>
            </a:r>
            <a:r>
              <a:rPr lang="en-US" sz="2400" b="1" dirty="0">
                <a:solidFill>
                  <a:schemeClr val="bg1"/>
                </a:solidFill>
                <a:latin typeface="Arial" panose="020B0604020202020204" pitchFamily="34" charset="0"/>
                <a:cs typeface="Arial" panose="020B0604020202020204" pitchFamily="34" charset="0"/>
              </a:rPr>
              <a:t>on “Nuclear Data Needs and Capabilities for Basic Science” (NDNCBS) </a:t>
            </a:r>
            <a:r>
              <a:rPr lang="en-US" sz="2400" b="1" dirty="0" smtClean="0">
                <a:solidFill>
                  <a:schemeClr val="bg1"/>
                </a:solidFill>
                <a:latin typeface="Arial" panose="020B0604020202020204" pitchFamily="34" charset="0"/>
                <a:cs typeface="Arial" panose="020B0604020202020204" pitchFamily="34" charset="0"/>
              </a:rPr>
              <a:t>Notre Dame, August </a:t>
            </a:r>
            <a:r>
              <a:rPr lang="en-US" sz="2400" b="1" dirty="0">
                <a:solidFill>
                  <a:schemeClr val="bg1"/>
                </a:solidFill>
                <a:latin typeface="Arial" panose="020B0604020202020204" pitchFamily="34" charset="0"/>
                <a:cs typeface="Arial" panose="020B0604020202020204" pitchFamily="34" charset="0"/>
              </a:rPr>
              <a:t>10-11, </a:t>
            </a:r>
            <a:r>
              <a:rPr lang="en-US" sz="2400" b="1" dirty="0" smtClean="0">
                <a:solidFill>
                  <a:schemeClr val="bg1"/>
                </a:solidFill>
                <a:latin typeface="Arial" panose="020B0604020202020204" pitchFamily="34" charset="0"/>
                <a:cs typeface="Arial" panose="020B0604020202020204" pitchFamily="34" charset="0"/>
              </a:rPr>
              <a:t>2016</a:t>
            </a:r>
            <a:endParaRPr lang="en-US" sz="2400" b="1" dirty="0">
              <a:solidFill>
                <a:schemeClr val="bg1"/>
              </a:solidFill>
              <a:latin typeface="Arial" panose="020B0604020202020204" pitchFamily="34" charset="0"/>
              <a:cs typeface="Arial" panose="020B0604020202020204" pitchFamily="34" charset="0"/>
            </a:endParaRPr>
          </a:p>
        </p:txBody>
      </p:sp>
      <p:pic>
        <p:nvPicPr>
          <p:cNvPr id="13" name="Picture 12"/>
          <p:cNvPicPr/>
          <p:nvPr/>
        </p:nvPicPr>
        <p:blipFill rotWithShape="1">
          <a:blip r:embed="rId2">
            <a:extLst>
              <a:ext uri="{28A0092B-C50C-407E-A947-70E740481C1C}">
                <a14:useLocalDpi xmlns:a14="http://schemas.microsoft.com/office/drawing/2010/main" val="0"/>
              </a:ext>
            </a:extLst>
          </a:blip>
          <a:srcRect t="32680" b="33660"/>
          <a:stretch/>
        </p:blipFill>
        <p:spPr>
          <a:xfrm>
            <a:off x="276550" y="1333345"/>
            <a:ext cx="8590899" cy="1718069"/>
          </a:xfrm>
          <a:prstGeom prst="rect">
            <a:avLst/>
          </a:prstGeom>
        </p:spPr>
      </p:pic>
      <p:sp>
        <p:nvSpPr>
          <p:cNvPr id="15" name="TextBox 14"/>
          <p:cNvSpPr txBox="1"/>
          <p:nvPr/>
        </p:nvSpPr>
        <p:spPr>
          <a:xfrm>
            <a:off x="170121" y="3313304"/>
            <a:ext cx="8888819" cy="2662267"/>
          </a:xfrm>
          <a:prstGeom prst="rect">
            <a:avLst/>
          </a:prstGeom>
          <a:noFill/>
        </p:spPr>
        <p:txBody>
          <a:bodyPr wrap="square" rtlCol="0">
            <a:spAutoFit/>
          </a:bodyPr>
          <a:lstStyle/>
          <a:p>
            <a:pPr marL="233363" indent="-233363">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1.5 day workshop in conjunction with the annual Low-Energy Community Meeting</a:t>
            </a:r>
          </a:p>
          <a:p>
            <a:pPr marL="233363" indent="-233363">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87 participants from 33 different institutions</a:t>
            </a:r>
          </a:p>
          <a:p>
            <a:pPr marL="233363" indent="-233363">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Organizing </a:t>
            </a:r>
            <a:r>
              <a:rPr lang="en-US" sz="2000" dirty="0" smtClean="0">
                <a:latin typeface="Arial" panose="020B0604020202020204" pitchFamily="34" charset="0"/>
                <a:cs typeface="Arial" panose="020B0604020202020204" pitchFamily="34" charset="0"/>
              </a:rPr>
              <a:t>committee: </a:t>
            </a:r>
            <a:br>
              <a:rPr lang="en-US" sz="20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J</a:t>
            </a:r>
            <a:r>
              <a:rPr lang="en-US" sz="1600" dirty="0">
                <a:latin typeface="Arial" panose="020B0604020202020204" pitchFamily="34" charset="0"/>
                <a:cs typeface="Arial" panose="020B0604020202020204" pitchFamily="34" charset="0"/>
              </a:rPr>
              <a:t>. Batchelder </a:t>
            </a:r>
            <a:r>
              <a:rPr lang="en-US" sz="1600" dirty="0" smtClean="0">
                <a:latin typeface="Arial" panose="020B0604020202020204" pitchFamily="34" charset="0"/>
                <a:cs typeface="Arial" panose="020B0604020202020204" pitchFamily="34" charset="0"/>
              </a:rPr>
              <a:t>(Berkeley), T</a:t>
            </a:r>
            <a:r>
              <a:rPr lang="en-US" sz="1600" dirty="0">
                <a:latin typeface="Arial" panose="020B0604020202020204" pitchFamily="34" charset="0"/>
                <a:cs typeface="Arial" panose="020B0604020202020204" pitchFamily="34" charset="0"/>
              </a:rPr>
              <a:t>. Kawano (</a:t>
            </a:r>
            <a:r>
              <a:rPr lang="en-US" sz="1600" dirty="0" smtClean="0">
                <a:latin typeface="Arial" panose="020B0604020202020204" pitchFamily="34" charset="0"/>
                <a:cs typeface="Arial" panose="020B0604020202020204" pitchFamily="34" charset="0"/>
              </a:rPr>
              <a:t>LANL), J</a:t>
            </a:r>
            <a:r>
              <a:rPr lang="en-US" sz="1600" dirty="0">
                <a:latin typeface="Arial" panose="020B0604020202020204" pitchFamily="34" charset="0"/>
                <a:cs typeface="Arial" panose="020B0604020202020204" pitchFamily="34" charset="0"/>
              </a:rPr>
              <a:t>. Kelley (</a:t>
            </a:r>
            <a:r>
              <a:rPr lang="en-US" sz="1600" dirty="0" smtClean="0">
                <a:latin typeface="Arial" panose="020B0604020202020204" pitchFamily="34" charset="0"/>
                <a:cs typeface="Arial" panose="020B0604020202020204" pitchFamily="34" charset="0"/>
              </a:rPr>
              <a:t>NCSU), F.G</a:t>
            </a:r>
            <a:r>
              <a:rPr lang="en-US" sz="1600" dirty="0">
                <a:latin typeface="Arial" panose="020B0604020202020204" pitchFamily="34" charset="0"/>
                <a:cs typeface="Arial" panose="020B0604020202020204" pitchFamily="34" charset="0"/>
              </a:rPr>
              <a:t>. Kondev (</a:t>
            </a:r>
            <a:r>
              <a:rPr lang="en-US" sz="1600" dirty="0" smtClean="0">
                <a:latin typeface="Arial" panose="020B0604020202020204" pitchFamily="34" charset="0"/>
                <a:cs typeface="Arial" panose="020B0604020202020204" pitchFamily="34" charset="0"/>
              </a:rPr>
              <a:t>ANL),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E</a:t>
            </a:r>
            <a:r>
              <a:rPr lang="en-US" sz="1600" dirty="0">
                <a:latin typeface="Arial" panose="020B0604020202020204" pitchFamily="34" charset="0"/>
                <a:cs typeface="Arial" panose="020B0604020202020204" pitchFamily="34" charset="0"/>
              </a:rPr>
              <a:t>. McCutchan (BNL</a:t>
            </a:r>
            <a:r>
              <a:rPr lang="en-US" sz="1600" dirty="0" smtClean="0">
                <a:latin typeface="Arial" panose="020B0604020202020204" pitchFamily="34" charset="0"/>
                <a:cs typeface="Arial" panose="020B0604020202020204" pitchFamily="34" charset="0"/>
              </a:rPr>
              <a:t>), M</a:t>
            </a:r>
            <a:r>
              <a:rPr lang="en-US" sz="1600" dirty="0">
                <a:latin typeface="Arial" panose="020B0604020202020204" pitchFamily="34" charset="0"/>
                <a:cs typeface="Arial" panose="020B0604020202020204" pitchFamily="34" charset="0"/>
              </a:rPr>
              <a:t>. Smith (</a:t>
            </a:r>
            <a:r>
              <a:rPr lang="en-US" sz="1600" dirty="0" smtClean="0">
                <a:latin typeface="Arial" panose="020B0604020202020204" pitchFamily="34" charset="0"/>
                <a:cs typeface="Arial" panose="020B0604020202020204" pitchFamily="34" charset="0"/>
              </a:rPr>
              <a:t>ORNL), M</a:t>
            </a:r>
            <a:r>
              <a:rPr lang="en-US" sz="1600" dirty="0">
                <a:latin typeface="Arial" panose="020B0604020202020204" pitchFamily="34" charset="0"/>
                <a:cs typeface="Arial" panose="020B0604020202020204" pitchFamily="34" charset="0"/>
              </a:rPr>
              <a:t>. Thoennessen (</a:t>
            </a:r>
            <a:r>
              <a:rPr lang="en-US" sz="1600" dirty="0" smtClean="0">
                <a:latin typeface="Arial" panose="020B0604020202020204" pitchFamily="34" charset="0"/>
                <a:cs typeface="Arial" panose="020B0604020202020204" pitchFamily="34" charset="0"/>
              </a:rPr>
              <a:t>MSU), I</a:t>
            </a:r>
            <a:r>
              <a:rPr lang="en-US" sz="1600" dirty="0">
                <a:latin typeface="Arial" panose="020B0604020202020204" pitchFamily="34" charset="0"/>
                <a:cs typeface="Arial" panose="020B0604020202020204" pitchFamily="34" charset="0"/>
              </a:rPr>
              <a:t>. Thompson (LLNL</a:t>
            </a:r>
            <a:r>
              <a:rPr lang="en-US" sz="1600" dirty="0" smtClean="0">
                <a:latin typeface="Arial" panose="020B0604020202020204" pitchFamily="34" charset="0"/>
                <a:cs typeface="Arial" panose="020B0604020202020204" pitchFamily="34" charset="0"/>
              </a:rPr>
              <a:t>)</a:t>
            </a:r>
          </a:p>
          <a:p>
            <a:pPr marL="233363" indent="-233363">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Thanks to the local organizers Maxime Brodeur, Ani Aprahamian, and the University of Notre Dame staff</a:t>
            </a:r>
          </a:p>
        </p:txBody>
      </p:sp>
    </p:spTree>
    <p:extLst>
      <p:ext uri="{BB962C8B-B14F-4D97-AF65-F5344CB8AC3E}">
        <p14:creationId xmlns:p14="http://schemas.microsoft.com/office/powerpoint/2010/main" val="2272015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6187"/>
            <a:ext cx="9144000" cy="485775"/>
          </a:xfrm>
          <a:prstGeom prst="rect">
            <a:avLst/>
          </a:prstGeom>
        </p:spPr>
        <p:txBody>
          <a:bodyPr>
            <a:noAutofit/>
          </a:bodyPr>
          <a:lstStyle/>
          <a:p>
            <a:pPr>
              <a:lnSpc>
                <a:spcPct val="100000"/>
              </a:lnSpc>
            </a:pPr>
            <a:r>
              <a:rPr lang="en-US" sz="2400" b="1" dirty="0">
                <a:solidFill>
                  <a:schemeClr val="bg1"/>
                </a:solidFill>
                <a:latin typeface="Arial" panose="020B0604020202020204" pitchFamily="34" charset="0"/>
                <a:cs typeface="Arial" panose="020B0604020202020204" pitchFamily="34" charset="0"/>
              </a:rPr>
              <a:t>W</a:t>
            </a:r>
            <a:r>
              <a:rPr lang="en-US" sz="2400" b="1" dirty="0" smtClean="0">
                <a:solidFill>
                  <a:schemeClr val="bg1"/>
                </a:solidFill>
                <a:latin typeface="Arial" panose="020B0604020202020204" pitchFamily="34" charset="0"/>
                <a:cs typeface="Arial" panose="020B0604020202020204" pitchFamily="34" charset="0"/>
              </a:rPr>
              <a:t>orkshop </a:t>
            </a:r>
            <a:r>
              <a:rPr lang="en-US" sz="2400" b="1" dirty="0">
                <a:solidFill>
                  <a:schemeClr val="bg1"/>
                </a:solidFill>
                <a:latin typeface="Arial" panose="020B0604020202020204" pitchFamily="34" charset="0"/>
                <a:cs typeface="Arial" panose="020B0604020202020204" pitchFamily="34" charset="0"/>
              </a:rPr>
              <a:t>on “Nuclear Data Needs and Capabilities for Basic Science” (NDNCBS) </a:t>
            </a:r>
            <a:r>
              <a:rPr lang="en-US" sz="2400" b="1" dirty="0" smtClean="0">
                <a:solidFill>
                  <a:schemeClr val="bg1"/>
                </a:solidFill>
                <a:latin typeface="Arial" panose="020B0604020202020204" pitchFamily="34" charset="0"/>
                <a:cs typeface="Arial" panose="020B0604020202020204" pitchFamily="34" charset="0"/>
              </a:rPr>
              <a:t>Notre Dame, August </a:t>
            </a:r>
            <a:r>
              <a:rPr lang="en-US" sz="2400" b="1" dirty="0">
                <a:solidFill>
                  <a:schemeClr val="bg1"/>
                </a:solidFill>
                <a:latin typeface="Arial" panose="020B0604020202020204" pitchFamily="34" charset="0"/>
                <a:cs typeface="Arial" panose="020B0604020202020204" pitchFamily="34" charset="0"/>
              </a:rPr>
              <a:t>10-11, </a:t>
            </a:r>
            <a:r>
              <a:rPr lang="en-US" sz="2400" b="1" dirty="0" smtClean="0">
                <a:solidFill>
                  <a:schemeClr val="bg1"/>
                </a:solidFill>
                <a:latin typeface="Arial" panose="020B0604020202020204" pitchFamily="34" charset="0"/>
                <a:cs typeface="Arial" panose="020B0604020202020204" pitchFamily="34" charset="0"/>
              </a:rPr>
              <a:t>2016</a:t>
            </a:r>
            <a:endParaRPr lang="en-US" sz="24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5750724" y="1469616"/>
            <a:ext cx="3191581" cy="4143029"/>
          </a:xfrm>
          <a:prstGeom prst="rect">
            <a:avLst/>
          </a:prstGeom>
        </p:spPr>
      </p:pic>
      <p:sp>
        <p:nvSpPr>
          <p:cNvPr id="11" name="TextBox 10"/>
          <p:cNvSpPr txBox="1"/>
          <p:nvPr/>
        </p:nvSpPr>
        <p:spPr>
          <a:xfrm rot="18576483">
            <a:off x="6069271" y="2696418"/>
            <a:ext cx="2662908" cy="1200329"/>
          </a:xfrm>
          <a:prstGeom prst="rect">
            <a:avLst/>
          </a:prstGeom>
          <a:noFill/>
        </p:spPr>
        <p:txBody>
          <a:bodyPr wrap="none" rtlCol="0">
            <a:spAutoFit/>
          </a:bodyPr>
          <a:lstStyle/>
          <a:p>
            <a:r>
              <a:rPr lang="en-US" sz="7200" dirty="0" smtClean="0">
                <a:solidFill>
                  <a:schemeClr val="tx1">
                    <a:lumMod val="65000"/>
                    <a:lumOff val="35000"/>
                  </a:schemeClr>
                </a:solidFill>
              </a:rPr>
              <a:t>DRAFT</a:t>
            </a:r>
            <a:endParaRPr lang="en-US" sz="7200" dirty="0">
              <a:solidFill>
                <a:schemeClr val="tx1">
                  <a:lumMod val="65000"/>
                  <a:lumOff val="35000"/>
                </a:schemeClr>
              </a:solidFill>
            </a:endParaRPr>
          </a:p>
        </p:txBody>
      </p:sp>
      <p:sp>
        <p:nvSpPr>
          <p:cNvPr id="15" name="TextBox 14"/>
          <p:cNvSpPr txBox="1"/>
          <p:nvPr/>
        </p:nvSpPr>
        <p:spPr>
          <a:xfrm>
            <a:off x="73103" y="1186639"/>
            <a:ext cx="5447267" cy="4708981"/>
          </a:xfrm>
          <a:prstGeom prst="rect">
            <a:avLst/>
          </a:prstGeom>
          <a:noFill/>
        </p:spPr>
        <p:txBody>
          <a:bodyPr wrap="square" rtlCol="0">
            <a:spAutoFit/>
          </a:bodyPr>
          <a:lstStyle/>
          <a:p>
            <a:pPr marL="233363" indent="-233363">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purpose of </a:t>
            </a:r>
            <a:r>
              <a:rPr lang="en-US" sz="2000" dirty="0" smtClean="0">
                <a:latin typeface="Arial" panose="020B0604020202020204" pitchFamily="34" charset="0"/>
                <a:cs typeface="Arial" panose="020B0604020202020204" pitchFamily="34" charset="0"/>
              </a:rPr>
              <a:t>the was </a:t>
            </a:r>
            <a:r>
              <a:rPr lang="en-US" sz="2000" dirty="0">
                <a:latin typeface="Arial" panose="020B0604020202020204" pitchFamily="34" charset="0"/>
                <a:cs typeface="Arial" panose="020B0604020202020204" pitchFamily="34" charset="0"/>
              </a:rPr>
              <a:t>to assemble and prioritize the needs of the nuclear physics research community for data sets and capabilities in areas including</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690563" lvl="1" indent="-233363">
              <a:buFont typeface="Arial" panose="020B0604020202020204" pitchFamily="34" charset="0"/>
              <a:buChar char="•"/>
            </a:pPr>
            <a:r>
              <a:rPr lang="en-US" sz="2000" dirty="0" smtClean="0">
                <a:latin typeface="Arial" panose="020B0604020202020204" pitchFamily="34" charset="0"/>
                <a:cs typeface="Arial" panose="020B0604020202020204" pitchFamily="34" charset="0"/>
              </a:rPr>
              <a:t>Nuclear </a:t>
            </a:r>
            <a:r>
              <a:rPr lang="en-US" sz="2000" dirty="0">
                <a:latin typeface="Arial" panose="020B0604020202020204" pitchFamily="34" charset="0"/>
                <a:cs typeface="Arial" panose="020B0604020202020204" pitchFamily="34" charset="0"/>
              </a:rPr>
              <a:t>Structure </a:t>
            </a:r>
          </a:p>
          <a:p>
            <a:pPr marL="690563" lvl="1" indent="-233363">
              <a:buFont typeface="Arial" panose="020B0604020202020204" pitchFamily="34" charset="0"/>
              <a:buChar char="•"/>
            </a:pPr>
            <a:r>
              <a:rPr lang="en-US" sz="2000" dirty="0" smtClean="0">
                <a:latin typeface="Arial" panose="020B0604020202020204" pitchFamily="34" charset="0"/>
                <a:cs typeface="Arial" panose="020B0604020202020204" pitchFamily="34" charset="0"/>
              </a:rPr>
              <a:t>Nuclear </a:t>
            </a:r>
            <a:r>
              <a:rPr lang="en-US" sz="2000" dirty="0">
                <a:latin typeface="Arial" panose="020B0604020202020204" pitchFamily="34" charset="0"/>
                <a:cs typeface="Arial" panose="020B0604020202020204" pitchFamily="34" charset="0"/>
              </a:rPr>
              <a:t>Reactions </a:t>
            </a:r>
          </a:p>
          <a:p>
            <a:pPr marL="690563" lvl="1" indent="-233363">
              <a:buFont typeface="Arial" panose="020B0604020202020204" pitchFamily="34" charset="0"/>
              <a:buChar char="•"/>
            </a:pPr>
            <a:r>
              <a:rPr lang="en-US" sz="2000" dirty="0" smtClean="0">
                <a:latin typeface="Arial" panose="020B0604020202020204" pitchFamily="34" charset="0"/>
                <a:cs typeface="Arial" panose="020B0604020202020204" pitchFamily="34" charset="0"/>
              </a:rPr>
              <a:t>Nuclear </a:t>
            </a:r>
            <a:r>
              <a:rPr lang="en-US" sz="2000" dirty="0">
                <a:latin typeface="Arial" panose="020B0604020202020204" pitchFamily="34" charset="0"/>
                <a:cs typeface="Arial" panose="020B0604020202020204" pitchFamily="34" charset="0"/>
              </a:rPr>
              <a:t>Astrophysics </a:t>
            </a:r>
          </a:p>
          <a:p>
            <a:pPr marL="690563" lvl="1" indent="-233363">
              <a:buFont typeface="Arial" panose="020B0604020202020204" pitchFamily="34" charset="0"/>
              <a:buChar char="•"/>
            </a:pPr>
            <a:r>
              <a:rPr lang="en-US" sz="2000" dirty="0" smtClean="0">
                <a:latin typeface="Arial" panose="020B0604020202020204" pitchFamily="34" charset="0"/>
                <a:cs typeface="Arial" panose="020B0604020202020204" pitchFamily="34" charset="0"/>
              </a:rPr>
              <a:t>Fundamental </a:t>
            </a:r>
            <a:r>
              <a:rPr lang="en-US" sz="2000" dirty="0">
                <a:latin typeface="Arial" panose="020B0604020202020204" pitchFamily="34" charset="0"/>
                <a:cs typeface="Arial" panose="020B0604020202020204" pitchFamily="34" charset="0"/>
              </a:rPr>
              <a:t>Interactions </a:t>
            </a:r>
          </a:p>
          <a:p>
            <a:pPr marL="690563" lvl="1" indent="-233363">
              <a:buFont typeface="Arial" panose="020B0604020202020204" pitchFamily="34" charset="0"/>
              <a:buChar char="•"/>
            </a:pPr>
            <a:r>
              <a:rPr lang="en-US" sz="2000" dirty="0" smtClean="0">
                <a:latin typeface="Arial" panose="020B0604020202020204" pitchFamily="34" charset="0"/>
                <a:cs typeface="Arial" panose="020B0604020202020204" pitchFamily="34" charset="0"/>
              </a:rPr>
              <a:t>Neutrino </a:t>
            </a:r>
            <a:r>
              <a:rPr lang="en-US" sz="2000" dirty="0">
                <a:latin typeface="Arial" panose="020B0604020202020204" pitchFamily="34" charset="0"/>
                <a:cs typeface="Arial" panose="020B0604020202020204" pitchFamily="34" charset="0"/>
              </a:rPr>
              <a:t>Physics </a:t>
            </a:r>
          </a:p>
          <a:p>
            <a:pPr marL="233363" indent="-233363">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33363" indent="-233363">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white paper summarizing the workshop </a:t>
            </a:r>
            <a:r>
              <a:rPr lang="en-US" sz="2000" dirty="0">
                <a:latin typeface="Arial" panose="020B0604020202020204" pitchFamily="34" charset="0"/>
                <a:cs typeface="Arial" panose="020B0604020202020204" pitchFamily="34" charset="0"/>
              </a:rPr>
              <a:t>discussions should guide future nuclear data activities in those areas that directly benefit the broader nuclear physics research community.</a:t>
            </a:r>
          </a:p>
        </p:txBody>
      </p:sp>
      <p:sp>
        <p:nvSpPr>
          <p:cNvPr id="6" name="Rectangle 5"/>
          <p:cNvSpPr/>
          <p:nvPr/>
        </p:nvSpPr>
        <p:spPr>
          <a:xfrm>
            <a:off x="207064" y="5909067"/>
            <a:ext cx="8883147" cy="369332"/>
          </a:xfrm>
          <a:prstGeom prst="rect">
            <a:avLst/>
          </a:prstGeom>
        </p:spPr>
        <p:txBody>
          <a:bodyPr wrap="square">
            <a:spAutoFit/>
          </a:bodyPr>
          <a:lstStyle/>
          <a:p>
            <a:r>
              <a:rPr lang="en-US" i="1" dirty="0" smtClean="0">
                <a:solidFill>
                  <a:srgbClr val="000000"/>
                </a:solidFill>
                <a:latin typeface="Arial" panose="020B0604020202020204" pitchFamily="34" charset="0"/>
                <a:cs typeface="Arial" panose="020B0604020202020204" pitchFamily="34" charset="0"/>
              </a:rPr>
              <a:t>Slides prepared by M. Thoennessen and F. </a:t>
            </a:r>
            <a:r>
              <a:rPr lang="en-US" i="1" dirty="0" err="1" smtClean="0">
                <a:solidFill>
                  <a:srgbClr val="000000"/>
                </a:solidFill>
                <a:latin typeface="Arial" panose="020B0604020202020204" pitchFamily="34" charset="0"/>
                <a:cs typeface="Arial" panose="020B0604020202020204" pitchFamily="34" charset="0"/>
              </a:rPr>
              <a:t>Kondev</a:t>
            </a:r>
            <a:r>
              <a:rPr lang="en-US" i="1" dirty="0" smtClean="0">
                <a:solidFill>
                  <a:srgbClr val="000000"/>
                </a:solidFill>
                <a:latin typeface="Arial" panose="020B0604020202020204" pitchFamily="34" charset="0"/>
                <a:cs typeface="Arial" panose="020B0604020202020204" pitchFamily="34" charset="0"/>
              </a:rPr>
              <a:t> in preparation of the white paper</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967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362" y="292040"/>
            <a:ext cx="7538484" cy="485775"/>
          </a:xfrm>
          <a:prstGeom prst="rect">
            <a:avLst/>
          </a:prstGeom>
        </p:spPr>
        <p:txBody>
          <a:bodyPr>
            <a:noAutofit/>
          </a:body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Program</a:t>
            </a:r>
            <a:endParaRPr lang="en-US" sz="24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r="5123" b="4615"/>
          <a:stretch/>
        </p:blipFill>
        <p:spPr>
          <a:xfrm>
            <a:off x="151961" y="1052623"/>
            <a:ext cx="4937341" cy="5135525"/>
          </a:xfrm>
          <a:prstGeom prst="rect">
            <a:avLst/>
          </a:prstGeom>
        </p:spPr>
      </p:pic>
      <p:sp>
        <p:nvSpPr>
          <p:cNvPr id="5" name="TextBox 4"/>
          <p:cNvSpPr txBox="1"/>
          <p:nvPr/>
        </p:nvSpPr>
        <p:spPr>
          <a:xfrm>
            <a:off x="5415517" y="1127051"/>
            <a:ext cx="2881423" cy="2585323"/>
          </a:xfrm>
          <a:prstGeom prst="rect">
            <a:avLst/>
          </a:prstGeom>
          <a:noFill/>
        </p:spPr>
        <p:txBody>
          <a:bodyPr wrap="square" rtlCol="0">
            <a:spAutoFit/>
          </a:bodyPr>
          <a:lstStyle/>
          <a:p>
            <a:r>
              <a:rPr lang="en-US" b="1" u="sng" dirty="0"/>
              <a:t>9</a:t>
            </a:r>
            <a:r>
              <a:rPr lang="en-US" b="1" u="sng" dirty="0" smtClean="0"/>
              <a:t> Overview Speakers:</a:t>
            </a:r>
            <a:endParaRPr lang="en-US" sz="1600" dirty="0"/>
          </a:p>
          <a:p>
            <a:r>
              <a:rPr lang="en-US" sz="1600" dirty="0" smtClean="0"/>
              <a:t>B</a:t>
            </a:r>
            <a:r>
              <a:rPr lang="en-US" sz="1600" dirty="0"/>
              <a:t>. </a:t>
            </a:r>
            <a:r>
              <a:rPr lang="en-US" sz="1600" dirty="0" err="1"/>
              <a:t>Balantekin</a:t>
            </a:r>
            <a:r>
              <a:rPr lang="en-US" sz="1600" dirty="0"/>
              <a:t> (Wisconsin)</a:t>
            </a:r>
          </a:p>
          <a:p>
            <a:r>
              <a:rPr lang="en-US" sz="1600" dirty="0"/>
              <a:t>A. Brown (MSU)</a:t>
            </a:r>
          </a:p>
          <a:p>
            <a:r>
              <a:rPr lang="en-US" sz="1600" dirty="0"/>
              <a:t>R. Casten (Yale)</a:t>
            </a:r>
          </a:p>
          <a:p>
            <a:r>
              <a:rPr lang="en-US" sz="1600" dirty="0"/>
              <a:t>A. Champagne (North Carolina)</a:t>
            </a:r>
          </a:p>
          <a:p>
            <a:r>
              <a:rPr lang="en-US" sz="1600" dirty="0"/>
              <a:t>H. Crawford (LBNL)	</a:t>
            </a:r>
          </a:p>
          <a:p>
            <a:r>
              <a:rPr lang="en-US" sz="1600" dirty="0"/>
              <a:t>L. McCutchan (BNL)</a:t>
            </a:r>
          </a:p>
          <a:p>
            <a:r>
              <a:rPr lang="en-US" sz="1600" dirty="0"/>
              <a:t>G. Savard (ANL</a:t>
            </a:r>
            <a:r>
              <a:rPr lang="en-US" sz="1600" dirty="0" smtClean="0"/>
              <a:t>)</a:t>
            </a:r>
            <a:endParaRPr lang="en-US" sz="1600" dirty="0"/>
          </a:p>
          <a:p>
            <a:r>
              <a:rPr lang="en-US" sz="1600" dirty="0"/>
              <a:t>B. Sherrill (MSU</a:t>
            </a:r>
            <a:r>
              <a:rPr lang="en-US" sz="1600" dirty="0" smtClean="0"/>
              <a:t>)</a:t>
            </a:r>
            <a:endParaRPr lang="en-US" sz="1600" dirty="0"/>
          </a:p>
          <a:p>
            <a:r>
              <a:rPr lang="en-US" sz="1600" dirty="0"/>
              <a:t>L. Sobotka (WUSL</a:t>
            </a:r>
            <a:r>
              <a:rPr lang="en-US" sz="1600" dirty="0" smtClean="0"/>
              <a:t>)</a:t>
            </a:r>
            <a:endParaRPr lang="en-US" sz="1600" dirty="0"/>
          </a:p>
        </p:txBody>
      </p:sp>
      <p:sp>
        <p:nvSpPr>
          <p:cNvPr id="10" name="TextBox 9"/>
          <p:cNvSpPr txBox="1"/>
          <p:nvPr/>
        </p:nvSpPr>
        <p:spPr>
          <a:xfrm>
            <a:off x="5415517" y="3886198"/>
            <a:ext cx="3664688" cy="2092881"/>
          </a:xfrm>
          <a:prstGeom prst="rect">
            <a:avLst/>
          </a:prstGeom>
          <a:noFill/>
        </p:spPr>
        <p:txBody>
          <a:bodyPr wrap="square" rtlCol="0">
            <a:spAutoFit/>
          </a:bodyPr>
          <a:lstStyle/>
          <a:p>
            <a:r>
              <a:rPr lang="en-US" b="1" u="sng" dirty="0" smtClean="0"/>
              <a:t>20 Contributed Talks:</a:t>
            </a:r>
            <a:endParaRPr lang="en-US" sz="1600" dirty="0"/>
          </a:p>
          <a:p>
            <a:r>
              <a:rPr lang="en-US" sz="1400" dirty="0"/>
              <a:t>M. Almond (ORNL), L. Bernstein (LBNL), M.P. Carpenter (ANL), J. Clark (ANL), J. Greene (ANL), D.J. Hartley (USNA), B. Kay (ANL), T. Koi (SLAC), F.G. Kondev (ANL), H-Y. Lee (LANL), S. Liddick (MSU), E. Olsen (MSU), G. </a:t>
            </a:r>
            <a:r>
              <a:rPr lang="en-US" sz="1400" dirty="0" err="1"/>
              <a:t>Perdikakis</a:t>
            </a:r>
            <a:r>
              <a:rPr lang="en-US" sz="1400" dirty="0"/>
              <a:t> (CMU), M. </a:t>
            </a:r>
            <a:r>
              <a:rPr lang="en-US" sz="1400" dirty="0" err="1"/>
              <a:t>Redshaw</a:t>
            </a:r>
            <a:r>
              <a:rPr lang="en-US" sz="1400" dirty="0"/>
              <a:t> (MSU), A. Rogers (UMass Lowell), K. </a:t>
            </a:r>
            <a:r>
              <a:rPr lang="en-US" sz="1400" dirty="0" err="1"/>
              <a:t>Rykaczewski</a:t>
            </a:r>
            <a:r>
              <a:rPr lang="en-US" sz="1400" dirty="0"/>
              <a:t> (ORNL), H. Schatz (MSU), M. Smith (ORNL), O. Tarasov (MSU), C-Y. Wu (LLNL)</a:t>
            </a:r>
          </a:p>
        </p:txBody>
      </p:sp>
    </p:spTree>
    <p:extLst>
      <p:ext uri="{BB962C8B-B14F-4D97-AF65-F5344CB8AC3E}">
        <p14:creationId xmlns:p14="http://schemas.microsoft.com/office/powerpoint/2010/main" val="1628507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17885" y="295400"/>
            <a:ext cx="8702675" cy="485775"/>
          </a:xfrm>
          <a:prstGeom prst="rect">
            <a:avLst/>
          </a:prstGeom>
        </p:spPr>
        <p:txBody>
          <a:bodyPr>
            <a:noAutofit/>
          </a:bodyPr>
          <a:lstStyle/>
          <a:p>
            <a:pPr>
              <a:lnSpc>
                <a:spcPct val="100000"/>
              </a:lnSpc>
            </a:pPr>
            <a:r>
              <a:rPr lang="en-US" sz="2400" b="1" dirty="0">
                <a:solidFill>
                  <a:schemeClr val="bg1"/>
                </a:solidFill>
                <a:latin typeface="Arial" panose="020B0604020202020204" pitchFamily="34" charset="0"/>
                <a:cs typeface="Arial" panose="020B0604020202020204" pitchFamily="34" charset="0"/>
              </a:rPr>
              <a:t>Different interpretation of needs and </a:t>
            </a:r>
            <a:r>
              <a:rPr lang="en-US" sz="2400" b="1" dirty="0" smtClean="0">
                <a:solidFill>
                  <a:schemeClr val="bg1"/>
                </a:solidFill>
                <a:latin typeface="Arial" panose="020B0604020202020204" pitchFamily="34" charset="0"/>
                <a:cs typeface="Arial" panose="020B0604020202020204" pitchFamily="34" charset="0"/>
              </a:rPr>
              <a:t>capabilities</a:t>
            </a:r>
            <a:endParaRPr lang="en-US" sz="24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90139" y="1169162"/>
            <a:ext cx="8958168" cy="21588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5"/>
          <p:cNvSpPr txBox="1"/>
          <p:nvPr/>
        </p:nvSpPr>
        <p:spPr>
          <a:xfrm>
            <a:off x="260535" y="1838548"/>
            <a:ext cx="8361881" cy="1400383"/>
          </a:xfrm>
          <a:prstGeom prst="rect">
            <a:avLst/>
          </a:prstGeom>
          <a:noFill/>
        </p:spPr>
        <p:txBody>
          <a:bodyPr wrap="square" rtlCol="0">
            <a:spAutoFit/>
          </a:bodyPr>
          <a:lstStyle/>
          <a:p>
            <a:pPr marL="1658938" indent="-1658938">
              <a:spcAft>
                <a:spcPts val="600"/>
              </a:spcAft>
            </a:pPr>
            <a:r>
              <a:rPr lang="en-US" sz="2000" dirty="0" smtClean="0">
                <a:latin typeface="Arial" panose="020B0604020202020204" pitchFamily="34" charset="0"/>
                <a:cs typeface="Arial" panose="020B0604020202020204" pitchFamily="34" charset="0"/>
              </a:rPr>
              <a:t>Needs:	Accurate nuclear </a:t>
            </a:r>
            <a:r>
              <a:rPr lang="en-US" sz="2000" dirty="0">
                <a:latin typeface="Arial" panose="020B0604020202020204" pitchFamily="34" charset="0"/>
                <a:cs typeface="Arial" panose="020B0604020202020204" pitchFamily="34" charset="0"/>
              </a:rPr>
              <a:t>data which </a:t>
            </a:r>
            <a:r>
              <a:rPr lang="en-US" sz="2000" dirty="0" smtClean="0">
                <a:latin typeface="Arial" panose="020B0604020202020204" pitchFamily="34" charset="0"/>
                <a:cs typeface="Arial" panose="020B0604020202020204" pitchFamily="34" charset="0"/>
              </a:rPr>
              <a:t>may have a significant impact </a:t>
            </a:r>
            <a:r>
              <a:rPr lang="en-US" sz="2000" dirty="0">
                <a:latin typeface="Arial" panose="020B0604020202020204" pitchFamily="34" charset="0"/>
                <a:cs typeface="Arial" panose="020B0604020202020204" pitchFamily="34" charset="0"/>
              </a:rPr>
              <a:t>on </a:t>
            </a:r>
            <a:r>
              <a:rPr lang="en-US" sz="2000" dirty="0" smtClean="0">
                <a:latin typeface="Arial" panose="020B0604020202020204" pitchFamily="34" charset="0"/>
                <a:cs typeface="Arial" panose="020B0604020202020204" pitchFamily="34" charset="0"/>
              </a:rPr>
              <a:t>application related calculations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simulations </a:t>
            </a:r>
          </a:p>
          <a:p>
            <a:pPr marL="1658938" indent="-1658938"/>
            <a:r>
              <a:rPr lang="en-US" sz="2000" dirty="0" smtClean="0">
                <a:latin typeface="Arial" panose="020B0604020202020204" pitchFamily="34" charset="0"/>
                <a:cs typeface="Arial" panose="020B0604020202020204" pitchFamily="34" charset="0"/>
              </a:rPr>
              <a:t>Capabilities: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Experimental </a:t>
            </a:r>
            <a:r>
              <a:rPr lang="en-US" sz="2000" dirty="0">
                <a:latin typeface="Arial" panose="020B0604020202020204" pitchFamily="34" charset="0"/>
                <a:cs typeface="Arial" panose="020B0604020202020204" pitchFamily="34" charset="0"/>
              </a:rPr>
              <a:t>facilities </a:t>
            </a:r>
            <a:r>
              <a:rPr lang="en-US" sz="2000" dirty="0" smtClean="0">
                <a:latin typeface="Arial" panose="020B0604020202020204" pitchFamily="34" charset="0"/>
                <a:cs typeface="Arial" panose="020B0604020202020204" pitchFamily="34" charset="0"/>
              </a:rPr>
              <a:t>available to perform the necessary experiments</a:t>
            </a:r>
            <a:endParaRPr lang="en-US" sz="2000" dirty="0">
              <a:latin typeface="Arial" panose="020B0604020202020204" pitchFamily="34" charset="0"/>
              <a:cs typeface="Arial" panose="020B0604020202020204" pitchFamily="34" charset="0"/>
            </a:endParaRPr>
          </a:p>
        </p:txBody>
      </p:sp>
      <p:sp>
        <p:nvSpPr>
          <p:cNvPr id="17" name="Rectangle 16"/>
          <p:cNvSpPr/>
          <p:nvPr/>
        </p:nvSpPr>
        <p:spPr>
          <a:xfrm>
            <a:off x="130717" y="1278228"/>
            <a:ext cx="8642706" cy="430887"/>
          </a:xfrm>
          <a:prstGeom prst="rect">
            <a:avLst/>
          </a:prstGeom>
        </p:spPr>
        <p:txBody>
          <a:bodyPr wrap="square">
            <a:spAutoFit/>
          </a:bodyPr>
          <a:lstStyle/>
          <a:p>
            <a:r>
              <a:rPr lang="en-US" sz="2200" i="1" dirty="0" smtClean="0">
                <a:solidFill>
                  <a:srgbClr val="000000"/>
                </a:solidFill>
                <a:latin typeface="Arial" panose="020B0604020202020204" pitchFamily="34" charset="0"/>
                <a:cs typeface="Arial" panose="020B0604020202020204" pitchFamily="34" charset="0"/>
              </a:rPr>
              <a:t>Workshop on Nuclear </a:t>
            </a:r>
            <a:r>
              <a:rPr lang="en-US" sz="2200" i="1" dirty="0">
                <a:solidFill>
                  <a:srgbClr val="000000"/>
                </a:solidFill>
                <a:latin typeface="Arial" panose="020B0604020202020204" pitchFamily="34" charset="0"/>
                <a:cs typeface="Arial" panose="020B0604020202020204" pitchFamily="34" charset="0"/>
              </a:rPr>
              <a:t>Data Needs and Capabilities for Applications</a:t>
            </a:r>
            <a:endParaRPr lang="en-US" sz="2200" i="1" dirty="0">
              <a:latin typeface="Arial" panose="020B0604020202020204" pitchFamily="34" charset="0"/>
              <a:cs typeface="Arial" panose="020B0604020202020204" pitchFamily="34" charset="0"/>
            </a:endParaRPr>
          </a:p>
        </p:txBody>
      </p:sp>
      <p:sp>
        <p:nvSpPr>
          <p:cNvPr id="18" name="TextBox 17"/>
          <p:cNvSpPr txBox="1"/>
          <p:nvPr/>
        </p:nvSpPr>
        <p:spPr>
          <a:xfrm>
            <a:off x="221925" y="4359066"/>
            <a:ext cx="8400491" cy="1708160"/>
          </a:xfrm>
          <a:prstGeom prst="rect">
            <a:avLst/>
          </a:prstGeom>
          <a:noFill/>
        </p:spPr>
        <p:txBody>
          <a:bodyPr wrap="square" rtlCol="0">
            <a:spAutoFit/>
          </a:bodyPr>
          <a:lstStyle/>
          <a:p>
            <a:pPr marL="1658938" indent="-1658938">
              <a:spcAft>
                <a:spcPts val="600"/>
              </a:spcAft>
            </a:pPr>
            <a:r>
              <a:rPr lang="en-US" sz="2000" dirty="0" smtClean="0">
                <a:latin typeface="Arial" panose="020B0604020202020204" pitchFamily="34" charset="0"/>
                <a:cs typeface="Arial" panose="020B0604020202020204" pitchFamily="34" charset="0"/>
              </a:rPr>
              <a:t>Needs:	Existence of complete up-to-date evaluated nuclear data bases as the basis for data interpretation and planning future experiments</a:t>
            </a:r>
          </a:p>
          <a:p>
            <a:pPr marL="1658938" indent="-1658938"/>
            <a:r>
              <a:rPr lang="en-US" sz="2000" dirty="0" smtClean="0">
                <a:latin typeface="Arial" panose="020B0604020202020204" pitchFamily="34" charset="0"/>
                <a:cs typeface="Arial" panose="020B0604020202020204" pitchFamily="34" charset="0"/>
              </a:rPr>
              <a:t>Capabilities:	Available tools to interpret and analyze the existing evaluated data</a:t>
            </a:r>
            <a:endParaRPr lang="en-US" sz="2000" dirty="0">
              <a:latin typeface="Arial" panose="020B0604020202020204" pitchFamily="34" charset="0"/>
              <a:cs typeface="Arial" panose="020B0604020202020204" pitchFamily="34" charset="0"/>
            </a:endParaRPr>
          </a:p>
        </p:txBody>
      </p:sp>
      <p:sp>
        <p:nvSpPr>
          <p:cNvPr id="19" name="Rectangle 18"/>
          <p:cNvSpPr/>
          <p:nvPr/>
        </p:nvSpPr>
        <p:spPr>
          <a:xfrm>
            <a:off x="130717" y="3707014"/>
            <a:ext cx="8767482" cy="430887"/>
          </a:xfrm>
          <a:prstGeom prst="rect">
            <a:avLst/>
          </a:prstGeom>
        </p:spPr>
        <p:txBody>
          <a:bodyPr wrap="square">
            <a:spAutoFit/>
          </a:bodyPr>
          <a:lstStyle/>
          <a:p>
            <a:r>
              <a:rPr lang="en-US" sz="2200" i="1" dirty="0" smtClean="0">
                <a:solidFill>
                  <a:srgbClr val="000000"/>
                </a:solidFill>
                <a:latin typeface="Arial" panose="020B0604020202020204" pitchFamily="34" charset="0"/>
                <a:cs typeface="Arial" panose="020B0604020202020204" pitchFamily="34" charset="0"/>
              </a:rPr>
              <a:t>Workshop on Nuclear </a:t>
            </a:r>
            <a:r>
              <a:rPr lang="en-US" sz="2200" i="1" dirty="0">
                <a:solidFill>
                  <a:srgbClr val="000000"/>
                </a:solidFill>
                <a:latin typeface="Arial" panose="020B0604020202020204" pitchFamily="34" charset="0"/>
                <a:cs typeface="Arial" panose="020B0604020202020204" pitchFamily="34" charset="0"/>
              </a:rPr>
              <a:t>Data Needs and Capabilities for </a:t>
            </a:r>
            <a:r>
              <a:rPr lang="en-US" sz="2200" i="1" dirty="0" smtClean="0">
                <a:solidFill>
                  <a:srgbClr val="000000"/>
                </a:solidFill>
                <a:latin typeface="Arial" panose="020B0604020202020204" pitchFamily="34" charset="0"/>
                <a:cs typeface="Arial" panose="020B0604020202020204" pitchFamily="34" charset="0"/>
              </a:rPr>
              <a:t>Basic Science</a:t>
            </a:r>
          </a:p>
        </p:txBody>
      </p:sp>
      <p:sp>
        <p:nvSpPr>
          <p:cNvPr id="42" name="Rectangle 41"/>
          <p:cNvSpPr/>
          <p:nvPr/>
        </p:nvSpPr>
        <p:spPr>
          <a:xfrm>
            <a:off x="93679" y="3618194"/>
            <a:ext cx="8958168" cy="2449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96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53492" y="2630961"/>
            <a:ext cx="3573793" cy="285967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6" name="Group 15"/>
          <p:cNvGrpSpPr/>
          <p:nvPr/>
        </p:nvGrpSpPr>
        <p:grpSpPr>
          <a:xfrm>
            <a:off x="5507549" y="3579193"/>
            <a:ext cx="1521175" cy="436049"/>
            <a:chOff x="3782681" y="2813536"/>
            <a:chExt cx="3501142" cy="1195180"/>
          </a:xfrm>
        </p:grpSpPr>
        <p:sp>
          <p:nvSpPr>
            <p:cNvPr id="17" name="Rounded Rectangle 16"/>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Dissemination</a:t>
              </a:r>
              <a:endParaRPr lang="en-US" sz="16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6522644" y="2859600"/>
            <a:ext cx="1398606" cy="436049"/>
            <a:chOff x="3567479" y="2813536"/>
            <a:chExt cx="3997804" cy="1195180"/>
          </a:xfrm>
        </p:grpSpPr>
        <p:sp>
          <p:nvSpPr>
            <p:cNvPr id="20" name="Rounded Rectangle 19"/>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3567479" y="2871882"/>
              <a:ext cx="3997804" cy="1078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Experiments</a:t>
              </a:r>
              <a:endParaRPr lang="en-US" sz="16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7470914" y="3579192"/>
            <a:ext cx="1363804" cy="436049"/>
            <a:chOff x="3782681" y="2813536"/>
            <a:chExt cx="3501142" cy="1195180"/>
          </a:xfrm>
        </p:grpSpPr>
        <p:sp>
          <p:nvSpPr>
            <p:cNvPr id="23" name="Rounded Rectangle 22"/>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dirty="0" smtClean="0">
                  <a:latin typeface="Arial" panose="020B0604020202020204" pitchFamily="34" charset="0"/>
                  <a:cs typeface="Arial" panose="020B0604020202020204" pitchFamily="34" charset="0"/>
                </a:rPr>
                <a:t>Compilations</a:t>
              </a:r>
              <a:endParaRPr lang="en-US" sz="1600" kern="1200" dirty="0">
                <a:latin typeface="Arial" panose="020B0604020202020204" pitchFamily="34" charset="0"/>
                <a:cs typeface="Arial" panose="020B0604020202020204" pitchFamily="34" charset="0"/>
              </a:endParaRPr>
            </a:p>
          </p:txBody>
        </p:sp>
      </p:grpSp>
      <p:grpSp>
        <p:nvGrpSpPr>
          <p:cNvPr id="25" name="Group 24"/>
          <p:cNvGrpSpPr/>
          <p:nvPr/>
        </p:nvGrpSpPr>
        <p:grpSpPr>
          <a:xfrm>
            <a:off x="6533994" y="4369085"/>
            <a:ext cx="1379983" cy="436049"/>
            <a:chOff x="3782681" y="2813536"/>
            <a:chExt cx="3501142" cy="1195180"/>
          </a:xfrm>
        </p:grpSpPr>
        <p:sp>
          <p:nvSpPr>
            <p:cNvPr id="26" name="Rounded Rectangle 25"/>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p:nvPr/>
          </p:nvSpPr>
          <p:spPr>
            <a:xfrm>
              <a:off x="3841024" y="2871882"/>
              <a:ext cx="3442799" cy="1078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Evaluation</a:t>
              </a:r>
              <a:endParaRPr lang="en-US" sz="16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5547891" y="4961341"/>
            <a:ext cx="1044436" cy="436049"/>
            <a:chOff x="3782681" y="2813536"/>
            <a:chExt cx="3501142" cy="1195180"/>
          </a:xfrm>
        </p:grpSpPr>
        <p:sp>
          <p:nvSpPr>
            <p:cNvPr id="29" name="Rounded Rectangle 28"/>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Archival</a:t>
              </a:r>
              <a:endParaRPr lang="en-US" sz="1600" kern="1200" dirty="0">
                <a:latin typeface="Arial" panose="020B0604020202020204" pitchFamily="34" charset="0"/>
                <a:cs typeface="Arial" panose="020B0604020202020204" pitchFamily="34" charset="0"/>
              </a:endParaRPr>
            </a:p>
          </p:txBody>
        </p:sp>
      </p:grpSp>
      <p:cxnSp>
        <p:nvCxnSpPr>
          <p:cNvPr id="32" name="Straight Arrow Connector 31"/>
          <p:cNvCxnSpPr/>
          <p:nvPr/>
        </p:nvCxnSpPr>
        <p:spPr>
          <a:xfrm>
            <a:off x="5828306" y="4101552"/>
            <a:ext cx="3731" cy="82363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85865" y="4932862"/>
            <a:ext cx="1441420" cy="523220"/>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USNDP</a:t>
            </a:r>
            <a:endParaRPr lang="en-US" sz="2800" dirty="0">
              <a:solidFill>
                <a:srgbClr val="0070C0"/>
              </a:solidFill>
              <a:latin typeface="Arial" panose="020B0604020202020204" pitchFamily="34" charset="0"/>
              <a:cs typeface="Arial" panose="020B0604020202020204" pitchFamily="34" charset="0"/>
            </a:endParaRPr>
          </a:p>
        </p:txBody>
      </p:sp>
      <p:sp>
        <p:nvSpPr>
          <p:cNvPr id="34" name="Arc 33"/>
          <p:cNvSpPr/>
          <p:nvPr/>
        </p:nvSpPr>
        <p:spPr>
          <a:xfrm>
            <a:off x="6181701" y="2765797"/>
            <a:ext cx="2121408" cy="2148840"/>
          </a:xfrm>
          <a:prstGeom prst="arc">
            <a:avLst>
              <a:gd name="adj1" fmla="val 18449569"/>
              <a:gd name="adj2" fmla="val 20627794"/>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Arc 34"/>
          <p:cNvSpPr/>
          <p:nvPr/>
        </p:nvSpPr>
        <p:spPr>
          <a:xfrm>
            <a:off x="6159857" y="2757632"/>
            <a:ext cx="2121408" cy="2148840"/>
          </a:xfrm>
          <a:prstGeom prst="arc">
            <a:avLst>
              <a:gd name="adj1" fmla="val 898370"/>
              <a:gd name="adj2" fmla="val 2926533"/>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Arc 35"/>
          <p:cNvSpPr/>
          <p:nvPr/>
        </p:nvSpPr>
        <p:spPr>
          <a:xfrm>
            <a:off x="6163720" y="2749170"/>
            <a:ext cx="2121408" cy="2148840"/>
          </a:xfrm>
          <a:prstGeom prst="arc">
            <a:avLst>
              <a:gd name="adj1" fmla="val 8092719"/>
              <a:gd name="adj2" fmla="val 10057177"/>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43" name="Straight Arrow Connector 42"/>
          <p:cNvCxnSpPr/>
          <p:nvPr/>
        </p:nvCxnSpPr>
        <p:spPr>
          <a:xfrm flipH="1" flipV="1">
            <a:off x="4990908" y="2706736"/>
            <a:ext cx="1190793" cy="7376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138365" y="2166138"/>
            <a:ext cx="1285812" cy="7928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USNDP and applications</a:t>
            </a:r>
            <a:endParaRPr lang="en-US" sz="2400" b="1" dirty="0">
              <a:solidFill>
                <a:schemeClr val="bg1"/>
              </a:solidFill>
              <a:latin typeface="Arial" panose="020B0604020202020204" pitchFamily="34" charset="0"/>
              <a:cs typeface="Arial" panose="020B0604020202020204" pitchFamily="34" charset="0"/>
            </a:endParaRPr>
          </a:p>
        </p:txBody>
      </p:sp>
      <p:sp>
        <p:nvSpPr>
          <p:cNvPr id="55" name="TextBox 54"/>
          <p:cNvSpPr txBox="1"/>
          <p:nvPr/>
        </p:nvSpPr>
        <p:spPr>
          <a:xfrm>
            <a:off x="8094" y="3806040"/>
            <a:ext cx="5423872" cy="2123658"/>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Nuclear physics applications (for example isotope production, nuclear security and nuclear energy) continue to strongly depend on the measurement, publication, compilation, and evaluation of experimental nuclear data</a:t>
            </a:r>
            <a:endParaRPr lang="en-US" sz="2200" dirty="0">
              <a:latin typeface="Arial" panose="020B0604020202020204" pitchFamily="34" charset="0"/>
              <a:cs typeface="Arial" panose="020B0604020202020204" pitchFamily="34" charset="0"/>
            </a:endParaRPr>
          </a:p>
        </p:txBody>
      </p:sp>
      <p:sp>
        <p:nvSpPr>
          <p:cNvPr id="31" name="Explosion 2 30"/>
          <p:cNvSpPr/>
          <p:nvPr/>
        </p:nvSpPr>
        <p:spPr>
          <a:xfrm>
            <a:off x="205784" y="1052446"/>
            <a:ext cx="3155983" cy="256239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4"/>
          <p:cNvSpPr/>
          <p:nvPr/>
        </p:nvSpPr>
        <p:spPr>
          <a:xfrm>
            <a:off x="837690" y="2067669"/>
            <a:ext cx="1837917" cy="4741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b="1" i="1" kern="1200" dirty="0" smtClean="0">
                <a:solidFill>
                  <a:schemeClr val="tx1"/>
                </a:solidFill>
                <a:latin typeface="Arial" panose="020B0604020202020204" pitchFamily="34" charset="0"/>
                <a:cs typeface="Arial" panose="020B0604020202020204" pitchFamily="34" charset="0"/>
              </a:rPr>
              <a:t>Innovations</a:t>
            </a:r>
          </a:p>
          <a:p>
            <a:pPr lvl="0" algn="ctr" defTabSz="977900">
              <a:lnSpc>
                <a:spcPct val="90000"/>
              </a:lnSpc>
              <a:spcBef>
                <a:spcPct val="0"/>
              </a:spcBef>
              <a:spcAft>
                <a:spcPct val="35000"/>
              </a:spcAft>
            </a:pPr>
            <a:r>
              <a:rPr lang="en-US" b="1" i="1" dirty="0" smtClean="0">
                <a:solidFill>
                  <a:schemeClr val="tx1"/>
                </a:solidFill>
                <a:latin typeface="Arial" panose="020B0604020202020204" pitchFamily="34" charset="0"/>
                <a:cs typeface="Arial" panose="020B0604020202020204" pitchFamily="34" charset="0"/>
              </a:rPr>
              <a:t>New techniques</a:t>
            </a:r>
          </a:p>
          <a:p>
            <a:pPr lvl="0" algn="ctr" defTabSz="977900">
              <a:lnSpc>
                <a:spcPct val="90000"/>
              </a:lnSpc>
              <a:spcBef>
                <a:spcPct val="0"/>
              </a:spcBef>
              <a:spcAft>
                <a:spcPct val="35000"/>
              </a:spcAft>
            </a:pPr>
            <a:r>
              <a:rPr lang="en-US" b="1" i="1" kern="1200" dirty="0" smtClean="0">
                <a:solidFill>
                  <a:schemeClr val="tx1"/>
                </a:solidFill>
                <a:latin typeface="Arial" panose="020B0604020202020204" pitchFamily="34" charset="0"/>
                <a:cs typeface="Arial" panose="020B0604020202020204" pitchFamily="34" charset="0"/>
              </a:rPr>
              <a:t>New devices</a:t>
            </a:r>
            <a:endParaRPr lang="en-US" b="1" i="1" kern="1200" dirty="0">
              <a:solidFill>
                <a:schemeClr val="tx1"/>
              </a:solidFill>
              <a:latin typeface="Arial" panose="020B0604020202020204" pitchFamily="34" charset="0"/>
              <a:cs typeface="Arial" panose="020B0604020202020204" pitchFamily="34" charset="0"/>
            </a:endParaRPr>
          </a:p>
        </p:txBody>
      </p:sp>
      <p:grpSp>
        <p:nvGrpSpPr>
          <p:cNvPr id="38" name="Group 37"/>
          <p:cNvGrpSpPr/>
          <p:nvPr/>
        </p:nvGrpSpPr>
        <p:grpSpPr>
          <a:xfrm>
            <a:off x="2635257" y="1887370"/>
            <a:ext cx="2507141" cy="853563"/>
            <a:chOff x="3602582" y="2933394"/>
            <a:chExt cx="3997804" cy="1075322"/>
          </a:xfrm>
        </p:grpSpPr>
        <p:sp>
          <p:nvSpPr>
            <p:cNvPr id="39" name="Rounded Rectangle 38"/>
            <p:cNvSpPr/>
            <p:nvPr/>
          </p:nvSpPr>
          <p:spPr>
            <a:xfrm>
              <a:off x="3782682" y="2933394"/>
              <a:ext cx="3501143" cy="1075322"/>
            </a:xfrm>
            <a:prstGeom prst="roundRect">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602582" y="3040980"/>
              <a:ext cx="3997804" cy="789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Applications</a:t>
              </a:r>
              <a:endParaRPr lang="en-US" sz="2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16286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5911" y="2870083"/>
            <a:ext cx="3866987" cy="285967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6" name="Group 15"/>
          <p:cNvGrpSpPr/>
          <p:nvPr/>
        </p:nvGrpSpPr>
        <p:grpSpPr>
          <a:xfrm>
            <a:off x="369968" y="3818315"/>
            <a:ext cx="1521175" cy="436049"/>
            <a:chOff x="3782681" y="2813536"/>
            <a:chExt cx="3501142" cy="1195180"/>
          </a:xfrm>
        </p:grpSpPr>
        <p:sp>
          <p:nvSpPr>
            <p:cNvPr id="17" name="Rounded Rectangle 16"/>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Dissemination</a:t>
              </a:r>
              <a:endParaRPr lang="en-US" sz="1600" kern="1200" dirty="0">
                <a:latin typeface="Arial" panose="020B0604020202020204" pitchFamily="34" charset="0"/>
                <a:cs typeface="Arial" panose="020B0604020202020204" pitchFamily="34" charset="0"/>
              </a:endParaRPr>
            </a:p>
          </p:txBody>
        </p:sp>
      </p:grpSp>
      <p:sp>
        <p:nvSpPr>
          <p:cNvPr id="20" name="Rounded Rectangle 19"/>
          <p:cNvSpPr/>
          <p:nvPr/>
        </p:nvSpPr>
        <p:spPr>
          <a:xfrm>
            <a:off x="1444622" y="1472799"/>
            <a:ext cx="1516778" cy="2009110"/>
          </a:xfrm>
          <a:prstGeom prst="roundRect">
            <a:avLst/>
          </a:prstGeom>
          <a:gradFill>
            <a:gsLst>
              <a:gs pos="0">
                <a:srgbClr val="FF0000"/>
              </a:gs>
              <a:gs pos="100000">
                <a:schemeClr val="accent1"/>
              </a:gs>
            </a:gsLst>
            <a:lin ang="54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1563261" y="3148681"/>
            <a:ext cx="1301193" cy="2336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Experiments</a:t>
            </a:r>
            <a:endParaRPr lang="en-US" sz="1600" kern="1200" dirty="0">
              <a:latin typeface="Arial" panose="020B0604020202020204" pitchFamily="34" charset="0"/>
              <a:cs typeface="Arial" panose="020B0604020202020204" pitchFamily="34" charset="0"/>
            </a:endParaRPr>
          </a:p>
        </p:txBody>
      </p:sp>
      <p:grpSp>
        <p:nvGrpSpPr>
          <p:cNvPr id="22" name="Group 21"/>
          <p:cNvGrpSpPr/>
          <p:nvPr/>
        </p:nvGrpSpPr>
        <p:grpSpPr>
          <a:xfrm>
            <a:off x="2567259" y="3818314"/>
            <a:ext cx="1363804" cy="436049"/>
            <a:chOff x="3782681" y="2813536"/>
            <a:chExt cx="3501142" cy="1195180"/>
          </a:xfrm>
        </p:grpSpPr>
        <p:sp>
          <p:nvSpPr>
            <p:cNvPr id="23" name="Rounded Rectangle 22"/>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dirty="0" smtClean="0">
                  <a:latin typeface="Arial" panose="020B0604020202020204" pitchFamily="34" charset="0"/>
                  <a:cs typeface="Arial" panose="020B0604020202020204" pitchFamily="34" charset="0"/>
                </a:rPr>
                <a:t>Compilations</a:t>
              </a:r>
              <a:endParaRPr lang="en-US" sz="1600" kern="1200" dirty="0">
                <a:latin typeface="Arial" panose="020B0604020202020204" pitchFamily="34" charset="0"/>
                <a:cs typeface="Arial" panose="020B0604020202020204" pitchFamily="34" charset="0"/>
              </a:endParaRPr>
            </a:p>
          </p:txBody>
        </p:sp>
      </p:grpSp>
      <p:grpSp>
        <p:nvGrpSpPr>
          <p:cNvPr id="25" name="Group 24"/>
          <p:cNvGrpSpPr/>
          <p:nvPr/>
        </p:nvGrpSpPr>
        <p:grpSpPr>
          <a:xfrm>
            <a:off x="1502743" y="4608207"/>
            <a:ext cx="1379983" cy="436049"/>
            <a:chOff x="3782681" y="2813536"/>
            <a:chExt cx="3501142" cy="1195180"/>
          </a:xfrm>
        </p:grpSpPr>
        <p:sp>
          <p:nvSpPr>
            <p:cNvPr id="26" name="Rounded Rectangle 25"/>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p:nvPr/>
          </p:nvSpPr>
          <p:spPr>
            <a:xfrm>
              <a:off x="3841024" y="2871882"/>
              <a:ext cx="3442799" cy="1078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Evaluation</a:t>
              </a:r>
              <a:endParaRPr lang="en-US" sz="16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410310" y="5200463"/>
            <a:ext cx="1044436" cy="436049"/>
            <a:chOff x="3782681" y="2813536"/>
            <a:chExt cx="3501142" cy="1195180"/>
          </a:xfrm>
        </p:grpSpPr>
        <p:sp>
          <p:nvSpPr>
            <p:cNvPr id="29" name="Rounded Rectangle 28"/>
            <p:cNvSpPr/>
            <p:nvPr/>
          </p:nvSpPr>
          <p:spPr>
            <a:xfrm>
              <a:off x="3782681" y="2813536"/>
              <a:ext cx="3501142" cy="11951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3841024" y="2871881"/>
              <a:ext cx="3442799" cy="1078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Archival</a:t>
              </a:r>
              <a:endParaRPr lang="en-US" sz="1600" kern="1200" dirty="0">
                <a:latin typeface="Arial" panose="020B0604020202020204" pitchFamily="34" charset="0"/>
                <a:cs typeface="Arial" panose="020B0604020202020204" pitchFamily="34" charset="0"/>
              </a:endParaRPr>
            </a:p>
          </p:txBody>
        </p:sp>
      </p:grpSp>
      <p:sp>
        <p:nvSpPr>
          <p:cNvPr id="31" name="Arc 30"/>
          <p:cNvSpPr/>
          <p:nvPr/>
        </p:nvSpPr>
        <p:spPr>
          <a:xfrm>
            <a:off x="1039426" y="2999138"/>
            <a:ext cx="2121408" cy="2148840"/>
          </a:xfrm>
          <a:prstGeom prst="arc">
            <a:avLst>
              <a:gd name="adj1" fmla="val 11784003"/>
              <a:gd name="adj2" fmla="val 13869494"/>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2" name="Straight Arrow Connector 31"/>
          <p:cNvCxnSpPr/>
          <p:nvPr/>
        </p:nvCxnSpPr>
        <p:spPr>
          <a:xfrm>
            <a:off x="690725" y="4340674"/>
            <a:ext cx="3731" cy="82363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348284" y="5171984"/>
            <a:ext cx="1441420" cy="523220"/>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USNDP</a:t>
            </a:r>
            <a:endParaRPr lang="en-US" sz="2800" dirty="0">
              <a:solidFill>
                <a:srgbClr val="0070C0"/>
              </a:solidFill>
              <a:latin typeface="Arial" panose="020B0604020202020204" pitchFamily="34" charset="0"/>
              <a:cs typeface="Arial" panose="020B0604020202020204" pitchFamily="34" charset="0"/>
            </a:endParaRPr>
          </a:p>
        </p:txBody>
      </p:sp>
      <p:sp>
        <p:nvSpPr>
          <p:cNvPr id="34" name="Arc 33"/>
          <p:cNvSpPr/>
          <p:nvPr/>
        </p:nvSpPr>
        <p:spPr>
          <a:xfrm>
            <a:off x="1278046" y="3004919"/>
            <a:ext cx="2121408" cy="2148840"/>
          </a:xfrm>
          <a:prstGeom prst="arc">
            <a:avLst>
              <a:gd name="adj1" fmla="val 18449569"/>
              <a:gd name="adj2" fmla="val 20627794"/>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Arc 34"/>
          <p:cNvSpPr/>
          <p:nvPr/>
        </p:nvSpPr>
        <p:spPr>
          <a:xfrm>
            <a:off x="1256202" y="2996754"/>
            <a:ext cx="2121408" cy="2148840"/>
          </a:xfrm>
          <a:prstGeom prst="arc">
            <a:avLst>
              <a:gd name="adj1" fmla="val 898370"/>
              <a:gd name="adj2" fmla="val 2926533"/>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Arc 35"/>
          <p:cNvSpPr/>
          <p:nvPr/>
        </p:nvSpPr>
        <p:spPr>
          <a:xfrm>
            <a:off x="1026139" y="2988292"/>
            <a:ext cx="2121408" cy="2148840"/>
          </a:xfrm>
          <a:prstGeom prst="arc">
            <a:avLst>
              <a:gd name="adj1" fmla="val 8092719"/>
              <a:gd name="adj2" fmla="val 10057177"/>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8" name="Group 37"/>
          <p:cNvGrpSpPr/>
          <p:nvPr/>
        </p:nvGrpSpPr>
        <p:grpSpPr>
          <a:xfrm>
            <a:off x="7081283" y="1938641"/>
            <a:ext cx="2062717" cy="1608139"/>
            <a:chOff x="3567479" y="2813536"/>
            <a:chExt cx="3997804" cy="1195180"/>
          </a:xfrm>
        </p:grpSpPr>
        <p:sp>
          <p:nvSpPr>
            <p:cNvPr id="39" name="Rounded Rectangle 38"/>
            <p:cNvSpPr/>
            <p:nvPr/>
          </p:nvSpPr>
          <p:spPr>
            <a:xfrm>
              <a:off x="3782681" y="2813536"/>
              <a:ext cx="3501142" cy="1195180"/>
            </a:xfrm>
            <a:prstGeom prst="roundRect">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567479" y="2871882"/>
              <a:ext cx="3997804" cy="1078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Theory</a:t>
              </a:r>
            </a:p>
            <a:p>
              <a:pPr lvl="0" algn="ctr" defTabSz="977900">
                <a:lnSpc>
                  <a:spcPct val="90000"/>
                </a:lnSpc>
                <a:spcBef>
                  <a:spcPct val="0"/>
                </a:spcBef>
                <a:spcAft>
                  <a:spcPct val="35000"/>
                </a:spcAft>
              </a:pPr>
              <a:r>
                <a:rPr lang="en-US" dirty="0" smtClean="0">
                  <a:latin typeface="Arial" panose="020B0604020202020204" pitchFamily="34" charset="0"/>
                  <a:cs typeface="Arial" panose="020B0604020202020204" pitchFamily="34" charset="0"/>
                </a:rPr>
                <a:t>Simulations</a:t>
              </a:r>
            </a:p>
            <a:p>
              <a:pPr lvl="0" algn="ctr" defTabSz="9779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Computations</a:t>
              </a:r>
              <a:endParaRPr lang="en-US" kern="1200" dirty="0">
                <a:latin typeface="Arial" panose="020B0604020202020204" pitchFamily="34" charset="0"/>
                <a:cs typeface="Arial" panose="020B0604020202020204" pitchFamily="34" charset="0"/>
              </a:endParaRPr>
            </a:p>
          </p:txBody>
        </p:sp>
      </p:grpSp>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USNDP and basic science</a:t>
            </a:r>
            <a:endParaRPr lang="en-US" sz="2400" b="1" dirty="0">
              <a:solidFill>
                <a:schemeClr val="bg1"/>
              </a:solidFill>
              <a:latin typeface="Arial" panose="020B0604020202020204" pitchFamily="34" charset="0"/>
              <a:cs typeface="Arial" panose="020B0604020202020204" pitchFamily="34" charset="0"/>
            </a:endParaRPr>
          </a:p>
        </p:txBody>
      </p:sp>
      <p:sp>
        <p:nvSpPr>
          <p:cNvPr id="41" name="Rounded Rectangle 4"/>
          <p:cNvSpPr/>
          <p:nvPr/>
        </p:nvSpPr>
        <p:spPr>
          <a:xfrm>
            <a:off x="1552414" y="1774213"/>
            <a:ext cx="1301193" cy="2336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Nuclear Physics Community</a:t>
            </a:r>
            <a:endParaRPr lang="en-US" kern="1200" dirty="0">
              <a:latin typeface="Arial" panose="020B0604020202020204" pitchFamily="34" charset="0"/>
              <a:cs typeface="Arial" panose="020B0604020202020204" pitchFamily="34" charset="0"/>
            </a:endParaRPr>
          </a:p>
        </p:txBody>
      </p:sp>
      <p:sp>
        <p:nvSpPr>
          <p:cNvPr id="42" name="Arc 41"/>
          <p:cNvSpPr/>
          <p:nvPr/>
        </p:nvSpPr>
        <p:spPr>
          <a:xfrm>
            <a:off x="2203009" y="1333739"/>
            <a:ext cx="6533539" cy="3482966"/>
          </a:xfrm>
          <a:prstGeom prst="arc">
            <a:avLst>
              <a:gd name="adj1" fmla="val 611730"/>
              <a:gd name="adj2" fmla="val 7750184"/>
            </a:avLst>
          </a:prstGeom>
          <a:ln w="793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Arc 43"/>
          <p:cNvSpPr/>
          <p:nvPr/>
        </p:nvSpPr>
        <p:spPr>
          <a:xfrm>
            <a:off x="2174767" y="1343265"/>
            <a:ext cx="6533539" cy="3482966"/>
          </a:xfrm>
          <a:prstGeom prst="arc">
            <a:avLst>
              <a:gd name="adj1" fmla="val 12367018"/>
              <a:gd name="adj2" fmla="val 19955567"/>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Explosion 2 1"/>
          <p:cNvSpPr/>
          <p:nvPr/>
        </p:nvSpPr>
        <p:spPr>
          <a:xfrm>
            <a:off x="4129599" y="1774212"/>
            <a:ext cx="2990645" cy="245886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
          <p:cNvSpPr/>
          <p:nvPr/>
        </p:nvSpPr>
        <p:spPr>
          <a:xfrm>
            <a:off x="4765683" y="2795165"/>
            <a:ext cx="1634782" cy="4741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b="1" i="1" kern="1200" dirty="0" smtClean="0">
                <a:solidFill>
                  <a:schemeClr val="tx1"/>
                </a:solidFill>
                <a:latin typeface="Arial" panose="020B0604020202020204" pitchFamily="34" charset="0"/>
                <a:cs typeface="Arial" panose="020B0604020202020204" pitchFamily="34" charset="0"/>
              </a:rPr>
              <a:t>DISCOVERIES</a:t>
            </a:r>
            <a:endParaRPr lang="en-US" b="1" i="1"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98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txBox="1">
            <a:spLocks/>
          </p:cNvSpPr>
          <p:nvPr/>
        </p:nvSpPr>
        <p:spPr>
          <a:xfrm>
            <a:off x="200421" y="290177"/>
            <a:ext cx="7901588" cy="485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1"/>
                </a:solidFill>
                <a:latin typeface="Arial" panose="020B0604020202020204" pitchFamily="34" charset="0"/>
                <a:cs typeface="Arial" panose="020B0604020202020204" pitchFamily="34" charset="0"/>
              </a:rPr>
              <a:t>Survey</a:t>
            </a:r>
            <a:endParaRPr lang="en-US" sz="24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00420" y="1102659"/>
            <a:ext cx="3484073" cy="5152626"/>
          </a:xfrm>
          <a:prstGeom prst="rect">
            <a:avLst/>
          </a:prstGeom>
        </p:spPr>
      </p:pic>
      <p:pic>
        <p:nvPicPr>
          <p:cNvPr id="26" name="Picture 25"/>
          <p:cNvPicPr/>
          <p:nvPr/>
        </p:nvPicPr>
        <p:blipFill>
          <a:blip r:embed="rId3">
            <a:extLst>
              <a:ext uri="{28A0092B-C50C-407E-A947-70E740481C1C}">
                <a14:useLocalDpi xmlns:a14="http://schemas.microsoft.com/office/drawing/2010/main" val="0"/>
              </a:ext>
            </a:extLst>
          </a:blip>
          <a:stretch>
            <a:fillRect/>
          </a:stretch>
        </p:blipFill>
        <p:spPr>
          <a:xfrm>
            <a:off x="4316504" y="1102659"/>
            <a:ext cx="3956135" cy="5152626"/>
          </a:xfrm>
          <a:prstGeom prst="rect">
            <a:avLst/>
          </a:prstGeom>
        </p:spPr>
      </p:pic>
    </p:spTree>
    <p:extLst>
      <p:ext uri="{BB962C8B-B14F-4D97-AF65-F5344CB8AC3E}">
        <p14:creationId xmlns:p14="http://schemas.microsoft.com/office/powerpoint/2010/main" val="4280283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751</TotalTime>
  <Words>1223</Words>
  <Application>Microsoft Office PowerPoint</Application>
  <PresentationFormat>On-screen Show (4:3)</PresentationFormat>
  <Paragraphs>158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Helvetica</vt:lpstr>
      <vt:lpstr>Symbol</vt:lpstr>
      <vt:lpstr>Times New Roman</vt:lpstr>
      <vt:lpstr>Office Theme</vt:lpstr>
      <vt:lpstr>PowerPoint Presentation</vt:lpstr>
      <vt:lpstr>Workshop on “Nuclear Data Needs and Capabilities for Applications” (NDNCA), Berkeley, May 27-29, 2015 </vt:lpstr>
      <vt:lpstr>Workshop on “Nuclear Data Needs and Capabilities for Basic Science” (NDNCBS) Notre Dame, August 10-11, 2016</vt:lpstr>
      <vt:lpstr>Workshop on “Nuclear Data Needs and Capabilities for Basic Science” (NDNCBS) Notre Dame, August 10-11, 2016</vt:lpstr>
      <vt:lpstr>Program</vt:lpstr>
      <vt:lpstr>Different interpretation of needs and capabilities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comments</vt:lpstr>
      <vt:lpstr>Proposed actions I</vt:lpstr>
      <vt:lpstr>Proposed actions II</vt:lpstr>
      <vt:lpstr>White paper status and schedule</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Thoennessen, Michael</dc:creator>
  <cp:lastModifiedBy>Thoennessen, Michael</cp:lastModifiedBy>
  <cp:revision>75</cp:revision>
  <dcterms:created xsi:type="dcterms:W3CDTF">2016-10-19T14:13:09Z</dcterms:created>
  <dcterms:modified xsi:type="dcterms:W3CDTF">2016-11-15T19:50:23Z</dcterms:modified>
</cp:coreProperties>
</file>