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2" r:id="rId2"/>
    <p:sldId id="261" r:id="rId3"/>
    <p:sldId id="281" r:id="rId4"/>
    <p:sldId id="266" r:id="rId5"/>
    <p:sldId id="264" r:id="rId6"/>
    <p:sldId id="283" r:id="rId7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993300"/>
    <a:srgbClr val="4A80B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13" autoAdjust="0"/>
    <p:restoredTop sz="96129" autoAdjust="0"/>
  </p:normalViewPr>
  <p:slideViewPr>
    <p:cSldViewPr>
      <p:cViewPr varScale="1">
        <p:scale>
          <a:sx n="86" d="100"/>
          <a:sy n="86" d="100"/>
        </p:scale>
        <p:origin x="121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5" Type="http://schemas.openxmlformats.org/officeDocument/2006/relationships/slide" Target="slides/slide6.xml"/><Relationship Id="rId4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82418" cy="46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7" tIns="46583" rIns="93167" bIns="46583" numCol="1" anchor="t" anchorCtr="0" compatLnSpc="1">
            <a:prstTxWarp prst="textNoShape">
              <a:avLst/>
            </a:prstTxWarp>
          </a:bodyPr>
          <a:lstStyle>
            <a:lvl1pPr defTabSz="9318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397" y="1"/>
            <a:ext cx="2982417" cy="46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7" tIns="46583" rIns="93167" bIns="46583" numCol="1" anchor="t" anchorCtr="0" compatLnSpc="1">
            <a:prstTxWarp prst="textNoShape">
              <a:avLst/>
            </a:prstTxWarp>
          </a:bodyPr>
          <a:lstStyle>
            <a:lvl1pPr algn="r" defTabSz="9318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658"/>
            <a:ext cx="2982418" cy="46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7" tIns="46583" rIns="93167" bIns="46583" numCol="1" anchor="b" anchorCtr="0" compatLnSpc="1">
            <a:prstTxWarp prst="textNoShape">
              <a:avLst/>
            </a:prstTxWarp>
          </a:bodyPr>
          <a:lstStyle>
            <a:lvl1pPr defTabSz="9318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397" y="8830658"/>
            <a:ext cx="2982417" cy="46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7" tIns="46583" rIns="93167" bIns="46583" numCol="1" anchor="b" anchorCtr="0" compatLnSpc="1">
            <a:prstTxWarp prst="textNoShape">
              <a:avLst/>
            </a:prstTxWarp>
          </a:bodyPr>
          <a:lstStyle>
            <a:lvl1pPr algn="r" defTabSz="931825">
              <a:defRPr sz="1300"/>
            </a:lvl1pPr>
          </a:lstStyle>
          <a:p>
            <a:pPr>
              <a:defRPr/>
            </a:pPr>
            <a:fld id="{8E8BD800-43F5-4D15-979E-81BB69B18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25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418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902" y="2"/>
            <a:ext cx="2982418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D59AEACF-9091-47EC-86EC-E3BAE22FA60D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481" y="4416100"/>
            <a:ext cx="5504853" cy="4182457"/>
          </a:xfrm>
          <a:prstGeom prst="rect">
            <a:avLst/>
          </a:prstGeom>
        </p:spPr>
        <p:txBody>
          <a:bodyPr vert="horz" lIns="88139" tIns="44070" rIns="88139" bIns="4407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660"/>
            <a:ext cx="2982418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902" y="8830660"/>
            <a:ext cx="2982418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9F8A2DF1-1E29-47BC-89DA-A6B0F9E2B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2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F5F47-A126-4677-ADE0-2DC1A943A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29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3D8DE-E9D1-49BC-A3AC-3FBF1EEFD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62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E6071-DE36-4D41-AF63-2CB347384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59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74499-96E6-4E4C-B959-7E26501E1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3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0C18-6E35-4989-8F2B-38C508F5C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46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5BD7F-C159-40DB-8528-DD088BBEE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4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0DD62-4CA2-4907-B782-838491677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78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86F55-97CE-40D1-8E4E-FDD0548CF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1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E1BD0-A112-4F9F-9F47-FA5A03353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B5299-A964-4AC6-BC9C-2E42CC4D5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1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EFE58-F94F-40C5-AE76-BB8540D79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93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43DDD-ECC4-4085-BBE2-F653D748F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70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2F2B62-4A82-491F-8D94-892EC85B6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tunl.duke.edu/NuclDat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tunl.duke.edu/NuclDat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tunl.duke.edu/NuclData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510"/>
            <a:ext cx="7848600" cy="2133600"/>
          </a:xfrm>
        </p:spPr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accent2"/>
                </a:solidFill>
              </a:rPr>
              <a:t>TUNL Contributions in the </a:t>
            </a:r>
            <a:br>
              <a:rPr lang="en-US" sz="5400" dirty="0" smtClean="0">
                <a:solidFill>
                  <a:schemeClr val="accent2"/>
                </a:solidFill>
              </a:rPr>
            </a:br>
            <a:r>
              <a:rPr lang="en-US" sz="5400" dirty="0" smtClean="0">
                <a:solidFill>
                  <a:schemeClr val="accent2"/>
                </a:solidFill>
              </a:rPr>
              <a:t>US Nuclear Data Program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905000"/>
            <a:ext cx="8763000" cy="25146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4A80B6"/>
                </a:solidFill>
                <a:cs typeface="Times New Roman" pitchFamily="18" charset="0"/>
              </a:rPr>
              <a:t>Nuclear Structure Data Evaluation Program</a:t>
            </a:r>
            <a:r>
              <a:rPr lang="en-US" dirty="0" smtClean="0"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2400" dirty="0" smtClean="0">
                <a:cs typeface="Times New Roman" pitchFamily="18" charset="0"/>
              </a:rPr>
              <a:t>J.H. Kelley - USNDP Structure Group Leader: (6 months FTE), </a:t>
            </a:r>
          </a:p>
          <a:p>
            <a:pPr eaLnBrk="1" hangingPunct="1"/>
            <a:r>
              <a:rPr lang="en-US" sz="2400" dirty="0" smtClean="0">
                <a:cs typeface="Times New Roman" pitchFamily="18" charset="0"/>
              </a:rPr>
              <a:t>J. Purcell (emeritus 0.1 FTE), and G. </a:t>
            </a:r>
            <a:r>
              <a:rPr lang="en-US" sz="2400" dirty="0" err="1" smtClean="0">
                <a:cs typeface="Times New Roman" pitchFamily="18" charset="0"/>
              </a:rPr>
              <a:t>Sheu</a:t>
            </a:r>
            <a:r>
              <a:rPr lang="en-US" sz="2400" dirty="0" smtClean="0">
                <a:cs typeface="Times New Roman" pitchFamily="18" charset="0"/>
              </a:rPr>
              <a:t> (Adm. Assist. 0.75 FTE)</a:t>
            </a:r>
          </a:p>
          <a:p>
            <a:pPr eaLnBrk="1" hangingPunct="1"/>
            <a:r>
              <a:rPr lang="en-US" sz="2400" dirty="0" smtClean="0">
                <a:cs typeface="Times New Roman" pitchFamily="18" charset="0"/>
              </a:rPr>
              <a:t>Kent Leung (post doc 0.5 FTE)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4191000"/>
            <a:ext cx="8153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/>
            <a:r>
              <a:rPr lang="en-US" sz="2000" kern="0" dirty="0" smtClean="0"/>
              <a:t>We are responsible for nuclear structure evaluation in the A=2-20 mass region</a:t>
            </a:r>
          </a:p>
          <a:p>
            <a:pPr marL="742950" lvl="1" indent="-285750" algn="l" eaLnBrk="1" hangingPunct="1">
              <a:buFont typeface="Arial" panose="020B0604020202020204" pitchFamily="34" charset="0"/>
              <a:buChar char="•"/>
            </a:pPr>
            <a:r>
              <a:rPr lang="en-US" sz="2000" kern="0" dirty="0" smtClean="0"/>
              <a:t>Energy Levels of Light Nuclei reviews published in Nuclear Physics A</a:t>
            </a:r>
          </a:p>
          <a:p>
            <a:pPr marL="742950" lvl="1" indent="-285750" algn="l" eaLnBrk="1" hangingPunct="1">
              <a:buFont typeface="Arial" panose="020B0604020202020204" pitchFamily="34" charset="0"/>
              <a:buChar char="•"/>
            </a:pPr>
            <a:r>
              <a:rPr lang="en-US" sz="2000" kern="0" dirty="0" smtClean="0"/>
              <a:t>ENSDF files for A=2-20</a:t>
            </a:r>
          </a:p>
          <a:p>
            <a:pPr marL="742950" lvl="1" indent="-285750" algn="l" eaLnBrk="1" hangingPunct="1">
              <a:buFont typeface="Arial" panose="020B0604020202020204" pitchFamily="34" charset="0"/>
              <a:buChar char="•"/>
            </a:pPr>
            <a:r>
              <a:rPr lang="en-US" sz="2000" kern="0" dirty="0" smtClean="0"/>
              <a:t>XUNDL from A=2-20</a:t>
            </a:r>
          </a:p>
          <a:p>
            <a:pPr algn="l" eaLnBrk="1" hangingPunct="1"/>
            <a:r>
              <a:rPr lang="en-US" sz="2000" kern="0" dirty="0" smtClean="0"/>
              <a:t>Web interface for A=3-20 Information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16537"/>
              </p:ext>
            </p:extLst>
          </p:nvPr>
        </p:nvGraphicFramePr>
        <p:xfrm>
          <a:off x="7351844" y="5410200"/>
          <a:ext cx="1792156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CorelDRAW" r:id="rId3" imgW="1920240" imgH="1553978" progId="CorelDRAW.Graphic.9">
                  <p:embed/>
                </p:oleObj>
              </mc:Choice>
              <mc:Fallback>
                <p:oleObj name="CorelDRAW" r:id="rId3" imgW="1920240" imgH="1553978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1844" y="5410200"/>
                        <a:ext cx="1792156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6324600"/>
            <a:ext cx="723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This material is based upon work supported by the U.S. Department of Energy, Office of Science, Office of Nuclear Physics.</a:t>
            </a:r>
          </a:p>
        </p:txBody>
      </p:sp>
    </p:spTree>
    <p:extLst>
      <p:ext uri="{BB962C8B-B14F-4D97-AF65-F5344CB8AC3E}">
        <p14:creationId xmlns:p14="http://schemas.microsoft.com/office/powerpoint/2010/main" val="201510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993300"/>
                </a:solidFill>
              </a:rPr>
              <a:t>Recent Evaluation Activities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9067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ENSDF datasets for </a:t>
            </a:r>
            <a:r>
              <a:rPr lang="en-US" sz="2800" baseline="30000" dirty="0"/>
              <a:t>6</a:t>
            </a:r>
            <a:r>
              <a:rPr lang="en-US" sz="2800" dirty="0"/>
              <a:t>n, </a:t>
            </a:r>
            <a:r>
              <a:rPr lang="en-US" sz="2800" baseline="30000" dirty="0"/>
              <a:t>7</a:t>
            </a:r>
            <a:r>
              <a:rPr lang="en-US" sz="2800" dirty="0"/>
              <a:t>H, </a:t>
            </a:r>
            <a:r>
              <a:rPr lang="en-US" sz="2800" baseline="30000" dirty="0"/>
              <a:t>11</a:t>
            </a:r>
            <a:r>
              <a:rPr lang="en-US" sz="2800" dirty="0"/>
              <a:t>O, </a:t>
            </a:r>
            <a:r>
              <a:rPr lang="en-US" sz="2800" baseline="30000" dirty="0"/>
              <a:t>15</a:t>
            </a:r>
            <a:r>
              <a:rPr lang="en-US" sz="2800" dirty="0"/>
              <a:t>F, </a:t>
            </a:r>
            <a:r>
              <a:rPr lang="en-US" sz="2800" baseline="30000" dirty="0" smtClean="0"/>
              <a:t>16,18</a:t>
            </a:r>
            <a:r>
              <a:rPr lang="en-US" sz="2800" dirty="0" smtClean="0"/>
              <a:t>B</a:t>
            </a:r>
            <a:r>
              <a:rPr lang="en-US" sz="2800" dirty="0"/>
              <a:t>, </a:t>
            </a:r>
            <a:r>
              <a:rPr lang="en-US" sz="2800" baseline="30000" dirty="0"/>
              <a:t>19</a:t>
            </a:r>
            <a:r>
              <a:rPr lang="en-US" sz="2800" dirty="0"/>
              <a:t>C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Work in progress: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A=12 Evaluation for “Energy Levels” is essentially complete. To be published in Nuclear Physics A.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Preparing A=12 ENSDF file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Preparing NDS article on </a:t>
            </a:r>
            <a:r>
              <a:rPr lang="en-US" i="1" dirty="0" smtClean="0"/>
              <a:t>A</a:t>
            </a:r>
            <a:r>
              <a:rPr lang="en-US" dirty="0" smtClean="0"/>
              <a:t>=2 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Moving away from NPA articles to ENSDF/NDS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Focusing on ENSDF evaluations of A=13 (&amp;14)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As in past years, we will update a handful of dripline nuclides, including </a:t>
            </a:r>
            <a:r>
              <a:rPr lang="en-US" sz="2800" baseline="30000" dirty="0" smtClean="0"/>
              <a:t>4</a:t>
            </a:r>
            <a:r>
              <a:rPr lang="en-US" sz="2800" dirty="0" smtClean="0"/>
              <a:t>n, </a:t>
            </a:r>
            <a:r>
              <a:rPr lang="en-US" sz="2800" baseline="30000" dirty="0" smtClean="0"/>
              <a:t>18</a:t>
            </a:r>
            <a:r>
              <a:rPr lang="en-US" sz="2800" dirty="0" smtClean="0"/>
              <a:t>C, </a:t>
            </a:r>
            <a:r>
              <a:rPr lang="en-US" sz="2800" baseline="30000" dirty="0" smtClean="0"/>
              <a:t>20</a:t>
            </a:r>
            <a:r>
              <a:rPr lang="en-US" sz="2800" dirty="0" smtClean="0"/>
              <a:t>C. Recent publications increase </a:t>
            </a:r>
            <a:r>
              <a:rPr lang="en-US" sz="2800" dirty="0" smtClean="0"/>
              <a:t>priority.</a:t>
            </a:r>
            <a:endParaRPr lang="en-US" sz="2800" dirty="0" smtClean="0"/>
          </a:p>
        </p:txBody>
      </p:sp>
      <p:pic>
        <p:nvPicPr>
          <p:cNvPr id="7172" name="Picture 1028" descr="To Nuclear Data Evaluation Projec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969000"/>
            <a:ext cx="2209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993300"/>
                </a:solidFill>
              </a:rPr>
              <a:t>Compilation Activities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4889500"/>
          </a:xfrm>
        </p:spPr>
        <p:txBody>
          <a:bodyPr/>
          <a:lstStyle/>
          <a:p>
            <a:pPr eaLnBrk="1" hangingPunct="1"/>
            <a:r>
              <a:rPr lang="en-US" dirty="0" smtClean="0"/>
              <a:t>Committed to XUNDL (A=2-20</a:t>
            </a:r>
            <a:r>
              <a:rPr lang="en-US" dirty="0" smtClean="0"/>
              <a:t>) since 2009</a:t>
            </a:r>
            <a:endParaRPr lang="en-US" dirty="0" smtClean="0"/>
          </a:p>
          <a:p>
            <a:pPr lvl="1" eaLnBrk="1" hangingPunct="1"/>
            <a:r>
              <a:rPr lang="en-US" dirty="0" smtClean="0"/>
              <a:t>5-6/month</a:t>
            </a:r>
            <a:endParaRPr lang="en-US" dirty="0" smtClean="0"/>
          </a:p>
          <a:p>
            <a:pPr eaLnBrk="1" hangingPunct="1"/>
            <a:r>
              <a:rPr lang="en-US" dirty="0" smtClean="0"/>
              <a:t>Compilation </a:t>
            </a:r>
            <a:r>
              <a:rPr lang="en-US" dirty="0"/>
              <a:t>of ground state decay &amp; </a:t>
            </a:r>
            <a:r>
              <a:rPr lang="en-US" dirty="0">
                <a:latin typeface="Symbol" pitchFamily="18" charset="2"/>
              </a:rPr>
              <a:t>b</a:t>
            </a:r>
            <a:r>
              <a:rPr lang="en-US" dirty="0"/>
              <a:t>-decay references and data</a:t>
            </a:r>
          </a:p>
          <a:p>
            <a:pPr eaLnBrk="1" hangingPunct="1"/>
            <a:r>
              <a:rPr lang="en-US" dirty="0"/>
              <a:t>Compilation of (</a:t>
            </a:r>
            <a:r>
              <a:rPr lang="en-US" dirty="0" err="1"/>
              <a:t>p,X</a:t>
            </a:r>
            <a:r>
              <a:rPr lang="en-US" dirty="0"/>
              <a:t>) and (</a:t>
            </a:r>
            <a:r>
              <a:rPr lang="en-US" dirty="0" err="1">
                <a:latin typeface="Symbol" pitchFamily="18" charset="2"/>
              </a:rPr>
              <a:t>a</a:t>
            </a:r>
            <a:r>
              <a:rPr lang="en-US" dirty="0" err="1"/>
              <a:t>,X</a:t>
            </a:r>
            <a:r>
              <a:rPr lang="en-US" dirty="0"/>
              <a:t>) excitation functions</a:t>
            </a:r>
          </a:p>
          <a:p>
            <a:pPr eaLnBrk="1" hangingPunct="1"/>
            <a:r>
              <a:rPr lang="en-US" dirty="0"/>
              <a:t>Compilation of thermal neutron capture references and data</a:t>
            </a:r>
          </a:p>
          <a:p>
            <a:pPr eaLnBrk="1" hangingPunct="1"/>
            <a:endParaRPr lang="en-US" dirty="0" smtClean="0"/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pic>
        <p:nvPicPr>
          <p:cNvPr id="8196" name="Picture 4" descr="To Nuclear Data Evaluation Projec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969000"/>
            <a:ext cx="2209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51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993300"/>
                </a:solidFill>
              </a:rPr>
              <a:t>Decay Lifetimes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191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2015 REU student compiled and evaluated all lifetimes in this nuclear region. This is complete and up-to-date on our page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96" y="3057406"/>
            <a:ext cx="5078104" cy="3800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81200"/>
            <a:ext cx="6086475" cy="1406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922" y="3505201"/>
            <a:ext cx="371371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181876"/>
              </a:gs>
              <a:gs pos="50000">
                <a:srgbClr val="3333FF"/>
              </a:gs>
              <a:gs pos="100000">
                <a:srgbClr val="1818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3" name="Picture 4" descr="To Nuclear Data Evaluation Projec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22988"/>
            <a:ext cx="18288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5600" y="-1295400"/>
            <a:ext cx="2133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0"/>
            <a:ext cx="6310313" cy="688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85800"/>
            <a:ext cx="8915400" cy="5393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993300"/>
                </a:solidFill>
              </a:rPr>
              <a:t>Hosted NDS-Java Workshop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8458200" cy="36576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dirty="0" smtClean="0"/>
              <a:t>Over the past several years TUNL has become the USNDP “Camp David”, offering a pleasant location for working meetings on:</a:t>
            </a:r>
          </a:p>
          <a:p>
            <a:pPr marL="0" indent="0" algn="ctr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XUNDL organization</a:t>
            </a:r>
          </a:p>
          <a:p>
            <a:pPr eaLnBrk="1" hangingPunct="1"/>
            <a:r>
              <a:rPr lang="en-US" dirty="0" smtClean="0"/>
              <a:t>Implementation of NDS-Java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marL="0" indent="0" algn="ctr" eaLnBrk="1" hangingPunct="1">
              <a:buNone/>
            </a:pPr>
            <a:r>
              <a:rPr lang="en-US" dirty="0" smtClean="0"/>
              <a:t> </a:t>
            </a: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125" y="2895600"/>
            <a:ext cx="3878875" cy="396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57800" y="6324600"/>
            <a:ext cx="3964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Also: Jun Chen and </a:t>
            </a:r>
            <a:r>
              <a:rPr lang="en-US" sz="2000" dirty="0" err="1" smtClean="0">
                <a:solidFill>
                  <a:schemeClr val="bg1"/>
                </a:solidFill>
              </a:rPr>
              <a:t>Shamsu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Basunia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049119"/>
            <a:ext cx="4724400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Times New Roman"/>
              </a:rPr>
              <a:t>Intensely focused 1-2 day meetings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Times New Roman"/>
              </a:rPr>
              <a:t>Problem Solving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62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</TotalTime>
  <Words>310</Words>
  <Application>Microsoft Office PowerPoint</Application>
  <PresentationFormat>On-screen Show (4:3)</PresentationFormat>
  <Paragraphs>40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Symbol</vt:lpstr>
      <vt:lpstr>Times New Roman</vt:lpstr>
      <vt:lpstr>Default Design</vt:lpstr>
      <vt:lpstr>CorelDRAW</vt:lpstr>
      <vt:lpstr>TUNL Contributions in the  US Nuclear Data Program</vt:lpstr>
      <vt:lpstr>Recent Evaluation Activities</vt:lpstr>
      <vt:lpstr>Compilation Activities</vt:lpstr>
      <vt:lpstr>Decay Lifetimes</vt:lpstr>
      <vt:lpstr>PowerPoint Presentation</vt:lpstr>
      <vt:lpstr>Hosted NDS-Java Workshop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Ned</dc:creator>
  <cp:lastModifiedBy>Ned Kelley</cp:lastModifiedBy>
  <cp:revision>79</cp:revision>
  <cp:lastPrinted>2016-11-02T14:52:31Z</cp:lastPrinted>
  <dcterms:created xsi:type="dcterms:W3CDTF">1601-01-01T00:00:00Z</dcterms:created>
  <dcterms:modified xsi:type="dcterms:W3CDTF">2016-11-04T13:45:01Z</dcterms:modified>
</cp:coreProperties>
</file>