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76" r:id="rId3"/>
    <p:sldId id="277" r:id="rId4"/>
    <p:sldId id="279" r:id="rId5"/>
    <p:sldId id="278" r:id="rId6"/>
    <p:sldId id="280" r:id="rId7"/>
    <p:sldId id="281" r:id="rId8"/>
    <p:sldId id="283" r:id="rId9"/>
    <p:sldId id="284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B792A-6DA2-4DAF-AB42-20B09E9640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2DE6D-8DA7-457A-8A51-CF8F6620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E9AF-30E1-4820-9FA3-AB38B533CE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4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2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0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  <a:ln>
            <a:noFill/>
          </a:ln>
        </p:spPr>
        <p:txBody>
          <a:bodyPr lIns="0" tIns="48077" rIns="0" bIns="48077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W. Nazarewicz, Sanibel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42866" y="6501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7CF1-4D7D-C941-87F6-6592CA3F7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  <a:ln>
            <a:noFill/>
          </a:ln>
        </p:spPr>
        <p:txBody>
          <a:bodyPr lIns="0" tIns="48077" rIns="0" bIns="48077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W. Nazarewicz, Sanibel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42866" y="6501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7CF1-4D7D-C941-87F6-6592CA3F7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3746" y="246578"/>
            <a:ext cx="8273143" cy="4786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0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0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2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1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8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1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BA41-9662-42E2-86FC-D9251E2BEB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7533-FF91-4775-9008-60B2522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3746" y="246584"/>
            <a:ext cx="8273143" cy="4786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USNDP MSU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89" t="15618" r="3130" b="3916"/>
          <a:stretch/>
        </p:blipFill>
        <p:spPr>
          <a:xfrm>
            <a:off x="3976578" y="2312974"/>
            <a:ext cx="4983326" cy="3434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032" y="1261161"/>
            <a:ext cx="8665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MSU Nuclear Data program was launched in December 2014 when Jun Chen was hired as a data evaluator to facilitate the compilation and evaluation of the nuclear structure data from experiments performed at the NSCL. </a:t>
            </a:r>
            <a:endParaRPr lang="en-US" dirty="0" smtClean="0"/>
          </a:p>
          <a:p>
            <a:pPr marL="169863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program was funded from </a:t>
            </a:r>
            <a:br>
              <a:rPr lang="en-US" dirty="0" smtClean="0"/>
            </a:br>
            <a:r>
              <a:rPr lang="en-US" dirty="0" smtClean="0"/>
              <a:t>2015 – Sep. 2016 via a subcontract </a:t>
            </a:r>
            <a:br>
              <a:rPr lang="en-US" dirty="0" smtClean="0"/>
            </a:br>
            <a:r>
              <a:rPr lang="en-US" dirty="0" smtClean="0"/>
              <a:t>with ANL</a:t>
            </a:r>
            <a:endParaRPr lang="en-US" dirty="0"/>
          </a:p>
          <a:p>
            <a:pPr marL="169863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the 2015 IAEA Technical </a:t>
            </a:r>
            <a:r>
              <a:rPr lang="en-US" dirty="0" smtClean="0"/>
              <a:t>Meeting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International Network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Nuclear </a:t>
            </a:r>
            <a:r>
              <a:rPr lang="en-US" dirty="0"/>
              <a:t>Structure and Decay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Evaluators </a:t>
            </a:r>
            <a:r>
              <a:rPr lang="en-US" dirty="0"/>
              <a:t>in Vienna, MSU was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accepted </a:t>
            </a:r>
            <a:r>
              <a:rPr lang="en-US" dirty="0"/>
              <a:t>as an independent </a:t>
            </a:r>
            <a:r>
              <a:rPr lang="en-US" dirty="0" smtClean="0"/>
              <a:t>Nuclear 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Center by the IAEA </a:t>
            </a:r>
            <a:r>
              <a:rPr lang="en-US" dirty="0" smtClean="0"/>
              <a:t>and </a:t>
            </a:r>
            <a:r>
              <a:rPr lang="en-US" dirty="0"/>
              <a:t>was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assigned </a:t>
            </a:r>
            <a:r>
              <a:rPr lang="en-US" dirty="0"/>
              <a:t>the responsibilities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br>
              <a:rPr lang="en-US" dirty="0"/>
            </a:br>
            <a:r>
              <a:rPr lang="en-US" dirty="0" smtClean="0"/>
              <a:t>evaluations </a:t>
            </a:r>
            <a:r>
              <a:rPr lang="en-US" dirty="0"/>
              <a:t>of the mass </a:t>
            </a:r>
            <a:r>
              <a:rPr lang="en-US" dirty="0" smtClean="0"/>
              <a:t>chains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= 31 – 44.</a:t>
            </a:r>
          </a:p>
        </p:txBody>
      </p:sp>
    </p:spTree>
    <p:extLst>
      <p:ext uri="{BB962C8B-B14F-4D97-AF65-F5344CB8AC3E}">
        <p14:creationId xmlns:p14="http://schemas.microsoft.com/office/powerpoint/2010/main" val="42144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Benefits and plan</a:t>
            </a:r>
            <a:endParaRPr lang="en-CA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88292" y="1640295"/>
            <a:ext cx="8704049" cy="31230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b="1" dirty="0" smtClean="0">
                <a:solidFill>
                  <a:srgbClr val="FF0000"/>
                </a:solidFill>
              </a:rPr>
              <a:t>Benefits: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 smtClean="0"/>
              <a:t>Utilizing these tools ensure </a:t>
            </a:r>
            <a:r>
              <a:rPr lang="en-CA" sz="2000" dirty="0" smtClean="0"/>
              <a:t>that all data are properly archived.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 smtClean="0"/>
              <a:t>It makes the compilation efforts of the USNDP evaluators more efficient.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b="1" dirty="0" smtClean="0">
                <a:solidFill>
                  <a:srgbClr val="FF0000"/>
                </a:solidFill>
              </a:rPr>
              <a:t>Plan at NSCL: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 smtClean="0"/>
              <a:t>Encourage and train current NSCL users to submit all data to journals and NNDC.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 smtClean="0"/>
              <a:t>Interact directly with users at the time of submission of results.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 smtClean="0"/>
              <a:t>Establish a process to ensure publication of all data.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27888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ENSDF &amp; XUNDL work at MSU</a:t>
            </a:r>
            <a:endParaRPr lang="en-CA" sz="3200" dirty="0"/>
          </a:p>
        </p:txBody>
      </p:sp>
      <p:sp>
        <p:nvSpPr>
          <p:cNvPr id="31" name="Content Placeholder 2"/>
          <p:cNvSpPr>
            <a:spLocks noGrp="1"/>
          </p:cNvSpPr>
          <p:nvPr>
            <p:ph idx="4294967295"/>
          </p:nvPr>
        </p:nvSpPr>
        <p:spPr>
          <a:xfrm>
            <a:off x="151444" y="1333028"/>
            <a:ext cx="8450263" cy="46085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ENSDF evaluations:</a:t>
            </a:r>
            <a:endParaRPr lang="en-US" sz="1800" dirty="0"/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responsible for mass region A = 31–44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additional mass chains from other centers</a:t>
            </a:r>
            <a:br>
              <a:rPr lang="en-US" sz="1800" dirty="0" smtClean="0"/>
            </a:br>
            <a:r>
              <a:rPr lang="en-US" sz="1800" dirty="0" smtClean="0"/>
              <a:t>with approval (A = 138 from NNDC)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collaboration with evaluators in their mass </a:t>
            </a:r>
            <a:br>
              <a:rPr lang="en-US" sz="1800" dirty="0" smtClean="0"/>
            </a:br>
            <a:r>
              <a:rPr lang="en-US" sz="1800" dirty="0" smtClean="0"/>
              <a:t>regions (</a:t>
            </a:r>
            <a:r>
              <a:rPr lang="en-US" sz="1800" dirty="0"/>
              <a:t>A = 85, 109, 164, </a:t>
            </a:r>
            <a:r>
              <a:rPr lang="en-US" sz="1800" dirty="0" smtClean="0"/>
              <a:t>209)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completed mass chains at MSU: </a:t>
            </a:r>
            <a:br>
              <a:rPr lang="en-US" sz="1800" dirty="0" smtClean="0"/>
            </a:br>
            <a:r>
              <a:rPr lang="en-US" sz="1800" dirty="0" smtClean="0"/>
              <a:t>	A = 40:   11 nuclides, post-review</a:t>
            </a:r>
            <a:br>
              <a:rPr lang="en-US" sz="1800" dirty="0" smtClean="0"/>
            </a:br>
            <a:r>
              <a:rPr lang="en-US" sz="1800" dirty="0" smtClean="0"/>
              <a:t>	A = 138: 16 nuclides, in review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XUNDL compilations: (FY15: 172 data sets, FY16: 57 data sets)</a:t>
            </a:r>
            <a:endParaRPr lang="en-US" sz="1800" dirty="0"/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responsible for compiling data </a:t>
            </a:r>
            <a:r>
              <a:rPr lang="en-US" sz="1800" dirty="0"/>
              <a:t>coming out from NSCL and FRIB in the </a:t>
            </a:r>
            <a:r>
              <a:rPr lang="en-US" sz="1800" dirty="0" smtClean="0"/>
              <a:t>future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compiling data from other facilities as well when available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commitment: 4-5 papers a month</a:t>
            </a:r>
            <a:endParaRPr lang="en-CA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866" y="1550929"/>
            <a:ext cx="4221441" cy="25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Code development: JAVA-NDS</a:t>
            </a:r>
            <a:endParaRPr lang="en-CA" sz="3200" dirty="0"/>
          </a:p>
        </p:txBody>
      </p:sp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>
          <a:xfrm>
            <a:off x="239943" y="1105873"/>
            <a:ext cx="3518437" cy="13137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M</a:t>
            </a:r>
            <a:r>
              <a:rPr lang="en-US" sz="1800" dirty="0" smtClean="0"/>
              <a:t>odern JAVA program for NDS production (with potential plotting capabilities), started at McMaster in 2007 and now being developed at MSU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900" y="1138630"/>
            <a:ext cx="5270672" cy="38818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3" y="2651254"/>
            <a:ext cx="4400374" cy="331865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5022375" y="5233577"/>
            <a:ext cx="3451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rgbClr val="C00000"/>
                </a:solidFill>
              </a:rPr>
              <a:t>JAVA-NDS font:   10pt </a:t>
            </a:r>
            <a:r>
              <a:rPr lang="en-CA" sz="1400" dirty="0" err="1" smtClean="0">
                <a:solidFill>
                  <a:srgbClr val="C00000"/>
                </a:solidFill>
              </a:rPr>
              <a:t>TimesNewRoman</a:t>
            </a:r>
            <a:endParaRPr lang="en-CA" sz="1400" dirty="0" smtClean="0">
              <a:solidFill>
                <a:srgbClr val="C00000"/>
              </a:solidFill>
            </a:endParaRPr>
          </a:p>
          <a:p>
            <a:r>
              <a:rPr lang="en-CA" sz="1400" dirty="0" smtClean="0">
                <a:solidFill>
                  <a:srgbClr val="C00000"/>
                </a:solidFill>
              </a:rPr>
              <a:t>Current f</a:t>
            </a:r>
            <a:r>
              <a:rPr lang="en-US" sz="1400" dirty="0" err="1" smtClean="0">
                <a:solidFill>
                  <a:srgbClr val="C00000"/>
                </a:solidFill>
              </a:rPr>
              <a:t>ont</a:t>
            </a:r>
            <a:r>
              <a:rPr lang="en-US" sz="1400" dirty="0" smtClean="0">
                <a:solidFill>
                  <a:srgbClr val="C00000"/>
                </a:solidFill>
              </a:rPr>
              <a:t>:         6pt </a:t>
            </a:r>
            <a:r>
              <a:rPr lang="en-US" sz="1400" dirty="0" err="1" smtClean="0">
                <a:solidFill>
                  <a:srgbClr val="C00000"/>
                </a:solidFill>
              </a:rPr>
              <a:t>NewCenturySchlbk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66810" y="2184155"/>
            <a:ext cx="109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JAVA-NDS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2441" y="3484872"/>
            <a:ext cx="89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Current</a:t>
            </a:r>
            <a:endParaRPr lang="en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Current status of JAVA-NDS</a:t>
            </a:r>
            <a:endParaRPr lang="en-CA" sz="3200" dirty="0"/>
          </a:p>
        </p:txBody>
      </p:sp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>
          <a:xfrm>
            <a:off x="250750" y="1115828"/>
            <a:ext cx="5395138" cy="1053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/>
              <a:t>F</a:t>
            </a:r>
            <a:r>
              <a:rPr lang="en-CA" sz="1800" dirty="0" smtClean="0"/>
              <a:t>ully-functioning </a:t>
            </a:r>
            <a:r>
              <a:rPr lang="en-CA" sz="1800" dirty="0"/>
              <a:t>version 1.5 released on Nov 8, </a:t>
            </a:r>
            <a:r>
              <a:rPr lang="en-CA" sz="1800" dirty="0" smtClean="0"/>
              <a:t>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/>
              <a:t>A</a:t>
            </a:r>
            <a:r>
              <a:rPr lang="en-CA" sz="1800" dirty="0" smtClean="0"/>
              <a:t>vailable </a:t>
            </a:r>
            <a:r>
              <a:rPr lang="en-CA" sz="1800" dirty="0"/>
              <a:t>for downloading in Google Drive; will be available on NNDS </a:t>
            </a:r>
            <a:r>
              <a:rPr lang="en-CA" sz="1800" dirty="0" smtClean="0"/>
              <a:t>website</a:t>
            </a:r>
            <a:endParaRPr lang="en-C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03" r="3275"/>
          <a:stretch/>
        </p:blipFill>
        <p:spPr>
          <a:xfrm>
            <a:off x="250750" y="2169042"/>
            <a:ext cx="3610853" cy="3742956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-2062"/>
          <a:stretch/>
        </p:blipFill>
        <p:spPr>
          <a:xfrm>
            <a:off x="5654701" y="1116123"/>
            <a:ext cx="3122188" cy="210583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4425" y="3221960"/>
            <a:ext cx="5061984" cy="2979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 smtClean="0"/>
              <a:t>Applications (other than NDS production):</a:t>
            </a:r>
          </a:p>
          <a:p>
            <a:pPr marL="287338" indent="-169863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for ENSDF evaluators: produce pre-review PDF outputs for mass-chain evaluations</a:t>
            </a:r>
          </a:p>
          <a:p>
            <a:pPr marL="287338" indent="-169863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for XUNDL compilers: produce PDF outputs for XUNDL compilations</a:t>
            </a:r>
          </a:p>
          <a:p>
            <a:pPr marL="287338" indent="-169863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for researchers: </a:t>
            </a:r>
          </a:p>
          <a:p>
            <a:pPr marL="45720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800" dirty="0" smtClean="0"/>
              <a:t>-- future online web-display of ENSDF and XUNDL databases</a:t>
            </a:r>
          </a:p>
          <a:p>
            <a:pPr marL="45720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800" dirty="0" smtClean="0"/>
              <a:t>-- produce level/decay scheme &amp; band drawings (more plotting capabilities to be added)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3161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Plans for next year</a:t>
            </a:r>
            <a:endParaRPr lang="en-CA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03746" y="1395745"/>
            <a:ext cx="8181975" cy="40800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ENSDF evaluations:</a:t>
            </a:r>
          </a:p>
          <a:p>
            <a:pPr marL="457200" lvl="1" indent="-233363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2 mass chains (A = 39 and A = 38)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XUNDL compilations: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50+ papers or 80+ data sets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Code development: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visualization of ENSDF-format data using JAVA-NDS: implement independent plotting capabilities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improvements of existing utility and analysis programs, e.g., xls2ens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Other activities: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collaboration with other nuclear data centers or coordinators for data evaluation and for training of nuclear data personnel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participation </a:t>
            </a:r>
            <a:r>
              <a:rPr lang="en-CA" sz="1800" dirty="0"/>
              <a:t>in </a:t>
            </a:r>
            <a:r>
              <a:rPr lang="en-CA" sz="1800" dirty="0" smtClean="0"/>
              <a:t>collaborative </a:t>
            </a:r>
            <a:r>
              <a:rPr lang="en-US" sz="1800" dirty="0"/>
              <a:t>research activities on improving nuclear structure data at </a:t>
            </a:r>
            <a:r>
              <a:rPr lang="en-US" sz="1800" dirty="0" smtClean="0"/>
              <a:t>NSCL </a:t>
            </a:r>
            <a:r>
              <a:rPr lang="en-US" sz="1800" dirty="0"/>
              <a:t>and other </a:t>
            </a:r>
            <a:r>
              <a:rPr lang="en-US" sz="1800" dirty="0" smtClean="0"/>
              <a:t>facilities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4724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67" y="3599449"/>
            <a:ext cx="5319645" cy="24185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Improve </a:t>
            </a:r>
            <a:r>
              <a:rPr lang="en-CA" sz="3200" dirty="0" smtClean="0"/>
              <a:t>data </a:t>
            </a:r>
            <a:r>
              <a:rPr lang="en-CA" sz="3200" dirty="0"/>
              <a:t>c</a:t>
            </a:r>
            <a:r>
              <a:rPr lang="en-CA" sz="3200" dirty="0" smtClean="0"/>
              <a:t>ompilations</a:t>
            </a:r>
            <a:endParaRPr lang="en-CA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22992" y="1023606"/>
            <a:ext cx="8181975" cy="32506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An experiment is only completed once all the results have been compiled.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As experiments get more expensive, it is important to extract the maximum amount of data possible from each experiment and to publish all results.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FF0000"/>
                </a:solidFill>
              </a:rPr>
              <a:t>Experiments, from which the data and results do not get published and compiled are a huge waste of effort, resources and money.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All published results should be made available in a readable format including all relevant underlying physics results.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 smtClean="0"/>
              <a:t>Example: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97385" y="4407913"/>
            <a:ext cx="2102798" cy="1057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 smtClean="0">
                <a:solidFill>
                  <a:srgbClr val="FF0000"/>
                </a:solidFill>
              </a:rPr>
              <a:t>Intensities were measured but not given on the paper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CA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13697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Tools exist I</a:t>
            </a:r>
            <a:endParaRPr lang="en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65" y="1081601"/>
            <a:ext cx="7134446" cy="494790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37933" y="1353215"/>
            <a:ext cx="2537165" cy="7095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 smtClean="0"/>
              <a:t>Submit supplementary data to journals!</a:t>
            </a:r>
          </a:p>
        </p:txBody>
      </p:sp>
    </p:spTree>
    <p:extLst>
      <p:ext uri="{BB962C8B-B14F-4D97-AF65-F5344CB8AC3E}">
        <p14:creationId xmlns:p14="http://schemas.microsoft.com/office/powerpoint/2010/main" val="6706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Tools exist II</a:t>
            </a:r>
            <a:endParaRPr lang="en-CA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43473" y="1459540"/>
            <a:ext cx="8374439" cy="7095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 smtClean="0"/>
              <a:t>Submit supplementary data directly to NNDC to be included in XUNDL database!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73" y="2488698"/>
            <a:ext cx="8193687" cy="275884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008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685800">
              <a:lnSpc>
                <a:spcPct val="90000"/>
              </a:lnSpc>
            </a:pPr>
            <a:r>
              <a:rPr lang="en-CA" sz="3200" dirty="0" smtClean="0"/>
              <a:t>Tools exist III</a:t>
            </a:r>
            <a:endParaRPr lang="en-CA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49800" y="1704260"/>
            <a:ext cx="2858945" cy="4968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 smtClean="0"/>
              <a:t>Submit extra data to designated data journals!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741" y="1204360"/>
            <a:ext cx="4833595" cy="28360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5" y="3169524"/>
            <a:ext cx="5231408" cy="28888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14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3214</TotalTime>
  <Words>481</Words>
  <Application>Microsoft Office PowerPoint</Application>
  <PresentationFormat>On-screen Show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USNDP MSU Report</vt:lpstr>
      <vt:lpstr>ENSDF &amp; XUNDL work at MSU</vt:lpstr>
      <vt:lpstr>Code development: JAVA-NDS</vt:lpstr>
      <vt:lpstr>Current status of JAVA-NDS</vt:lpstr>
      <vt:lpstr>Plans for next year</vt:lpstr>
      <vt:lpstr>Improve data compilations</vt:lpstr>
      <vt:lpstr>Tools exist I</vt:lpstr>
      <vt:lpstr>Tools exist II</vt:lpstr>
      <vt:lpstr>Tools exist III</vt:lpstr>
      <vt:lpstr>Benefits and plan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Thoennessen, Michael</dc:creator>
  <cp:lastModifiedBy>Michael Thoennessen</cp:lastModifiedBy>
  <cp:revision>73</cp:revision>
  <dcterms:created xsi:type="dcterms:W3CDTF">2016-10-19T14:13:09Z</dcterms:created>
  <dcterms:modified xsi:type="dcterms:W3CDTF">2016-11-13T23:15:04Z</dcterms:modified>
</cp:coreProperties>
</file>