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6" r:id="rId3"/>
    <p:sldId id="281" r:id="rId4"/>
    <p:sldId id="282" r:id="rId5"/>
    <p:sldId id="283" r:id="rId6"/>
    <p:sldId id="284" r:id="rId7"/>
    <p:sldId id="257" r:id="rId8"/>
    <p:sldId id="285" r:id="rId9"/>
    <p:sldId id="274" r:id="rId10"/>
    <p:sldId id="286" r:id="rId11"/>
    <p:sldId id="287" r:id="rId12"/>
    <p:sldId id="288" r:id="rId13"/>
    <p:sldId id="290" r:id="rId14"/>
    <p:sldId id="293" r:id="rId15"/>
    <p:sldId id="292" r:id="rId16"/>
    <p:sldId id="266" r:id="rId17"/>
    <p:sldId id="26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28" autoAdjust="0"/>
  </p:normalViewPr>
  <p:slideViewPr>
    <p:cSldViewPr>
      <p:cViewPr varScale="1">
        <p:scale>
          <a:sx n="107" d="100"/>
          <a:sy n="107" d="100"/>
        </p:scale>
        <p:origin x="-84" y="-27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E1C71A-553A-4A14-880F-C72655063B40}" type="datetimeFigureOut">
              <a:rPr lang="en-US" smtClean="0"/>
              <a:pPr/>
              <a:t>11/13/2016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E019E9-748B-435A-882D-AB0A4CA78CB5}" type="slidenum">
              <a:rPr lang="en-US" smtClean="0"/>
              <a:pPr/>
              <a:t>‹#›</a:t>
            </a:fld>
            <a:endParaRPr lang="en-US"/>
          </a:p>
        </p:txBody>
      </p:sp>
    </p:spTree>
    <p:extLst>
      <p:ext uri="{BB962C8B-B14F-4D97-AF65-F5344CB8AC3E}">
        <p14:creationId xmlns:p14="http://schemas.microsoft.com/office/powerpoint/2010/main" xmlns="" val="37743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E019E9-748B-435A-882D-AB0A4CA78CB5}" type="slidenum">
              <a:rPr lang="en-US" smtClean="0"/>
              <a:pPr/>
              <a:t>5</a:t>
            </a:fld>
            <a:endParaRPr lang="en-US"/>
          </a:p>
        </p:txBody>
      </p:sp>
    </p:spTree>
    <p:extLst>
      <p:ext uri="{BB962C8B-B14F-4D97-AF65-F5344CB8AC3E}">
        <p14:creationId xmlns:p14="http://schemas.microsoft.com/office/powerpoint/2010/main" xmlns="" val="428916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Master" Target="../slideMasters/slideMaster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Master" Target="../slideMasters/slideMaster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Master" Target="../slideMasters/slideMaster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Master" Target="../slideMasters/slideMaster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Master" Target="../slideMasters/slideMaster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952F58-9547-490E-9D68-36B4473100EE}" type="datetimeFigureOut">
              <a:rPr lang="en-US" smtClean="0"/>
              <a:pPr/>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2B6B7-4B2B-49D0-BC0A-D2FA54060FB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952F58-9547-490E-9D68-36B4473100EE}" type="datetimeFigureOut">
              <a:rPr lang="en-US" smtClean="0"/>
              <a:pPr/>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2B6B7-4B2B-49D0-BC0A-D2FA54060F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952F58-9547-490E-9D68-36B4473100EE}" type="datetimeFigureOut">
              <a:rPr lang="en-US" smtClean="0"/>
              <a:pPr/>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2B6B7-4B2B-49D0-BC0A-D2FA54060FB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descr="nicholls_j_05 copy copy.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9" name="Rectangle 8"/>
          <p:cNvSpPr/>
          <p:nvPr userDrawn="1"/>
        </p:nvSpPr>
        <p:spPr>
          <a:xfrm>
            <a:off x="0" y="0"/>
            <a:ext cx="9144000" cy="6858000"/>
          </a:xfrm>
          <a:prstGeom prst="rect">
            <a:avLst/>
          </a:prstGeom>
          <a:solidFill>
            <a:srgbClr val="113F7C">
              <a:alpha val="4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pic>
        <p:nvPicPr>
          <p:cNvPr id="7" name="Picture 6" descr="cyc-nuclides.png"/>
          <p:cNvPicPr>
            <a:picLocks noChangeAspect="1"/>
          </p:cNvPicPr>
          <p:nvPr userDrawn="1"/>
        </p:nvPicPr>
        <p:blipFill rotWithShape="1">
          <a:blip r:embed="rId3" cstate="print">
            <a:alphaModFix/>
            <a:extLst>
              <a:ext uri="{28A0092B-C50C-407E-A947-70E740481C1C}">
                <a14:useLocalDpi xmlns:a14="http://schemas.microsoft.com/office/drawing/2010/main" xmlns="" val="0"/>
              </a:ext>
            </a:extLst>
          </a:blip>
          <a:srcRect t="18767" r="23599" b="28327"/>
          <a:stretch/>
        </p:blipFill>
        <p:spPr>
          <a:xfrm>
            <a:off x="5760722" y="2395405"/>
            <a:ext cx="3383279" cy="4462595"/>
          </a:xfrm>
          <a:prstGeom prst="rect">
            <a:avLst/>
          </a:prstGeom>
          <a:effectLst/>
        </p:spPr>
      </p:pic>
      <p:pic>
        <p:nvPicPr>
          <p:cNvPr id="8" name="Picture 7" descr="TRIUMF_logo_white.eps"/>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339598" y="353907"/>
            <a:ext cx="3149600" cy="1151467"/>
          </a:xfrm>
          <a:prstGeom prst="rect">
            <a:avLst/>
          </a:prstGeom>
        </p:spPr>
      </p:pic>
      <p:sp>
        <p:nvSpPr>
          <p:cNvPr id="10" name="Rectangle 9"/>
          <p:cNvSpPr/>
          <p:nvPr userDrawn="1"/>
        </p:nvSpPr>
        <p:spPr>
          <a:xfrm>
            <a:off x="4010025" y="498753"/>
            <a:ext cx="4667251" cy="646331"/>
          </a:xfrm>
          <a:prstGeom prst="rect">
            <a:avLst/>
          </a:prstGeom>
        </p:spPr>
        <p:txBody>
          <a:bodyPr wrap="square">
            <a:spAutoFit/>
          </a:bodyPr>
          <a:lstStyle/>
          <a:p>
            <a:pPr defTabSz="457200">
              <a:defRPr/>
            </a:pPr>
            <a:r>
              <a:rPr lang="en-US" sz="1200" dirty="0" smtClean="0">
                <a:solidFill>
                  <a:srgbClr val="EAE5DF"/>
                </a:solidFill>
                <a:latin typeface="Myriad Web Pro" panose="020B0503030403020204" pitchFamily="34" charset="0"/>
                <a:cs typeface="Myriad Pro Light"/>
              </a:rPr>
              <a:t>Canada’s national laboratory</a:t>
            </a:r>
          </a:p>
          <a:p>
            <a:pPr defTabSz="457200">
              <a:defRPr/>
            </a:pPr>
            <a:r>
              <a:rPr lang="en-US" sz="1200" dirty="0" smtClean="0">
                <a:solidFill>
                  <a:srgbClr val="EAE5DF"/>
                </a:solidFill>
                <a:latin typeface="Myriad Web Pro" panose="020B0503030403020204" pitchFamily="34" charset="0"/>
                <a:cs typeface="Myriad Pro Light"/>
              </a:rPr>
              <a:t>for particle and nuclear physics</a:t>
            </a:r>
          </a:p>
          <a:p>
            <a:pPr defTabSz="457200">
              <a:defRPr/>
            </a:pPr>
            <a:r>
              <a:rPr lang="en-US" sz="1200" dirty="0" smtClean="0">
                <a:solidFill>
                  <a:srgbClr val="EAE5DF"/>
                </a:solidFill>
                <a:latin typeface="Myriad Web Pro" panose="020B0503030403020204" pitchFamily="34" charset="0"/>
                <a:cs typeface="Myriad Pro Light"/>
              </a:rPr>
              <a:t>and accelerator-based science</a:t>
            </a:r>
          </a:p>
        </p:txBody>
      </p:sp>
      <p:cxnSp>
        <p:nvCxnSpPr>
          <p:cNvPr id="11" name="Straight Connector 10"/>
          <p:cNvCxnSpPr/>
          <p:nvPr userDrawn="1"/>
        </p:nvCxnSpPr>
        <p:spPr>
          <a:xfrm>
            <a:off x="3793998" y="194734"/>
            <a:ext cx="0" cy="1469813"/>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2076808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2" name="Rectangle 11"/>
          <p:cNvSpPr/>
          <p:nvPr userDrawn="1"/>
        </p:nvSpPr>
        <p:spPr>
          <a:xfrm>
            <a:off x="0" y="0"/>
            <a:ext cx="25527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pic>
        <p:nvPicPr>
          <p:cNvPr id="3" name="Picture 2" descr="nicholls_j_05 copy copy.jpg"/>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9473" r="18444"/>
          <a:stretch/>
        </p:blipFill>
        <p:spPr>
          <a:xfrm>
            <a:off x="2552700" y="0"/>
            <a:ext cx="6591300" cy="6858000"/>
          </a:xfrm>
          <a:prstGeom prst="rect">
            <a:avLst/>
          </a:prstGeom>
        </p:spPr>
      </p:pic>
      <p:sp>
        <p:nvSpPr>
          <p:cNvPr id="9" name="Rectangle 8"/>
          <p:cNvSpPr/>
          <p:nvPr userDrawn="1"/>
        </p:nvSpPr>
        <p:spPr>
          <a:xfrm>
            <a:off x="2552700" y="0"/>
            <a:ext cx="6591300" cy="6858000"/>
          </a:xfrm>
          <a:prstGeom prst="rect">
            <a:avLst/>
          </a:prstGeom>
          <a:solidFill>
            <a:srgbClr val="113F7C">
              <a:alpha val="4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3" name="Rectangle 12"/>
          <p:cNvSpPr/>
          <p:nvPr userDrawn="1"/>
        </p:nvSpPr>
        <p:spPr>
          <a:xfrm>
            <a:off x="294640" y="1496948"/>
            <a:ext cx="2032000" cy="553998"/>
          </a:xfrm>
          <a:prstGeom prst="rect">
            <a:avLst/>
          </a:prstGeom>
        </p:spPr>
        <p:txBody>
          <a:bodyPr wrap="square">
            <a:spAutoFit/>
          </a:bodyPr>
          <a:lstStyle/>
          <a:p>
            <a:pPr defTabSz="457200"/>
            <a:r>
              <a:rPr lang="en-US" sz="1000" dirty="0" smtClean="0">
                <a:solidFill>
                  <a:srgbClr val="113F7C"/>
                </a:solidFill>
                <a:latin typeface="Myriad Web Pro" panose="020B0503030403020204" pitchFamily="34" charset="0"/>
                <a:cs typeface="Myriad Pro Light"/>
              </a:rPr>
              <a:t>Canada’s national laboratory</a:t>
            </a:r>
          </a:p>
          <a:p>
            <a:pPr defTabSz="457200"/>
            <a:r>
              <a:rPr lang="en-US" sz="1000" dirty="0" smtClean="0">
                <a:solidFill>
                  <a:srgbClr val="113F7C"/>
                </a:solidFill>
                <a:latin typeface="Myriad Web Pro" panose="020B0503030403020204" pitchFamily="34" charset="0"/>
                <a:cs typeface="Myriad Pro Light"/>
              </a:rPr>
              <a:t>for particle and nuclear physics </a:t>
            </a:r>
          </a:p>
          <a:p>
            <a:pPr defTabSz="457200"/>
            <a:r>
              <a:rPr lang="en-US" sz="1000" dirty="0" smtClean="0">
                <a:solidFill>
                  <a:srgbClr val="113F7C"/>
                </a:solidFill>
                <a:latin typeface="Myriad Web Pro" panose="020B0503030403020204" pitchFamily="34" charset="0"/>
                <a:cs typeface="Myriad Pro Light"/>
              </a:rPr>
              <a:t>and accelerator-based science</a:t>
            </a:r>
          </a:p>
        </p:txBody>
      </p:sp>
      <p:cxnSp>
        <p:nvCxnSpPr>
          <p:cNvPr id="8" name="Straight Connector 7"/>
          <p:cNvCxnSpPr/>
          <p:nvPr userDrawn="1"/>
        </p:nvCxnSpPr>
        <p:spPr>
          <a:xfrm>
            <a:off x="294640" y="1334347"/>
            <a:ext cx="2032000" cy="0"/>
          </a:xfrm>
          <a:prstGeom prst="line">
            <a:avLst/>
          </a:prstGeom>
          <a:ln w="3175" cmpd="sng">
            <a:solidFill>
              <a:srgbClr val="012757"/>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TRIUMF_logo_blue.eps"/>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83795" y="527100"/>
            <a:ext cx="1655589" cy="605269"/>
          </a:xfrm>
          <a:prstGeom prst="rect">
            <a:avLst/>
          </a:prstGeom>
        </p:spPr>
      </p:pic>
      <p:sp>
        <p:nvSpPr>
          <p:cNvPr id="14" name="TextBox 13"/>
          <p:cNvSpPr txBox="1"/>
          <p:nvPr userDrawn="1"/>
        </p:nvSpPr>
        <p:spPr>
          <a:xfrm>
            <a:off x="125095" y="5361690"/>
            <a:ext cx="2427605" cy="656590"/>
          </a:xfrm>
          <a:prstGeom prst="rect">
            <a:avLst/>
          </a:prstGeom>
          <a:noFill/>
        </p:spPr>
        <p:txBody>
          <a:bodyPr wrap="square" lIns="72000" rtlCol="0">
            <a:spAutoFit/>
          </a:bodyPr>
          <a:lstStyle/>
          <a:p>
            <a:pPr defTabSz="457200">
              <a:lnSpc>
                <a:spcPts val="1130"/>
              </a:lnSpc>
              <a:spcAft>
                <a:spcPts val="600"/>
              </a:spcAft>
            </a:pPr>
            <a:r>
              <a:rPr lang="en-US" sz="800" dirty="0" smtClean="0">
                <a:solidFill>
                  <a:srgbClr val="0F2D68"/>
                </a:solidFill>
                <a:latin typeface="Myriad Web Pro" panose="020B0503030403020204" pitchFamily="34" charset="0"/>
                <a:ea typeface="ヒラギノ角ゴ Pro W3" pitchFamily="-111" charset="-128"/>
                <a:cs typeface="Myriad Pro Light"/>
              </a:rPr>
              <a:t>TRIUMF: Alberta | British Columbia | Calgary | Carleton | Guelph | Manitoba | McGill | McMaster | Montréal | Northern British Columbia | Queen’s | Regina | Saint </a:t>
            </a:r>
            <a:r>
              <a:rPr lang="en-US" sz="800" dirty="0" smtClean="0">
                <a:solidFill>
                  <a:srgbClr val="113F7C"/>
                </a:solidFill>
                <a:latin typeface="Myriad Web Pro" panose="020B0503030403020204" pitchFamily="34" charset="0"/>
                <a:ea typeface="ヒラギノ角ゴ Pro W3" pitchFamily="-111" charset="-128"/>
                <a:cs typeface="Myriad Pro Light"/>
              </a:rPr>
              <a:t>Mary’s</a:t>
            </a:r>
            <a:r>
              <a:rPr lang="en-US" sz="800" dirty="0" smtClean="0">
                <a:solidFill>
                  <a:srgbClr val="0F2D68"/>
                </a:solidFill>
                <a:latin typeface="Myriad Web Pro" panose="020B0503030403020204" pitchFamily="34" charset="0"/>
                <a:ea typeface="ヒラギノ角ゴ Pro W3" pitchFamily="-111" charset="-128"/>
                <a:cs typeface="Myriad Pro Light"/>
              </a:rPr>
              <a:t> | Simon Fraser | Toronto | Victoria | Western | Winnipeg | York</a:t>
            </a:r>
            <a:endParaRPr lang="en-US" sz="800" dirty="0">
              <a:solidFill>
                <a:srgbClr val="0F2D68"/>
              </a:solidFill>
              <a:latin typeface="Myriad Web Pro" panose="020B0503030403020204" pitchFamily="34" charset="0"/>
              <a:ea typeface="ヒラギノ角ゴ Pro W3" pitchFamily="-111" charset="-128"/>
              <a:cs typeface="Myriad Pro Light"/>
            </a:endParaRPr>
          </a:p>
        </p:txBody>
      </p:sp>
      <p:sp>
        <p:nvSpPr>
          <p:cNvPr id="10" name="TextBox 9"/>
          <p:cNvSpPr txBox="1"/>
          <p:nvPr userDrawn="1"/>
        </p:nvSpPr>
        <p:spPr>
          <a:xfrm>
            <a:off x="3867150" y="2082801"/>
            <a:ext cx="3943350" cy="1323439"/>
          </a:xfrm>
          <a:prstGeom prst="rect">
            <a:avLst/>
          </a:prstGeom>
        </p:spPr>
        <p:txBody>
          <a:bodyPr wrap="square" rtlCol="0">
            <a:spAutoFit/>
          </a:bodyPr>
          <a:lstStyle/>
          <a:p>
            <a:pPr algn="ctr" defTabSz="457200"/>
            <a:r>
              <a:rPr lang="en-CA" sz="4000" dirty="0" smtClean="0">
                <a:solidFill>
                  <a:srgbClr val="FFFFFF"/>
                </a:solidFill>
                <a:latin typeface="Myriad Pro" pitchFamily="34" charset="0"/>
                <a:cs typeface="Avenir Heavy"/>
              </a:rPr>
              <a:t>Thank you!</a:t>
            </a:r>
          </a:p>
          <a:p>
            <a:pPr algn="ctr" defTabSz="457200"/>
            <a:r>
              <a:rPr lang="en-CA" sz="4000" dirty="0" err="1" smtClean="0">
                <a:solidFill>
                  <a:srgbClr val="FFFFFF"/>
                </a:solidFill>
                <a:latin typeface="Myriad Pro" pitchFamily="34" charset="0"/>
                <a:cs typeface="Avenir Heavy"/>
              </a:rPr>
              <a:t>Merci</a:t>
            </a:r>
            <a:r>
              <a:rPr lang="en-CA" sz="4000" dirty="0" smtClean="0">
                <a:solidFill>
                  <a:srgbClr val="FFFFFF"/>
                </a:solidFill>
                <a:latin typeface="Myriad Pro" pitchFamily="34" charset="0"/>
                <a:cs typeface="Avenir Heavy"/>
              </a:rPr>
              <a:t>!</a:t>
            </a:r>
            <a:endParaRPr lang="en-US" sz="3200" dirty="0">
              <a:solidFill>
                <a:srgbClr val="FFFFFF"/>
              </a:solidFill>
              <a:latin typeface="Myriad Pro" pitchFamily="34" charset="0"/>
              <a:cs typeface="Avenir Heavy"/>
            </a:endParaRPr>
          </a:p>
        </p:txBody>
      </p:sp>
      <p:sp>
        <p:nvSpPr>
          <p:cNvPr id="15" name="TextBox 14"/>
          <p:cNvSpPr txBox="1"/>
          <p:nvPr userDrawn="1"/>
        </p:nvSpPr>
        <p:spPr>
          <a:xfrm>
            <a:off x="6616700" y="5742649"/>
            <a:ext cx="2324100" cy="307777"/>
          </a:xfrm>
          <a:prstGeom prst="rect">
            <a:avLst/>
          </a:prstGeom>
        </p:spPr>
        <p:txBody>
          <a:bodyPr wrap="square" rtlCol="0">
            <a:spAutoFit/>
          </a:bodyPr>
          <a:lstStyle/>
          <a:p>
            <a:pPr algn="just" defTabSz="457200"/>
            <a:r>
              <a:rPr lang="en-CA" sz="1400" dirty="0" smtClean="0">
                <a:solidFill>
                  <a:srgbClr val="FFFFFF"/>
                </a:solidFill>
                <a:latin typeface="Myriad Pro SemiExt" pitchFamily="34" charset="0"/>
                <a:cs typeface="Avenir Heavy"/>
              </a:rPr>
              <a:t>Follow us at </a:t>
            </a:r>
            <a:r>
              <a:rPr lang="en-CA" sz="1400" dirty="0" err="1" smtClean="0">
                <a:solidFill>
                  <a:srgbClr val="FFFFFF"/>
                </a:solidFill>
                <a:latin typeface="Myriad Pro SemiExt" pitchFamily="34" charset="0"/>
                <a:cs typeface="Avenir Heavy"/>
              </a:rPr>
              <a:t>TRIUMFLab</a:t>
            </a:r>
            <a:r>
              <a:rPr lang="en-CA" sz="1400" dirty="0" smtClean="0">
                <a:solidFill>
                  <a:srgbClr val="FFFFFF"/>
                </a:solidFill>
                <a:latin typeface="Myriad Pro SemiExt" pitchFamily="34" charset="0"/>
                <a:cs typeface="Avenir Heavy"/>
              </a:rPr>
              <a:t> </a:t>
            </a:r>
          </a:p>
        </p:txBody>
      </p:sp>
      <p:pic>
        <p:nvPicPr>
          <p:cNvPr id="16" name="Picture 15" descr="FB-f-Logo__white_512.png"/>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668517" y="6325902"/>
            <a:ext cx="244673" cy="326231"/>
          </a:xfrm>
          <a:prstGeom prst="rect">
            <a:avLst/>
          </a:prstGeom>
        </p:spPr>
      </p:pic>
      <p:pic>
        <p:nvPicPr>
          <p:cNvPr id="17" name="Picture 16" descr="Glyph_Logo_png WHITE.png"/>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8059241" y="6325901"/>
            <a:ext cx="252000" cy="336000"/>
          </a:xfrm>
          <a:prstGeom prst="rect">
            <a:avLst/>
          </a:prstGeom>
        </p:spPr>
      </p:pic>
      <p:pic>
        <p:nvPicPr>
          <p:cNvPr id="18" name="Picture 17" descr="Twitter_logo_white.png"/>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8431606" y="6325901"/>
            <a:ext cx="309965" cy="336000"/>
          </a:xfrm>
          <a:prstGeom prst="rect">
            <a:avLst/>
          </a:prstGeom>
        </p:spPr>
      </p:pic>
    </p:spTree>
    <p:extLst>
      <p:ext uri="{BB962C8B-B14F-4D97-AF65-F5344CB8AC3E}">
        <p14:creationId xmlns:p14="http://schemas.microsoft.com/office/powerpoint/2010/main" xmlns="" val="406426332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2" name="Rectangle 11"/>
          <p:cNvSpPr/>
          <p:nvPr userDrawn="1"/>
        </p:nvSpPr>
        <p:spPr>
          <a:xfrm>
            <a:off x="0" y="0"/>
            <a:ext cx="25527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pic>
        <p:nvPicPr>
          <p:cNvPr id="3" name="Picture 2" descr="nicholls_j_05 copy copy.jpg"/>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9473" r="18444"/>
          <a:stretch/>
        </p:blipFill>
        <p:spPr>
          <a:xfrm>
            <a:off x="2552700" y="0"/>
            <a:ext cx="6591300" cy="6858000"/>
          </a:xfrm>
          <a:prstGeom prst="rect">
            <a:avLst/>
          </a:prstGeom>
        </p:spPr>
      </p:pic>
      <p:sp>
        <p:nvSpPr>
          <p:cNvPr id="9" name="Rectangle 8"/>
          <p:cNvSpPr/>
          <p:nvPr userDrawn="1"/>
        </p:nvSpPr>
        <p:spPr>
          <a:xfrm>
            <a:off x="2552700" y="0"/>
            <a:ext cx="6591300" cy="6858000"/>
          </a:xfrm>
          <a:prstGeom prst="rect">
            <a:avLst/>
          </a:prstGeom>
          <a:solidFill>
            <a:srgbClr val="113F7C">
              <a:alpha val="4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3" name="Rectangle 12"/>
          <p:cNvSpPr/>
          <p:nvPr userDrawn="1"/>
        </p:nvSpPr>
        <p:spPr>
          <a:xfrm>
            <a:off x="294640" y="1496948"/>
            <a:ext cx="2032000" cy="553998"/>
          </a:xfrm>
          <a:prstGeom prst="rect">
            <a:avLst/>
          </a:prstGeom>
        </p:spPr>
        <p:txBody>
          <a:bodyPr wrap="square">
            <a:spAutoFit/>
          </a:bodyPr>
          <a:lstStyle/>
          <a:p>
            <a:pPr defTabSz="457200"/>
            <a:r>
              <a:rPr lang="en-US" sz="1000" dirty="0" smtClean="0">
                <a:solidFill>
                  <a:srgbClr val="113F7C"/>
                </a:solidFill>
                <a:latin typeface="Myriad Web Pro" panose="020B0503030403020204" pitchFamily="34" charset="0"/>
                <a:cs typeface="Myriad Pro Light"/>
              </a:rPr>
              <a:t>Canada’s national laboratory</a:t>
            </a:r>
          </a:p>
          <a:p>
            <a:pPr defTabSz="457200"/>
            <a:r>
              <a:rPr lang="en-US" sz="1000" dirty="0" smtClean="0">
                <a:solidFill>
                  <a:srgbClr val="113F7C"/>
                </a:solidFill>
                <a:latin typeface="Myriad Web Pro" panose="020B0503030403020204" pitchFamily="34" charset="0"/>
                <a:cs typeface="Myriad Pro Light"/>
              </a:rPr>
              <a:t>for particle and nuclear physics </a:t>
            </a:r>
          </a:p>
          <a:p>
            <a:pPr defTabSz="457200"/>
            <a:r>
              <a:rPr lang="en-US" sz="1000" dirty="0" smtClean="0">
                <a:solidFill>
                  <a:srgbClr val="113F7C"/>
                </a:solidFill>
                <a:latin typeface="Myriad Web Pro" panose="020B0503030403020204" pitchFamily="34" charset="0"/>
                <a:cs typeface="Myriad Pro Light"/>
              </a:rPr>
              <a:t>and accelerator-based science</a:t>
            </a:r>
          </a:p>
        </p:txBody>
      </p:sp>
      <p:cxnSp>
        <p:nvCxnSpPr>
          <p:cNvPr id="8" name="Straight Connector 7"/>
          <p:cNvCxnSpPr/>
          <p:nvPr userDrawn="1"/>
        </p:nvCxnSpPr>
        <p:spPr>
          <a:xfrm>
            <a:off x="294640" y="1334347"/>
            <a:ext cx="2032000" cy="0"/>
          </a:xfrm>
          <a:prstGeom prst="line">
            <a:avLst/>
          </a:prstGeom>
          <a:ln w="3175" cmpd="sng">
            <a:solidFill>
              <a:srgbClr val="012757"/>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TRIUMF_logo_blue.eps"/>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83795" y="527100"/>
            <a:ext cx="1655589" cy="605269"/>
          </a:xfrm>
          <a:prstGeom prst="rect">
            <a:avLst/>
          </a:prstGeom>
        </p:spPr>
      </p:pic>
      <p:sp>
        <p:nvSpPr>
          <p:cNvPr id="14" name="TextBox 13"/>
          <p:cNvSpPr txBox="1"/>
          <p:nvPr userDrawn="1"/>
        </p:nvSpPr>
        <p:spPr>
          <a:xfrm>
            <a:off x="125095" y="5361690"/>
            <a:ext cx="2427605" cy="656590"/>
          </a:xfrm>
          <a:prstGeom prst="rect">
            <a:avLst/>
          </a:prstGeom>
          <a:noFill/>
        </p:spPr>
        <p:txBody>
          <a:bodyPr wrap="square" lIns="72000" rtlCol="0">
            <a:spAutoFit/>
          </a:bodyPr>
          <a:lstStyle/>
          <a:p>
            <a:pPr defTabSz="457200">
              <a:lnSpc>
                <a:spcPts val="1130"/>
              </a:lnSpc>
              <a:spcAft>
                <a:spcPts val="600"/>
              </a:spcAft>
            </a:pPr>
            <a:r>
              <a:rPr lang="en-US" sz="800" dirty="0" smtClean="0">
                <a:solidFill>
                  <a:srgbClr val="0F2D68"/>
                </a:solidFill>
                <a:latin typeface="Myriad Web Pro" panose="020B0503030403020204" pitchFamily="34" charset="0"/>
                <a:ea typeface="ヒラギノ角ゴ Pro W3" pitchFamily="-111" charset="-128"/>
                <a:cs typeface="Myriad Pro Light"/>
              </a:rPr>
              <a:t>TRIUMF: Alberta | British Columbia | Calgary | Carleton | Guelph | Manitoba | McGill | McMaster | Montréal | Northern British Columbia | Queen’s | Regina | Saint </a:t>
            </a:r>
            <a:r>
              <a:rPr lang="en-US" sz="800" dirty="0" smtClean="0">
                <a:solidFill>
                  <a:srgbClr val="113F7C"/>
                </a:solidFill>
                <a:latin typeface="Myriad Web Pro" panose="020B0503030403020204" pitchFamily="34" charset="0"/>
                <a:ea typeface="ヒラギノ角ゴ Pro W3" pitchFamily="-111" charset="-128"/>
                <a:cs typeface="Myriad Pro Light"/>
              </a:rPr>
              <a:t>Mary’s</a:t>
            </a:r>
            <a:r>
              <a:rPr lang="en-US" sz="800" dirty="0" smtClean="0">
                <a:solidFill>
                  <a:srgbClr val="0F2D68"/>
                </a:solidFill>
                <a:latin typeface="Myriad Web Pro" panose="020B0503030403020204" pitchFamily="34" charset="0"/>
                <a:ea typeface="ヒラギノ角ゴ Pro W3" pitchFamily="-111" charset="-128"/>
                <a:cs typeface="Myriad Pro Light"/>
              </a:rPr>
              <a:t> | Simon Fraser | Toronto | Victoria | Western | Winnipeg | York</a:t>
            </a:r>
            <a:endParaRPr lang="en-US" sz="800" dirty="0">
              <a:solidFill>
                <a:srgbClr val="0F2D68"/>
              </a:solidFill>
              <a:latin typeface="Myriad Web Pro" panose="020B0503030403020204" pitchFamily="34" charset="0"/>
              <a:ea typeface="ヒラギノ角ゴ Pro W3" pitchFamily="-111" charset="-128"/>
              <a:cs typeface="Myriad Pro Light"/>
            </a:endParaRPr>
          </a:p>
        </p:txBody>
      </p:sp>
      <p:sp>
        <p:nvSpPr>
          <p:cNvPr id="15" name="TextBox 14"/>
          <p:cNvSpPr txBox="1"/>
          <p:nvPr userDrawn="1"/>
        </p:nvSpPr>
        <p:spPr>
          <a:xfrm>
            <a:off x="6616700" y="5742649"/>
            <a:ext cx="2324100" cy="307777"/>
          </a:xfrm>
          <a:prstGeom prst="rect">
            <a:avLst/>
          </a:prstGeom>
        </p:spPr>
        <p:txBody>
          <a:bodyPr wrap="square" rtlCol="0">
            <a:spAutoFit/>
          </a:bodyPr>
          <a:lstStyle/>
          <a:p>
            <a:pPr algn="just" defTabSz="457200"/>
            <a:r>
              <a:rPr lang="en-CA" sz="1400" dirty="0" smtClean="0">
                <a:solidFill>
                  <a:srgbClr val="FFFFFF"/>
                </a:solidFill>
                <a:latin typeface="Myriad Pro SemiExt" pitchFamily="34" charset="0"/>
                <a:cs typeface="Avenir Heavy"/>
              </a:rPr>
              <a:t>Follow us at </a:t>
            </a:r>
            <a:r>
              <a:rPr lang="en-CA" sz="1400" dirty="0" err="1" smtClean="0">
                <a:solidFill>
                  <a:srgbClr val="FFFFFF"/>
                </a:solidFill>
                <a:latin typeface="Myriad Pro SemiExt" pitchFamily="34" charset="0"/>
                <a:cs typeface="Avenir Heavy"/>
              </a:rPr>
              <a:t>TRIUMFLab</a:t>
            </a:r>
            <a:r>
              <a:rPr lang="en-CA" sz="1400" dirty="0" smtClean="0">
                <a:solidFill>
                  <a:srgbClr val="FFFFFF"/>
                </a:solidFill>
                <a:latin typeface="Myriad Pro SemiExt" pitchFamily="34" charset="0"/>
                <a:cs typeface="Avenir Heavy"/>
              </a:rPr>
              <a:t> </a:t>
            </a:r>
          </a:p>
        </p:txBody>
      </p:sp>
      <p:pic>
        <p:nvPicPr>
          <p:cNvPr id="16" name="Picture 15" descr="FB-f-Logo__white_512.png"/>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668517" y="6325902"/>
            <a:ext cx="244673" cy="326231"/>
          </a:xfrm>
          <a:prstGeom prst="rect">
            <a:avLst/>
          </a:prstGeom>
        </p:spPr>
      </p:pic>
      <p:pic>
        <p:nvPicPr>
          <p:cNvPr id="17" name="Picture 16" descr="Glyph_Logo_png WHITE.png"/>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8059241" y="6325901"/>
            <a:ext cx="252000" cy="336000"/>
          </a:xfrm>
          <a:prstGeom prst="rect">
            <a:avLst/>
          </a:prstGeom>
        </p:spPr>
      </p:pic>
      <p:pic>
        <p:nvPicPr>
          <p:cNvPr id="18" name="Picture 17" descr="Twitter_logo_white.png"/>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8431606" y="6325901"/>
            <a:ext cx="309965" cy="336000"/>
          </a:xfrm>
          <a:prstGeom prst="rect">
            <a:avLst/>
          </a:prstGeom>
        </p:spPr>
      </p:pic>
    </p:spTree>
    <p:extLst>
      <p:ext uri="{BB962C8B-B14F-4D97-AF65-F5344CB8AC3E}">
        <p14:creationId xmlns:p14="http://schemas.microsoft.com/office/powerpoint/2010/main" xmlns="" val="133515626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yriad Pro SemiExt"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a:xfrm>
            <a:off x="457200" y="6491818"/>
            <a:ext cx="2133600" cy="365125"/>
          </a:xfrm>
          <a:prstGeom prst="rect">
            <a:avLst/>
          </a:prstGeom>
        </p:spPr>
        <p:txBody>
          <a:bodyPr/>
          <a:lstStyle>
            <a:lvl1pPr>
              <a:defRPr sz="1100">
                <a:latin typeface="Myriad Pro" pitchFamily="34" charset="0"/>
              </a:defRPr>
            </a:lvl1pPr>
          </a:lstStyle>
          <a:p>
            <a:r>
              <a:rPr lang="en-US" smtClean="0">
                <a:solidFill>
                  <a:prstClr val="black"/>
                </a:solidFill>
              </a:rPr>
              <a:t>September 12, 2016</a:t>
            </a:r>
            <a:endParaRPr lang="en-US" dirty="0">
              <a:solidFill>
                <a:prstClr val="black"/>
              </a:solidFill>
            </a:endParaRPr>
          </a:p>
        </p:txBody>
      </p:sp>
      <p:sp>
        <p:nvSpPr>
          <p:cNvPr id="4" name="Footer Placeholder 3"/>
          <p:cNvSpPr>
            <a:spLocks noGrp="1"/>
          </p:cNvSpPr>
          <p:nvPr>
            <p:ph type="ftr" sz="quarter" idx="11"/>
          </p:nvPr>
        </p:nvSpPr>
        <p:spPr>
          <a:xfrm>
            <a:off x="3079750" y="6475943"/>
            <a:ext cx="2895600" cy="365125"/>
          </a:xfrm>
          <a:prstGeom prst="rect">
            <a:avLst/>
          </a:prstGeom>
        </p:spPr>
        <p:txBody>
          <a:bodyPr/>
          <a:lstStyle>
            <a:lvl1pPr algn="ctr">
              <a:defRPr sz="1100">
                <a:latin typeface="Myriad Pro" pitchFamily="34" charset="0"/>
              </a:defRPr>
            </a:lvl1pPr>
          </a:lstStyle>
          <a:p>
            <a:r>
              <a:rPr lang="en-US" dirty="0" smtClean="0">
                <a:solidFill>
                  <a:prstClr val="black"/>
                </a:solidFill>
              </a:rPr>
              <a:t>Iris </a:t>
            </a:r>
            <a:r>
              <a:rPr lang="en-US" dirty="0" err="1" smtClean="0">
                <a:solidFill>
                  <a:prstClr val="black"/>
                </a:solidFill>
              </a:rPr>
              <a:t>Dillmann</a:t>
            </a:r>
            <a:r>
              <a:rPr lang="en-US" dirty="0" smtClean="0">
                <a:solidFill>
                  <a:prstClr val="black"/>
                </a:solidFill>
              </a:rPr>
              <a:t> - INPC Adelaide</a:t>
            </a:r>
            <a:endParaRPr lang="en-US" dirty="0">
              <a:solidFill>
                <a:prstClr val="black"/>
              </a:solidFill>
            </a:endParaRPr>
          </a:p>
        </p:txBody>
      </p:sp>
      <p:sp>
        <p:nvSpPr>
          <p:cNvPr id="5" name="Slide Number Placeholder 4"/>
          <p:cNvSpPr>
            <a:spLocks noGrp="1"/>
          </p:cNvSpPr>
          <p:nvPr>
            <p:ph type="sldNum" sz="quarter" idx="12"/>
          </p:nvPr>
        </p:nvSpPr>
        <p:spPr>
          <a:xfrm>
            <a:off x="6564078" y="6474884"/>
            <a:ext cx="2133600" cy="365125"/>
          </a:xfrm>
          <a:prstGeom prst="rect">
            <a:avLst/>
          </a:prstGeom>
        </p:spPr>
        <p:txBody>
          <a:bodyPr/>
          <a:lstStyle>
            <a:lvl1pPr algn="r">
              <a:defRPr sz="1100">
                <a:latin typeface="Myriad Pro" pitchFamily="34" charset="0"/>
              </a:defRPr>
            </a:lvl1pPr>
          </a:lstStyle>
          <a:p>
            <a:fld id="{166B2C24-75C8-E544-A8CC-21761AB50D8D}" type="slidenum">
              <a:rPr lang="en-US" smtClean="0">
                <a:solidFill>
                  <a:prstClr val="black"/>
                </a:solidFill>
              </a:rPr>
              <a:pPr/>
              <a:t>‹#›</a:t>
            </a:fld>
            <a:endParaRPr lang="en-US" dirty="0">
              <a:solidFill>
                <a:prstClr val="black"/>
              </a:solidFill>
            </a:endParaRPr>
          </a:p>
        </p:txBody>
      </p:sp>
      <p:cxnSp>
        <p:nvCxnSpPr>
          <p:cNvPr id="6" name="Straight Connector 5"/>
          <p:cNvCxnSpPr/>
          <p:nvPr userDrawn="1"/>
        </p:nvCxnSpPr>
        <p:spPr>
          <a:xfrm flipV="1">
            <a:off x="457200" y="6477001"/>
            <a:ext cx="8240478" cy="14817"/>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72755240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yriad Pro SemiExt"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Myriad Pro" pitchFamily="34" charset="0"/>
              </a:defRPr>
            </a:lvl1pPr>
            <a:lvl2pP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477000"/>
            <a:ext cx="2133600" cy="365125"/>
          </a:xfrm>
          <a:prstGeom prst="rect">
            <a:avLst/>
          </a:prstGeom>
        </p:spPr>
        <p:txBody>
          <a:bodyPr/>
          <a:lstStyle>
            <a:lvl1pPr>
              <a:defRPr sz="1100">
                <a:latin typeface="Myriad Pro" pitchFamily="34" charset="0"/>
              </a:defRPr>
            </a:lvl1pPr>
          </a:lstStyle>
          <a:p>
            <a:r>
              <a:rPr lang="en-US" smtClean="0">
                <a:solidFill>
                  <a:prstClr val="black"/>
                </a:solidFill>
              </a:rPr>
              <a:t>September 12, 2016</a:t>
            </a:r>
            <a:endParaRPr lang="en-US" dirty="0">
              <a:solidFill>
                <a:prstClr val="black"/>
              </a:solidFill>
            </a:endParaRPr>
          </a:p>
        </p:txBody>
      </p:sp>
      <p:sp>
        <p:nvSpPr>
          <p:cNvPr id="5" name="Footer Placeholder 4"/>
          <p:cNvSpPr>
            <a:spLocks noGrp="1"/>
          </p:cNvSpPr>
          <p:nvPr>
            <p:ph type="ftr" sz="quarter" idx="11"/>
          </p:nvPr>
        </p:nvSpPr>
        <p:spPr>
          <a:xfrm>
            <a:off x="3124200" y="6491818"/>
            <a:ext cx="2895600" cy="365125"/>
          </a:xfrm>
          <a:prstGeom prst="rect">
            <a:avLst/>
          </a:prstGeom>
        </p:spPr>
        <p:txBody>
          <a:bodyPr/>
          <a:lstStyle>
            <a:lvl1pPr algn="ctr">
              <a:defRPr sz="1100">
                <a:latin typeface="Myriad Pro" pitchFamily="34" charset="0"/>
              </a:defRPr>
            </a:lvl1pPr>
          </a:lstStyle>
          <a:p>
            <a:r>
              <a:rPr lang="en-US" dirty="0" smtClean="0">
                <a:solidFill>
                  <a:prstClr val="black"/>
                </a:solidFill>
              </a:rPr>
              <a:t>Iris </a:t>
            </a:r>
            <a:r>
              <a:rPr lang="en-US" dirty="0" err="1" smtClean="0">
                <a:solidFill>
                  <a:prstClr val="black"/>
                </a:solidFill>
              </a:rPr>
              <a:t>Dillmann</a:t>
            </a:r>
            <a:r>
              <a:rPr lang="en-US" dirty="0" smtClean="0">
                <a:solidFill>
                  <a:prstClr val="black"/>
                </a:solidFill>
              </a:rPr>
              <a:t> - INPC Adelaide</a:t>
            </a:r>
            <a:endParaRPr lang="en-US" dirty="0">
              <a:solidFill>
                <a:prstClr val="black"/>
              </a:solidFill>
            </a:endParaRPr>
          </a:p>
        </p:txBody>
      </p:sp>
      <p:sp>
        <p:nvSpPr>
          <p:cNvPr id="6" name="Slide Number Placeholder 5"/>
          <p:cNvSpPr>
            <a:spLocks noGrp="1"/>
          </p:cNvSpPr>
          <p:nvPr>
            <p:ph type="sldNum" sz="quarter" idx="12"/>
          </p:nvPr>
        </p:nvSpPr>
        <p:spPr>
          <a:xfrm>
            <a:off x="6553200" y="6491818"/>
            <a:ext cx="2133600" cy="365125"/>
          </a:xfrm>
          <a:prstGeom prst="rect">
            <a:avLst/>
          </a:prstGeom>
        </p:spPr>
        <p:txBody>
          <a:bodyPr/>
          <a:lstStyle>
            <a:lvl1pPr algn="r">
              <a:defRPr sz="1100">
                <a:latin typeface="Myriad Pro" pitchFamily="34" charset="0"/>
              </a:defRPr>
            </a:lvl1pPr>
          </a:lstStyle>
          <a:p>
            <a:fld id="{166B2C24-75C8-E544-A8CC-21761AB50D8D}" type="slidenum">
              <a:rPr lang="en-US" smtClean="0">
                <a:solidFill>
                  <a:prstClr val="black"/>
                </a:solidFill>
              </a:rPr>
              <a:pPr/>
              <a:t>‹#›</a:t>
            </a:fld>
            <a:endParaRPr lang="en-US" dirty="0">
              <a:solidFill>
                <a:prstClr val="black"/>
              </a:solidFill>
            </a:endParaRPr>
          </a:p>
        </p:txBody>
      </p:sp>
      <p:cxnSp>
        <p:nvCxnSpPr>
          <p:cNvPr id="8" name="Straight Connector 7"/>
          <p:cNvCxnSpPr/>
          <p:nvPr userDrawn="1"/>
        </p:nvCxnSpPr>
        <p:spPr>
          <a:xfrm flipV="1">
            <a:off x="457200" y="6477001"/>
            <a:ext cx="8240478" cy="14817"/>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06897986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1"/>
            <a:ext cx="2133600" cy="365125"/>
          </a:xfrm>
          <a:prstGeom prst="rect">
            <a:avLst/>
          </a:prstGeom>
        </p:spPr>
        <p:txBody>
          <a:bodyPr/>
          <a:lstStyle/>
          <a:p>
            <a:r>
              <a:rPr lang="en-US" smtClean="0">
                <a:solidFill>
                  <a:prstClr val="black"/>
                </a:solidFill>
              </a:rPr>
              <a:t>September 12, 2016</a:t>
            </a:r>
            <a:endParaRPr lang="en-US" dirty="0">
              <a:solidFill>
                <a:prstClr val="black"/>
              </a:solidFill>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r>
              <a:rPr lang="en-US" smtClean="0">
                <a:solidFill>
                  <a:prstClr val="black"/>
                </a:solidFill>
              </a:rPr>
              <a:t>Iris Dillmann - INPC Adelaide</a:t>
            </a:r>
            <a:endParaRPr lang="en-US" dirty="0">
              <a:solidFill>
                <a:prstClr val="black"/>
              </a:solidFill>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166B2C24-75C8-E544-A8CC-21761AB50D8D}" type="slidenum">
              <a:rPr lang="en-US" smtClean="0">
                <a:solidFill>
                  <a:prstClr val="black"/>
                </a:solidFill>
              </a:rPr>
              <a:pPr/>
              <a:t>‹#›</a:t>
            </a:fld>
            <a:endParaRPr lang="en-US" dirty="0">
              <a:solidFill>
                <a:prstClr val="black"/>
              </a:solidFill>
            </a:endParaRPr>
          </a:p>
        </p:txBody>
      </p:sp>
      <p:pic>
        <p:nvPicPr>
          <p:cNvPr id="2" name="Picture 1" descr="s1.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123740" y="5180568"/>
            <a:ext cx="1258074" cy="1677432"/>
          </a:xfrm>
          <a:prstGeom prst="rect">
            <a:avLst/>
          </a:prstGeom>
        </p:spPr>
      </p:pic>
      <p:pic>
        <p:nvPicPr>
          <p:cNvPr id="3" name="Picture 2" descr="s2.jp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63740" y="5178000"/>
            <a:ext cx="1260000" cy="1680000"/>
          </a:xfrm>
          <a:prstGeom prst="rect">
            <a:avLst/>
          </a:prstGeom>
        </p:spPr>
      </p:pic>
      <p:pic>
        <p:nvPicPr>
          <p:cNvPr id="8" name="Picture 7" descr="s3.jpg"/>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31449"/>
          <a:stretch/>
        </p:blipFill>
        <p:spPr>
          <a:xfrm>
            <a:off x="1" y="5175432"/>
            <a:ext cx="863739" cy="1679987"/>
          </a:xfrm>
          <a:prstGeom prst="rect">
            <a:avLst/>
          </a:prstGeom>
        </p:spPr>
      </p:pic>
      <p:pic>
        <p:nvPicPr>
          <p:cNvPr id="11" name="Picture 10" descr="s4.jpg"/>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3370021" y="5178000"/>
            <a:ext cx="1260000" cy="1680000"/>
          </a:xfrm>
          <a:prstGeom prst="rect">
            <a:avLst/>
          </a:prstGeom>
        </p:spPr>
      </p:pic>
      <p:pic>
        <p:nvPicPr>
          <p:cNvPr id="14" name="Picture 13" descr="s5.jpg"/>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4633196" y="5178000"/>
            <a:ext cx="1260000" cy="1680000"/>
          </a:xfrm>
          <a:prstGeom prst="rect">
            <a:avLst/>
          </a:prstGeom>
        </p:spPr>
      </p:pic>
      <p:pic>
        <p:nvPicPr>
          <p:cNvPr id="17" name="Picture 16" descr="s6.jpg"/>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5890021" y="5175432"/>
            <a:ext cx="1260000" cy="1680000"/>
          </a:xfrm>
          <a:prstGeom prst="rect">
            <a:avLst/>
          </a:prstGeom>
        </p:spPr>
      </p:pic>
      <p:pic>
        <p:nvPicPr>
          <p:cNvPr id="18" name="Picture 17" descr="s7.jpg"/>
          <p:cNvPicPr>
            <a:picLocks noChangeAspect="1"/>
          </p:cNvPicPr>
          <p:nvPr userDrawn="1"/>
        </p:nvPicPr>
        <p:blipFill>
          <a:blip r:embed="rId8" cstate="print">
            <a:extLst>
              <a:ext uri="{28A0092B-C50C-407E-A947-70E740481C1C}">
                <a14:useLocalDpi xmlns:a14="http://schemas.microsoft.com/office/drawing/2010/main" xmlns="" val="0"/>
              </a:ext>
            </a:extLst>
          </a:blip>
          <a:stretch>
            <a:fillRect/>
          </a:stretch>
        </p:blipFill>
        <p:spPr>
          <a:xfrm>
            <a:off x="7148370" y="5175432"/>
            <a:ext cx="1260000" cy="1680000"/>
          </a:xfrm>
          <a:prstGeom prst="rect">
            <a:avLst/>
          </a:prstGeom>
        </p:spPr>
      </p:pic>
      <p:pic>
        <p:nvPicPr>
          <p:cNvPr id="19" name="Picture 18" descr="s8.jpg"/>
          <p:cNvPicPr>
            <a:picLocks noChangeAspect="1"/>
          </p:cNvPicPr>
          <p:nvPr userDrawn="1"/>
        </p:nvPicPr>
        <p:blipFill rotWithShape="1">
          <a:blip r:embed="rId9" cstate="print">
            <a:extLst>
              <a:ext uri="{28A0092B-C50C-407E-A947-70E740481C1C}">
                <a14:useLocalDpi xmlns:a14="http://schemas.microsoft.com/office/drawing/2010/main" xmlns="" val="0"/>
              </a:ext>
            </a:extLst>
          </a:blip>
          <a:srcRect r="41869"/>
          <a:stretch/>
        </p:blipFill>
        <p:spPr>
          <a:xfrm>
            <a:off x="8411545" y="5178000"/>
            <a:ext cx="732456" cy="1680000"/>
          </a:xfrm>
          <a:prstGeom prst="rect">
            <a:avLst/>
          </a:prstGeom>
        </p:spPr>
      </p:pic>
      <p:sp>
        <p:nvSpPr>
          <p:cNvPr id="13" name="Title 1"/>
          <p:cNvSpPr>
            <a:spLocks noGrp="1"/>
          </p:cNvSpPr>
          <p:nvPr>
            <p:ph type="title"/>
          </p:nvPr>
        </p:nvSpPr>
        <p:spPr>
          <a:xfrm>
            <a:off x="2646501" y="1"/>
            <a:ext cx="6117852" cy="626535"/>
          </a:xfrm>
        </p:spPr>
        <p:txBody>
          <a:bodyPr/>
          <a:lstStyle>
            <a:lvl1pPr>
              <a:defRPr>
                <a:latin typeface="Myriad Pro SemiExt" pitchFamily="34" charset="0"/>
              </a:defRPr>
            </a:lvl1pPr>
          </a:lstStyle>
          <a:p>
            <a:r>
              <a:rPr lang="en-US" smtClean="0"/>
              <a:t>Click to edit Master title style</a:t>
            </a:r>
            <a:endParaRPr lang="en-US" dirty="0"/>
          </a:p>
        </p:txBody>
      </p:sp>
      <p:sp>
        <p:nvSpPr>
          <p:cNvPr id="16" name="Text Placeholder 2"/>
          <p:cNvSpPr>
            <a:spLocks noGrp="1"/>
          </p:cNvSpPr>
          <p:nvPr>
            <p:ph idx="1"/>
          </p:nvPr>
        </p:nvSpPr>
        <p:spPr>
          <a:xfrm>
            <a:off x="468078" y="952102"/>
            <a:ext cx="8229600" cy="39627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0507594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1"/>
            <a:ext cx="2133600" cy="365125"/>
          </a:xfrm>
          <a:prstGeom prst="rect">
            <a:avLst/>
          </a:prstGeom>
        </p:spPr>
        <p:txBody>
          <a:bodyPr/>
          <a:lstStyle/>
          <a:p>
            <a:r>
              <a:rPr lang="en-US" smtClean="0">
                <a:solidFill>
                  <a:prstClr val="black"/>
                </a:solidFill>
              </a:rPr>
              <a:t>September 12, 2016</a:t>
            </a:r>
            <a:endParaRPr lang="en-US" dirty="0">
              <a:solidFill>
                <a:prstClr val="black"/>
              </a:solidFill>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r>
              <a:rPr lang="en-US" smtClean="0">
                <a:solidFill>
                  <a:prstClr val="black"/>
                </a:solidFill>
              </a:rPr>
              <a:t>Iris Dillmann - INPC Adelaide</a:t>
            </a:r>
            <a:endParaRPr lang="en-US" dirty="0">
              <a:solidFill>
                <a:prstClr val="black"/>
              </a:solidFill>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166B2C24-75C8-E544-A8CC-21761AB50D8D}" type="slidenum">
              <a:rPr lang="en-US" smtClean="0">
                <a:solidFill>
                  <a:prstClr val="black"/>
                </a:solidFill>
              </a:rPr>
              <a:pPr/>
              <a:t>‹#›</a:t>
            </a:fld>
            <a:endParaRPr lang="en-US" dirty="0">
              <a:solidFill>
                <a:prstClr val="black"/>
              </a:solidFill>
            </a:endParaRPr>
          </a:p>
        </p:txBody>
      </p:sp>
      <p:pic>
        <p:nvPicPr>
          <p:cNvPr id="2" name="Picture 1" descr="s1.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123740" y="5180568"/>
            <a:ext cx="1258074" cy="1677432"/>
          </a:xfrm>
          <a:prstGeom prst="rect">
            <a:avLst/>
          </a:prstGeom>
        </p:spPr>
      </p:pic>
      <p:pic>
        <p:nvPicPr>
          <p:cNvPr id="3" name="Picture 2" descr="s2.jp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63740" y="5178000"/>
            <a:ext cx="1260000" cy="1680000"/>
          </a:xfrm>
          <a:prstGeom prst="rect">
            <a:avLst/>
          </a:prstGeom>
        </p:spPr>
      </p:pic>
      <p:pic>
        <p:nvPicPr>
          <p:cNvPr id="8" name="Picture 7" descr="s3.jpg"/>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31449"/>
          <a:stretch/>
        </p:blipFill>
        <p:spPr>
          <a:xfrm>
            <a:off x="1" y="5175432"/>
            <a:ext cx="863739" cy="1679987"/>
          </a:xfrm>
          <a:prstGeom prst="rect">
            <a:avLst/>
          </a:prstGeom>
        </p:spPr>
      </p:pic>
      <p:pic>
        <p:nvPicPr>
          <p:cNvPr id="11" name="Picture 10" descr="s4.jpg"/>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3370021" y="5178000"/>
            <a:ext cx="1260000" cy="1680000"/>
          </a:xfrm>
          <a:prstGeom prst="rect">
            <a:avLst/>
          </a:prstGeom>
        </p:spPr>
      </p:pic>
      <p:pic>
        <p:nvPicPr>
          <p:cNvPr id="14" name="Picture 13" descr="s5.jpg"/>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4633196" y="5178000"/>
            <a:ext cx="1260000" cy="1680000"/>
          </a:xfrm>
          <a:prstGeom prst="rect">
            <a:avLst/>
          </a:prstGeom>
        </p:spPr>
      </p:pic>
      <p:pic>
        <p:nvPicPr>
          <p:cNvPr id="17" name="Picture 16" descr="s6.jpg"/>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5890021" y="5175432"/>
            <a:ext cx="1260000" cy="1680000"/>
          </a:xfrm>
          <a:prstGeom prst="rect">
            <a:avLst/>
          </a:prstGeom>
        </p:spPr>
      </p:pic>
      <p:pic>
        <p:nvPicPr>
          <p:cNvPr id="18" name="Picture 17" descr="s7.jpg"/>
          <p:cNvPicPr>
            <a:picLocks noChangeAspect="1"/>
          </p:cNvPicPr>
          <p:nvPr userDrawn="1"/>
        </p:nvPicPr>
        <p:blipFill>
          <a:blip r:embed="rId8" cstate="print">
            <a:extLst>
              <a:ext uri="{28A0092B-C50C-407E-A947-70E740481C1C}">
                <a14:useLocalDpi xmlns:a14="http://schemas.microsoft.com/office/drawing/2010/main" xmlns="" val="0"/>
              </a:ext>
            </a:extLst>
          </a:blip>
          <a:stretch>
            <a:fillRect/>
          </a:stretch>
        </p:blipFill>
        <p:spPr>
          <a:xfrm>
            <a:off x="7148370" y="5175432"/>
            <a:ext cx="1260000" cy="1680000"/>
          </a:xfrm>
          <a:prstGeom prst="rect">
            <a:avLst/>
          </a:prstGeom>
        </p:spPr>
      </p:pic>
      <p:pic>
        <p:nvPicPr>
          <p:cNvPr id="19" name="Picture 18" descr="s8.jpg"/>
          <p:cNvPicPr>
            <a:picLocks noChangeAspect="1"/>
          </p:cNvPicPr>
          <p:nvPr userDrawn="1"/>
        </p:nvPicPr>
        <p:blipFill rotWithShape="1">
          <a:blip r:embed="rId9" cstate="print">
            <a:extLst>
              <a:ext uri="{28A0092B-C50C-407E-A947-70E740481C1C}">
                <a14:useLocalDpi xmlns:a14="http://schemas.microsoft.com/office/drawing/2010/main" xmlns="" val="0"/>
              </a:ext>
            </a:extLst>
          </a:blip>
          <a:srcRect r="41869"/>
          <a:stretch/>
        </p:blipFill>
        <p:spPr>
          <a:xfrm>
            <a:off x="8411545" y="5178000"/>
            <a:ext cx="732456" cy="1680000"/>
          </a:xfrm>
          <a:prstGeom prst="rect">
            <a:avLst/>
          </a:prstGeom>
        </p:spPr>
      </p:pic>
      <p:sp>
        <p:nvSpPr>
          <p:cNvPr id="13" name="Title 1"/>
          <p:cNvSpPr>
            <a:spLocks noGrp="1"/>
          </p:cNvSpPr>
          <p:nvPr>
            <p:ph type="title"/>
          </p:nvPr>
        </p:nvSpPr>
        <p:spPr>
          <a:xfrm>
            <a:off x="2646501" y="1"/>
            <a:ext cx="6117852" cy="626535"/>
          </a:xfrm>
        </p:spPr>
        <p:txBody>
          <a:bodyPr/>
          <a:lstStyle>
            <a:lvl1pPr>
              <a:defRPr>
                <a:latin typeface="Myriad Pro SemiExt"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266225258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descr="s1.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733546" y="6159550"/>
            <a:ext cx="574513" cy="766017"/>
          </a:xfrm>
          <a:prstGeom prst="rect">
            <a:avLst/>
          </a:prstGeom>
        </p:spPr>
      </p:pic>
      <p:pic>
        <p:nvPicPr>
          <p:cNvPr id="3" name="Picture 2" descr="s2.jp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158152" y="6154599"/>
            <a:ext cx="575392" cy="767189"/>
          </a:xfrm>
          <a:prstGeom prst="rect">
            <a:avLst/>
          </a:prstGeom>
        </p:spPr>
      </p:pic>
      <p:pic>
        <p:nvPicPr>
          <p:cNvPr id="8" name="Picture 7" descr="s3.jpg"/>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784"/>
          <a:stretch/>
        </p:blipFill>
        <p:spPr>
          <a:xfrm>
            <a:off x="4587272" y="6149289"/>
            <a:ext cx="570880" cy="767184"/>
          </a:xfrm>
          <a:prstGeom prst="rect">
            <a:avLst/>
          </a:prstGeom>
        </p:spPr>
      </p:pic>
      <p:pic>
        <p:nvPicPr>
          <p:cNvPr id="11" name="Picture 10" descr="s4.jpg"/>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6308057" y="6161439"/>
            <a:ext cx="575392" cy="767189"/>
          </a:xfrm>
          <a:prstGeom prst="rect">
            <a:avLst/>
          </a:prstGeom>
        </p:spPr>
      </p:pic>
      <p:pic>
        <p:nvPicPr>
          <p:cNvPr id="14" name="Picture 13" descr="s5.jpg"/>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6883449" y="6161439"/>
            <a:ext cx="575392" cy="767189"/>
          </a:xfrm>
          <a:prstGeom prst="rect">
            <a:avLst/>
          </a:prstGeom>
        </p:spPr>
      </p:pic>
      <p:pic>
        <p:nvPicPr>
          <p:cNvPr id="17" name="Picture 16" descr="s6.jpg"/>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7458842" y="6159550"/>
            <a:ext cx="575392" cy="767189"/>
          </a:xfrm>
          <a:prstGeom prst="rect">
            <a:avLst/>
          </a:prstGeom>
        </p:spPr>
      </p:pic>
      <p:pic>
        <p:nvPicPr>
          <p:cNvPr id="18" name="Picture 17" descr="s7.jpg"/>
          <p:cNvPicPr>
            <a:picLocks noChangeAspect="1"/>
          </p:cNvPicPr>
          <p:nvPr userDrawn="1"/>
        </p:nvPicPr>
        <p:blipFill>
          <a:blip r:embed="rId8" cstate="print">
            <a:extLst>
              <a:ext uri="{28A0092B-C50C-407E-A947-70E740481C1C}">
                <a14:useLocalDpi xmlns:a14="http://schemas.microsoft.com/office/drawing/2010/main" xmlns="" val="0"/>
              </a:ext>
            </a:extLst>
          </a:blip>
          <a:stretch>
            <a:fillRect/>
          </a:stretch>
        </p:blipFill>
        <p:spPr>
          <a:xfrm>
            <a:off x="8034234" y="6161439"/>
            <a:ext cx="575392" cy="767189"/>
          </a:xfrm>
          <a:prstGeom prst="rect">
            <a:avLst/>
          </a:prstGeom>
        </p:spPr>
      </p:pic>
      <p:pic>
        <p:nvPicPr>
          <p:cNvPr id="19" name="Picture 18" descr="s8.jpg"/>
          <p:cNvPicPr>
            <a:picLocks noChangeAspect="1"/>
          </p:cNvPicPr>
          <p:nvPr userDrawn="1"/>
        </p:nvPicPr>
        <p:blipFill rotWithShape="1">
          <a:blip r:embed="rId9" cstate="print">
            <a:extLst>
              <a:ext uri="{28A0092B-C50C-407E-A947-70E740481C1C}">
                <a14:useLocalDpi xmlns:a14="http://schemas.microsoft.com/office/drawing/2010/main" xmlns="" val="0"/>
              </a:ext>
            </a:extLst>
          </a:blip>
          <a:srcRect l="-1" r="-765"/>
          <a:stretch/>
        </p:blipFill>
        <p:spPr>
          <a:xfrm>
            <a:off x="8609627" y="6154599"/>
            <a:ext cx="579803" cy="767189"/>
          </a:xfrm>
          <a:prstGeom prst="rect">
            <a:avLst/>
          </a:prstGeom>
        </p:spPr>
      </p:pic>
      <p:pic>
        <p:nvPicPr>
          <p:cNvPr id="16" name="Picture 15" descr="s1.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131389" y="6162612"/>
            <a:ext cx="574513" cy="766017"/>
          </a:xfrm>
          <a:prstGeom prst="rect">
            <a:avLst/>
          </a:prstGeom>
        </p:spPr>
      </p:pic>
      <p:pic>
        <p:nvPicPr>
          <p:cNvPr id="20" name="Picture 19" descr="s2.jp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55995" y="6157660"/>
            <a:ext cx="575392" cy="767189"/>
          </a:xfrm>
          <a:prstGeom prst="rect">
            <a:avLst/>
          </a:prstGeom>
        </p:spPr>
      </p:pic>
      <p:pic>
        <p:nvPicPr>
          <p:cNvPr id="21" name="Picture 20" descr="s3.jpg"/>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784"/>
          <a:stretch/>
        </p:blipFill>
        <p:spPr>
          <a:xfrm>
            <a:off x="-14885" y="6152351"/>
            <a:ext cx="570880" cy="767184"/>
          </a:xfrm>
          <a:prstGeom prst="rect">
            <a:avLst/>
          </a:prstGeom>
        </p:spPr>
      </p:pic>
      <p:pic>
        <p:nvPicPr>
          <p:cNvPr id="22" name="Picture 21" descr="s4.jpg"/>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705900" y="6164500"/>
            <a:ext cx="575392" cy="767189"/>
          </a:xfrm>
          <a:prstGeom prst="rect">
            <a:avLst/>
          </a:prstGeom>
        </p:spPr>
      </p:pic>
      <p:pic>
        <p:nvPicPr>
          <p:cNvPr id="23" name="Picture 22" descr="s5.jpg"/>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2281292" y="6164500"/>
            <a:ext cx="575392" cy="767189"/>
          </a:xfrm>
          <a:prstGeom prst="rect">
            <a:avLst/>
          </a:prstGeom>
        </p:spPr>
      </p:pic>
      <p:pic>
        <p:nvPicPr>
          <p:cNvPr id="24" name="Picture 23" descr="s6.jpg"/>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2856685" y="6162611"/>
            <a:ext cx="575392" cy="767189"/>
          </a:xfrm>
          <a:prstGeom prst="rect">
            <a:avLst/>
          </a:prstGeom>
        </p:spPr>
      </p:pic>
      <p:pic>
        <p:nvPicPr>
          <p:cNvPr id="25" name="Picture 24" descr="s7.jpg"/>
          <p:cNvPicPr>
            <a:picLocks noChangeAspect="1"/>
          </p:cNvPicPr>
          <p:nvPr userDrawn="1"/>
        </p:nvPicPr>
        <p:blipFill>
          <a:blip r:embed="rId8" cstate="print">
            <a:extLst>
              <a:ext uri="{28A0092B-C50C-407E-A947-70E740481C1C}">
                <a14:useLocalDpi xmlns:a14="http://schemas.microsoft.com/office/drawing/2010/main" xmlns="" val="0"/>
              </a:ext>
            </a:extLst>
          </a:blip>
          <a:stretch>
            <a:fillRect/>
          </a:stretch>
        </p:blipFill>
        <p:spPr>
          <a:xfrm>
            <a:off x="3432077" y="6164500"/>
            <a:ext cx="575392" cy="767189"/>
          </a:xfrm>
          <a:prstGeom prst="rect">
            <a:avLst/>
          </a:prstGeom>
        </p:spPr>
      </p:pic>
      <p:pic>
        <p:nvPicPr>
          <p:cNvPr id="26" name="Picture 25" descr="s8.jpg"/>
          <p:cNvPicPr>
            <a:picLocks noChangeAspect="1"/>
          </p:cNvPicPr>
          <p:nvPr userDrawn="1"/>
        </p:nvPicPr>
        <p:blipFill rotWithShape="1">
          <a:blip r:embed="rId9" cstate="print">
            <a:extLst>
              <a:ext uri="{28A0092B-C50C-407E-A947-70E740481C1C}">
                <a14:useLocalDpi xmlns:a14="http://schemas.microsoft.com/office/drawing/2010/main" xmlns="" val="0"/>
              </a:ext>
            </a:extLst>
          </a:blip>
          <a:srcRect l="-1" r="-765"/>
          <a:stretch/>
        </p:blipFill>
        <p:spPr>
          <a:xfrm>
            <a:off x="4007470" y="6157660"/>
            <a:ext cx="579803" cy="767189"/>
          </a:xfrm>
          <a:prstGeom prst="rect">
            <a:avLst/>
          </a:prstGeom>
        </p:spPr>
      </p:pic>
      <p:sp>
        <p:nvSpPr>
          <p:cNvPr id="27" name="Title 1"/>
          <p:cNvSpPr>
            <a:spLocks noGrp="1"/>
          </p:cNvSpPr>
          <p:nvPr>
            <p:ph type="title"/>
          </p:nvPr>
        </p:nvSpPr>
        <p:spPr>
          <a:xfrm>
            <a:off x="2646501" y="1"/>
            <a:ext cx="6117852" cy="626535"/>
          </a:xfrm>
        </p:spPr>
        <p:txBody>
          <a:bodyPr/>
          <a:lstStyle>
            <a:lvl1pPr>
              <a:defRPr>
                <a:latin typeface="Myriad Pro SemiExt"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17012727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952F58-9547-490E-9D68-36B4473100EE}" type="datetimeFigureOut">
              <a:rPr lang="en-US" smtClean="0"/>
              <a:pPr/>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2B6B7-4B2B-49D0-BC0A-D2FA54060FB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 descr="s1.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733546" y="6159550"/>
            <a:ext cx="574513" cy="766017"/>
          </a:xfrm>
          <a:prstGeom prst="rect">
            <a:avLst/>
          </a:prstGeom>
        </p:spPr>
      </p:pic>
      <p:pic>
        <p:nvPicPr>
          <p:cNvPr id="3" name="Picture 2" descr="s2.jp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158152" y="6154599"/>
            <a:ext cx="575392" cy="767189"/>
          </a:xfrm>
          <a:prstGeom prst="rect">
            <a:avLst/>
          </a:prstGeom>
        </p:spPr>
      </p:pic>
      <p:pic>
        <p:nvPicPr>
          <p:cNvPr id="8" name="Picture 7" descr="s3.jpg"/>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784"/>
          <a:stretch/>
        </p:blipFill>
        <p:spPr>
          <a:xfrm>
            <a:off x="4587272" y="6149289"/>
            <a:ext cx="570880" cy="767184"/>
          </a:xfrm>
          <a:prstGeom prst="rect">
            <a:avLst/>
          </a:prstGeom>
        </p:spPr>
      </p:pic>
      <p:pic>
        <p:nvPicPr>
          <p:cNvPr id="11" name="Picture 10" descr="s4.jpg"/>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6308057" y="6161439"/>
            <a:ext cx="575392" cy="767189"/>
          </a:xfrm>
          <a:prstGeom prst="rect">
            <a:avLst/>
          </a:prstGeom>
        </p:spPr>
      </p:pic>
      <p:pic>
        <p:nvPicPr>
          <p:cNvPr id="14" name="Picture 13" descr="s5.jpg"/>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6883449" y="6161439"/>
            <a:ext cx="575392" cy="767189"/>
          </a:xfrm>
          <a:prstGeom prst="rect">
            <a:avLst/>
          </a:prstGeom>
        </p:spPr>
      </p:pic>
      <p:pic>
        <p:nvPicPr>
          <p:cNvPr id="17" name="Picture 16" descr="s6.jpg"/>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7458842" y="6159550"/>
            <a:ext cx="575392" cy="767189"/>
          </a:xfrm>
          <a:prstGeom prst="rect">
            <a:avLst/>
          </a:prstGeom>
        </p:spPr>
      </p:pic>
      <p:pic>
        <p:nvPicPr>
          <p:cNvPr id="18" name="Picture 17" descr="s7.jpg"/>
          <p:cNvPicPr>
            <a:picLocks noChangeAspect="1"/>
          </p:cNvPicPr>
          <p:nvPr userDrawn="1"/>
        </p:nvPicPr>
        <p:blipFill>
          <a:blip r:embed="rId8" cstate="print">
            <a:extLst>
              <a:ext uri="{28A0092B-C50C-407E-A947-70E740481C1C}">
                <a14:useLocalDpi xmlns:a14="http://schemas.microsoft.com/office/drawing/2010/main" xmlns="" val="0"/>
              </a:ext>
            </a:extLst>
          </a:blip>
          <a:stretch>
            <a:fillRect/>
          </a:stretch>
        </p:blipFill>
        <p:spPr>
          <a:xfrm>
            <a:off x="8034234" y="6161439"/>
            <a:ext cx="575392" cy="767189"/>
          </a:xfrm>
          <a:prstGeom prst="rect">
            <a:avLst/>
          </a:prstGeom>
        </p:spPr>
      </p:pic>
      <p:pic>
        <p:nvPicPr>
          <p:cNvPr id="19" name="Picture 18" descr="s8.jpg"/>
          <p:cNvPicPr>
            <a:picLocks noChangeAspect="1"/>
          </p:cNvPicPr>
          <p:nvPr userDrawn="1"/>
        </p:nvPicPr>
        <p:blipFill rotWithShape="1">
          <a:blip r:embed="rId9" cstate="print">
            <a:extLst>
              <a:ext uri="{28A0092B-C50C-407E-A947-70E740481C1C}">
                <a14:useLocalDpi xmlns:a14="http://schemas.microsoft.com/office/drawing/2010/main" xmlns="" val="0"/>
              </a:ext>
            </a:extLst>
          </a:blip>
          <a:srcRect l="-1" r="-765"/>
          <a:stretch/>
        </p:blipFill>
        <p:spPr>
          <a:xfrm>
            <a:off x="8609627" y="6154599"/>
            <a:ext cx="579803" cy="767189"/>
          </a:xfrm>
          <a:prstGeom prst="rect">
            <a:avLst/>
          </a:prstGeom>
        </p:spPr>
      </p:pic>
      <p:pic>
        <p:nvPicPr>
          <p:cNvPr id="16" name="Picture 15" descr="s1.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131389" y="6162612"/>
            <a:ext cx="574513" cy="766017"/>
          </a:xfrm>
          <a:prstGeom prst="rect">
            <a:avLst/>
          </a:prstGeom>
        </p:spPr>
      </p:pic>
      <p:pic>
        <p:nvPicPr>
          <p:cNvPr id="20" name="Picture 19" descr="s2.jp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55995" y="6157660"/>
            <a:ext cx="575392" cy="767189"/>
          </a:xfrm>
          <a:prstGeom prst="rect">
            <a:avLst/>
          </a:prstGeom>
        </p:spPr>
      </p:pic>
      <p:pic>
        <p:nvPicPr>
          <p:cNvPr id="21" name="Picture 20" descr="s3.jpg"/>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784"/>
          <a:stretch/>
        </p:blipFill>
        <p:spPr>
          <a:xfrm>
            <a:off x="-14885" y="6152351"/>
            <a:ext cx="570880" cy="767184"/>
          </a:xfrm>
          <a:prstGeom prst="rect">
            <a:avLst/>
          </a:prstGeom>
        </p:spPr>
      </p:pic>
      <p:pic>
        <p:nvPicPr>
          <p:cNvPr id="22" name="Picture 21" descr="s4.jpg"/>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705900" y="6164500"/>
            <a:ext cx="575392" cy="767189"/>
          </a:xfrm>
          <a:prstGeom prst="rect">
            <a:avLst/>
          </a:prstGeom>
        </p:spPr>
      </p:pic>
      <p:pic>
        <p:nvPicPr>
          <p:cNvPr id="23" name="Picture 22" descr="s5.jpg"/>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2281292" y="6164500"/>
            <a:ext cx="575392" cy="767189"/>
          </a:xfrm>
          <a:prstGeom prst="rect">
            <a:avLst/>
          </a:prstGeom>
        </p:spPr>
      </p:pic>
      <p:pic>
        <p:nvPicPr>
          <p:cNvPr id="24" name="Picture 23" descr="s6.jpg"/>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2856685" y="6162611"/>
            <a:ext cx="575392" cy="767189"/>
          </a:xfrm>
          <a:prstGeom prst="rect">
            <a:avLst/>
          </a:prstGeom>
        </p:spPr>
      </p:pic>
      <p:pic>
        <p:nvPicPr>
          <p:cNvPr id="25" name="Picture 24" descr="s7.jpg"/>
          <p:cNvPicPr>
            <a:picLocks noChangeAspect="1"/>
          </p:cNvPicPr>
          <p:nvPr userDrawn="1"/>
        </p:nvPicPr>
        <p:blipFill>
          <a:blip r:embed="rId8" cstate="print">
            <a:extLst>
              <a:ext uri="{28A0092B-C50C-407E-A947-70E740481C1C}">
                <a14:useLocalDpi xmlns:a14="http://schemas.microsoft.com/office/drawing/2010/main" xmlns="" val="0"/>
              </a:ext>
            </a:extLst>
          </a:blip>
          <a:stretch>
            <a:fillRect/>
          </a:stretch>
        </p:blipFill>
        <p:spPr>
          <a:xfrm>
            <a:off x="3432077" y="6164500"/>
            <a:ext cx="575392" cy="767189"/>
          </a:xfrm>
          <a:prstGeom prst="rect">
            <a:avLst/>
          </a:prstGeom>
        </p:spPr>
      </p:pic>
      <p:pic>
        <p:nvPicPr>
          <p:cNvPr id="26" name="Picture 25" descr="s8.jpg"/>
          <p:cNvPicPr>
            <a:picLocks noChangeAspect="1"/>
          </p:cNvPicPr>
          <p:nvPr userDrawn="1"/>
        </p:nvPicPr>
        <p:blipFill rotWithShape="1">
          <a:blip r:embed="rId9" cstate="print">
            <a:extLst>
              <a:ext uri="{28A0092B-C50C-407E-A947-70E740481C1C}">
                <a14:useLocalDpi xmlns:a14="http://schemas.microsoft.com/office/drawing/2010/main" xmlns="" val="0"/>
              </a:ext>
            </a:extLst>
          </a:blip>
          <a:srcRect l="-1" r="-765"/>
          <a:stretch/>
        </p:blipFill>
        <p:spPr>
          <a:xfrm>
            <a:off x="4007470" y="6157660"/>
            <a:ext cx="579803" cy="767189"/>
          </a:xfrm>
          <a:prstGeom prst="rect">
            <a:avLst/>
          </a:prstGeom>
        </p:spPr>
      </p:pic>
      <p:sp>
        <p:nvSpPr>
          <p:cNvPr id="27" name="Title 1"/>
          <p:cNvSpPr>
            <a:spLocks noGrp="1"/>
          </p:cNvSpPr>
          <p:nvPr>
            <p:ph type="title"/>
          </p:nvPr>
        </p:nvSpPr>
        <p:spPr>
          <a:xfrm>
            <a:off x="2646501" y="1"/>
            <a:ext cx="6117852" cy="626535"/>
          </a:xfrm>
        </p:spPr>
        <p:txBody>
          <a:bodyPr/>
          <a:lstStyle>
            <a:lvl1pPr>
              <a:defRPr>
                <a:latin typeface="Myriad Pro SemiExt" pitchFamily="34" charset="0"/>
              </a:defRPr>
            </a:lvl1pPr>
          </a:lstStyle>
          <a:p>
            <a:r>
              <a:rPr lang="en-US" smtClean="0"/>
              <a:t>Click to edit Master title style</a:t>
            </a:r>
            <a:endParaRPr lang="en-US" dirty="0"/>
          </a:p>
        </p:txBody>
      </p:sp>
      <p:sp>
        <p:nvSpPr>
          <p:cNvPr id="28" name="Text Placeholder 2"/>
          <p:cNvSpPr>
            <a:spLocks noGrp="1"/>
          </p:cNvSpPr>
          <p:nvPr>
            <p:ph idx="1"/>
          </p:nvPr>
        </p:nvSpPr>
        <p:spPr>
          <a:xfrm>
            <a:off x="468078" y="952102"/>
            <a:ext cx="8229600" cy="48517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21525324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02936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a:xfrm>
            <a:off x="457200" y="6356351"/>
            <a:ext cx="2133600" cy="365125"/>
          </a:xfrm>
          <a:prstGeom prst="rect">
            <a:avLst/>
          </a:prstGeom>
        </p:spPr>
        <p:txBody>
          <a:bodyPr/>
          <a:lstStyle/>
          <a:p>
            <a:r>
              <a:rPr lang="en-US" smtClean="0">
                <a:solidFill>
                  <a:prstClr val="black"/>
                </a:solidFill>
              </a:rPr>
              <a:t>September 12, 2016</a:t>
            </a:r>
            <a:endParaRPr lang="en-US">
              <a:solidFill>
                <a:prstClr val="black"/>
              </a:solidFill>
            </a:endParaRPr>
          </a:p>
        </p:txBody>
      </p:sp>
      <p:sp>
        <p:nvSpPr>
          <p:cNvPr id="8" name="Footer Placeholder 4"/>
          <p:cNvSpPr>
            <a:spLocks noGrp="1"/>
          </p:cNvSpPr>
          <p:nvPr>
            <p:ph type="ftr" sz="quarter" idx="11"/>
          </p:nvPr>
        </p:nvSpPr>
        <p:spPr>
          <a:xfrm>
            <a:off x="3124200" y="6356351"/>
            <a:ext cx="2895600" cy="365125"/>
          </a:xfrm>
          <a:prstGeom prst="rect">
            <a:avLst/>
          </a:prstGeom>
        </p:spPr>
        <p:txBody>
          <a:bodyPr/>
          <a:lstStyle/>
          <a:p>
            <a:r>
              <a:rPr lang="en-US" smtClean="0">
                <a:solidFill>
                  <a:prstClr val="black"/>
                </a:solidFill>
              </a:rPr>
              <a:t>Iris Dillmann - INPC Adelaide</a:t>
            </a:r>
            <a:endParaRPr lang="en-US">
              <a:solidFill>
                <a:prstClr val="black"/>
              </a:solidFill>
            </a:endParaRPr>
          </a:p>
        </p:txBody>
      </p:sp>
      <p:sp>
        <p:nvSpPr>
          <p:cNvPr id="9" name="Slide Number Placeholder 5"/>
          <p:cNvSpPr>
            <a:spLocks noGrp="1"/>
          </p:cNvSpPr>
          <p:nvPr>
            <p:ph type="sldNum" sz="quarter" idx="12"/>
          </p:nvPr>
        </p:nvSpPr>
        <p:spPr>
          <a:xfrm>
            <a:off x="6553200" y="6356351"/>
            <a:ext cx="2133600" cy="365125"/>
          </a:xfrm>
          <a:prstGeom prst="rect">
            <a:avLst/>
          </a:prstGeom>
        </p:spPr>
        <p:txBody>
          <a:bodyPr/>
          <a:lstStyle/>
          <a:p>
            <a:fld id="{166B2C24-75C8-E544-A8CC-21761AB50D8D}" type="slidenum">
              <a:rPr lang="en-US" smtClean="0">
                <a:solidFill>
                  <a:prstClr val="black"/>
                </a:solidFill>
              </a:rPr>
              <a:pPr/>
              <a:t>‹#›</a:t>
            </a:fld>
            <a:endParaRPr lang="en-US">
              <a:solidFill>
                <a:prstClr val="black"/>
              </a:solidFill>
            </a:endParaRPr>
          </a:p>
        </p:txBody>
      </p:sp>
      <p:pic>
        <p:nvPicPr>
          <p:cNvPr id="10" name="Picture 9" descr="s1.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123740" y="5180568"/>
            <a:ext cx="1258074" cy="1677432"/>
          </a:xfrm>
          <a:prstGeom prst="rect">
            <a:avLst/>
          </a:prstGeom>
        </p:spPr>
      </p:pic>
      <p:pic>
        <p:nvPicPr>
          <p:cNvPr id="11" name="Picture 10" descr="s2.jp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63740" y="5178000"/>
            <a:ext cx="1260000" cy="1680000"/>
          </a:xfrm>
          <a:prstGeom prst="rect">
            <a:avLst/>
          </a:prstGeom>
        </p:spPr>
      </p:pic>
      <p:pic>
        <p:nvPicPr>
          <p:cNvPr id="12" name="Picture 11" descr="s3.jpg"/>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31449"/>
          <a:stretch/>
        </p:blipFill>
        <p:spPr>
          <a:xfrm>
            <a:off x="1" y="5175432"/>
            <a:ext cx="863739" cy="1679987"/>
          </a:xfrm>
          <a:prstGeom prst="rect">
            <a:avLst/>
          </a:prstGeom>
        </p:spPr>
      </p:pic>
      <p:pic>
        <p:nvPicPr>
          <p:cNvPr id="13" name="Picture 12" descr="s4.jpg"/>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3370021" y="5178000"/>
            <a:ext cx="1260000" cy="1680000"/>
          </a:xfrm>
          <a:prstGeom prst="rect">
            <a:avLst/>
          </a:prstGeom>
        </p:spPr>
      </p:pic>
      <p:pic>
        <p:nvPicPr>
          <p:cNvPr id="14" name="Picture 13" descr="s5.jpg"/>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4633196" y="5178000"/>
            <a:ext cx="1260000" cy="1680000"/>
          </a:xfrm>
          <a:prstGeom prst="rect">
            <a:avLst/>
          </a:prstGeom>
        </p:spPr>
      </p:pic>
      <p:pic>
        <p:nvPicPr>
          <p:cNvPr id="15" name="Picture 14" descr="s6.jpg"/>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5890021" y="5175432"/>
            <a:ext cx="1260000" cy="1680000"/>
          </a:xfrm>
          <a:prstGeom prst="rect">
            <a:avLst/>
          </a:prstGeom>
        </p:spPr>
      </p:pic>
      <p:pic>
        <p:nvPicPr>
          <p:cNvPr id="16" name="Picture 15" descr="s7.jpg"/>
          <p:cNvPicPr>
            <a:picLocks noChangeAspect="1"/>
          </p:cNvPicPr>
          <p:nvPr userDrawn="1"/>
        </p:nvPicPr>
        <p:blipFill>
          <a:blip r:embed="rId8" cstate="print">
            <a:extLst>
              <a:ext uri="{28A0092B-C50C-407E-A947-70E740481C1C}">
                <a14:useLocalDpi xmlns:a14="http://schemas.microsoft.com/office/drawing/2010/main" xmlns="" val="0"/>
              </a:ext>
            </a:extLst>
          </a:blip>
          <a:stretch>
            <a:fillRect/>
          </a:stretch>
        </p:blipFill>
        <p:spPr>
          <a:xfrm>
            <a:off x="7148370" y="5175432"/>
            <a:ext cx="1260000" cy="1680000"/>
          </a:xfrm>
          <a:prstGeom prst="rect">
            <a:avLst/>
          </a:prstGeom>
        </p:spPr>
      </p:pic>
      <p:pic>
        <p:nvPicPr>
          <p:cNvPr id="17" name="Picture 16" descr="s8.jpg"/>
          <p:cNvPicPr>
            <a:picLocks noChangeAspect="1"/>
          </p:cNvPicPr>
          <p:nvPr userDrawn="1"/>
        </p:nvPicPr>
        <p:blipFill rotWithShape="1">
          <a:blip r:embed="rId9" cstate="print">
            <a:extLst>
              <a:ext uri="{28A0092B-C50C-407E-A947-70E740481C1C}">
                <a14:useLocalDpi xmlns:a14="http://schemas.microsoft.com/office/drawing/2010/main" xmlns="" val="0"/>
              </a:ext>
            </a:extLst>
          </a:blip>
          <a:srcRect r="41869"/>
          <a:stretch/>
        </p:blipFill>
        <p:spPr>
          <a:xfrm>
            <a:off x="8411545" y="5178000"/>
            <a:ext cx="732456" cy="1680000"/>
          </a:xfrm>
          <a:prstGeom prst="rect">
            <a:avLst/>
          </a:prstGeom>
        </p:spPr>
      </p:pic>
      <p:sp>
        <p:nvSpPr>
          <p:cNvPr id="19" name="Title 18"/>
          <p:cNvSpPr>
            <a:spLocks noGrp="1"/>
          </p:cNvSpPr>
          <p:nvPr>
            <p:ph type="title"/>
          </p:nvPr>
        </p:nvSpPr>
        <p:spPr/>
        <p:txBody>
          <a:bodyPr/>
          <a:lstStyle>
            <a:lvl1pPr>
              <a:defRPr>
                <a:latin typeface="Myriad Pro SemiExt" pitchFamily="34" charset="0"/>
              </a:defRPr>
            </a:lvl1pPr>
          </a:lstStyle>
          <a:p>
            <a:r>
              <a:rPr lang="en-US" smtClean="0"/>
              <a:t>Click to edit Master title style</a:t>
            </a:r>
            <a:endParaRPr lang="en-US"/>
          </a:p>
        </p:txBody>
      </p:sp>
      <p:sp>
        <p:nvSpPr>
          <p:cNvPr id="21" name="Text Placeholder 20"/>
          <p:cNvSpPr>
            <a:spLocks noGrp="1"/>
          </p:cNvSpPr>
          <p:nvPr>
            <p:ph type="body" sz="quarter" idx="13"/>
          </p:nvPr>
        </p:nvSpPr>
        <p:spPr>
          <a:xfrm>
            <a:off x="722313" y="2528649"/>
            <a:ext cx="7772400" cy="1902884"/>
          </a:xfrm>
        </p:spPr>
        <p:txBody>
          <a:bodyPr/>
          <a:lstStyle>
            <a:lvl1pPr>
              <a:defRPr>
                <a:latin typeface="Myriad Pro" pitchFamily="34" charset="0"/>
              </a:defRPr>
            </a:lvl1pPr>
            <a:lvl2pP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42889563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yriad Pro SemiExt"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255852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55852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43198456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8132"/>
            <a:ext cx="82296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995700"/>
            <a:ext cx="4040188" cy="639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3546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7" y="1995700"/>
            <a:ext cx="4041775" cy="639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635461"/>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txBox="1">
            <a:spLocks/>
          </p:cNvSpPr>
          <p:nvPr userDrawn="1"/>
        </p:nvSpPr>
        <p:spPr>
          <a:xfrm>
            <a:off x="2646501" y="1"/>
            <a:ext cx="6117852" cy="626535"/>
          </a:xfrm>
          <a:prstGeom prst="rect">
            <a:avLst/>
          </a:prstGeom>
        </p:spPr>
        <p:txBody>
          <a:bodyPr vert="horz" lIns="91440" tIns="45720" rIns="91440" bIns="45720" rtlCol="0" anchor="ctr">
            <a:noAutofit/>
          </a:bodyPr>
          <a:lstStyle>
            <a:lvl1pPr algn="r" defTabSz="457200" rtl="0" eaLnBrk="1" latinLnBrk="0" hangingPunct="1">
              <a:spcBef>
                <a:spcPct val="0"/>
              </a:spcBef>
              <a:buNone/>
              <a:defRPr sz="2000" kern="1200">
                <a:solidFill>
                  <a:srgbClr val="FFFFFF"/>
                </a:solidFill>
                <a:latin typeface="Avenir Heavy"/>
                <a:ea typeface="+mj-ea"/>
                <a:cs typeface="Avenir Heavy"/>
              </a:defRPr>
            </a:lvl1pPr>
          </a:lstStyle>
          <a:p>
            <a:r>
              <a:rPr lang="fr-CA" sz="2000" smtClean="0">
                <a:latin typeface="Myriad Pro SemiExt" pitchFamily="34" charset="0"/>
              </a:rPr>
              <a:t>Click to edit Master title style</a:t>
            </a:r>
            <a:endParaRPr lang="en-US" sz="2000">
              <a:latin typeface="Myriad Pro SemiExt" pitchFamily="34" charset="0"/>
            </a:endParaRPr>
          </a:p>
        </p:txBody>
      </p:sp>
    </p:spTree>
    <p:extLst>
      <p:ext uri="{BB962C8B-B14F-4D97-AF65-F5344CB8AC3E}">
        <p14:creationId xmlns:p14="http://schemas.microsoft.com/office/powerpoint/2010/main" xmlns="" val="349495374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646501" y="1"/>
            <a:ext cx="6117852" cy="626535"/>
          </a:xfrm>
        </p:spPr>
        <p:txBody>
          <a:bodyPr/>
          <a:lstStyle>
            <a:lvl1pPr>
              <a:defRPr>
                <a:latin typeface="Myriad Pro SemiExt"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xmlns="" val="15830237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801369"/>
            <a:ext cx="3008313" cy="1162051"/>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8013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196342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1"/>
          <p:cNvSpPr txBox="1">
            <a:spLocks/>
          </p:cNvSpPr>
          <p:nvPr userDrawn="1"/>
        </p:nvSpPr>
        <p:spPr>
          <a:xfrm>
            <a:off x="2646501" y="1"/>
            <a:ext cx="6117852" cy="626535"/>
          </a:xfrm>
          <a:prstGeom prst="rect">
            <a:avLst/>
          </a:prstGeom>
        </p:spPr>
        <p:txBody>
          <a:bodyPr vert="horz" lIns="91440" tIns="45720" rIns="91440" bIns="45720" rtlCol="0" anchor="ctr">
            <a:noAutofit/>
          </a:bodyPr>
          <a:lstStyle>
            <a:lvl1pPr algn="r" defTabSz="457200" rtl="0" eaLnBrk="1" latinLnBrk="0" hangingPunct="1">
              <a:spcBef>
                <a:spcPct val="0"/>
              </a:spcBef>
              <a:buNone/>
              <a:defRPr sz="2000" kern="1200">
                <a:solidFill>
                  <a:srgbClr val="FFFFFF"/>
                </a:solidFill>
                <a:latin typeface="Avenir Heavy"/>
                <a:ea typeface="+mj-ea"/>
                <a:cs typeface="Avenir Heavy"/>
              </a:defRPr>
            </a:lvl1pPr>
          </a:lstStyle>
          <a:p>
            <a:r>
              <a:rPr lang="fr-CA" sz="2000" smtClean="0">
                <a:latin typeface="Myriad Pro SemiExt" pitchFamily="34" charset="0"/>
              </a:rPr>
              <a:t>Click to edit Master title style</a:t>
            </a:r>
            <a:endParaRPr lang="en-US" sz="2000">
              <a:latin typeface="Myriad Pro SemiExt" pitchFamily="34" charset="0"/>
            </a:endParaRPr>
          </a:p>
        </p:txBody>
      </p:sp>
    </p:spTree>
    <p:extLst>
      <p:ext uri="{BB962C8B-B14F-4D97-AF65-F5344CB8AC3E}">
        <p14:creationId xmlns:p14="http://schemas.microsoft.com/office/powerpoint/2010/main" xmlns="" val="1498046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7040" y="5179907"/>
            <a:ext cx="8280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47040" y="992081"/>
            <a:ext cx="8280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47040" y="5746645"/>
            <a:ext cx="8280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1"/>
          <p:cNvSpPr txBox="1">
            <a:spLocks/>
          </p:cNvSpPr>
          <p:nvPr userDrawn="1"/>
        </p:nvSpPr>
        <p:spPr>
          <a:xfrm>
            <a:off x="2646501" y="1"/>
            <a:ext cx="6117852" cy="626535"/>
          </a:xfrm>
          <a:prstGeom prst="rect">
            <a:avLst/>
          </a:prstGeom>
        </p:spPr>
        <p:txBody>
          <a:bodyPr vert="horz" lIns="91440" tIns="45720" rIns="91440" bIns="45720" rtlCol="0" anchor="ctr">
            <a:noAutofit/>
          </a:bodyPr>
          <a:lstStyle>
            <a:lvl1pPr algn="r" defTabSz="457200" rtl="0" eaLnBrk="1" latinLnBrk="0" hangingPunct="1">
              <a:spcBef>
                <a:spcPct val="0"/>
              </a:spcBef>
              <a:buNone/>
              <a:defRPr sz="2000" kern="1200">
                <a:solidFill>
                  <a:srgbClr val="FFFFFF"/>
                </a:solidFill>
                <a:latin typeface="Avenir Heavy"/>
                <a:ea typeface="+mj-ea"/>
                <a:cs typeface="Avenir Heavy"/>
              </a:defRPr>
            </a:lvl1pPr>
          </a:lstStyle>
          <a:p>
            <a:r>
              <a:rPr lang="fr-CA" sz="2000" dirty="0" smtClean="0">
                <a:latin typeface="Myriad Pro SemiExt" pitchFamily="34" charset="0"/>
              </a:rPr>
              <a:t>Click to </a:t>
            </a:r>
            <a:r>
              <a:rPr lang="fr-CA" sz="2000" dirty="0" err="1" smtClean="0">
                <a:latin typeface="Myriad Pro SemiExt" pitchFamily="34" charset="0"/>
              </a:rPr>
              <a:t>edit</a:t>
            </a:r>
            <a:r>
              <a:rPr lang="fr-CA" sz="2000" dirty="0" smtClean="0">
                <a:latin typeface="Myriad Pro SemiExt" pitchFamily="34" charset="0"/>
              </a:rPr>
              <a:t> Master </a:t>
            </a:r>
            <a:r>
              <a:rPr lang="fr-CA" sz="2000" dirty="0" err="1" smtClean="0">
                <a:latin typeface="Myriad Pro SemiExt" pitchFamily="34" charset="0"/>
              </a:rPr>
              <a:t>title</a:t>
            </a:r>
            <a:r>
              <a:rPr lang="fr-CA" sz="2000" dirty="0" smtClean="0">
                <a:latin typeface="Myriad Pro SemiExt" pitchFamily="34" charset="0"/>
              </a:rPr>
              <a:t> style</a:t>
            </a:r>
            <a:endParaRPr lang="en-US" sz="2000" dirty="0">
              <a:latin typeface="Myriad Pro SemiExt" pitchFamily="34" charset="0"/>
            </a:endParaRPr>
          </a:p>
        </p:txBody>
      </p:sp>
    </p:spTree>
    <p:extLst>
      <p:ext uri="{BB962C8B-B14F-4D97-AF65-F5344CB8AC3E}">
        <p14:creationId xmlns:p14="http://schemas.microsoft.com/office/powerpoint/2010/main" xmlns="" val="719050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yriad Pro SemiExt"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1"/>
            <a:ext cx="2133600" cy="365125"/>
          </a:xfrm>
          <a:prstGeom prst="rect">
            <a:avLst/>
          </a:prstGeom>
        </p:spPr>
        <p:txBody>
          <a:bodyPr/>
          <a:lstStyle>
            <a:lvl1pPr>
              <a:defRPr>
                <a:latin typeface="Myriad Pro" pitchFamily="34" charset="0"/>
              </a:defRPr>
            </a:lvl1pPr>
          </a:lstStyle>
          <a:p>
            <a:r>
              <a:rPr lang="en-US" smtClean="0">
                <a:solidFill>
                  <a:prstClr val="black"/>
                </a:solidFill>
              </a:rPr>
              <a:t>September 12, 2016</a:t>
            </a:r>
            <a:endParaRPr lang="en-US">
              <a:solidFill>
                <a:prstClr val="black"/>
              </a:solidFill>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lvl1pPr>
              <a:defRPr>
                <a:latin typeface="Myriad Pro" pitchFamily="34" charset="0"/>
              </a:defRPr>
            </a:lvl1pPr>
          </a:lstStyle>
          <a:p>
            <a:r>
              <a:rPr lang="en-US" smtClean="0">
                <a:solidFill>
                  <a:prstClr val="black"/>
                </a:solidFill>
              </a:rPr>
              <a:t>Iris Dillmann - INPC Adelaide</a:t>
            </a:r>
            <a:endParaRPr lang="en-US">
              <a:solidFill>
                <a:prstClr val="black"/>
              </a:solidFill>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lvl1pPr>
              <a:defRPr>
                <a:latin typeface="Myriad Pro" pitchFamily="34" charset="0"/>
              </a:defRPr>
            </a:lvl1pPr>
          </a:lstStyle>
          <a:p>
            <a:fld id="{166B2C24-75C8-E544-A8CC-21761AB50D8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137840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952F58-9547-490E-9D68-36B4473100EE}" type="datetimeFigureOut">
              <a:rPr lang="en-US" smtClean="0"/>
              <a:pPr/>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2B6B7-4B2B-49D0-BC0A-D2FA54060FB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952F58-9547-490E-9D68-36B4473100EE}" type="datetimeFigureOut">
              <a:rPr lang="en-US" smtClean="0"/>
              <a:pPr/>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12B6B7-4B2B-49D0-BC0A-D2FA54060FB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952F58-9547-490E-9D68-36B4473100EE}" type="datetimeFigureOut">
              <a:rPr lang="en-US" smtClean="0"/>
              <a:pPr/>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12B6B7-4B2B-49D0-BC0A-D2FA54060FB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952F58-9547-490E-9D68-36B4473100EE}" type="datetimeFigureOut">
              <a:rPr lang="en-US" smtClean="0"/>
              <a:pPr/>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12B6B7-4B2B-49D0-BC0A-D2FA54060F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952F58-9547-490E-9D68-36B4473100EE}" type="datetimeFigureOut">
              <a:rPr lang="en-US" smtClean="0"/>
              <a:pPr/>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12B6B7-4B2B-49D0-BC0A-D2FA54060F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952F58-9547-490E-9D68-36B4473100EE}" type="datetimeFigureOut">
              <a:rPr lang="en-US" smtClean="0"/>
              <a:pPr/>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12B6B7-4B2B-49D0-BC0A-D2FA54060FB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952F58-9547-490E-9D68-36B4473100EE}" type="datetimeFigureOut">
              <a:rPr lang="en-US" smtClean="0"/>
              <a:pPr/>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12B6B7-4B2B-49D0-BC0A-D2FA54060FB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6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274638"/>
            <a:ext cx="7543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295400" y="1600200"/>
            <a:ext cx="76200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952F58-9547-490E-9D68-36B4473100EE}" type="datetimeFigureOut">
              <a:rPr lang="en-US" smtClean="0"/>
              <a:pPr/>
              <a:t>11/13/2016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12B6B7-4B2B-49D0-BC0A-D2FA54060F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2"/>
            <a:ext cx="9144000" cy="626533"/>
          </a:xfrm>
          <a:prstGeom prst="rect">
            <a:avLst/>
          </a:prstGeom>
          <a:solidFill>
            <a:srgbClr val="113F7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latin typeface="Myriad Pro SemiExt" pitchFamily="34" charset="0"/>
            </a:endParaRPr>
          </a:p>
        </p:txBody>
      </p:sp>
      <p:sp>
        <p:nvSpPr>
          <p:cNvPr id="2" name="Title Placeholder 1"/>
          <p:cNvSpPr>
            <a:spLocks noGrp="1"/>
          </p:cNvSpPr>
          <p:nvPr>
            <p:ph type="title"/>
          </p:nvPr>
        </p:nvSpPr>
        <p:spPr>
          <a:xfrm>
            <a:off x="2646501" y="1"/>
            <a:ext cx="6117852" cy="626535"/>
          </a:xfrm>
          <a:prstGeom prst="rect">
            <a:avLst/>
          </a:prstGeom>
        </p:spPr>
        <p:txBody>
          <a:bodyPr vert="horz" lIns="91440" tIns="45720" rIns="91440" bIns="45720" rtlCol="0" anchor="ctr">
            <a:noAutofit/>
          </a:bodyPr>
          <a:lstStyle/>
          <a:p>
            <a:r>
              <a:rPr lang="fr-CA" dirty="0" smtClean="0"/>
              <a:t>Click to </a:t>
            </a:r>
            <a:r>
              <a:rPr lang="fr-CA" dirty="0" err="1" smtClean="0"/>
              <a:t>edit</a:t>
            </a:r>
            <a:r>
              <a:rPr lang="fr-CA" dirty="0" smtClean="0"/>
              <a:t> Master </a:t>
            </a:r>
            <a:r>
              <a:rPr lang="fr-CA" dirty="0" err="1" smtClean="0"/>
              <a:t>title</a:t>
            </a:r>
            <a:r>
              <a:rPr lang="fr-CA" dirty="0" smtClean="0"/>
              <a:t> </a:t>
            </a:r>
            <a:r>
              <a:rPr lang="fr-CA" dirty="0" err="1" smtClean="0"/>
              <a:t>stytle</a:t>
            </a:r>
            <a:endParaRPr lang="en-US" dirty="0"/>
          </a:p>
        </p:txBody>
      </p:sp>
      <p:sp>
        <p:nvSpPr>
          <p:cNvPr id="3" name="Text Placeholder 2"/>
          <p:cNvSpPr>
            <a:spLocks noGrp="1"/>
          </p:cNvSpPr>
          <p:nvPr>
            <p:ph type="body" idx="1"/>
          </p:nvPr>
        </p:nvSpPr>
        <p:spPr>
          <a:xfrm>
            <a:off x="468078" y="952101"/>
            <a:ext cx="8229600" cy="55248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descr="TRIUMF_logo_white.eps"/>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457200" y="122539"/>
            <a:ext cx="1028700" cy="376084"/>
          </a:xfrm>
          <a:prstGeom prst="rect">
            <a:avLst/>
          </a:prstGeom>
        </p:spPr>
      </p:pic>
      <p:sp>
        <p:nvSpPr>
          <p:cNvPr id="8" name="Date Placeholder 2"/>
          <p:cNvSpPr>
            <a:spLocks noGrp="1"/>
          </p:cNvSpPr>
          <p:nvPr>
            <p:ph type="dt" sz="half" idx="2"/>
          </p:nvPr>
        </p:nvSpPr>
        <p:spPr>
          <a:xfrm>
            <a:off x="457200" y="6491818"/>
            <a:ext cx="2133600" cy="365125"/>
          </a:xfrm>
          <a:prstGeom prst="rect">
            <a:avLst/>
          </a:prstGeom>
        </p:spPr>
        <p:txBody>
          <a:bodyPr/>
          <a:lstStyle>
            <a:lvl1pPr>
              <a:defRPr sz="1100">
                <a:latin typeface="Myriad Pro" pitchFamily="34" charset="0"/>
              </a:defRPr>
            </a:lvl1pPr>
          </a:lstStyle>
          <a:p>
            <a:pPr defTabSz="457200"/>
            <a:r>
              <a:rPr lang="en-US" smtClean="0">
                <a:solidFill>
                  <a:prstClr val="black"/>
                </a:solidFill>
              </a:rPr>
              <a:t>September 12, 2016</a:t>
            </a:r>
            <a:endParaRPr lang="en-US" dirty="0">
              <a:solidFill>
                <a:prstClr val="black"/>
              </a:solidFill>
            </a:endParaRPr>
          </a:p>
        </p:txBody>
      </p:sp>
      <p:sp>
        <p:nvSpPr>
          <p:cNvPr id="9" name="Footer Placeholder 3"/>
          <p:cNvSpPr>
            <a:spLocks noGrp="1"/>
          </p:cNvSpPr>
          <p:nvPr>
            <p:ph type="ftr" sz="quarter" idx="3"/>
          </p:nvPr>
        </p:nvSpPr>
        <p:spPr>
          <a:xfrm>
            <a:off x="3079750" y="6475943"/>
            <a:ext cx="2895600" cy="365125"/>
          </a:xfrm>
          <a:prstGeom prst="rect">
            <a:avLst/>
          </a:prstGeom>
        </p:spPr>
        <p:txBody>
          <a:bodyPr/>
          <a:lstStyle>
            <a:lvl1pPr algn="ctr">
              <a:defRPr sz="1100">
                <a:latin typeface="Myriad Pro" pitchFamily="34" charset="0"/>
              </a:defRPr>
            </a:lvl1pPr>
          </a:lstStyle>
          <a:p>
            <a:pPr defTabSz="457200"/>
            <a:r>
              <a:rPr lang="en-US" smtClean="0">
                <a:solidFill>
                  <a:prstClr val="black"/>
                </a:solidFill>
              </a:rPr>
              <a:t>Iris Dillmann - INPC Adelaide</a:t>
            </a:r>
            <a:endParaRPr lang="en-US" dirty="0">
              <a:solidFill>
                <a:prstClr val="black"/>
              </a:solidFill>
            </a:endParaRPr>
          </a:p>
        </p:txBody>
      </p:sp>
      <p:sp>
        <p:nvSpPr>
          <p:cNvPr id="10" name="Slide Number Placeholder 4"/>
          <p:cNvSpPr>
            <a:spLocks noGrp="1"/>
          </p:cNvSpPr>
          <p:nvPr>
            <p:ph type="sldNum" sz="quarter" idx="4"/>
          </p:nvPr>
        </p:nvSpPr>
        <p:spPr>
          <a:xfrm>
            <a:off x="6564078" y="6474884"/>
            <a:ext cx="2133600" cy="365125"/>
          </a:xfrm>
          <a:prstGeom prst="rect">
            <a:avLst/>
          </a:prstGeom>
        </p:spPr>
        <p:txBody>
          <a:bodyPr/>
          <a:lstStyle>
            <a:lvl1pPr algn="r">
              <a:defRPr sz="1100">
                <a:latin typeface="Myriad Pro" pitchFamily="34" charset="0"/>
              </a:defRPr>
            </a:lvl1pPr>
          </a:lstStyle>
          <a:p>
            <a:pPr defTabSz="457200"/>
            <a:fld id="{166B2C24-75C8-E544-A8CC-21761AB50D8D}" type="slidenum">
              <a:rPr lang="en-US" smtClean="0">
                <a:solidFill>
                  <a:prstClr val="black"/>
                </a:solidFill>
              </a:rPr>
              <a:pPr defTabSz="457200"/>
              <a:t>‹#›</a:t>
            </a:fld>
            <a:endParaRPr lang="en-US" dirty="0">
              <a:solidFill>
                <a:prstClr val="black"/>
              </a:solidFill>
            </a:endParaRPr>
          </a:p>
        </p:txBody>
      </p:sp>
      <p:cxnSp>
        <p:nvCxnSpPr>
          <p:cNvPr id="11" name="Straight Connector 10"/>
          <p:cNvCxnSpPr/>
          <p:nvPr userDrawn="1"/>
        </p:nvCxnSpPr>
        <p:spPr>
          <a:xfrm flipV="1">
            <a:off x="457200" y="6477001"/>
            <a:ext cx="8240478" cy="14817"/>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2257486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par>
    </p:tnLst>
  </p:timing>
  <p:hf hdr="0"/>
  <p:txStyles>
    <p:titleStyle>
      <a:lvl1pPr algn="r" defTabSz="457200" rtl="0" eaLnBrk="1" latinLnBrk="0" hangingPunct="1">
        <a:spcBef>
          <a:spcPct val="0"/>
        </a:spcBef>
        <a:buNone/>
        <a:defRPr sz="2000" kern="1200">
          <a:solidFill>
            <a:srgbClr val="FFFFFF"/>
          </a:solidFill>
          <a:latin typeface="Myriad Pro SemiExt" pitchFamily="34" charset="0"/>
          <a:ea typeface="+mj-ea"/>
          <a:cs typeface="Myriad Pro SemiExt" pitchFamily="34" charset="0"/>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yriad Pro" pitchFamily="34" charset="0"/>
          <a:ea typeface="+mn-ea"/>
          <a:cs typeface="Myriad Pro"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Myriad Pro" pitchFamily="34" charset="0"/>
          <a:ea typeface="+mn-ea"/>
          <a:cs typeface="Myriad Pro" pitchFamily="34" charset="0"/>
        </a:defRPr>
      </a:lvl2pPr>
      <a:lvl3pPr marL="1143000" indent="-228600" algn="l" defTabSz="457200" rtl="0" eaLnBrk="1" latinLnBrk="0" hangingPunct="1">
        <a:spcBef>
          <a:spcPct val="20000"/>
        </a:spcBef>
        <a:buFont typeface="Arial"/>
        <a:buChar char="•"/>
        <a:defRPr sz="2000" kern="1200">
          <a:solidFill>
            <a:schemeClr val="tx1"/>
          </a:solidFill>
          <a:latin typeface="Myriad Pro" pitchFamily="34" charset="0"/>
          <a:ea typeface="+mn-ea"/>
          <a:cs typeface="Myriad Pro"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Myriad Pro" pitchFamily="34" charset="0"/>
          <a:ea typeface="+mn-ea"/>
          <a:cs typeface="Myriad Pro"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Myriad Pro" pitchFamily="34" charset="0"/>
          <a:ea typeface="+mn-ea"/>
          <a:cs typeface="Myriad Pro"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533400"/>
            <a:ext cx="7543800" cy="1524000"/>
          </a:xfrm>
        </p:spPr>
        <p:txBody>
          <a:bodyPr>
            <a:normAutofit/>
          </a:bodyPr>
          <a:lstStyle/>
          <a:p>
            <a:r>
              <a:rPr lang="en-CA" sz="3200" dirty="0" smtClean="0">
                <a:solidFill>
                  <a:srgbClr val="00B0F0"/>
                </a:solidFill>
              </a:rPr>
              <a:t>New database for Beta-delayed </a:t>
            </a:r>
            <a:r>
              <a:rPr lang="en-CA" sz="3200" dirty="0">
                <a:solidFill>
                  <a:srgbClr val="00B0F0"/>
                </a:solidFill>
              </a:rPr>
              <a:t>N</a:t>
            </a:r>
            <a:r>
              <a:rPr lang="en-CA" sz="3200" dirty="0" smtClean="0">
                <a:solidFill>
                  <a:srgbClr val="00B0F0"/>
                </a:solidFill>
              </a:rPr>
              <a:t>eutron emitters</a:t>
            </a:r>
            <a:endParaRPr lang="en-US" sz="2400" dirty="0">
              <a:solidFill>
                <a:srgbClr val="0070C0"/>
              </a:solidFill>
            </a:endParaRPr>
          </a:p>
        </p:txBody>
      </p:sp>
      <p:sp>
        <p:nvSpPr>
          <p:cNvPr id="3" name="Subtitle 2"/>
          <p:cNvSpPr>
            <a:spLocks noGrp="1"/>
          </p:cNvSpPr>
          <p:nvPr>
            <p:ph type="subTitle" idx="1"/>
          </p:nvPr>
        </p:nvSpPr>
        <p:spPr>
          <a:xfrm>
            <a:off x="1371600" y="3429000"/>
            <a:ext cx="7543800" cy="1676400"/>
          </a:xfrm>
        </p:spPr>
        <p:txBody>
          <a:bodyPr>
            <a:normAutofit/>
          </a:bodyPr>
          <a:lstStyle/>
          <a:p>
            <a:r>
              <a:rPr lang="en-US" dirty="0" err="1" smtClean="0">
                <a:solidFill>
                  <a:srgbClr val="002060"/>
                </a:solidFill>
              </a:rPr>
              <a:t>Balraj</a:t>
            </a:r>
            <a:r>
              <a:rPr lang="en-US" dirty="0" smtClean="0">
                <a:solidFill>
                  <a:srgbClr val="002060"/>
                </a:solidFill>
              </a:rPr>
              <a:t> Singh </a:t>
            </a:r>
          </a:p>
          <a:p>
            <a:r>
              <a:rPr lang="en-US" sz="2100" dirty="0" smtClean="0">
                <a:solidFill>
                  <a:srgbClr val="002060"/>
                </a:solidFill>
              </a:rPr>
              <a:t>(McMaster University, Hamilton, Canada)</a:t>
            </a:r>
          </a:p>
          <a:p>
            <a:r>
              <a:rPr lang="en-US" sz="2000" dirty="0" smtClean="0">
                <a:solidFill>
                  <a:srgbClr val="00B050"/>
                </a:solidFill>
              </a:rPr>
              <a:t>US-NDP meeting at BNL</a:t>
            </a:r>
          </a:p>
          <a:p>
            <a:r>
              <a:rPr lang="en-US" sz="1800" dirty="0" smtClean="0">
                <a:solidFill>
                  <a:srgbClr val="FF0000"/>
                </a:solidFill>
              </a:rPr>
              <a:t>November 17, 2016</a:t>
            </a:r>
            <a:endParaRPr lang="en-US" sz="180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543800" cy="639762"/>
          </a:xfrm>
        </p:spPr>
        <p:txBody>
          <a:bodyPr>
            <a:normAutofit/>
          </a:bodyPr>
          <a:lstStyle/>
          <a:p>
            <a:r>
              <a:rPr lang="en-US" sz="3200" dirty="0" smtClean="0">
                <a:solidFill>
                  <a:srgbClr val="00B0F0"/>
                </a:solidFill>
              </a:rPr>
              <a:t>Z&gt;28 region: current status</a:t>
            </a:r>
            <a:endParaRPr lang="en-US" sz="3200" dirty="0">
              <a:solidFill>
                <a:srgbClr val="00B0F0"/>
              </a:solidFill>
            </a:endParaRPr>
          </a:p>
        </p:txBody>
      </p:sp>
      <p:sp>
        <p:nvSpPr>
          <p:cNvPr id="3" name="Content Placeholder 2"/>
          <p:cNvSpPr>
            <a:spLocks noGrp="1"/>
          </p:cNvSpPr>
          <p:nvPr>
            <p:ph idx="1"/>
          </p:nvPr>
        </p:nvSpPr>
        <p:spPr>
          <a:xfrm>
            <a:off x="1295400" y="914400"/>
            <a:ext cx="7620000" cy="5211763"/>
          </a:xfrm>
        </p:spPr>
        <p:txBody>
          <a:bodyPr>
            <a:normAutofit/>
          </a:bodyPr>
          <a:lstStyle/>
          <a:p>
            <a:endParaRPr lang="en-CA" sz="2000" dirty="0" smtClean="0"/>
          </a:p>
          <a:p>
            <a:endParaRPr lang="en-CA" sz="2000" dirty="0"/>
          </a:p>
          <a:p>
            <a:r>
              <a:rPr lang="en-CA" sz="2000" dirty="0" smtClean="0"/>
              <a:t>First </a:t>
            </a:r>
            <a:r>
              <a:rPr lang="en-CA" sz="2000" dirty="0"/>
              <a:t>draft of Excel tables for all the Z&gt;28 nuclides is almost ready and will </a:t>
            </a:r>
            <a:r>
              <a:rPr lang="en-CA" sz="2000" dirty="0" smtClean="0"/>
              <a:t>be </a:t>
            </a:r>
            <a:r>
              <a:rPr lang="en-CA" sz="2000" dirty="0"/>
              <a:t>sent </a:t>
            </a:r>
            <a:r>
              <a:rPr lang="en-CA" sz="2000" dirty="0" smtClean="0"/>
              <a:t>to collaborators at NNDC and TRIUMF by mid December for </a:t>
            </a:r>
            <a:r>
              <a:rPr lang="en-CA" sz="2000" dirty="0"/>
              <a:t>generating </a:t>
            </a:r>
            <a:r>
              <a:rPr lang="en-CA" sz="2000" dirty="0" smtClean="0"/>
              <a:t>systematics, charts of nuclides, </a:t>
            </a:r>
            <a:r>
              <a:rPr lang="en-CA" sz="2000" dirty="0"/>
              <a:t>and </a:t>
            </a:r>
            <a:r>
              <a:rPr lang="en-CA" sz="2000" dirty="0" smtClean="0"/>
              <a:t>detailed checking </a:t>
            </a:r>
            <a:r>
              <a:rPr lang="en-CA" sz="2000" dirty="0"/>
              <a:t>of compiled and evaluated data. </a:t>
            </a:r>
            <a:endParaRPr lang="en-CA" sz="2000" dirty="0" smtClean="0"/>
          </a:p>
          <a:p>
            <a:r>
              <a:rPr lang="en-CA" sz="2000" dirty="0" smtClean="0"/>
              <a:t>This draft will also be sent to the Marco </a:t>
            </a:r>
            <a:r>
              <a:rPr lang="en-CA" sz="2000" dirty="0" err="1" smtClean="0"/>
              <a:t>Verpelli</a:t>
            </a:r>
            <a:r>
              <a:rPr lang="en-CA" sz="2000" dirty="0" smtClean="0"/>
              <a:t> and Vivian </a:t>
            </a:r>
            <a:r>
              <a:rPr lang="en-CA" sz="2000" dirty="0" err="1" smtClean="0"/>
              <a:t>Dimitriou</a:t>
            </a:r>
            <a:r>
              <a:rPr lang="en-CA" sz="2000" dirty="0" smtClean="0"/>
              <a:t> for inclusion in the trial database, and distribution to CRP participants interested in calculating macroscopic or aggregate quantities for the fission nuclides of interest.</a:t>
            </a:r>
          </a:p>
          <a:p>
            <a:r>
              <a:rPr lang="en-CA" sz="2000" dirty="0" smtClean="0"/>
              <a:t>Later we will </a:t>
            </a:r>
            <a:r>
              <a:rPr lang="en-CA" sz="2000" dirty="0"/>
              <a:t>update </a:t>
            </a:r>
            <a:r>
              <a:rPr lang="en-CA" sz="2000" dirty="0" smtClean="0"/>
              <a:t>all the data files to be consistent with </a:t>
            </a:r>
            <a:r>
              <a:rPr lang="en-CA" sz="2000" dirty="0"/>
              <a:t>AME-2016 </a:t>
            </a:r>
            <a:r>
              <a:rPr lang="en-CA" sz="2000" dirty="0" smtClean="0"/>
              <a:t>values, as well as for newly published data. </a:t>
            </a:r>
          </a:p>
          <a:p>
            <a:r>
              <a:rPr lang="en-CA" sz="2000" dirty="0" smtClean="0"/>
              <a:t>Expected </a:t>
            </a:r>
            <a:r>
              <a:rPr lang="en-CA" sz="2000" dirty="0"/>
              <a:t>submission of paper by </a:t>
            </a:r>
            <a:r>
              <a:rPr lang="en-CA" sz="2000" dirty="0" smtClean="0"/>
              <a:t>summer </a:t>
            </a:r>
            <a:r>
              <a:rPr lang="en-CA" sz="2000" dirty="0"/>
              <a:t>2017. </a:t>
            </a:r>
            <a:endParaRPr lang="en-US" sz="2400" dirty="0"/>
          </a:p>
          <a:p>
            <a:endParaRPr lang="en-US" sz="2000" dirty="0"/>
          </a:p>
        </p:txBody>
      </p:sp>
    </p:spTree>
    <p:extLst>
      <p:ext uri="{BB962C8B-B14F-4D97-AF65-F5344CB8AC3E}">
        <p14:creationId xmlns:p14="http://schemas.microsoft.com/office/powerpoint/2010/main" xmlns="" val="2982599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543800" cy="792162"/>
          </a:xfrm>
        </p:spPr>
        <p:txBody>
          <a:bodyPr>
            <a:normAutofit/>
          </a:bodyPr>
          <a:lstStyle/>
          <a:p>
            <a:r>
              <a:rPr lang="en-US" sz="3200" dirty="0" smtClean="0">
                <a:solidFill>
                  <a:srgbClr val="FF0000"/>
                </a:solidFill>
              </a:rPr>
              <a:t>Progress on other fronts of CRP</a:t>
            </a:r>
            <a:endParaRPr lang="en-US" sz="3200" dirty="0">
              <a:solidFill>
                <a:srgbClr val="FF0000"/>
              </a:solidFill>
            </a:endParaRPr>
          </a:p>
        </p:txBody>
      </p:sp>
      <p:sp>
        <p:nvSpPr>
          <p:cNvPr id="3" name="Content Placeholder 2"/>
          <p:cNvSpPr>
            <a:spLocks noGrp="1"/>
          </p:cNvSpPr>
          <p:nvPr>
            <p:ph idx="1"/>
          </p:nvPr>
        </p:nvSpPr>
        <p:spPr>
          <a:xfrm>
            <a:off x="1066800" y="1066800"/>
            <a:ext cx="8077200" cy="5059363"/>
          </a:xfrm>
        </p:spPr>
        <p:txBody>
          <a:bodyPr>
            <a:normAutofit/>
          </a:bodyPr>
          <a:lstStyle/>
          <a:p>
            <a:pPr>
              <a:buNone/>
            </a:pPr>
            <a:endParaRPr lang="en-US" sz="2000" dirty="0" smtClean="0"/>
          </a:p>
          <a:p>
            <a:pPr>
              <a:buNone/>
            </a:pPr>
            <a:endParaRPr lang="en-US" sz="2000" dirty="0" smtClean="0"/>
          </a:p>
          <a:p>
            <a:r>
              <a:rPr lang="en-US" sz="2000" dirty="0" smtClean="0"/>
              <a:t>Experiments: 17 papers published 2013-2016, mostly from ORNL in PRC.</a:t>
            </a:r>
          </a:p>
          <a:p>
            <a:r>
              <a:rPr lang="en-US" sz="2000" dirty="0" smtClean="0"/>
              <a:t>Commissioning of BRIKEN for beta-delayed neutron measurements: November 2016 (happening now!)</a:t>
            </a:r>
          </a:p>
          <a:p>
            <a:r>
              <a:rPr lang="en-US" sz="2000" dirty="0" smtClean="0"/>
              <a:t>Commissioning of  DESCANT (coupled to GRIFFIN) at TRIUMF for beta-delayed neutron measurements: May 2015</a:t>
            </a:r>
          </a:p>
          <a:p>
            <a:r>
              <a:rPr lang="en-US" sz="2000" dirty="0" smtClean="0"/>
              <a:t>Macroscopic quantities: 5 publications from CRP participants in Russia</a:t>
            </a:r>
          </a:p>
          <a:p>
            <a:r>
              <a:rPr lang="en-US" sz="2000" dirty="0" smtClean="0"/>
              <a:t>Theoretical calculation of half-lives and P(</a:t>
            </a:r>
            <a:r>
              <a:rPr lang="en-US" sz="2000" dirty="0" err="1" smtClean="0"/>
              <a:t>xn</a:t>
            </a:r>
            <a:r>
              <a:rPr lang="en-US" sz="2000" dirty="0" smtClean="0"/>
              <a:t>),x=0-5 for 5409 n-rich nuclei (</a:t>
            </a:r>
            <a:r>
              <a:rPr lang="en-US" sz="2000" dirty="0" err="1" smtClean="0"/>
              <a:t>pn</a:t>
            </a:r>
            <a:r>
              <a:rPr lang="en-US" sz="2000" dirty="0" smtClean="0"/>
              <a:t>-RQRPA and covariant density-functional theory): </a:t>
            </a:r>
          </a:p>
          <a:p>
            <a:pPr marL="0" indent="0">
              <a:buNone/>
            </a:pPr>
            <a:r>
              <a:rPr lang="en-US" sz="2000" dirty="0"/>
              <a:t> </a:t>
            </a:r>
            <a:r>
              <a:rPr lang="en-US" sz="2000" dirty="0" smtClean="0"/>
              <a:t>     T. </a:t>
            </a:r>
            <a:r>
              <a:rPr lang="en-US" sz="2000" dirty="0" err="1" smtClean="0"/>
              <a:t>Marketin</a:t>
            </a:r>
            <a:r>
              <a:rPr lang="en-US" sz="2000" dirty="0" smtClean="0"/>
              <a:t>, L. </a:t>
            </a:r>
            <a:r>
              <a:rPr lang="en-US" sz="2000" dirty="0" err="1" smtClean="0"/>
              <a:t>Huther</a:t>
            </a:r>
            <a:r>
              <a:rPr lang="en-US" sz="2000" dirty="0" smtClean="0"/>
              <a:t>, G. Martinez-</a:t>
            </a:r>
            <a:r>
              <a:rPr lang="en-US" sz="2000" dirty="0" err="1" smtClean="0"/>
              <a:t>Pinedo</a:t>
            </a:r>
            <a:r>
              <a:rPr lang="en-US" sz="2000" dirty="0" smtClean="0"/>
              <a:t>, PRC </a:t>
            </a:r>
            <a:r>
              <a:rPr lang="en-US" sz="2000" b="1" dirty="0" smtClean="0"/>
              <a:t>93</a:t>
            </a:r>
            <a:r>
              <a:rPr lang="en-US" sz="2000" dirty="0" smtClean="0"/>
              <a:t>, 025805 (2016)</a:t>
            </a:r>
          </a:p>
          <a:p>
            <a:pPr marL="0" indent="0">
              <a:buNone/>
            </a:pPr>
            <a:r>
              <a:rPr lang="en-US" sz="2000" dirty="0" smtClean="0"/>
              <a:t>       5 other theory papers: from CRP participants in Russia and Japan.</a:t>
            </a:r>
          </a:p>
          <a:p>
            <a:pPr marL="0" indent="0"/>
            <a:r>
              <a:rPr lang="en-US" sz="2000" dirty="0" smtClean="0"/>
              <a:t>     Empirical </a:t>
            </a:r>
            <a:r>
              <a:rPr lang="en-US" sz="2000" dirty="0" err="1" smtClean="0"/>
              <a:t>systematics</a:t>
            </a:r>
            <a:r>
              <a:rPr lang="en-US" sz="2000" dirty="0" smtClean="0"/>
              <a:t>: 2 papers in PRC in 2012, 2013</a:t>
            </a:r>
          </a:p>
          <a:p>
            <a:pPr marL="0" indent="0">
              <a:buNone/>
            </a:pPr>
            <a:endParaRPr lang="en-US" sz="2000" dirty="0"/>
          </a:p>
          <a:p>
            <a:endParaRPr lang="en-US" sz="2000" dirty="0" smtClean="0"/>
          </a:p>
          <a:p>
            <a:endParaRPr lang="en-US" sz="2000" dirty="0"/>
          </a:p>
        </p:txBody>
      </p:sp>
    </p:spTree>
    <p:extLst>
      <p:ext uri="{BB962C8B-B14F-4D97-AF65-F5344CB8AC3E}">
        <p14:creationId xmlns:p14="http://schemas.microsoft.com/office/powerpoint/2010/main" xmlns="" val="2905731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BRIKEN Setup at RIKEN (July 2016)</a:t>
            </a:r>
            <a:endParaRPr lang="en-CA" dirty="0"/>
          </a:p>
        </p:txBody>
      </p:sp>
      <p:sp>
        <p:nvSpPr>
          <p:cNvPr id="3" name="Date Placeholder 2"/>
          <p:cNvSpPr>
            <a:spLocks noGrp="1"/>
          </p:cNvSpPr>
          <p:nvPr>
            <p:ph type="dt" sz="half" idx="10"/>
          </p:nvPr>
        </p:nvSpPr>
        <p:spPr/>
        <p:txBody>
          <a:bodyPr/>
          <a:lstStyle/>
          <a:p>
            <a:r>
              <a:rPr lang="en-US" smtClean="0">
                <a:solidFill>
                  <a:prstClr val="black"/>
                </a:solidFill>
              </a:rPr>
              <a:t>September 12, 2016</a:t>
            </a:r>
            <a:endParaRPr lang="en-US"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solidFill>
              </a:rPr>
              <a:t>Iris Dillmann - INPC Adelaide</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166B2C24-75C8-E544-A8CC-21761AB50D8D}" type="slidenum">
              <a:rPr lang="en-US" smtClean="0">
                <a:solidFill>
                  <a:prstClr val="black"/>
                </a:solidFill>
              </a:rPr>
              <a:pPr/>
              <a:t>12</a:t>
            </a:fld>
            <a:endParaRPr lang="en-US" dirty="0">
              <a:solidFill>
                <a:prstClr val="black"/>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9357" y="1442187"/>
            <a:ext cx="7412272" cy="4169403"/>
          </a:xfrm>
          <a:prstGeom prst="rect">
            <a:avLst/>
          </a:prstGeom>
        </p:spPr>
      </p:pic>
      <p:sp>
        <p:nvSpPr>
          <p:cNvPr id="7" name="TextBox 6"/>
          <p:cNvSpPr txBox="1"/>
          <p:nvPr/>
        </p:nvSpPr>
        <p:spPr>
          <a:xfrm>
            <a:off x="5070560" y="4873163"/>
            <a:ext cx="2987036" cy="707886"/>
          </a:xfrm>
          <a:prstGeom prst="rect">
            <a:avLst/>
          </a:prstGeom>
          <a:solidFill>
            <a:srgbClr val="FFC000"/>
          </a:solidFill>
        </p:spPr>
        <p:txBody>
          <a:bodyPr wrap="none" rtlCol="0">
            <a:spAutoFit/>
          </a:bodyPr>
          <a:lstStyle/>
          <a:p>
            <a:pPr algn="ctr" defTabSz="457200"/>
            <a:r>
              <a:rPr lang="en-CA" sz="2000" b="1" dirty="0">
                <a:solidFill>
                  <a:prstClr val="black"/>
                </a:solidFill>
              </a:rPr>
              <a:t>Setup: July 2016</a:t>
            </a:r>
          </a:p>
          <a:p>
            <a:pPr algn="ctr" defTabSz="457200"/>
            <a:r>
              <a:rPr lang="en-CA" sz="2000" b="1" dirty="0">
                <a:solidFill>
                  <a:prstClr val="black"/>
                </a:solidFill>
              </a:rPr>
              <a:t>Commissioning: Nov. 2016</a:t>
            </a:r>
          </a:p>
        </p:txBody>
      </p:sp>
      <p:sp>
        <p:nvSpPr>
          <p:cNvPr id="8" name="Rectangle 7"/>
          <p:cNvSpPr/>
          <p:nvPr/>
        </p:nvSpPr>
        <p:spPr>
          <a:xfrm>
            <a:off x="0" y="747636"/>
            <a:ext cx="9144000" cy="68018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BRIKEN Collaboration: RIKEN, Valencia, ORNL, TRIUMF, UPC-Barcelona, Edinburgh </a:t>
            </a:r>
            <a:endParaRPr lang="en-US" dirty="0">
              <a:solidFill>
                <a:srgbClr val="FF0000"/>
              </a:solidFill>
            </a:endParaRPr>
          </a:p>
        </p:txBody>
      </p:sp>
    </p:spTree>
    <p:extLst>
      <p:ext uri="{BB962C8B-B14F-4D97-AF65-F5344CB8AC3E}">
        <p14:creationId xmlns:p14="http://schemas.microsoft.com/office/powerpoint/2010/main" xmlns="" val="1430800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762000" y="1219200"/>
            <a:ext cx="8001000" cy="5081588"/>
          </a:xfrm>
          <a:prstGeom prst="rect">
            <a:avLst/>
          </a:prstGeom>
          <a:noFill/>
          <a:ln w="9525">
            <a:noFill/>
            <a:miter lim="800000"/>
            <a:headEnd/>
            <a:tailEnd/>
          </a:ln>
        </p:spPr>
      </p:pic>
      <p:sp>
        <p:nvSpPr>
          <p:cNvPr id="4" name="Rectangle 3"/>
          <p:cNvSpPr/>
          <p:nvPr/>
        </p:nvSpPr>
        <p:spPr>
          <a:xfrm>
            <a:off x="2514600" y="1447800"/>
            <a:ext cx="4084067" cy="369332"/>
          </a:xfrm>
          <a:prstGeom prst="rect">
            <a:avLst/>
          </a:prstGeom>
        </p:spPr>
        <p:txBody>
          <a:bodyPr wrap="square">
            <a:spAutoFit/>
          </a:bodyPr>
          <a:lstStyle/>
          <a:p>
            <a:pPr algn="ctr"/>
            <a:r>
              <a:rPr lang="en-US" dirty="0" smtClean="0"/>
              <a:t>EPJ-Web of Conferences 93, 07005 (2015)</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543800" cy="639762"/>
          </a:xfrm>
        </p:spPr>
        <p:txBody>
          <a:bodyPr>
            <a:normAutofit/>
          </a:bodyPr>
          <a:lstStyle/>
          <a:p>
            <a:r>
              <a:rPr lang="en-US" sz="3200" dirty="0" smtClean="0"/>
              <a:t>DESCANT-GRIFFIN/TIGRESSS </a:t>
            </a:r>
            <a:r>
              <a:rPr lang="en-US" sz="3200" dirty="0" smtClean="0"/>
              <a:t>at TRIUMF</a:t>
            </a:r>
            <a:endParaRPr lang="en-US" sz="3200" dirty="0"/>
          </a:p>
        </p:txBody>
      </p:sp>
      <p:sp>
        <p:nvSpPr>
          <p:cNvPr id="5" name="Rectangle 4"/>
          <p:cNvSpPr/>
          <p:nvPr/>
        </p:nvSpPr>
        <p:spPr>
          <a:xfrm>
            <a:off x="2514600" y="838200"/>
            <a:ext cx="51816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EPJ-Web of Conferences 93, 07005 (2015)</a:t>
            </a:r>
            <a:endParaRPr lang="en-US" sz="1600" dirty="0">
              <a:solidFill>
                <a:schemeClr val="tx1"/>
              </a:solidFill>
            </a:endParaRPr>
          </a:p>
        </p:txBody>
      </p:sp>
      <p:pic>
        <p:nvPicPr>
          <p:cNvPr id="1027" name="Picture 3"/>
          <p:cNvPicPr>
            <a:picLocks noGrp="1" noChangeAspect="1" noChangeArrowheads="1"/>
          </p:cNvPicPr>
          <p:nvPr>
            <p:ph idx="1"/>
          </p:nvPr>
        </p:nvPicPr>
        <p:blipFill>
          <a:blip r:embed="rId2" cstate="print"/>
          <a:srcRect/>
          <a:stretch>
            <a:fillRect/>
          </a:stretch>
        </p:blipFill>
        <p:spPr bwMode="auto">
          <a:xfrm>
            <a:off x="1828800" y="1295400"/>
            <a:ext cx="6629399" cy="5334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Example: compiled data</a:t>
            </a:r>
            <a:endParaRPr lang="en-CA" sz="3200"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85875" y="1981200"/>
            <a:ext cx="7620000" cy="39290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62075" y="1676400"/>
            <a:ext cx="7534275" cy="314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77025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smtClean="0"/>
              <a:t>Example: recommended data</a:t>
            </a:r>
            <a:endParaRPr lang="en-CA" sz="3600"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95400" y="2971800"/>
            <a:ext cx="7467600" cy="129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1600" y="2573048"/>
            <a:ext cx="7467600" cy="352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80779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543800" cy="639762"/>
          </a:xfrm>
        </p:spPr>
        <p:txBody>
          <a:bodyPr>
            <a:normAutofit fontScale="90000"/>
          </a:bodyPr>
          <a:lstStyle/>
          <a:p>
            <a:r>
              <a:rPr lang="en-US" sz="4000" dirty="0" smtClean="0">
                <a:solidFill>
                  <a:srgbClr val="FF0000"/>
                </a:solidFill>
              </a:rPr>
              <a:t>Beta-delayed neutrons</a:t>
            </a:r>
            <a:endParaRPr lang="en-US" sz="4000" dirty="0">
              <a:solidFill>
                <a:srgbClr val="FF0000"/>
              </a:solidFill>
            </a:endParaRPr>
          </a:p>
        </p:txBody>
      </p:sp>
      <p:sp>
        <p:nvSpPr>
          <p:cNvPr id="3" name="Content Placeholder 2"/>
          <p:cNvSpPr>
            <a:spLocks noGrp="1"/>
          </p:cNvSpPr>
          <p:nvPr>
            <p:ph idx="1"/>
          </p:nvPr>
        </p:nvSpPr>
        <p:spPr>
          <a:xfrm>
            <a:off x="1066800" y="914400"/>
            <a:ext cx="7848600" cy="5211763"/>
          </a:xfrm>
        </p:spPr>
        <p:txBody>
          <a:bodyPr>
            <a:normAutofit fontScale="92500" lnSpcReduction="10000"/>
          </a:bodyPr>
          <a:lstStyle/>
          <a:p>
            <a:r>
              <a:rPr lang="en-US" sz="2000" dirty="0" smtClean="0"/>
              <a:t>In neutron-rich nuclides, beta-delayed neutron decay mode occurs when </a:t>
            </a:r>
            <a:r>
              <a:rPr lang="en-US" sz="2000" dirty="0" smtClean="0">
                <a:solidFill>
                  <a:srgbClr val="00B0F0"/>
                </a:solidFill>
              </a:rPr>
              <a:t>Q(</a:t>
            </a:r>
            <a:r>
              <a:rPr lang="el-GR" sz="2000" dirty="0" smtClean="0">
                <a:solidFill>
                  <a:srgbClr val="00B0F0"/>
                </a:solidFill>
              </a:rPr>
              <a:t>β</a:t>
            </a:r>
            <a:r>
              <a:rPr lang="en-US" sz="2000" dirty="0" smtClean="0">
                <a:solidFill>
                  <a:srgbClr val="00B0F0"/>
                </a:solidFill>
              </a:rPr>
              <a:t>-) &gt;S(n) </a:t>
            </a:r>
            <a:r>
              <a:rPr lang="en-US" sz="2000" dirty="0"/>
              <a:t>(</a:t>
            </a:r>
            <a:r>
              <a:rPr lang="en-US" sz="2000" dirty="0" smtClean="0"/>
              <a:t>daughter nucleus), a process known soon after the discovery of fission: </a:t>
            </a:r>
            <a:r>
              <a:rPr lang="en-US" sz="1800" dirty="0" smtClean="0">
                <a:solidFill>
                  <a:srgbClr val="00B050"/>
                </a:solidFill>
              </a:rPr>
              <a:t>R.B. Roberts et al., Phys. Rev. </a:t>
            </a:r>
            <a:r>
              <a:rPr lang="en-US" sz="1800" b="1" dirty="0" smtClean="0">
                <a:solidFill>
                  <a:srgbClr val="00B050"/>
                </a:solidFill>
              </a:rPr>
              <a:t>55</a:t>
            </a:r>
            <a:r>
              <a:rPr lang="en-US" sz="1800" dirty="0" smtClean="0">
                <a:solidFill>
                  <a:srgbClr val="00B050"/>
                </a:solidFill>
              </a:rPr>
              <a:t>, 510 &amp; 664 (1939)</a:t>
            </a:r>
          </a:p>
          <a:p>
            <a:r>
              <a:rPr lang="en-US" sz="2000" dirty="0" smtClean="0"/>
              <a:t>Two or more neutron emission mode occurs when </a:t>
            </a:r>
            <a:r>
              <a:rPr lang="en-US" sz="2000" dirty="0"/>
              <a:t>Q(</a:t>
            </a:r>
            <a:r>
              <a:rPr lang="el-GR" sz="2000" dirty="0"/>
              <a:t>β</a:t>
            </a:r>
            <a:r>
              <a:rPr lang="en-US" sz="2000" dirty="0"/>
              <a:t>-) &gt;</a:t>
            </a:r>
            <a:r>
              <a:rPr lang="en-US" sz="2000" dirty="0" smtClean="0"/>
              <a:t>S(2n), S(3n), etc. </a:t>
            </a:r>
            <a:r>
              <a:rPr lang="en-US" sz="2000" dirty="0"/>
              <a:t>Q</a:t>
            </a:r>
            <a:r>
              <a:rPr lang="en-US" sz="2000" dirty="0" smtClean="0"/>
              <a:t>uantified in terms of P(1n), P(2n), etc., as probabilities of neutron emission per 100 decays of the precursor.   </a:t>
            </a:r>
          </a:p>
          <a:p>
            <a:r>
              <a:rPr lang="en-US" sz="2000" dirty="0" smtClean="0">
                <a:solidFill>
                  <a:srgbClr val="00B0F0"/>
                </a:solidFill>
              </a:rPr>
              <a:t>Half-lives and P(1n), P(2n),.. values </a:t>
            </a:r>
            <a:r>
              <a:rPr lang="en-US" sz="2000" dirty="0" smtClean="0"/>
              <a:t>for the decay of neutron-rich nuclides throughout the nuclear chart are of interest.</a:t>
            </a:r>
          </a:p>
          <a:p>
            <a:r>
              <a:rPr lang="en-US" sz="2000" dirty="0" smtClean="0"/>
              <a:t>Amongst all the experimentally known nuclides, </a:t>
            </a:r>
            <a:r>
              <a:rPr lang="en-US" sz="2000" dirty="0" smtClean="0">
                <a:solidFill>
                  <a:srgbClr val="FF0000"/>
                </a:solidFill>
              </a:rPr>
              <a:t>~600</a:t>
            </a:r>
            <a:r>
              <a:rPr lang="en-US" sz="2000" dirty="0" smtClean="0"/>
              <a:t> are energetically possible beta-delayed neutron emitters (600 for 1n-; 290 for 2n-; 100 for 3n-; and 60 for 4n-decay modes). </a:t>
            </a:r>
          </a:p>
          <a:p>
            <a:r>
              <a:rPr lang="en-US" sz="2000" dirty="0" smtClean="0"/>
              <a:t>So far, while half-life measurements are available for most of these nuclides, P(1n) values have been measured for </a:t>
            </a:r>
            <a:r>
              <a:rPr lang="en-US" sz="2000" dirty="0" smtClean="0">
                <a:solidFill>
                  <a:srgbClr val="FF0000"/>
                </a:solidFill>
              </a:rPr>
              <a:t>227</a:t>
            </a:r>
            <a:r>
              <a:rPr lang="en-US" sz="2000" dirty="0" smtClean="0"/>
              <a:t> cases, P(2n) for </a:t>
            </a:r>
            <a:r>
              <a:rPr lang="en-US" sz="2000" dirty="0" smtClean="0">
                <a:solidFill>
                  <a:srgbClr val="FF0000"/>
                </a:solidFill>
              </a:rPr>
              <a:t>24</a:t>
            </a:r>
            <a:r>
              <a:rPr lang="en-US" sz="2000" dirty="0" smtClean="0"/>
              <a:t> nuclei, P(3n) for </a:t>
            </a:r>
            <a:r>
              <a:rPr lang="en-US" sz="2000" dirty="0" smtClean="0">
                <a:solidFill>
                  <a:srgbClr val="FF0000"/>
                </a:solidFill>
              </a:rPr>
              <a:t>6,</a:t>
            </a:r>
            <a:r>
              <a:rPr lang="en-US" sz="2000" dirty="0" smtClean="0"/>
              <a:t> and tentative P(4n) for only B-17. </a:t>
            </a:r>
          </a:p>
          <a:p>
            <a:r>
              <a:rPr lang="en-US" sz="2000" dirty="0" smtClean="0"/>
              <a:t>Until a PRL </a:t>
            </a:r>
            <a:r>
              <a:rPr lang="en-US" sz="2000" b="1" dirty="0" smtClean="0"/>
              <a:t>117</a:t>
            </a:r>
            <a:r>
              <a:rPr lang="en-US" sz="2000" dirty="0" smtClean="0"/>
              <a:t>, 012501 </a:t>
            </a:r>
            <a:r>
              <a:rPr lang="en-US" sz="2000" dirty="0"/>
              <a:t>(</a:t>
            </a:r>
            <a:r>
              <a:rPr lang="en-US" sz="2000" dirty="0" smtClean="0"/>
              <a:t>July 2016) article, for A&gt;150, a tentative P(n) value was available for only one isotope: Tl-210 decay </a:t>
            </a:r>
            <a:r>
              <a:rPr lang="en-US" sz="1600" dirty="0" smtClean="0"/>
              <a:t>(1961St20: G. Stetter: TID-14880 (1961) report of a DOE-contracted research project at the University of Vienna, Austria)</a:t>
            </a:r>
          </a:p>
          <a:p>
            <a:endParaRPr lang="en-US" sz="2000" dirty="0"/>
          </a:p>
        </p:txBody>
      </p:sp>
    </p:spTree>
    <p:extLst>
      <p:ext uri="{BB962C8B-B14F-4D97-AF65-F5344CB8AC3E}">
        <p14:creationId xmlns:p14="http://schemas.microsoft.com/office/powerpoint/2010/main" xmlns="" val="4096130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543800" cy="639762"/>
          </a:xfrm>
        </p:spPr>
        <p:txBody>
          <a:bodyPr>
            <a:normAutofit/>
          </a:bodyPr>
          <a:lstStyle/>
          <a:p>
            <a:r>
              <a:rPr lang="en-US" sz="3200" dirty="0" smtClean="0">
                <a:solidFill>
                  <a:srgbClr val="FF0000"/>
                </a:solidFill>
              </a:rPr>
              <a:t>Relevance of B-</a:t>
            </a:r>
            <a:r>
              <a:rPr lang="en-US" sz="3200" dirty="0" err="1" smtClean="0">
                <a:solidFill>
                  <a:srgbClr val="FF0000"/>
                </a:solidFill>
              </a:rPr>
              <a:t>dn</a:t>
            </a:r>
            <a:r>
              <a:rPr lang="en-US" sz="3200" dirty="0" smtClean="0">
                <a:solidFill>
                  <a:srgbClr val="FF0000"/>
                </a:solidFill>
              </a:rPr>
              <a:t> database</a:t>
            </a:r>
            <a:endParaRPr lang="en-US" sz="3200" dirty="0">
              <a:solidFill>
                <a:srgbClr val="FF0000"/>
              </a:solidFill>
            </a:endParaRPr>
          </a:p>
        </p:txBody>
      </p:sp>
      <p:sp>
        <p:nvSpPr>
          <p:cNvPr id="3" name="Content Placeholder 2"/>
          <p:cNvSpPr>
            <a:spLocks noGrp="1"/>
          </p:cNvSpPr>
          <p:nvPr>
            <p:ph idx="1"/>
          </p:nvPr>
        </p:nvSpPr>
        <p:spPr>
          <a:xfrm>
            <a:off x="1066800" y="990600"/>
            <a:ext cx="8077200" cy="5135563"/>
          </a:xfrm>
        </p:spPr>
        <p:txBody>
          <a:bodyPr>
            <a:normAutofit/>
          </a:bodyPr>
          <a:lstStyle/>
          <a:p>
            <a:endParaRPr lang="en-US" sz="2000" dirty="0" smtClean="0"/>
          </a:p>
          <a:p>
            <a:r>
              <a:rPr lang="en-US" sz="2000" dirty="0" smtClean="0"/>
              <a:t>Nuclear structure of neutron-rich nuclides, models</a:t>
            </a:r>
          </a:p>
          <a:p>
            <a:r>
              <a:rPr lang="en-US" sz="2000" dirty="0" smtClean="0"/>
              <a:t>Applications in nuclear astrophysics: </a:t>
            </a:r>
            <a:r>
              <a:rPr lang="en-US" sz="2000" i="1" dirty="0" smtClean="0"/>
              <a:t>r</a:t>
            </a:r>
            <a:r>
              <a:rPr lang="en-US" sz="2000" dirty="0" smtClean="0"/>
              <a:t>-process </a:t>
            </a:r>
            <a:r>
              <a:rPr lang="en-US" sz="2000" dirty="0"/>
              <a:t>in </a:t>
            </a:r>
            <a:r>
              <a:rPr lang="en-US" sz="2000" dirty="0" smtClean="0"/>
              <a:t>nucleosynthesis</a:t>
            </a:r>
            <a:r>
              <a:rPr lang="en-US" sz="2400" dirty="0" smtClean="0"/>
              <a:t>; </a:t>
            </a:r>
            <a:r>
              <a:rPr lang="en-US" sz="1800" dirty="0"/>
              <a:t>s</a:t>
            </a:r>
            <a:r>
              <a:rPr lang="en-US" sz="1800" dirty="0" smtClean="0"/>
              <a:t>ee </a:t>
            </a:r>
            <a:r>
              <a:rPr lang="en-US" sz="1800" dirty="0"/>
              <a:t>e.g. articles from </a:t>
            </a:r>
            <a:r>
              <a:rPr lang="en-US" sz="1800" dirty="0" smtClean="0"/>
              <a:t>Univ. of Notre </a:t>
            </a:r>
            <a:r>
              <a:rPr lang="en-US" sz="1800" dirty="0"/>
              <a:t>dame </a:t>
            </a:r>
            <a:r>
              <a:rPr lang="en-US" sz="1800" dirty="0" smtClean="0"/>
              <a:t>astrophysics group</a:t>
            </a:r>
            <a:r>
              <a:rPr lang="en-US" sz="1800" dirty="0"/>
              <a:t>: </a:t>
            </a:r>
            <a:endParaRPr lang="en-US" sz="1800" dirty="0" smtClean="0"/>
          </a:p>
          <a:p>
            <a:pPr marL="0" indent="0">
              <a:buNone/>
            </a:pPr>
            <a:r>
              <a:rPr lang="en-US" sz="1800" dirty="0" smtClean="0"/>
              <a:t>       </a:t>
            </a:r>
            <a:r>
              <a:rPr lang="en-US" sz="1600" dirty="0" smtClean="0"/>
              <a:t>The Sensitivity of </a:t>
            </a:r>
            <a:r>
              <a:rPr lang="en-US" sz="1600" i="1" dirty="0" smtClean="0"/>
              <a:t>r</a:t>
            </a:r>
            <a:r>
              <a:rPr lang="en-US" sz="1600" dirty="0" smtClean="0"/>
              <a:t>-Process nucleosynthesis to Individual </a:t>
            </a:r>
            <a:r>
              <a:rPr lang="el-GR" sz="1600" dirty="0" smtClean="0"/>
              <a:t>β</a:t>
            </a:r>
            <a:r>
              <a:rPr lang="en-US" sz="1600" dirty="0" smtClean="0"/>
              <a:t>-Delayed neutron     </a:t>
            </a:r>
          </a:p>
          <a:p>
            <a:pPr marL="0" indent="0">
              <a:buNone/>
            </a:pPr>
            <a:r>
              <a:rPr lang="en-US" sz="1600" dirty="0" smtClean="0"/>
              <a:t>        Emission Probabilities: JPS Conf. Proc. </a:t>
            </a:r>
            <a:r>
              <a:rPr lang="en-US" sz="1600" b="1" dirty="0" smtClean="0"/>
              <a:t>6</a:t>
            </a:r>
            <a:r>
              <a:rPr lang="en-US" sz="1600" dirty="0" smtClean="0"/>
              <a:t>, 010010 (2015); and related articles: </a:t>
            </a:r>
          </a:p>
          <a:p>
            <a:pPr marL="0" indent="0">
              <a:buNone/>
            </a:pPr>
            <a:r>
              <a:rPr lang="en-US" sz="1600" dirty="0"/>
              <a:t> </a:t>
            </a:r>
            <a:r>
              <a:rPr lang="en-US" sz="1600" dirty="0" smtClean="0"/>
              <a:t>       PRC </a:t>
            </a:r>
            <a:r>
              <a:rPr lang="en-US" sz="1600" b="1" dirty="0" smtClean="0"/>
              <a:t>94</a:t>
            </a:r>
            <a:r>
              <a:rPr lang="en-US" sz="1600" dirty="0" smtClean="0"/>
              <a:t>, 055802 (Nov 2016); </a:t>
            </a:r>
            <a:r>
              <a:rPr lang="en-US" sz="1600" dirty="0" err="1" smtClean="0"/>
              <a:t>Prog</a:t>
            </a:r>
            <a:r>
              <a:rPr lang="en-US" sz="1600" dirty="0" smtClean="0"/>
              <a:t>. Part. and </a:t>
            </a:r>
            <a:r>
              <a:rPr lang="en-US" sz="1600" dirty="0" err="1" smtClean="0"/>
              <a:t>Nucl</a:t>
            </a:r>
            <a:r>
              <a:rPr lang="en-US" sz="1600" dirty="0" smtClean="0"/>
              <a:t>. Phys. </a:t>
            </a:r>
            <a:r>
              <a:rPr lang="en-US" sz="1600" b="1" dirty="0" smtClean="0"/>
              <a:t>86</a:t>
            </a:r>
            <a:r>
              <a:rPr lang="en-US" sz="1600" dirty="0" smtClean="0"/>
              <a:t>, 86 (2016)</a:t>
            </a:r>
          </a:p>
          <a:p>
            <a:r>
              <a:rPr lang="en-US" sz="2000" dirty="0" smtClean="0"/>
              <a:t>Reactor physics applications for </a:t>
            </a:r>
            <a:r>
              <a:rPr lang="en-US" sz="2000" dirty="0"/>
              <a:t>nuclides produced in </a:t>
            </a:r>
            <a:r>
              <a:rPr lang="en-US" sz="2000" dirty="0" smtClean="0"/>
              <a:t>the fission process, e.g. fission of U-235, U-238 and Pu-239. Back in 1954, extensive delayed-neutron program at LANL produced 6-group and 8-group parameterizations based on precursor half-lives or </a:t>
            </a:r>
            <a:r>
              <a:rPr lang="en-US" sz="2000" dirty="0" err="1" smtClean="0"/>
              <a:t>Keepin</a:t>
            </a:r>
            <a:r>
              <a:rPr lang="en-US" sz="2000" dirty="0" smtClean="0"/>
              <a:t> parameters</a:t>
            </a:r>
            <a:r>
              <a:rPr lang="en-US" sz="2400" dirty="0" smtClean="0"/>
              <a:t>: </a:t>
            </a:r>
            <a:r>
              <a:rPr lang="en-US" sz="1600" dirty="0" smtClean="0"/>
              <a:t>G.R. </a:t>
            </a:r>
            <a:r>
              <a:rPr lang="en-US" sz="1600" dirty="0" err="1" smtClean="0"/>
              <a:t>Keepin</a:t>
            </a:r>
            <a:r>
              <a:rPr lang="en-US" sz="1600" dirty="0" smtClean="0"/>
              <a:t> et al., Phys. Rev. </a:t>
            </a:r>
            <a:r>
              <a:rPr lang="en-US" sz="1600" b="1" dirty="0" smtClean="0"/>
              <a:t>107,</a:t>
            </a:r>
            <a:r>
              <a:rPr lang="en-US" sz="1600" dirty="0" smtClean="0"/>
              <a:t> 1044 (1957).</a:t>
            </a:r>
            <a:endParaRPr lang="en-US" sz="1600" dirty="0"/>
          </a:p>
        </p:txBody>
      </p:sp>
    </p:spTree>
    <p:extLst>
      <p:ext uri="{BB962C8B-B14F-4D97-AF65-F5344CB8AC3E}">
        <p14:creationId xmlns:p14="http://schemas.microsoft.com/office/powerpoint/2010/main" xmlns="" val="3059847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543800" cy="639762"/>
          </a:xfrm>
        </p:spPr>
        <p:txBody>
          <a:bodyPr>
            <a:normAutofit/>
          </a:bodyPr>
          <a:lstStyle/>
          <a:p>
            <a:r>
              <a:rPr lang="en-US" sz="3200" dirty="0" smtClean="0">
                <a:solidFill>
                  <a:srgbClr val="FF0000"/>
                </a:solidFill>
              </a:rPr>
              <a:t>How we got involved with the project</a:t>
            </a:r>
            <a:endParaRPr lang="en-US" sz="3200" dirty="0">
              <a:solidFill>
                <a:srgbClr val="FF0000"/>
              </a:solidFill>
            </a:endParaRPr>
          </a:p>
        </p:txBody>
      </p:sp>
      <p:sp>
        <p:nvSpPr>
          <p:cNvPr id="3" name="Content Placeholder 2"/>
          <p:cNvSpPr>
            <a:spLocks noGrp="1"/>
          </p:cNvSpPr>
          <p:nvPr>
            <p:ph idx="1"/>
          </p:nvPr>
        </p:nvSpPr>
        <p:spPr>
          <a:xfrm>
            <a:off x="1066800" y="914400"/>
            <a:ext cx="8001000" cy="5410200"/>
          </a:xfrm>
        </p:spPr>
        <p:txBody>
          <a:bodyPr>
            <a:normAutofit fontScale="85000" lnSpcReduction="20000"/>
          </a:bodyPr>
          <a:lstStyle/>
          <a:p>
            <a:endParaRPr lang="en-US" sz="2200" dirty="0" smtClean="0"/>
          </a:p>
          <a:p>
            <a:r>
              <a:rPr lang="en-US" sz="2200" dirty="0" smtClean="0"/>
              <a:t>In 2010, </a:t>
            </a:r>
            <a:r>
              <a:rPr lang="en-US" sz="2200" dirty="0" err="1" smtClean="0"/>
              <a:t>Christoph</a:t>
            </a:r>
            <a:r>
              <a:rPr lang="en-US" sz="2200" dirty="0" smtClean="0"/>
              <a:t> </a:t>
            </a:r>
            <a:r>
              <a:rPr lang="en-US" sz="2200" dirty="0" err="1" smtClean="0"/>
              <a:t>Scheidenberger</a:t>
            </a:r>
            <a:r>
              <a:rPr lang="en-US" sz="2200" dirty="0" smtClean="0"/>
              <a:t> and Iris </a:t>
            </a:r>
            <a:r>
              <a:rPr lang="en-US" sz="2200" dirty="0" err="1" smtClean="0"/>
              <a:t>Dillmann</a:t>
            </a:r>
            <a:r>
              <a:rPr lang="en-US" sz="2200" dirty="0" smtClean="0"/>
              <a:t> at GSI suggested a collaborative project to compile and evaluate B-n data. Iris is nuclear astrophysicist, and now at TRIUMF. She has experience in developing the </a:t>
            </a:r>
            <a:r>
              <a:rPr lang="en-US" sz="2200" dirty="0" err="1" smtClean="0">
                <a:solidFill>
                  <a:srgbClr val="00B050"/>
                </a:solidFill>
              </a:rPr>
              <a:t>KADoNiS</a:t>
            </a:r>
            <a:r>
              <a:rPr lang="en-US" sz="2200" dirty="0" smtClean="0"/>
              <a:t> (</a:t>
            </a:r>
            <a:r>
              <a:rPr lang="en-US" sz="2200" b="1" dirty="0" smtClean="0"/>
              <a:t>K</a:t>
            </a:r>
            <a:r>
              <a:rPr lang="en-US" sz="2200" dirty="0" smtClean="0"/>
              <a:t>arlsruhe</a:t>
            </a:r>
            <a:r>
              <a:rPr lang="en-US" sz="2200" dirty="0"/>
              <a:t> </a:t>
            </a:r>
            <a:r>
              <a:rPr lang="en-US" sz="2200" b="1" dirty="0"/>
              <a:t>A</a:t>
            </a:r>
            <a:r>
              <a:rPr lang="en-US" sz="2200" dirty="0"/>
              <a:t>strophysical </a:t>
            </a:r>
            <a:r>
              <a:rPr lang="en-US" sz="2200" b="1" dirty="0"/>
              <a:t>D</a:t>
            </a:r>
            <a:r>
              <a:rPr lang="en-US" sz="2200" dirty="0"/>
              <a:t>atabase </a:t>
            </a:r>
            <a:r>
              <a:rPr lang="en-US" sz="2200" b="1" dirty="0"/>
              <a:t>o</a:t>
            </a:r>
            <a:r>
              <a:rPr lang="en-US" sz="2200" dirty="0"/>
              <a:t>f </a:t>
            </a:r>
            <a:r>
              <a:rPr lang="en-US" sz="2200" b="1" dirty="0"/>
              <a:t>N</a:t>
            </a:r>
            <a:r>
              <a:rPr lang="en-US" sz="2200" dirty="0"/>
              <a:t>ucleosynthesis </a:t>
            </a:r>
            <a:r>
              <a:rPr lang="en-US" sz="2200" b="1" dirty="0"/>
              <a:t>i</a:t>
            </a:r>
            <a:r>
              <a:rPr lang="en-US" sz="2200" dirty="0"/>
              <a:t>n </a:t>
            </a:r>
            <a:r>
              <a:rPr lang="en-US" sz="2200" b="1" dirty="0" smtClean="0"/>
              <a:t>S</a:t>
            </a:r>
            <a:r>
              <a:rPr lang="en-US" sz="2200" dirty="0" smtClean="0"/>
              <a:t>tars) database for applications in s- and p-processes.</a:t>
            </a:r>
          </a:p>
          <a:p>
            <a:r>
              <a:rPr lang="en-US" sz="2200" dirty="0" smtClean="0"/>
              <a:t>Keeping in view reactor applications of beta-delayed neutron precursors, in 2011, I suggested to IAEA-NDS whether such a project could be undertaken under the auspices of the IAEA. Subsequently, a consultants’ meeting was held Oct 10-12, 2011 at the IAEA, attended by 8 participants from GSI, McMaster, NNDC, Valencia, Madrid and IAEA. </a:t>
            </a:r>
            <a:r>
              <a:rPr lang="en-US" sz="2200" b="1" dirty="0" smtClean="0">
                <a:solidFill>
                  <a:srgbClr val="00B0F0"/>
                </a:solidFill>
              </a:rPr>
              <a:t>(INDC(NDS)-0599 report, Dec 2011).</a:t>
            </a:r>
          </a:p>
          <a:p>
            <a:r>
              <a:rPr lang="en-US" sz="2200" dirty="0" smtClean="0"/>
              <a:t>The project was approved as an IAEA-CRP in Aug 2012 for 2013-17.  </a:t>
            </a:r>
          </a:p>
          <a:p>
            <a:r>
              <a:rPr lang="en-US" sz="2200" dirty="0" smtClean="0"/>
              <a:t>First research coordination meeting (RCM) was held at the IAEA Aug 26-30, 2013, attended by 20 participants from 10 countries, representing 16 laboratories </a:t>
            </a:r>
            <a:r>
              <a:rPr lang="en-US" sz="2200" b="1" dirty="0">
                <a:solidFill>
                  <a:srgbClr val="00B0F0"/>
                </a:solidFill>
              </a:rPr>
              <a:t>(INDC(NDS)-</a:t>
            </a:r>
            <a:r>
              <a:rPr lang="en-US" sz="2200" b="1" dirty="0" smtClean="0">
                <a:solidFill>
                  <a:srgbClr val="00B0F0"/>
                </a:solidFill>
              </a:rPr>
              <a:t>0643 </a:t>
            </a:r>
            <a:r>
              <a:rPr lang="en-US" sz="2200" b="1" dirty="0">
                <a:solidFill>
                  <a:srgbClr val="00B0F0"/>
                </a:solidFill>
              </a:rPr>
              <a:t>report, </a:t>
            </a:r>
            <a:r>
              <a:rPr lang="en-US" sz="2200" b="1" dirty="0" smtClean="0">
                <a:solidFill>
                  <a:srgbClr val="00B0F0"/>
                </a:solidFill>
              </a:rPr>
              <a:t>March 2014).</a:t>
            </a:r>
            <a:r>
              <a:rPr lang="en-US" sz="2200" b="1" dirty="0" smtClean="0"/>
              <a:t> </a:t>
            </a:r>
          </a:p>
          <a:p>
            <a:r>
              <a:rPr lang="en-US" sz="2200" dirty="0" smtClean="0"/>
              <a:t>Second RCM held at the IAEA, March 23-27, 2015: progress reviewed. </a:t>
            </a:r>
            <a:r>
              <a:rPr lang="en-US" sz="2200" b="1" dirty="0">
                <a:solidFill>
                  <a:srgbClr val="00B0F0"/>
                </a:solidFill>
              </a:rPr>
              <a:t>(INDC(NDS)-</a:t>
            </a:r>
            <a:r>
              <a:rPr lang="en-US" sz="2200" b="1" dirty="0" smtClean="0">
                <a:solidFill>
                  <a:srgbClr val="00B0F0"/>
                </a:solidFill>
              </a:rPr>
              <a:t>0683 </a:t>
            </a:r>
            <a:r>
              <a:rPr lang="en-US" sz="2200" b="1" dirty="0">
                <a:solidFill>
                  <a:srgbClr val="00B0F0"/>
                </a:solidFill>
              </a:rPr>
              <a:t>report, </a:t>
            </a:r>
            <a:r>
              <a:rPr lang="en-US" sz="2200" b="1" dirty="0" smtClean="0">
                <a:solidFill>
                  <a:srgbClr val="00B0F0"/>
                </a:solidFill>
              </a:rPr>
              <a:t>July 2015).  </a:t>
            </a:r>
          </a:p>
          <a:p>
            <a:r>
              <a:rPr lang="en-US" sz="2200" dirty="0" smtClean="0"/>
              <a:t>Third and final RCM planned in June 2017. </a:t>
            </a:r>
          </a:p>
          <a:p>
            <a:pPr marL="0" indent="0">
              <a:buNone/>
            </a:pPr>
            <a:r>
              <a:rPr lang="en-US" sz="2000" dirty="0"/>
              <a:t> </a:t>
            </a:r>
            <a:r>
              <a:rPr lang="en-US" sz="2000" dirty="0" smtClean="0"/>
              <a:t>      </a:t>
            </a:r>
            <a:endParaRPr lang="en-US" sz="2000" dirty="0"/>
          </a:p>
        </p:txBody>
      </p:sp>
    </p:spTree>
    <p:extLst>
      <p:ext uri="{BB962C8B-B14F-4D97-AF65-F5344CB8AC3E}">
        <p14:creationId xmlns:p14="http://schemas.microsoft.com/office/powerpoint/2010/main" xmlns="" val="1602028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543800" cy="1219200"/>
          </a:xfrm>
        </p:spPr>
        <p:txBody>
          <a:bodyPr>
            <a:normAutofit/>
          </a:bodyPr>
          <a:lstStyle/>
          <a:p>
            <a:r>
              <a:rPr lang="en-US" sz="2400" dirty="0" smtClean="0">
                <a:solidFill>
                  <a:srgbClr val="FF0000"/>
                </a:solidFill>
              </a:rPr>
              <a:t>Objectives of the IAEA-CRP (2013-2017) for a Reference Database of Beta-delayed neutron emission data</a:t>
            </a:r>
            <a:endParaRPr lang="en-US" sz="2400" dirty="0">
              <a:solidFill>
                <a:srgbClr val="FF0000"/>
              </a:solidFill>
            </a:endParaRPr>
          </a:p>
        </p:txBody>
      </p:sp>
      <p:sp>
        <p:nvSpPr>
          <p:cNvPr id="3" name="Content Placeholder 2"/>
          <p:cNvSpPr>
            <a:spLocks noGrp="1"/>
          </p:cNvSpPr>
          <p:nvPr>
            <p:ph idx="1"/>
          </p:nvPr>
        </p:nvSpPr>
        <p:spPr>
          <a:xfrm>
            <a:off x="1143000" y="1219200"/>
            <a:ext cx="8001000" cy="4906963"/>
          </a:xfrm>
        </p:spPr>
        <p:txBody>
          <a:bodyPr>
            <a:normAutofit/>
          </a:bodyPr>
          <a:lstStyle/>
          <a:p>
            <a:pPr marL="0" indent="0">
              <a:buNone/>
            </a:pPr>
            <a:endParaRPr lang="en-US" sz="2000" dirty="0"/>
          </a:p>
          <a:p>
            <a:r>
              <a:rPr lang="en-US" sz="2000" dirty="0" smtClean="0"/>
              <a:t>New experimental measurements at several major nuclear labs.</a:t>
            </a:r>
          </a:p>
          <a:p>
            <a:r>
              <a:rPr lang="en-US" sz="2000" dirty="0" smtClean="0"/>
              <a:t>Theoretical calculations of P(</a:t>
            </a:r>
            <a:r>
              <a:rPr lang="en-US" sz="2000" dirty="0" err="1" smtClean="0"/>
              <a:t>xn</a:t>
            </a:r>
            <a:r>
              <a:rPr lang="en-US" sz="2000" dirty="0" smtClean="0"/>
              <a:t>) and half-lives, in addition to those by Moller et al. </a:t>
            </a:r>
            <a:r>
              <a:rPr lang="en-US" sz="1400" b="1" dirty="0" smtClean="0"/>
              <a:t>Phys. Rev. C 67, 055802 (2003); At. Data &amp; </a:t>
            </a:r>
            <a:r>
              <a:rPr lang="en-US" sz="1400" b="1" dirty="0" err="1" smtClean="0"/>
              <a:t>Nucl</a:t>
            </a:r>
            <a:r>
              <a:rPr lang="en-US" sz="1400" b="1" dirty="0" smtClean="0"/>
              <a:t>. Data Tables 66, 131 (1997) </a:t>
            </a:r>
            <a:endParaRPr lang="en-US" sz="2000" b="1" dirty="0" smtClean="0"/>
          </a:p>
          <a:p>
            <a:r>
              <a:rPr lang="en-US" sz="2000" dirty="0" smtClean="0"/>
              <a:t>Empirical systematics of P(n), half-lives and Q values, in addition to those of </a:t>
            </a:r>
            <a:r>
              <a:rPr lang="en-US" sz="2000" dirty="0" err="1" smtClean="0"/>
              <a:t>Kratz</a:t>
            </a:r>
            <a:r>
              <a:rPr lang="en-US" sz="2000" dirty="0" smtClean="0"/>
              <a:t> and Hermann: </a:t>
            </a:r>
            <a:r>
              <a:rPr lang="en-US" sz="1400" b="1" dirty="0" smtClean="0"/>
              <a:t>Z. Phys. 263, 435 (1973).</a:t>
            </a:r>
          </a:p>
          <a:p>
            <a:r>
              <a:rPr lang="en-US" sz="2000" dirty="0" smtClean="0">
                <a:solidFill>
                  <a:srgbClr val="00B0F0"/>
                </a:solidFill>
              </a:rPr>
              <a:t>Compilation and evaluation of half-life and P(</a:t>
            </a:r>
            <a:r>
              <a:rPr lang="en-US" sz="2000" dirty="0" err="1" smtClean="0">
                <a:solidFill>
                  <a:srgbClr val="00B0F0"/>
                </a:solidFill>
              </a:rPr>
              <a:t>xn</a:t>
            </a:r>
            <a:r>
              <a:rPr lang="en-US" sz="2000" dirty="0" smtClean="0">
                <a:solidFill>
                  <a:srgbClr val="00B0F0"/>
                </a:solidFill>
              </a:rPr>
              <a:t>) data</a:t>
            </a:r>
            <a:r>
              <a:rPr lang="en-US" sz="2000" dirty="0" smtClean="0"/>
              <a:t>. (Previous compilations outdated or incomplete: see 2011 Consultants’ meeting report)</a:t>
            </a:r>
          </a:p>
          <a:p>
            <a:r>
              <a:rPr lang="en-US" sz="2000" dirty="0" smtClean="0"/>
              <a:t>Creation of a reference database at IAEA-NDS for microscopic i.e. properties of individual precursors, as well as microscopic quantities i.e. aggregate properties of fissile materials of interest. Details are listed in the summary report of the first RCM in 2013. </a:t>
            </a:r>
          </a:p>
          <a:p>
            <a:r>
              <a:rPr lang="en-US" sz="2000" dirty="0" smtClean="0"/>
              <a:t>I will describe mainly the on-going compilation and evaluation work.</a:t>
            </a:r>
            <a:endParaRPr lang="en-US" sz="2000" dirty="0"/>
          </a:p>
        </p:txBody>
      </p:sp>
    </p:spTree>
    <p:extLst>
      <p:ext uri="{BB962C8B-B14F-4D97-AF65-F5344CB8AC3E}">
        <p14:creationId xmlns:p14="http://schemas.microsoft.com/office/powerpoint/2010/main" xmlns="" val="4237627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543800" cy="563562"/>
          </a:xfrm>
        </p:spPr>
        <p:txBody>
          <a:bodyPr>
            <a:normAutofit fontScale="90000"/>
          </a:bodyPr>
          <a:lstStyle/>
          <a:p>
            <a:r>
              <a:rPr lang="en-US" sz="3600" dirty="0" smtClean="0">
                <a:solidFill>
                  <a:srgbClr val="00B0F0"/>
                </a:solidFill>
              </a:rPr>
              <a:t>B-n data for Z=2-28 </a:t>
            </a:r>
            <a:endParaRPr lang="en-US" sz="3600" dirty="0">
              <a:solidFill>
                <a:srgbClr val="00B0F0"/>
              </a:solidFill>
            </a:endParaRPr>
          </a:p>
        </p:txBody>
      </p:sp>
      <p:sp>
        <p:nvSpPr>
          <p:cNvPr id="3" name="Content Placeholder 2"/>
          <p:cNvSpPr>
            <a:spLocks noGrp="1"/>
          </p:cNvSpPr>
          <p:nvPr>
            <p:ph idx="1"/>
          </p:nvPr>
        </p:nvSpPr>
        <p:spPr>
          <a:xfrm>
            <a:off x="1143000" y="914400"/>
            <a:ext cx="7848600" cy="5257800"/>
          </a:xfrm>
          <a:ln>
            <a:solidFill>
              <a:schemeClr val="accent1"/>
            </a:solidFill>
          </a:ln>
        </p:spPr>
        <p:txBody>
          <a:bodyPr>
            <a:normAutofit lnSpcReduction="10000"/>
          </a:bodyPr>
          <a:lstStyle/>
          <a:p>
            <a:pPr>
              <a:defRPr/>
            </a:pPr>
            <a:r>
              <a:rPr lang="en-CA" sz="2000" dirty="0" smtClean="0"/>
              <a:t>McMaster </a:t>
            </a:r>
            <a:r>
              <a:rPr lang="en-CA" sz="2000" dirty="0" err="1" smtClean="0"/>
              <a:t>Univ</a:t>
            </a:r>
            <a:r>
              <a:rPr lang="en-CA" sz="2000" dirty="0" smtClean="0"/>
              <a:t>:  Balraj Singh, Michael Birch</a:t>
            </a:r>
            <a:endParaRPr lang="en-CA" sz="2000" dirty="0"/>
          </a:p>
          <a:p>
            <a:pPr>
              <a:defRPr/>
            </a:pPr>
            <a:r>
              <a:rPr lang="en-CA" sz="2000" dirty="0" smtClean="0"/>
              <a:t>TRIUMF:                Iris </a:t>
            </a:r>
            <a:r>
              <a:rPr lang="en-CA" sz="2000" dirty="0" err="1"/>
              <a:t>Dillmann</a:t>
            </a:r>
            <a:endParaRPr lang="en-CA" sz="2000" dirty="0"/>
          </a:p>
          <a:p>
            <a:pPr>
              <a:defRPr/>
            </a:pPr>
            <a:r>
              <a:rPr lang="en-CA" sz="2000" dirty="0"/>
              <a:t>NNDC, </a:t>
            </a:r>
            <a:r>
              <a:rPr lang="en-CA" sz="2000" dirty="0" smtClean="0"/>
              <a:t>BNL:          Alejandro </a:t>
            </a:r>
            <a:r>
              <a:rPr lang="en-CA" sz="2000" dirty="0" err="1" smtClean="0"/>
              <a:t>Sonzogni</a:t>
            </a:r>
            <a:r>
              <a:rPr lang="en-CA" sz="2000" dirty="0" smtClean="0"/>
              <a:t>, Libby </a:t>
            </a:r>
            <a:r>
              <a:rPr lang="en-CA" sz="2000" dirty="0" err="1" smtClean="0"/>
              <a:t>McCutchan</a:t>
            </a:r>
            <a:r>
              <a:rPr lang="en-CA" sz="2000" dirty="0" smtClean="0"/>
              <a:t>, Tim Johnson</a:t>
            </a:r>
          </a:p>
          <a:p>
            <a:pPr>
              <a:defRPr/>
            </a:pPr>
            <a:r>
              <a:rPr lang="en-CA" sz="2000" dirty="0" smtClean="0"/>
              <a:t>CNEA, Argentina: Daniel </a:t>
            </a:r>
            <a:r>
              <a:rPr lang="en-CA" sz="2000" dirty="0" err="1" smtClean="0"/>
              <a:t>Abriola</a:t>
            </a:r>
            <a:endParaRPr lang="en-CA" sz="2000" dirty="0" smtClean="0"/>
          </a:p>
          <a:p>
            <a:pPr marL="0" indent="0">
              <a:buNone/>
              <a:defRPr/>
            </a:pPr>
            <a:r>
              <a:rPr lang="en-CA" sz="2000" dirty="0" smtClean="0"/>
              <a:t>This work was completed in 2015 and published.</a:t>
            </a:r>
          </a:p>
          <a:p>
            <a:pPr marL="0" indent="0">
              <a:buNone/>
              <a:defRPr/>
            </a:pPr>
            <a:endParaRPr lang="en-CA" sz="2000" dirty="0"/>
          </a:p>
          <a:p>
            <a:pPr marL="0" indent="0">
              <a:buNone/>
              <a:defRPr/>
            </a:pPr>
            <a:endParaRPr lang="en-CA" sz="2000" dirty="0" smtClean="0"/>
          </a:p>
          <a:p>
            <a:pPr marL="0" indent="0">
              <a:buNone/>
              <a:defRPr/>
            </a:pPr>
            <a:endParaRPr lang="en-CA" sz="2000" dirty="0"/>
          </a:p>
          <a:p>
            <a:pPr marL="0" indent="0">
              <a:buNone/>
              <a:defRPr/>
            </a:pPr>
            <a:endParaRPr lang="en-CA" sz="2000" dirty="0" smtClean="0"/>
          </a:p>
          <a:p>
            <a:pPr marL="0" indent="0">
              <a:buNone/>
              <a:defRPr/>
            </a:pPr>
            <a:endParaRPr lang="en-CA" sz="2000" dirty="0"/>
          </a:p>
          <a:p>
            <a:pPr marL="0" indent="0">
              <a:buNone/>
              <a:defRPr/>
            </a:pPr>
            <a:endParaRPr lang="en-CA" sz="2000" dirty="0" smtClean="0"/>
          </a:p>
          <a:p>
            <a:pPr marL="0" indent="0">
              <a:buNone/>
              <a:defRPr/>
            </a:pPr>
            <a:endParaRPr lang="en-CA" sz="2000" dirty="0"/>
          </a:p>
          <a:p>
            <a:pPr marL="0" indent="0">
              <a:buNone/>
              <a:defRPr/>
            </a:pPr>
            <a:r>
              <a:rPr lang="en-CA" sz="2000" dirty="0" smtClean="0"/>
              <a:t> The paper went through a detailed review by 3 experimentalists, deeply involved with the B-delayed neutron measurements at various laboratories.  Available neutron spectra were also digitized for EXFOR.</a:t>
            </a:r>
          </a:p>
          <a:p>
            <a:pPr marL="0" indent="0">
              <a:buNone/>
              <a:defRPr/>
            </a:pPr>
            <a:endParaRPr lang="en-CA" sz="2000" dirty="0"/>
          </a:p>
        </p:txBody>
      </p:sp>
      <p:pic>
        <p:nvPicPr>
          <p:cNvPr id="5" name="Picture 4"/>
          <p:cNvPicPr>
            <a:picLocks noChangeAspect="1"/>
          </p:cNvPicPr>
          <p:nvPr/>
        </p:nvPicPr>
        <p:blipFill>
          <a:blip r:embed="rId2" cstate="print"/>
          <a:stretch>
            <a:fillRect/>
          </a:stretch>
        </p:blipFill>
        <p:spPr>
          <a:xfrm>
            <a:off x="1600200" y="2667000"/>
            <a:ext cx="6400800" cy="2286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543800" cy="563562"/>
          </a:xfrm>
        </p:spPr>
        <p:txBody>
          <a:bodyPr>
            <a:normAutofit fontScale="90000"/>
          </a:bodyPr>
          <a:lstStyle/>
          <a:p>
            <a:r>
              <a:rPr lang="en-US" sz="3200" dirty="0" smtClean="0">
                <a:solidFill>
                  <a:srgbClr val="00B0F0"/>
                </a:solidFill>
              </a:rPr>
              <a:t>Empirical systematics for Z=2-28 region</a:t>
            </a:r>
            <a:endParaRPr lang="en-US" sz="3200" dirty="0">
              <a:solidFill>
                <a:srgbClr val="00B0F0"/>
              </a:solidFill>
            </a:endParaRPr>
          </a:p>
        </p:txBody>
      </p:sp>
      <p:sp>
        <p:nvSpPr>
          <p:cNvPr id="3" name="Text Placeholder 2"/>
          <p:cNvSpPr>
            <a:spLocks noGrp="1"/>
          </p:cNvSpPr>
          <p:nvPr>
            <p:ph type="body" idx="1"/>
          </p:nvPr>
        </p:nvSpPr>
        <p:spPr>
          <a:xfrm>
            <a:off x="457200" y="1219201"/>
            <a:ext cx="4187824" cy="955674"/>
          </a:xfrm>
        </p:spPr>
        <p:txBody>
          <a:bodyPr>
            <a:noAutofit/>
          </a:bodyPr>
          <a:lstStyle/>
          <a:p>
            <a:r>
              <a:rPr lang="en-US" sz="1400" b="0" dirty="0" smtClean="0"/>
              <a:t>Using formulation in:</a:t>
            </a:r>
          </a:p>
          <a:p>
            <a:r>
              <a:rPr lang="en-US" sz="1400" b="0" dirty="0" smtClean="0"/>
              <a:t>E.A. </a:t>
            </a:r>
            <a:r>
              <a:rPr lang="en-US" sz="1400" b="0" dirty="0" err="1" smtClean="0"/>
              <a:t>McCutchan</a:t>
            </a:r>
            <a:r>
              <a:rPr lang="en-US" sz="1400" b="0" dirty="0" smtClean="0"/>
              <a:t>, A.A. </a:t>
            </a:r>
            <a:r>
              <a:rPr lang="en-US" sz="1400" b="0" dirty="0" err="1" smtClean="0"/>
              <a:t>Sonzogni</a:t>
            </a:r>
            <a:r>
              <a:rPr lang="en-US" sz="1400" b="0" dirty="0" smtClean="0"/>
              <a:t>, T.D. Johnson, D. </a:t>
            </a:r>
            <a:r>
              <a:rPr lang="en-US" sz="1400" b="0" dirty="0" err="1" smtClean="0"/>
              <a:t>Abriola</a:t>
            </a:r>
            <a:r>
              <a:rPr lang="en-US" sz="1400" b="0" dirty="0" smtClean="0"/>
              <a:t>, M. Birch and B. Singh: PRC </a:t>
            </a:r>
            <a:r>
              <a:rPr lang="en-US" sz="1400" dirty="0" smtClean="0"/>
              <a:t>86</a:t>
            </a:r>
            <a:r>
              <a:rPr lang="en-US" sz="1400" b="0" dirty="0" smtClean="0"/>
              <a:t>, 041305(R) (2012)</a:t>
            </a:r>
            <a:endParaRPr lang="en-US" sz="1400" b="0" dirty="0"/>
          </a:p>
        </p:txBody>
      </p:sp>
      <p:pic>
        <p:nvPicPr>
          <p:cNvPr id="7" name="Content Placeholder 6"/>
          <p:cNvPicPr>
            <a:picLocks noGrp="1" noChangeAspect="1"/>
          </p:cNvPicPr>
          <p:nvPr>
            <p:ph sz="half" idx="2"/>
          </p:nvPr>
        </p:nvPicPr>
        <p:blipFill>
          <a:blip r:embed="rId2" cstate="print"/>
          <a:stretch>
            <a:fillRect/>
          </a:stretch>
        </p:blipFill>
        <p:spPr>
          <a:xfrm>
            <a:off x="531236" y="2508604"/>
            <a:ext cx="3892115" cy="3166355"/>
          </a:xfrm>
          <a:prstGeom prst="rect">
            <a:avLst/>
          </a:prstGeom>
        </p:spPr>
      </p:pic>
      <p:sp>
        <p:nvSpPr>
          <p:cNvPr id="5" name="Text Placeholder 4"/>
          <p:cNvSpPr>
            <a:spLocks noGrp="1"/>
          </p:cNvSpPr>
          <p:nvPr>
            <p:ph type="body" sz="quarter" idx="3"/>
          </p:nvPr>
        </p:nvSpPr>
        <p:spPr>
          <a:xfrm>
            <a:off x="4645025" y="1219201"/>
            <a:ext cx="4041775" cy="533399"/>
          </a:xfrm>
        </p:spPr>
        <p:txBody>
          <a:bodyPr>
            <a:normAutofit lnSpcReduction="10000"/>
          </a:bodyPr>
          <a:lstStyle/>
          <a:p>
            <a:r>
              <a:rPr lang="en-US" sz="1400" b="0" dirty="0" smtClean="0"/>
              <a:t>Using formulation in: </a:t>
            </a:r>
          </a:p>
          <a:p>
            <a:r>
              <a:rPr lang="en-US" sz="1400" b="0" dirty="0" smtClean="0"/>
              <a:t>K.L. </a:t>
            </a:r>
            <a:r>
              <a:rPr lang="en-US" sz="1400" b="0" dirty="0" err="1" smtClean="0"/>
              <a:t>Kratz</a:t>
            </a:r>
            <a:r>
              <a:rPr lang="en-US" sz="1400" b="0" dirty="0" smtClean="0"/>
              <a:t> and G. Hermann: Z. </a:t>
            </a:r>
            <a:r>
              <a:rPr lang="en-US" sz="1400" b="0" dirty="0" err="1" smtClean="0"/>
              <a:t>Physik</a:t>
            </a:r>
            <a:r>
              <a:rPr lang="en-US" sz="1400" b="0" dirty="0" smtClean="0"/>
              <a:t> </a:t>
            </a:r>
            <a:r>
              <a:rPr lang="en-US" sz="1400" dirty="0" smtClean="0"/>
              <a:t>263,</a:t>
            </a:r>
            <a:r>
              <a:rPr lang="en-US" sz="1400" b="0" dirty="0" smtClean="0"/>
              <a:t> 435 (1973)</a:t>
            </a:r>
            <a:endParaRPr lang="en-US" sz="1400" b="0" dirty="0"/>
          </a:p>
        </p:txBody>
      </p:sp>
      <p:pic>
        <p:nvPicPr>
          <p:cNvPr id="8" name="Content Placeholder 7"/>
          <p:cNvPicPr>
            <a:picLocks noGrp="1" noChangeAspect="1"/>
          </p:cNvPicPr>
          <p:nvPr>
            <p:ph sz="quarter" idx="4"/>
          </p:nvPr>
        </p:nvPicPr>
        <p:blipFill>
          <a:blip r:embed="rId3" cstate="print"/>
          <a:stretch>
            <a:fillRect/>
          </a:stretch>
        </p:blipFill>
        <p:spPr>
          <a:xfrm>
            <a:off x="4645025" y="2557051"/>
            <a:ext cx="4041775" cy="3186935"/>
          </a:xfrm>
          <a:prstGeom prst="rect">
            <a:avLst/>
          </a:prstGeom>
        </p:spPr>
      </p:pic>
      <p:sp>
        <p:nvSpPr>
          <p:cNvPr id="15" name="Rectangle 14"/>
          <p:cNvSpPr/>
          <p:nvPr/>
        </p:nvSpPr>
        <p:spPr>
          <a:xfrm>
            <a:off x="1447800" y="5743986"/>
            <a:ext cx="7086600" cy="8854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F0"/>
                </a:solidFill>
              </a:rPr>
              <a:t>Another systematic formulation of P(n) vs. Q(B-n) is based on level-density systematics, where no T</a:t>
            </a:r>
            <a:r>
              <a:rPr lang="en-US" sz="1600" dirty="0" smtClean="0">
                <a:solidFill>
                  <a:srgbClr val="00B0F0"/>
                </a:solidFill>
              </a:rPr>
              <a:t>1/2</a:t>
            </a:r>
            <a:r>
              <a:rPr lang="en-US" dirty="0" smtClean="0">
                <a:solidFill>
                  <a:srgbClr val="00B0F0"/>
                </a:solidFill>
              </a:rPr>
              <a:t> is used: K. </a:t>
            </a:r>
            <a:r>
              <a:rPr lang="en-US" dirty="0" err="1" smtClean="0">
                <a:solidFill>
                  <a:srgbClr val="00B0F0"/>
                </a:solidFill>
              </a:rPr>
              <a:t>Miernik</a:t>
            </a:r>
            <a:r>
              <a:rPr lang="en-US" dirty="0" smtClean="0">
                <a:solidFill>
                  <a:srgbClr val="00B0F0"/>
                </a:solidFill>
              </a:rPr>
              <a:t>: PRC </a:t>
            </a:r>
            <a:r>
              <a:rPr lang="en-US" b="1" dirty="0" smtClean="0">
                <a:solidFill>
                  <a:srgbClr val="00B0F0"/>
                </a:solidFill>
              </a:rPr>
              <a:t>88</a:t>
            </a:r>
            <a:r>
              <a:rPr lang="en-US" dirty="0" smtClean="0">
                <a:solidFill>
                  <a:srgbClr val="00B0F0"/>
                </a:solidFill>
              </a:rPr>
              <a:t>, 041301 (2013)</a:t>
            </a:r>
            <a:endParaRPr lang="en-US" dirty="0">
              <a:solidFill>
                <a:srgbClr val="00B0F0"/>
              </a:solidFill>
            </a:endParaRPr>
          </a:p>
        </p:txBody>
      </p:sp>
    </p:spTree>
    <p:extLst>
      <p:ext uri="{BB962C8B-B14F-4D97-AF65-F5344CB8AC3E}">
        <p14:creationId xmlns:p14="http://schemas.microsoft.com/office/powerpoint/2010/main" xmlns="" val="2489222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Tables and Data Files</a:t>
            </a:r>
            <a:endParaRPr lang="en-US" sz="3200" dirty="0"/>
          </a:p>
        </p:txBody>
      </p:sp>
      <p:sp>
        <p:nvSpPr>
          <p:cNvPr id="3" name="Content Placeholder 2"/>
          <p:cNvSpPr>
            <a:spLocks noGrp="1"/>
          </p:cNvSpPr>
          <p:nvPr>
            <p:ph idx="1"/>
          </p:nvPr>
        </p:nvSpPr>
        <p:spPr>
          <a:xfrm>
            <a:off x="1295400" y="1295400"/>
            <a:ext cx="7620000" cy="5105400"/>
          </a:xfrm>
        </p:spPr>
        <p:txBody>
          <a:bodyPr>
            <a:normAutofit/>
          </a:bodyPr>
          <a:lstStyle/>
          <a:p>
            <a:pPr marL="0" indent="0">
              <a:buNone/>
            </a:pPr>
            <a:r>
              <a:rPr lang="en-US" sz="2000" dirty="0" smtClean="0"/>
              <a:t> </a:t>
            </a:r>
            <a:r>
              <a:rPr lang="en-US" sz="2400" dirty="0" smtClean="0"/>
              <a:t>a</a:t>
            </a:r>
            <a:r>
              <a:rPr lang="en-US" sz="2400" dirty="0"/>
              <a:t>. </a:t>
            </a:r>
            <a:r>
              <a:rPr lang="en-US" sz="2000" dirty="0"/>
              <a:t>Table of recommended half-life and </a:t>
            </a:r>
            <a:r>
              <a:rPr lang="en-US" sz="2000" dirty="0" err="1"/>
              <a:t>Pn</a:t>
            </a:r>
            <a:r>
              <a:rPr lang="en-US" sz="2000" dirty="0"/>
              <a:t> data </a:t>
            </a:r>
            <a:r>
              <a:rPr lang="en-US" sz="2000" dirty="0" smtClean="0"/>
              <a:t>file with complete </a:t>
            </a:r>
          </a:p>
          <a:p>
            <a:pPr marL="0" indent="0">
              <a:buNone/>
            </a:pPr>
            <a:r>
              <a:rPr lang="en-US" sz="2000" dirty="0"/>
              <a:t> </a:t>
            </a:r>
            <a:r>
              <a:rPr lang="en-US" sz="2000" dirty="0" smtClean="0"/>
              <a:t>     bibliography (list of references hyperlinked to NSR database)</a:t>
            </a:r>
            <a:endParaRPr lang="en-US" sz="2000" dirty="0"/>
          </a:p>
          <a:p>
            <a:pPr>
              <a:buNone/>
            </a:pPr>
            <a:r>
              <a:rPr lang="en-US" sz="2000" dirty="0"/>
              <a:t> </a:t>
            </a:r>
            <a:r>
              <a:rPr lang="en-US" sz="2000" dirty="0" smtClean="0"/>
              <a:t>b</a:t>
            </a:r>
            <a:r>
              <a:rPr lang="en-US" sz="2000" dirty="0"/>
              <a:t>. Table of </a:t>
            </a:r>
            <a:r>
              <a:rPr lang="en-US" sz="2000" dirty="0" smtClean="0"/>
              <a:t>nuclides and Q-values </a:t>
            </a:r>
            <a:r>
              <a:rPr lang="en-US" sz="2000" dirty="0"/>
              <a:t>for possible P</a:t>
            </a:r>
            <a:r>
              <a:rPr lang="en-US" sz="2000" baseline="-25000" dirty="0"/>
              <a:t>1n</a:t>
            </a:r>
            <a:r>
              <a:rPr lang="en-US" sz="2000" dirty="0"/>
              <a:t>, </a:t>
            </a:r>
            <a:r>
              <a:rPr lang="en-US" sz="2000" dirty="0" smtClean="0"/>
              <a:t>P</a:t>
            </a:r>
            <a:r>
              <a:rPr lang="en-US" sz="2000" baseline="-25000" dirty="0" smtClean="0"/>
              <a:t>2n</a:t>
            </a:r>
            <a:r>
              <a:rPr lang="en-US" sz="2000" dirty="0" smtClean="0"/>
              <a:t>, P</a:t>
            </a:r>
            <a:r>
              <a:rPr lang="en-US" sz="2000" baseline="-25000" dirty="0" smtClean="0"/>
              <a:t>3n</a:t>
            </a:r>
            <a:r>
              <a:rPr lang="en-US" sz="2000" dirty="0" smtClean="0"/>
              <a:t> </a:t>
            </a:r>
            <a:r>
              <a:rPr lang="en-US" sz="2000" dirty="0"/>
              <a:t>precursors (based on AME-12)</a:t>
            </a:r>
          </a:p>
          <a:p>
            <a:pPr>
              <a:buNone/>
            </a:pPr>
            <a:r>
              <a:rPr lang="en-US" sz="2000" dirty="0"/>
              <a:t> </a:t>
            </a:r>
            <a:r>
              <a:rPr lang="en-US" sz="2000" dirty="0" smtClean="0"/>
              <a:t>c</a:t>
            </a:r>
            <a:r>
              <a:rPr lang="en-US" sz="2000" dirty="0"/>
              <a:t>.  Table of  compiled data for P</a:t>
            </a:r>
            <a:r>
              <a:rPr lang="en-US" sz="2000" baseline="-25000" dirty="0"/>
              <a:t>1n</a:t>
            </a:r>
            <a:r>
              <a:rPr lang="en-US" sz="2000" dirty="0"/>
              <a:t>, P</a:t>
            </a:r>
            <a:r>
              <a:rPr lang="en-US" sz="2000" baseline="-25000" dirty="0"/>
              <a:t>2n</a:t>
            </a:r>
            <a:r>
              <a:rPr lang="en-US" sz="2000" dirty="0"/>
              <a:t>, P</a:t>
            </a:r>
            <a:r>
              <a:rPr lang="en-US" sz="2000" baseline="-25000" dirty="0"/>
              <a:t>3n </a:t>
            </a:r>
            <a:r>
              <a:rPr lang="en-US" sz="2000" dirty="0"/>
              <a:t>and half-lives with </a:t>
            </a:r>
            <a:endParaRPr lang="en-US" sz="2000" dirty="0" smtClean="0"/>
          </a:p>
          <a:p>
            <a:pPr>
              <a:buNone/>
            </a:pPr>
            <a:r>
              <a:rPr lang="en-US" sz="2000" dirty="0"/>
              <a:t> </a:t>
            </a:r>
            <a:r>
              <a:rPr lang="en-US" sz="2000" dirty="0" smtClean="0"/>
              <a:t>     all available references, including some secondary </a:t>
            </a:r>
          </a:p>
          <a:p>
            <a:pPr>
              <a:buNone/>
            </a:pPr>
            <a:r>
              <a:rPr lang="en-US" sz="2000" dirty="0"/>
              <a:t> </a:t>
            </a:r>
            <a:r>
              <a:rPr lang="en-US" sz="2000" dirty="0" smtClean="0"/>
              <a:t>     publications.</a:t>
            </a:r>
            <a:endParaRPr lang="en-US" sz="2000" dirty="0"/>
          </a:p>
          <a:p>
            <a:pPr>
              <a:buNone/>
            </a:pPr>
            <a:r>
              <a:rPr lang="en-US" sz="2000" dirty="0"/>
              <a:t> </a:t>
            </a:r>
            <a:r>
              <a:rPr lang="en-US" sz="2000" dirty="0" smtClean="0"/>
              <a:t>d</a:t>
            </a:r>
            <a:r>
              <a:rPr lang="en-US" sz="2000" dirty="0"/>
              <a:t>.  Supplementary Table of comments for </a:t>
            </a:r>
            <a:r>
              <a:rPr lang="en-US" sz="2000" dirty="0" err="1"/>
              <a:t>Pn</a:t>
            </a:r>
            <a:r>
              <a:rPr lang="en-US" sz="2000" dirty="0"/>
              <a:t> and half-life </a:t>
            </a:r>
            <a:r>
              <a:rPr lang="en-US" sz="2000" dirty="0" smtClean="0"/>
              <a:t> </a:t>
            </a:r>
          </a:p>
          <a:p>
            <a:pPr>
              <a:buNone/>
            </a:pPr>
            <a:r>
              <a:rPr lang="en-US" sz="2000" dirty="0"/>
              <a:t> </a:t>
            </a:r>
            <a:r>
              <a:rPr lang="en-US" sz="2000" dirty="0" smtClean="0"/>
              <a:t>      measurements; made available, but not published</a:t>
            </a:r>
            <a:endParaRPr lang="en-US" sz="2000" dirty="0"/>
          </a:p>
          <a:p>
            <a:pPr>
              <a:buNone/>
            </a:pPr>
            <a:r>
              <a:rPr lang="en-US" sz="2000" dirty="0"/>
              <a:t> </a:t>
            </a:r>
            <a:r>
              <a:rPr lang="en-US" sz="2000" dirty="0" smtClean="0"/>
              <a:t>e</a:t>
            </a:r>
            <a:r>
              <a:rPr lang="en-US" sz="2000" dirty="0"/>
              <a:t>.  </a:t>
            </a:r>
            <a:r>
              <a:rPr lang="en-US" sz="2000" dirty="0" smtClean="0"/>
              <a:t>Above data exist in three .excel files (Q values for relevant nuclides, </a:t>
            </a:r>
            <a:r>
              <a:rPr lang="en-US" sz="2000" dirty="0"/>
              <a:t>recommended </a:t>
            </a:r>
            <a:r>
              <a:rPr lang="en-US" sz="2000" dirty="0" err="1"/>
              <a:t>Pn</a:t>
            </a:r>
            <a:r>
              <a:rPr lang="en-US" sz="2000" dirty="0"/>
              <a:t> and </a:t>
            </a:r>
            <a:r>
              <a:rPr lang="en-US" sz="2000" dirty="0" smtClean="0"/>
              <a:t>half-lives, compiled </a:t>
            </a:r>
            <a:r>
              <a:rPr lang="en-US" sz="2000" dirty="0"/>
              <a:t>data for </a:t>
            </a:r>
            <a:r>
              <a:rPr lang="en-US" sz="2000" dirty="0" err="1"/>
              <a:t>Pn</a:t>
            </a:r>
            <a:r>
              <a:rPr lang="en-US" sz="2000" dirty="0"/>
              <a:t> and half-lives) </a:t>
            </a:r>
            <a:r>
              <a:rPr lang="en-US" sz="2000" dirty="0" smtClean="0">
                <a:solidFill>
                  <a:srgbClr val="FF0000"/>
                </a:solidFill>
              </a:rPr>
              <a:t>These files were </a:t>
            </a:r>
            <a:r>
              <a:rPr lang="en-US" sz="2000" dirty="0">
                <a:solidFill>
                  <a:srgbClr val="FF0000"/>
                </a:solidFill>
              </a:rPr>
              <a:t>sent to IAEA-NDS </a:t>
            </a:r>
            <a:r>
              <a:rPr lang="en-US" sz="2000" dirty="0" smtClean="0">
                <a:solidFill>
                  <a:srgbClr val="FF0000"/>
                </a:solidFill>
              </a:rPr>
              <a:t>in 2015 for </a:t>
            </a:r>
            <a:r>
              <a:rPr lang="en-US" sz="2000" dirty="0">
                <a:solidFill>
                  <a:srgbClr val="FF0000"/>
                </a:solidFill>
              </a:rPr>
              <a:t>setup of </a:t>
            </a:r>
            <a:r>
              <a:rPr lang="en-US" sz="2000" dirty="0" smtClean="0">
                <a:solidFill>
                  <a:srgbClr val="FF0000"/>
                </a:solidFill>
              </a:rPr>
              <a:t>B-DN database by Marco </a:t>
            </a:r>
            <a:r>
              <a:rPr lang="en-US" sz="2000" dirty="0" err="1" smtClean="0">
                <a:solidFill>
                  <a:srgbClr val="FF0000"/>
                </a:solidFill>
              </a:rPr>
              <a:t>Verpelli</a:t>
            </a:r>
            <a:r>
              <a:rPr lang="en-US" sz="2000" dirty="0" smtClean="0">
                <a:solidFill>
                  <a:srgbClr val="FF0000"/>
                </a:solidFill>
              </a:rPr>
              <a:t> and Vivian </a:t>
            </a:r>
            <a:r>
              <a:rPr lang="en-US" sz="2000" dirty="0" err="1" smtClean="0">
                <a:solidFill>
                  <a:srgbClr val="FF0000"/>
                </a:solidFill>
              </a:rPr>
              <a:t>Dimitriou</a:t>
            </a:r>
            <a:r>
              <a:rPr lang="en-US" sz="2000" dirty="0" smtClean="0">
                <a:solidFill>
                  <a:srgbClr val="FF0000"/>
                </a:solidFill>
              </a:rPr>
              <a:t> at IAEA-NDS.</a:t>
            </a:r>
            <a:endParaRPr lang="en-US" sz="2000" dirty="0">
              <a:solidFill>
                <a:srgbClr val="FF0000"/>
              </a:solidFill>
            </a:endParaRPr>
          </a:p>
          <a:p>
            <a:endParaRPr lang="en-US" sz="2000" dirty="0"/>
          </a:p>
        </p:txBody>
      </p:sp>
    </p:spTree>
    <p:extLst>
      <p:ext uri="{BB962C8B-B14F-4D97-AF65-F5344CB8AC3E}">
        <p14:creationId xmlns:p14="http://schemas.microsoft.com/office/powerpoint/2010/main" xmlns="" val="2533733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543800" cy="563562"/>
          </a:xfrm>
        </p:spPr>
        <p:txBody>
          <a:bodyPr>
            <a:normAutofit fontScale="90000"/>
          </a:bodyPr>
          <a:lstStyle/>
          <a:p>
            <a:r>
              <a:rPr lang="en-US" sz="3200" dirty="0" smtClean="0">
                <a:solidFill>
                  <a:srgbClr val="00B0F0"/>
                </a:solidFill>
              </a:rPr>
              <a:t>B-n data for Z&gt;28</a:t>
            </a:r>
            <a:endParaRPr lang="en-US" sz="3200" dirty="0">
              <a:solidFill>
                <a:srgbClr val="00B0F0"/>
              </a:solidFill>
            </a:endParaRPr>
          </a:p>
        </p:txBody>
      </p:sp>
      <p:sp>
        <p:nvSpPr>
          <p:cNvPr id="3" name="Content Placeholder 2"/>
          <p:cNvSpPr>
            <a:spLocks noGrp="1"/>
          </p:cNvSpPr>
          <p:nvPr>
            <p:ph idx="1"/>
          </p:nvPr>
        </p:nvSpPr>
        <p:spPr>
          <a:xfrm>
            <a:off x="1295400" y="838200"/>
            <a:ext cx="7620000" cy="5287963"/>
          </a:xfrm>
        </p:spPr>
        <p:txBody>
          <a:bodyPr>
            <a:normAutofit/>
          </a:bodyPr>
          <a:lstStyle/>
          <a:p>
            <a:pPr>
              <a:defRPr/>
            </a:pPr>
            <a:r>
              <a:rPr lang="en-CA" sz="2000" dirty="0" smtClean="0"/>
              <a:t>McMaster </a:t>
            </a:r>
            <a:r>
              <a:rPr lang="en-CA" sz="2000" dirty="0" err="1"/>
              <a:t>Univ</a:t>
            </a:r>
            <a:r>
              <a:rPr lang="en-CA" sz="2000" dirty="0"/>
              <a:t>:  </a:t>
            </a:r>
            <a:r>
              <a:rPr lang="en-CA" sz="1800" dirty="0"/>
              <a:t>Balraj </a:t>
            </a:r>
            <a:r>
              <a:rPr lang="en-CA" sz="1800" dirty="0" smtClean="0"/>
              <a:t>Singh, Liang Johnson, Michael Birch: </a:t>
            </a:r>
          </a:p>
          <a:p>
            <a:pPr marL="0" indent="0">
              <a:buNone/>
              <a:defRPr/>
            </a:pPr>
            <a:r>
              <a:rPr lang="en-CA" sz="1800" dirty="0"/>
              <a:t> </a:t>
            </a:r>
            <a:r>
              <a:rPr lang="en-CA" sz="1800" dirty="0" smtClean="0"/>
              <a:t>                                        Z=30-40, 49, 50; checking/editing of data from other  </a:t>
            </a:r>
          </a:p>
          <a:p>
            <a:pPr marL="0" indent="0">
              <a:buNone/>
              <a:defRPr/>
            </a:pPr>
            <a:r>
              <a:rPr lang="en-CA" sz="1800" dirty="0"/>
              <a:t> </a:t>
            </a:r>
            <a:r>
              <a:rPr lang="en-CA" sz="1800" dirty="0" smtClean="0"/>
              <a:t>                                        groups, overall coordination; preparation of publication;                 </a:t>
            </a:r>
          </a:p>
          <a:p>
            <a:pPr marL="0" indent="0">
              <a:buNone/>
              <a:defRPr/>
            </a:pPr>
            <a:r>
              <a:rPr lang="en-CA" sz="1800" dirty="0"/>
              <a:t> </a:t>
            </a:r>
            <a:r>
              <a:rPr lang="en-CA" sz="1800" dirty="0" smtClean="0"/>
              <a:t>                                        digitizing available neutron spectra for EXFOR database</a:t>
            </a:r>
            <a:endParaRPr lang="en-CA" sz="1800" dirty="0"/>
          </a:p>
          <a:p>
            <a:pPr>
              <a:defRPr/>
            </a:pPr>
            <a:r>
              <a:rPr lang="en-CA" sz="2000" dirty="0"/>
              <a:t>TRIUMF:                </a:t>
            </a:r>
            <a:r>
              <a:rPr lang="en-CA" sz="1800" dirty="0"/>
              <a:t>Iris </a:t>
            </a:r>
            <a:r>
              <a:rPr lang="en-CA" sz="1800" dirty="0" err="1" smtClean="0"/>
              <a:t>Dillmann</a:t>
            </a:r>
            <a:r>
              <a:rPr lang="en-CA" sz="1800" dirty="0" smtClean="0"/>
              <a:t>: detailed checking, plots, publication.</a:t>
            </a:r>
          </a:p>
          <a:p>
            <a:pPr>
              <a:defRPr/>
            </a:pPr>
            <a:r>
              <a:rPr lang="en-CA" sz="2000" dirty="0"/>
              <a:t>NNDC, BNL:          </a:t>
            </a:r>
            <a:r>
              <a:rPr lang="en-CA" sz="1800" dirty="0"/>
              <a:t>Alejandro </a:t>
            </a:r>
            <a:r>
              <a:rPr lang="en-CA" sz="1800" dirty="0" err="1"/>
              <a:t>Sonzogni</a:t>
            </a:r>
            <a:r>
              <a:rPr lang="en-CA" sz="1800" dirty="0"/>
              <a:t>, Libby </a:t>
            </a:r>
            <a:r>
              <a:rPr lang="en-CA" sz="1800" dirty="0" err="1"/>
              <a:t>McCutchan</a:t>
            </a:r>
            <a:r>
              <a:rPr lang="en-CA" sz="1800" dirty="0"/>
              <a:t>, Tim </a:t>
            </a:r>
            <a:r>
              <a:rPr lang="en-CA" sz="1800" dirty="0" smtClean="0"/>
              <a:t>Johnson:</a:t>
            </a:r>
          </a:p>
          <a:p>
            <a:pPr marL="0" indent="0">
              <a:buNone/>
              <a:defRPr/>
            </a:pPr>
            <a:r>
              <a:rPr lang="en-CA" sz="1800" dirty="0" smtClean="0"/>
              <a:t>                                         Systematics, detailed checking, publication.</a:t>
            </a:r>
          </a:p>
          <a:p>
            <a:pPr>
              <a:defRPr/>
            </a:pPr>
            <a:r>
              <a:rPr lang="en-CA" sz="2000" dirty="0" smtClean="0"/>
              <a:t>CIAE, Beijing</a:t>
            </a:r>
            <a:r>
              <a:rPr lang="en-CA" sz="1800" dirty="0" smtClean="0"/>
              <a:t>:        </a:t>
            </a:r>
            <a:r>
              <a:rPr lang="en-CA" sz="1800" dirty="0" err="1" smtClean="0"/>
              <a:t>Xiaolong</a:t>
            </a:r>
            <a:r>
              <a:rPr lang="en-CA" sz="1800" dirty="0" smtClean="0"/>
              <a:t> Huang, </a:t>
            </a:r>
            <a:r>
              <a:rPr lang="en-CA" sz="1800" dirty="0" err="1" smtClean="0"/>
              <a:t>MengXiao</a:t>
            </a:r>
            <a:r>
              <a:rPr lang="en-CA" sz="1800" dirty="0" smtClean="0"/>
              <a:t> Kang, </a:t>
            </a:r>
            <a:r>
              <a:rPr lang="en-CA" sz="1800" dirty="0" err="1" smtClean="0"/>
              <a:t>Jimin</a:t>
            </a:r>
            <a:r>
              <a:rPr lang="en-CA" sz="1800" dirty="0" smtClean="0"/>
              <a:t> Wang: Z=51-57</a:t>
            </a:r>
          </a:p>
          <a:p>
            <a:pPr>
              <a:defRPr/>
            </a:pPr>
            <a:r>
              <a:rPr lang="en-CA" sz="2000" dirty="0" smtClean="0"/>
              <a:t>VECC, Kolkata:      </a:t>
            </a:r>
            <a:r>
              <a:rPr lang="en-CA" sz="1800" dirty="0" smtClean="0"/>
              <a:t>Gopal Mukherjee, Kaushik Banerjee: Z=41-48. Digitizing </a:t>
            </a:r>
          </a:p>
          <a:p>
            <a:pPr marL="0" indent="0">
              <a:buNone/>
              <a:defRPr/>
            </a:pPr>
            <a:r>
              <a:rPr lang="en-CA" sz="1800" dirty="0"/>
              <a:t> </a:t>
            </a:r>
            <a:r>
              <a:rPr lang="en-CA" sz="1800" dirty="0" smtClean="0"/>
              <a:t>                                         available neutron spectra </a:t>
            </a:r>
            <a:endParaRPr lang="en-CA" sz="1800" dirty="0"/>
          </a:p>
          <a:p>
            <a:pPr>
              <a:defRPr/>
            </a:pPr>
            <a:r>
              <a:rPr lang="en-CA" sz="2000" dirty="0" smtClean="0"/>
              <a:t>Univ. of Valencia: </a:t>
            </a:r>
            <a:r>
              <a:rPr lang="en-CA" sz="1800" dirty="0" err="1" smtClean="0"/>
              <a:t>Alejendro</a:t>
            </a:r>
            <a:r>
              <a:rPr lang="en-CA" sz="1800" dirty="0" smtClean="0"/>
              <a:t> </a:t>
            </a:r>
            <a:r>
              <a:rPr lang="en-CA" sz="1800" dirty="0" err="1" smtClean="0"/>
              <a:t>Algora</a:t>
            </a:r>
            <a:r>
              <a:rPr lang="en-CA" sz="1800" dirty="0" smtClean="0"/>
              <a:t>: Z&gt;57</a:t>
            </a:r>
            <a:endParaRPr lang="en-CA" sz="1800" dirty="0"/>
          </a:p>
          <a:p>
            <a:pPr>
              <a:defRPr/>
            </a:pPr>
            <a:r>
              <a:rPr lang="en-CA" sz="2000" dirty="0"/>
              <a:t>CNEA, Argentina: </a:t>
            </a:r>
            <a:r>
              <a:rPr lang="en-CA" sz="1800" dirty="0"/>
              <a:t>Daniel </a:t>
            </a:r>
            <a:r>
              <a:rPr lang="en-CA" sz="1800" dirty="0" err="1" smtClean="0"/>
              <a:t>Abriola</a:t>
            </a:r>
            <a:r>
              <a:rPr lang="en-CA" sz="1800" dirty="0" smtClean="0"/>
              <a:t>: Z=29</a:t>
            </a:r>
          </a:p>
          <a:p>
            <a:pPr>
              <a:defRPr/>
            </a:pPr>
            <a:r>
              <a:rPr lang="en-CA" sz="1800" dirty="0" smtClean="0"/>
              <a:t>IAEA-NDS:                 Marco </a:t>
            </a:r>
            <a:r>
              <a:rPr lang="en-CA" sz="1800" dirty="0" err="1" smtClean="0"/>
              <a:t>Verpelli</a:t>
            </a:r>
            <a:r>
              <a:rPr lang="en-CA" sz="1800" dirty="0" smtClean="0"/>
              <a:t>, Vivian </a:t>
            </a:r>
            <a:r>
              <a:rPr lang="en-CA" sz="1800" dirty="0" err="1" smtClean="0"/>
              <a:t>Dimitriou</a:t>
            </a:r>
            <a:r>
              <a:rPr lang="en-CA" sz="1800" dirty="0" smtClean="0"/>
              <a:t>: Database setup, </a:t>
            </a:r>
          </a:p>
          <a:p>
            <a:pPr>
              <a:buNone/>
              <a:defRPr/>
            </a:pPr>
            <a:r>
              <a:rPr lang="en-CA" sz="1800" dirty="0" smtClean="0"/>
              <a:t>                                          update  and maintenance</a:t>
            </a:r>
          </a:p>
          <a:p>
            <a:endParaRPr lang="en-CA" sz="1800" dirty="0"/>
          </a:p>
          <a:p>
            <a:endParaRPr lang="en-CA" sz="1800" dirty="0" smtClean="0"/>
          </a:p>
        </p:txBody>
      </p:sp>
    </p:spTree>
    <p:extLst>
      <p:ext uri="{BB962C8B-B14F-4D97-AF65-F5344CB8AC3E}">
        <p14:creationId xmlns:p14="http://schemas.microsoft.com/office/powerpoint/2010/main" xmlns="" val="35655394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1511_TRIUMF Template_re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1671</TotalTime>
  <Words>1411</Words>
  <Application>Microsoft Office PowerPoint</Application>
  <PresentationFormat>On-screen Show (4:3)</PresentationFormat>
  <Paragraphs>114</Paragraphs>
  <Slides>16</Slides>
  <Notes>1</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201511_TRIUMF Template_rev</vt:lpstr>
      <vt:lpstr>New database for Beta-delayed Neutron emitters</vt:lpstr>
      <vt:lpstr>Beta-delayed neutrons</vt:lpstr>
      <vt:lpstr>Relevance of B-dn database</vt:lpstr>
      <vt:lpstr>How we got involved with the project</vt:lpstr>
      <vt:lpstr>Objectives of the IAEA-CRP (2013-2017) for a Reference Database of Beta-delayed neutron emission data</vt:lpstr>
      <vt:lpstr>B-n data for Z=2-28 </vt:lpstr>
      <vt:lpstr>Empirical systematics for Z=2-28 region</vt:lpstr>
      <vt:lpstr>Tables and Data Files</vt:lpstr>
      <vt:lpstr>B-n data for Z&gt;28</vt:lpstr>
      <vt:lpstr>Z&gt;28 region: current status</vt:lpstr>
      <vt:lpstr>Progress on other fronts of CRP</vt:lpstr>
      <vt:lpstr>BRIKEN Setup at RIKEN (July 2016)</vt:lpstr>
      <vt:lpstr>Slide 13</vt:lpstr>
      <vt:lpstr>DESCANT-GRIFFIN/TIGRESSS at TRIUMF</vt:lpstr>
      <vt:lpstr>Example: compiled data</vt:lpstr>
      <vt:lpstr>Example: recommended data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Need for compilation and evaluation of β-delayed neutron probabilities in radioactive decay</dc:title>
  <dc:creator>Owner</dc:creator>
  <cp:lastModifiedBy>Owner</cp:lastModifiedBy>
  <cp:revision>268</cp:revision>
  <dcterms:created xsi:type="dcterms:W3CDTF">2011-10-06T21:55:18Z</dcterms:created>
  <dcterms:modified xsi:type="dcterms:W3CDTF">2016-11-13T09:09:50Z</dcterms:modified>
</cp:coreProperties>
</file>