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3" r:id="rId2"/>
    <p:sldId id="294" r:id="rId3"/>
    <p:sldId id="284" r:id="rId4"/>
    <p:sldId id="280" r:id="rId5"/>
    <p:sldId id="292" r:id="rId6"/>
    <p:sldId id="295" r:id="rId7"/>
    <p:sldId id="288" r:id="rId8"/>
    <p:sldId id="297" r:id="rId9"/>
    <p:sldId id="290" r:id="rId10"/>
    <p:sldId id="296" r:id="rId11"/>
    <p:sldId id="289" r:id="rId12"/>
    <p:sldId id="287" r:id="rId13"/>
    <p:sldId id="293"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97C"/>
    <a:srgbClr val="0FB150"/>
    <a:srgbClr val="F89646"/>
    <a:srgbClr val="1E4878"/>
    <a:srgbClr val="215968"/>
    <a:srgbClr val="355B87"/>
    <a:srgbClr val="5F4A7B"/>
    <a:srgbClr val="9F3C39"/>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767"/>
    <p:restoredTop sz="94167"/>
  </p:normalViewPr>
  <p:slideViewPr>
    <p:cSldViewPr snapToGrid="0" snapToObjects="1">
      <p:cViewPr>
        <p:scale>
          <a:sx n="84" d="100"/>
          <a:sy n="84" d="100"/>
        </p:scale>
        <p:origin x="-1224" y="-128"/>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7843E-5846-634D-BE82-29DB6492E927}" type="datetimeFigureOut">
              <a:rPr lang="en-US" smtClean="0"/>
              <a:t>11/22/16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D29B5-A7BA-884E-BD13-B6F37FBFF9E7}" type="slidenum">
              <a:rPr lang="en-US" smtClean="0"/>
              <a:t>‹#›</a:t>
            </a:fld>
            <a:endParaRPr lang="en-US" dirty="0"/>
          </a:p>
        </p:txBody>
      </p:sp>
    </p:spTree>
    <p:extLst>
      <p:ext uri="{BB962C8B-B14F-4D97-AF65-F5344CB8AC3E}">
        <p14:creationId xmlns:p14="http://schemas.microsoft.com/office/powerpoint/2010/main" val="136164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2</a:t>
            </a:fld>
            <a:endParaRPr lang="en-US" dirty="0"/>
          </a:p>
        </p:txBody>
      </p:sp>
    </p:spTree>
    <p:extLst>
      <p:ext uri="{BB962C8B-B14F-4D97-AF65-F5344CB8AC3E}">
        <p14:creationId xmlns:p14="http://schemas.microsoft.com/office/powerpoint/2010/main" val="160915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99693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705554"/>
          </a:xfrm>
          <a:solidFill>
            <a:srgbClr val="1F497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9317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b of future">
    <p:spTree>
      <p:nvGrpSpPr>
        <p:cNvPr id="1" name=""/>
        <p:cNvGrpSpPr/>
        <p:nvPr/>
      </p:nvGrpSpPr>
      <p:grpSpPr>
        <a:xfrm>
          <a:off x="0" y="0"/>
          <a:ext cx="0" cy="0"/>
          <a:chOff x="0" y="0"/>
          <a:chExt cx="0" cy="0"/>
        </a:xfrm>
      </p:grpSpPr>
      <p:sp>
        <p:nvSpPr>
          <p:cNvPr id="12" name="Rectangle 11"/>
          <p:cNvSpPr/>
          <p:nvPr/>
        </p:nvSpPr>
        <p:spPr bwMode="auto">
          <a:xfrm>
            <a:off x="0" y="0"/>
            <a:ext cx="9144000" cy="3050519"/>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165" eaLnBrk="0" fontAlgn="base" hangingPunct="0">
              <a:spcBef>
                <a:spcPct val="0"/>
              </a:spcBef>
              <a:spcAft>
                <a:spcPct val="0"/>
              </a:spcAft>
            </a:pPr>
            <a:endParaRPr lang="en-US" sz="2400" dirty="0">
              <a:solidFill>
                <a:prstClr val="black"/>
              </a:solidFill>
              <a:latin typeface="Arial" charset="0"/>
              <a:ea typeface="ＭＳ Ｐゴシック" charset="-128"/>
              <a:cs typeface="ＭＳ Ｐゴシック" charset="-128"/>
            </a:endParaRPr>
          </a:p>
        </p:txBody>
      </p:sp>
      <p:sp>
        <p:nvSpPr>
          <p:cNvPr id="16" name="Title 1"/>
          <p:cNvSpPr>
            <a:spLocks noGrp="1"/>
          </p:cNvSpPr>
          <p:nvPr userDrawn="1">
            <p:ph type="title"/>
          </p:nvPr>
        </p:nvSpPr>
        <p:spPr>
          <a:xfrm>
            <a:off x="0" y="1"/>
            <a:ext cx="9144000" cy="855765"/>
          </a:xfrm>
          <a:prstGeom prst="rect">
            <a:avLst/>
          </a:prstGeom>
        </p:spPr>
        <p:txBody>
          <a:bodyPr anchor="ctr"/>
          <a:lstStyle>
            <a:lvl1pPr algn="ctr">
              <a:defRPr sz="30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1336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 y="2"/>
            <a:ext cx="9143999" cy="836613"/>
          </a:xfrm>
          <a:prstGeom prst="rect">
            <a:avLst/>
          </a:prstGeom>
          <a:solidFill>
            <a:srgbClr val="1F497D"/>
          </a:solid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3" name="TextBox 11"/>
          <p:cNvSpPr txBox="1">
            <a:spLocks noChangeArrowheads="1"/>
          </p:cNvSpPr>
          <p:nvPr userDrawn="1"/>
        </p:nvSpPr>
        <p:spPr bwMode="auto">
          <a:xfrm>
            <a:off x="4386263" y="6581776"/>
            <a:ext cx="377016" cy="276995"/>
          </a:xfrm>
          <a:prstGeom prst="rect">
            <a:avLst/>
          </a:prstGeom>
          <a:noFill/>
          <a:ln>
            <a:noFill/>
          </a:ln>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dirty="0" smtClean="0">
              <a:solidFill>
                <a:srgbClr val="FFFFFF"/>
              </a:solidFill>
            </a:endParaRPr>
          </a:p>
        </p:txBody>
      </p:sp>
      <p:sp>
        <p:nvSpPr>
          <p:cNvPr id="4" name="Rectangle 3"/>
          <p:cNvSpPr/>
          <p:nvPr userDrawn="1"/>
        </p:nvSpPr>
        <p:spPr>
          <a:xfrm>
            <a:off x="0" y="6400800"/>
            <a:ext cx="9144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p:txBody>
      </p:sp>
      <p:sp>
        <p:nvSpPr>
          <p:cNvPr id="5" name="TextBox 9"/>
          <p:cNvSpPr txBox="1">
            <a:spLocks noChangeArrowheads="1"/>
          </p:cNvSpPr>
          <p:nvPr userDrawn="1"/>
        </p:nvSpPr>
        <p:spPr bwMode="auto">
          <a:xfrm>
            <a:off x="8725065" y="6486536"/>
            <a:ext cx="367383" cy="246199"/>
          </a:xfrm>
          <a:prstGeom prst="rect">
            <a:avLst/>
          </a:prstGeom>
          <a:noFill/>
          <a:ln>
            <a:noFill/>
          </a:ln>
          <a:extLst/>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dirty="0" smtClean="0">
              <a:solidFill>
                <a:srgbClr val="FFFFFF"/>
              </a:solidFill>
              <a:latin typeface="Helvetica Light"/>
            </a:endParaRPr>
          </a:p>
        </p:txBody>
      </p:sp>
      <p:cxnSp>
        <p:nvCxnSpPr>
          <p:cNvPr id="6" name="Straight Connector 5"/>
          <p:cNvCxnSpPr/>
          <p:nvPr userDrawn="1"/>
        </p:nvCxnSpPr>
        <p:spPr>
          <a:xfrm>
            <a:off x="1626313" y="6448430"/>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1718814" y="6453203"/>
            <a:ext cx="4307589" cy="276999"/>
          </a:xfrm>
          <a:prstGeom prst="rect">
            <a:avLst/>
          </a:prstGeom>
          <a:noFill/>
        </p:spPr>
        <p:txBody>
          <a:bodyPr wrap="none" rtlCol="0">
            <a:spAutoFit/>
          </a:bodyPr>
          <a:lstStyle/>
          <a:p>
            <a:r>
              <a:rPr lang="en-US" sz="1200" dirty="0" smtClean="0">
                <a:solidFill>
                  <a:prstClr val="white"/>
                </a:solidFill>
                <a:latin typeface="Helvetica Light"/>
                <a:cs typeface="Calibri"/>
              </a:rPr>
              <a:t>Lee Bernstein </a:t>
            </a:r>
            <a:r>
              <a:rPr lang="en-US" sz="1200" dirty="0">
                <a:solidFill>
                  <a:prstClr val="white"/>
                </a:solidFill>
                <a:latin typeface="Helvetica Light"/>
                <a:cs typeface="Calibri"/>
              </a:rPr>
              <a:t>			</a:t>
            </a:r>
            <a:r>
              <a:rPr lang="en-US" sz="1200" dirty="0" smtClean="0">
                <a:solidFill>
                  <a:prstClr val="white"/>
                </a:solidFill>
                <a:latin typeface="Helvetica Light"/>
                <a:cs typeface="Calibri"/>
              </a:rPr>
              <a:t>NSD Division Review</a:t>
            </a:r>
            <a:r>
              <a:rPr lang="en-US" sz="1200" baseline="0" dirty="0" smtClean="0">
                <a:solidFill>
                  <a:prstClr val="white"/>
                </a:solidFill>
                <a:latin typeface="Helvetica Light"/>
                <a:cs typeface="Calibri"/>
              </a:rPr>
              <a:t> </a:t>
            </a:r>
            <a:r>
              <a:rPr lang="en-US" sz="1200" dirty="0" smtClean="0">
                <a:solidFill>
                  <a:prstClr val="white"/>
                </a:solidFill>
                <a:latin typeface="Helvetica Light"/>
                <a:cs typeface="Calibri"/>
              </a:rPr>
              <a:t>2016</a:t>
            </a:r>
            <a:endParaRPr lang="en-US" sz="1200" dirty="0">
              <a:solidFill>
                <a:prstClr val="white"/>
              </a:solidFill>
              <a:latin typeface="Helvetica Light"/>
              <a:cs typeface="Calibri"/>
            </a:endParaRPr>
          </a:p>
        </p:txBody>
      </p:sp>
      <p:pic>
        <p:nvPicPr>
          <p:cNvPr id="8" name="Picture 12"/>
          <p:cNvPicPr>
            <a:picLocks noChangeAspect="1"/>
          </p:cNvPicPr>
          <p:nvPr userDrawn="1"/>
        </p:nvPicPr>
        <p:blipFill>
          <a:blip r:embed="rId2" cstate="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515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6"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 y="2"/>
            <a:ext cx="9143999" cy="836613"/>
          </a:xfrm>
          <a:prstGeom prst="rect">
            <a:avLst/>
          </a:prstGeom>
          <a:solidFill>
            <a:srgbClr val="1F497D"/>
          </a:solid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7" name="TextBox 11"/>
          <p:cNvSpPr txBox="1">
            <a:spLocks noChangeArrowheads="1"/>
          </p:cNvSpPr>
          <p:nvPr/>
        </p:nvSpPr>
        <p:spPr bwMode="auto">
          <a:xfrm>
            <a:off x="4386263" y="6581776"/>
            <a:ext cx="377016" cy="276995"/>
          </a:xfrm>
          <a:prstGeom prst="rect">
            <a:avLst/>
          </a:prstGeom>
          <a:noFill/>
          <a:ln>
            <a:noFill/>
          </a:ln>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dirty="0" smtClean="0">
              <a:solidFill>
                <a:srgbClr val="FFFFFF"/>
              </a:solidFill>
            </a:endParaRPr>
          </a:p>
        </p:txBody>
      </p:sp>
      <p:sp>
        <p:nvSpPr>
          <p:cNvPr id="8" name="Rectangle 7"/>
          <p:cNvSpPr/>
          <p:nvPr/>
        </p:nvSpPr>
        <p:spPr>
          <a:xfrm>
            <a:off x="0" y="6400800"/>
            <a:ext cx="9144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p:txBody>
      </p:sp>
      <p:sp>
        <p:nvSpPr>
          <p:cNvPr id="9" name="TextBox 9"/>
          <p:cNvSpPr txBox="1">
            <a:spLocks noChangeArrowheads="1"/>
          </p:cNvSpPr>
          <p:nvPr/>
        </p:nvSpPr>
        <p:spPr bwMode="auto">
          <a:xfrm>
            <a:off x="8725065" y="6486536"/>
            <a:ext cx="367383" cy="246199"/>
          </a:xfrm>
          <a:prstGeom prst="rect">
            <a:avLst/>
          </a:prstGeom>
          <a:noFill/>
          <a:ln>
            <a:noFill/>
          </a:ln>
          <a:extLst/>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dirty="0" smtClean="0">
              <a:solidFill>
                <a:srgbClr val="FFFFFF"/>
              </a:solidFill>
              <a:latin typeface="Helvetica Light"/>
            </a:endParaRPr>
          </a:p>
        </p:txBody>
      </p:sp>
      <p:cxnSp>
        <p:nvCxnSpPr>
          <p:cNvPr id="12" name="Straight Connector 11"/>
          <p:cNvCxnSpPr/>
          <p:nvPr/>
        </p:nvCxnSpPr>
        <p:spPr>
          <a:xfrm>
            <a:off x="1626313" y="6448430"/>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1718814" y="6453203"/>
            <a:ext cx="4204997" cy="276999"/>
          </a:xfrm>
          <a:prstGeom prst="rect">
            <a:avLst/>
          </a:prstGeom>
          <a:noFill/>
        </p:spPr>
        <p:txBody>
          <a:bodyPr wrap="none" rtlCol="0">
            <a:spAutoFit/>
          </a:bodyPr>
          <a:lstStyle/>
          <a:p>
            <a:r>
              <a:rPr lang="en-US" sz="1200" dirty="0" smtClean="0">
                <a:solidFill>
                  <a:prstClr val="white"/>
                </a:solidFill>
                <a:latin typeface="Helvetica Light"/>
                <a:cs typeface="Calibri"/>
              </a:rPr>
              <a:t>Lee Bernstein/Dave Brown</a:t>
            </a:r>
            <a:r>
              <a:rPr lang="en-US" sz="1200" dirty="0">
                <a:solidFill>
                  <a:prstClr val="white"/>
                </a:solidFill>
                <a:latin typeface="Helvetica Light"/>
                <a:cs typeface="Calibri"/>
              </a:rPr>
              <a:t>		</a:t>
            </a:r>
            <a:r>
              <a:rPr lang="en-US" sz="1200" dirty="0" smtClean="0">
                <a:solidFill>
                  <a:prstClr val="white"/>
                </a:solidFill>
                <a:latin typeface="Helvetica Light"/>
                <a:cs typeface="Calibri"/>
              </a:rPr>
              <a:t>Nuclear</a:t>
            </a:r>
            <a:r>
              <a:rPr lang="en-US" sz="1200" baseline="0" dirty="0" smtClean="0">
                <a:solidFill>
                  <a:prstClr val="white"/>
                </a:solidFill>
                <a:latin typeface="Helvetica Light"/>
                <a:cs typeface="Calibri"/>
              </a:rPr>
              <a:t> Data Week </a:t>
            </a:r>
            <a:r>
              <a:rPr lang="en-US" sz="1200" dirty="0" smtClean="0">
                <a:solidFill>
                  <a:prstClr val="white"/>
                </a:solidFill>
                <a:latin typeface="Helvetica Light"/>
                <a:cs typeface="Calibri"/>
              </a:rPr>
              <a:t>2016</a:t>
            </a:r>
            <a:endParaRPr lang="en-US" sz="1200" dirty="0">
              <a:solidFill>
                <a:prstClr val="white"/>
              </a:solidFill>
              <a:latin typeface="Helvetica Light"/>
              <a:cs typeface="Calibri"/>
            </a:endParaRPr>
          </a:p>
        </p:txBody>
      </p:sp>
      <p:pic>
        <p:nvPicPr>
          <p:cNvPr id="17" name="Picture 12"/>
          <p:cNvPicPr>
            <a:picLocks noChangeAspect="1"/>
          </p:cNvPicPr>
          <p:nvPr userDrawn="1"/>
        </p:nvPicPr>
        <p:blipFill>
          <a:blip r:embed="rId5" cstate="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6"/>
          <a:stretch>
            <a:fillRect/>
          </a:stretch>
        </p:blipFill>
        <p:spPr>
          <a:xfrm>
            <a:off x="831491" y="6395529"/>
            <a:ext cx="462471" cy="462471"/>
          </a:xfrm>
          <a:prstGeom prst="rect">
            <a:avLst/>
          </a:prstGeom>
        </p:spPr>
      </p:pic>
    </p:spTree>
    <p:extLst>
      <p:ext uri="{BB962C8B-B14F-4D97-AF65-F5344CB8AC3E}">
        <p14:creationId xmlns:p14="http://schemas.microsoft.com/office/powerpoint/2010/main" val="347310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000" b="0" i="0">
          <a:solidFill>
            <a:schemeClr val="bg1"/>
          </a:solidFill>
          <a:latin typeface="Helvetica Light"/>
          <a:ea typeface="+mj-ea"/>
          <a:cs typeface="Helvetica Light"/>
        </a:defRPr>
      </a:lvl1pPr>
      <a:lvl2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2pPr>
      <a:lvl3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3pPr>
      <a:lvl4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4pPr>
      <a:lvl5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5pPr>
      <a:lvl6pPr marL="457082" algn="l" rtl="0" fontAlgn="base">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fontAlgn="base">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fontAlgn="base">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fontAlgn="base">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813" indent="-342813" algn="l" rtl="0" eaLnBrk="0" fontAlgn="base" hangingPunct="0">
        <a:spcBef>
          <a:spcPts val="900"/>
        </a:spcBef>
        <a:spcAft>
          <a:spcPct val="0"/>
        </a:spcAft>
        <a:defRPr sz="2400">
          <a:solidFill>
            <a:srgbClr val="003366"/>
          </a:solidFill>
          <a:latin typeface="+mn-lt"/>
          <a:ea typeface="+mn-ea"/>
          <a:cs typeface="+mn-cs"/>
        </a:defRPr>
      </a:lvl1pPr>
      <a:lvl2pPr marL="288850" indent="-226954" algn="l" rtl="0" eaLnBrk="0" fontAlgn="base" hangingPunct="0">
        <a:spcBef>
          <a:spcPts val="500"/>
        </a:spcBef>
        <a:spcAft>
          <a:spcPct val="0"/>
        </a:spcAft>
        <a:buSzPct val="85000"/>
        <a:buChar char="–"/>
        <a:defRPr sz="2400">
          <a:solidFill>
            <a:srgbClr val="003366"/>
          </a:solidFill>
          <a:latin typeface="+mn-lt"/>
          <a:ea typeface="+mn-ea"/>
          <a:cs typeface="ＭＳ Ｐゴシック"/>
        </a:defRPr>
      </a:lvl2pPr>
      <a:lvl3pPr marL="572941" indent="-117445" algn="l" rtl="0" eaLnBrk="0" fontAlgn="base" hangingPunct="0">
        <a:spcBef>
          <a:spcPts val="400"/>
        </a:spcBef>
        <a:spcAft>
          <a:spcPct val="0"/>
        </a:spcAft>
        <a:buSzPct val="75000"/>
        <a:buFont typeface="Lucida Grande"/>
        <a:buChar char="–"/>
        <a:defRPr sz="2400">
          <a:solidFill>
            <a:srgbClr val="003366"/>
          </a:solidFill>
          <a:latin typeface="+mn-lt"/>
          <a:ea typeface="+mn-ea"/>
          <a:cs typeface="ＭＳ Ｐゴシック"/>
        </a:defRPr>
      </a:lvl3pPr>
      <a:lvl4pPr marL="909404" indent="-226954" algn="l" rtl="0" eaLnBrk="0" fontAlgn="base" hangingPunct="0">
        <a:spcBef>
          <a:spcPct val="20000"/>
        </a:spcBef>
        <a:spcAft>
          <a:spcPct val="0"/>
        </a:spcAft>
        <a:buSzPct val="75000"/>
        <a:buFont typeface="Lucida Grande"/>
        <a:buChar char="–"/>
        <a:defRPr sz="2400">
          <a:solidFill>
            <a:srgbClr val="003366"/>
          </a:solidFill>
          <a:latin typeface="+mn-lt"/>
          <a:ea typeface="+mn-ea"/>
          <a:cs typeface="ＭＳ Ｐゴシック"/>
        </a:defRPr>
      </a:lvl4pPr>
      <a:lvl5pPr marL="1145880" indent="-236478" algn="l" rtl="0" eaLnBrk="0" fontAlgn="base" hangingPunct="0">
        <a:spcBef>
          <a:spcPct val="20000"/>
        </a:spcBef>
        <a:spcAft>
          <a:spcPct val="0"/>
        </a:spcAft>
        <a:buChar char="»"/>
        <a:defRPr sz="2400">
          <a:solidFill>
            <a:srgbClr val="003366"/>
          </a:solidFill>
          <a:latin typeface="+mn-lt"/>
          <a:ea typeface="+mn-ea"/>
          <a:cs typeface="ＭＳ Ｐゴシック"/>
        </a:defRPr>
      </a:lvl5pPr>
      <a:lvl6pPr marL="2513959" indent="-228541" algn="l" rtl="0" fontAlgn="base">
        <a:spcBef>
          <a:spcPct val="20000"/>
        </a:spcBef>
        <a:spcAft>
          <a:spcPct val="0"/>
        </a:spcAft>
        <a:buChar char="»"/>
        <a:defRPr sz="2000">
          <a:solidFill>
            <a:srgbClr val="2C5993"/>
          </a:solidFill>
          <a:latin typeface="+mn-lt"/>
          <a:ea typeface="+mn-ea"/>
        </a:defRPr>
      </a:lvl6pPr>
      <a:lvl7pPr marL="2971040" indent="-228541" algn="l" rtl="0" fontAlgn="base">
        <a:spcBef>
          <a:spcPct val="20000"/>
        </a:spcBef>
        <a:spcAft>
          <a:spcPct val="0"/>
        </a:spcAft>
        <a:buChar char="»"/>
        <a:defRPr sz="2000">
          <a:solidFill>
            <a:srgbClr val="2C5993"/>
          </a:solidFill>
          <a:latin typeface="+mn-lt"/>
          <a:ea typeface="+mn-ea"/>
        </a:defRPr>
      </a:lvl7pPr>
      <a:lvl8pPr marL="3428124" indent="-228541" algn="l" rtl="0" fontAlgn="base">
        <a:spcBef>
          <a:spcPct val="20000"/>
        </a:spcBef>
        <a:spcAft>
          <a:spcPct val="0"/>
        </a:spcAft>
        <a:buChar char="»"/>
        <a:defRPr sz="2000">
          <a:solidFill>
            <a:srgbClr val="2C5993"/>
          </a:solidFill>
          <a:latin typeface="+mn-lt"/>
          <a:ea typeface="+mn-ea"/>
        </a:defRPr>
      </a:lvl8pPr>
      <a:lvl9pPr marL="3885205" indent="-228541" algn="l" rtl="0" fontAlgn="base">
        <a:spcBef>
          <a:spcPct val="20000"/>
        </a:spcBef>
        <a:spcAft>
          <a:spcPct val="0"/>
        </a:spcAft>
        <a:buChar char="»"/>
        <a:defRPr sz="2000">
          <a:solidFill>
            <a:srgbClr val="2C5993"/>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1.emf"/><Relationship Id="rId5" Type="http://schemas.openxmlformats.org/officeDocument/2006/relationships/image" Target="../media/image22.tiff"/><Relationship Id="rId6" Type="http://schemas.openxmlformats.org/officeDocument/2006/relationships/image" Target="../media/image23.tiff"/><Relationship Id="rId7" Type="http://schemas.openxmlformats.org/officeDocument/2006/relationships/image" Target="../media/image24.tiff"/><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tiff"/><Relationship Id="rId7" Type="http://schemas.openxmlformats.org/officeDocument/2006/relationships/image" Target="../media/image15.tiff"/><Relationship Id="rId8"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tiff"/><Relationship Id="rId1" Type="http://schemas.openxmlformats.org/officeDocument/2006/relationships/slideLayout" Target="../slideLayouts/slideLayout1.xml"/><Relationship Id="rId2" Type="http://schemas.openxmlformats.org/officeDocument/2006/relationships/image" Target="../media/image18.tiff"/></Relationships>
</file>

<file path=ppt/slides/_rels/slide6.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tiff"/><Relationship Id="rId3"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30" y="1"/>
            <a:ext cx="8243933" cy="3045259"/>
          </a:xfrm>
        </p:spPr>
        <p:txBody>
          <a:bodyPr>
            <a:normAutofit/>
          </a:bodyPr>
          <a:lstStyle/>
          <a:p>
            <a:pPr algn="l"/>
            <a:r>
              <a:rPr lang="en-US" sz="4000" dirty="0" smtClean="0">
                <a:solidFill>
                  <a:schemeClr val="bg1"/>
                </a:solidFill>
              </a:rPr>
              <a:t>Update on the Nuclear Data Working Group (NDWG)</a:t>
            </a:r>
            <a:endParaRPr lang="en-US" sz="6600" dirty="0">
              <a:solidFill>
                <a:schemeClr val="bg1"/>
              </a:solidFill>
            </a:endParaRPr>
          </a:p>
        </p:txBody>
      </p:sp>
      <p:sp>
        <p:nvSpPr>
          <p:cNvPr id="3" name="TextBox 2"/>
          <p:cNvSpPr txBox="1"/>
          <p:nvPr/>
        </p:nvSpPr>
        <p:spPr>
          <a:xfrm>
            <a:off x="304430" y="3363310"/>
            <a:ext cx="7434840" cy="2123658"/>
          </a:xfrm>
          <a:prstGeom prst="rect">
            <a:avLst/>
          </a:prstGeom>
          <a:noFill/>
        </p:spPr>
        <p:txBody>
          <a:bodyPr wrap="square" rtlCol="0">
            <a:spAutoFit/>
          </a:bodyPr>
          <a:lstStyle/>
          <a:p>
            <a:r>
              <a:rPr lang="en-US" sz="2400" dirty="0" smtClean="0">
                <a:latin typeface="Helvetica Light"/>
                <a:cs typeface="Helvetica Light"/>
              </a:rPr>
              <a:t>Lee Bernstein</a:t>
            </a:r>
          </a:p>
          <a:p>
            <a:endParaRPr lang="en-US" sz="300" dirty="0" smtClean="0">
              <a:solidFill>
                <a:schemeClr val="bg1">
                  <a:lumMod val="50000"/>
                </a:schemeClr>
              </a:solidFill>
              <a:latin typeface="Helvetica Light"/>
              <a:cs typeface="Helvetica Light"/>
            </a:endParaRPr>
          </a:p>
          <a:p>
            <a:r>
              <a:rPr lang="en-US" dirty="0" smtClean="0">
                <a:solidFill>
                  <a:schemeClr val="bg1">
                    <a:lumMod val="50000"/>
                  </a:schemeClr>
                </a:solidFill>
                <a:latin typeface="Helvetica Light"/>
                <a:cs typeface="Helvetica Light"/>
              </a:rPr>
              <a:t>Nuclear Science Division - Lawrence Berkeley National Laboratory</a:t>
            </a:r>
          </a:p>
          <a:p>
            <a:r>
              <a:rPr lang="en-US" dirty="0" smtClean="0">
                <a:solidFill>
                  <a:schemeClr val="bg1">
                    <a:lumMod val="50000"/>
                  </a:schemeClr>
                </a:solidFill>
                <a:latin typeface="Helvetica Light"/>
                <a:cs typeface="Helvetica Light"/>
              </a:rPr>
              <a:t>Department of Nuclear Engineering – UC Berkeley</a:t>
            </a:r>
          </a:p>
          <a:p>
            <a:endParaRPr lang="en-US" sz="2400" dirty="0" smtClean="0">
              <a:latin typeface="Helvetica Light"/>
              <a:cs typeface="Helvetica Light"/>
            </a:endParaRPr>
          </a:p>
          <a:p>
            <a:r>
              <a:rPr lang="en-US" sz="2400" dirty="0" smtClean="0">
                <a:latin typeface="Helvetica Light"/>
                <a:cs typeface="Helvetica Light"/>
              </a:rPr>
              <a:t>Dave Brown</a:t>
            </a:r>
            <a:endParaRPr lang="en-US" sz="2400" dirty="0">
              <a:latin typeface="Helvetica Light"/>
              <a:cs typeface="Helvetica Light"/>
            </a:endParaRPr>
          </a:p>
          <a:p>
            <a:endParaRPr lang="en-US" sz="300" dirty="0">
              <a:solidFill>
                <a:schemeClr val="bg1">
                  <a:lumMod val="50000"/>
                </a:schemeClr>
              </a:solidFill>
              <a:latin typeface="Helvetica Light"/>
              <a:cs typeface="Helvetica Light"/>
            </a:endParaRPr>
          </a:p>
          <a:p>
            <a:r>
              <a:rPr lang="en-US" dirty="0" smtClean="0">
                <a:solidFill>
                  <a:schemeClr val="bg1">
                    <a:lumMod val="50000"/>
                  </a:schemeClr>
                </a:solidFill>
                <a:latin typeface="Helvetica Light"/>
                <a:cs typeface="Helvetica Light"/>
              </a:rPr>
              <a:t>National Nuclear Data Center – Brookhaven National Laboratory</a:t>
            </a:r>
            <a:endParaRPr lang="en-US" dirty="0">
              <a:solidFill>
                <a:schemeClr val="bg1">
                  <a:lumMod val="50000"/>
                </a:schemeClr>
              </a:solidFill>
              <a:latin typeface="Helvetica Light"/>
              <a:cs typeface="Helvetica Light"/>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2707" y="5524914"/>
            <a:ext cx="1210542" cy="73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27278" y="542476"/>
            <a:ext cx="0" cy="2108257"/>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2405" y="542476"/>
            <a:ext cx="0" cy="2108257"/>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9770" y="5622735"/>
            <a:ext cx="2276890" cy="870278"/>
          </a:xfrm>
          <a:prstGeom prst="rect">
            <a:avLst/>
          </a:prstGeom>
        </p:spPr>
      </p:pic>
      <p:grpSp>
        <p:nvGrpSpPr>
          <p:cNvPr id="10" name="Group 9"/>
          <p:cNvGrpSpPr>
            <a:grpSpLocks noChangeAspect="1"/>
          </p:cNvGrpSpPr>
          <p:nvPr/>
        </p:nvGrpSpPr>
        <p:grpSpPr>
          <a:xfrm>
            <a:off x="7214979" y="832367"/>
            <a:ext cx="1617552" cy="1526520"/>
            <a:chOff x="768659" y="609599"/>
            <a:chExt cx="5791664" cy="5465727"/>
          </a:xfrm>
        </p:grpSpPr>
        <p:grpSp>
          <p:nvGrpSpPr>
            <p:cNvPr id="11" name="Group 10"/>
            <p:cNvGrpSpPr>
              <a:grpSpLocks noChangeAspect="1"/>
            </p:cNvGrpSpPr>
            <p:nvPr/>
          </p:nvGrpSpPr>
          <p:grpSpPr>
            <a:xfrm>
              <a:off x="768659" y="609599"/>
              <a:ext cx="5791664" cy="5465727"/>
              <a:chOff x="768659" y="609599"/>
              <a:chExt cx="5791664" cy="5465727"/>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4"/>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6"/>
          <a:stretch>
            <a:fillRect/>
          </a:stretch>
        </p:blipFill>
        <p:spPr>
          <a:xfrm>
            <a:off x="6801927" y="5559003"/>
            <a:ext cx="772065" cy="772065"/>
          </a:xfrm>
          <a:prstGeom prst="rect">
            <a:avLst/>
          </a:prstGeom>
        </p:spPr>
      </p:pic>
    </p:spTree>
    <p:extLst>
      <p:ext uri="{BB962C8B-B14F-4D97-AF65-F5344CB8AC3E}">
        <p14:creationId xmlns:p14="http://schemas.microsoft.com/office/powerpoint/2010/main" val="195768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17294"/>
          </a:xfrm>
        </p:spPr>
        <p:txBody>
          <a:bodyPr/>
          <a:lstStyle/>
          <a:p>
            <a:r>
              <a:rPr lang="en-US" sz="2400" dirty="0" smtClean="0">
                <a:latin typeface="Helvetica" charset="0"/>
                <a:ea typeface="Helvetica" charset="0"/>
                <a:cs typeface="Helvetica" charset="0"/>
              </a:rPr>
              <a:t>Newly Funded Activity: FIRE—Fission In R-process Elements</a:t>
            </a:r>
            <a:endParaRPr lang="en-US" sz="2400" dirty="0">
              <a:latin typeface="Helvetica" charset="0"/>
              <a:ea typeface="Helvetica" charset="0"/>
              <a:cs typeface="Helvetica" charset="0"/>
            </a:endParaRPr>
          </a:p>
        </p:txBody>
      </p:sp>
      <p:sp>
        <p:nvSpPr>
          <p:cNvPr id="5" name="Rectangle 4"/>
          <p:cNvSpPr/>
          <p:nvPr/>
        </p:nvSpPr>
        <p:spPr>
          <a:xfrm>
            <a:off x="203375" y="1448299"/>
            <a:ext cx="4572000" cy="2723823"/>
          </a:xfrm>
          <a:prstGeom prst="rect">
            <a:avLst/>
          </a:prstGeom>
        </p:spPr>
        <p:txBody>
          <a:bodyPr>
            <a:spAutoFit/>
          </a:bodyPr>
          <a:lstStyle/>
          <a:p>
            <a:pPr marL="285750" indent="-285750">
              <a:lnSpc>
                <a:spcPct val="90000"/>
              </a:lnSpc>
              <a:spcBef>
                <a:spcPts val="0"/>
              </a:spcBef>
              <a:buFont typeface="Arial" charset="0"/>
              <a:buChar char="•"/>
            </a:pPr>
            <a:r>
              <a:rPr lang="en-US" sz="2000" dirty="0">
                <a:latin typeface="Corbel" panose="020B0503020204020204" pitchFamily="34" charset="0"/>
              </a:rPr>
              <a:t>Incorporate state-of-the-art fission models developed at NNSA laboratories into simulations of </a:t>
            </a:r>
            <a:r>
              <a:rPr lang="en-US" sz="2000">
                <a:latin typeface="Corbel" panose="020B0503020204020204" pitchFamily="34" charset="0"/>
              </a:rPr>
              <a:t>the </a:t>
            </a:r>
            <a:r>
              <a:rPr lang="en-US" sz="2000" smtClean="0">
                <a:latin typeface="Corbel" panose="020B0503020204020204" pitchFamily="34" charset="0"/>
              </a:rPr>
              <a:t>r-process</a:t>
            </a:r>
            <a:endParaRPr lang="en-US" sz="2000" dirty="0">
              <a:latin typeface="Corbel" panose="020B0503020204020204" pitchFamily="34" charset="0"/>
            </a:endParaRPr>
          </a:p>
          <a:p>
            <a:pPr marL="571500" lvl="1" indent="-285750">
              <a:lnSpc>
                <a:spcPct val="90000"/>
              </a:lnSpc>
              <a:spcBef>
                <a:spcPts val="0"/>
              </a:spcBef>
              <a:buFont typeface="Arial" charset="0"/>
              <a:buChar char="•"/>
            </a:pPr>
            <a:r>
              <a:rPr lang="en-US" dirty="0">
                <a:latin typeface="Corbel" panose="020B0503020204020204" pitchFamily="34" charset="0"/>
              </a:rPr>
              <a:t>Participants: LLNL (lead), LANL, BNL + Notre Dame, North Carolina State University</a:t>
            </a:r>
          </a:p>
          <a:p>
            <a:pPr marL="571500" lvl="1" indent="-285750">
              <a:lnSpc>
                <a:spcPct val="90000"/>
              </a:lnSpc>
              <a:spcBef>
                <a:spcPts val="0"/>
              </a:spcBef>
              <a:buFont typeface="Arial" charset="0"/>
              <a:buChar char="•"/>
            </a:pPr>
            <a:r>
              <a:rPr lang="en-US" dirty="0">
                <a:latin typeface="Corbel" panose="020B0503020204020204" pitchFamily="34" charset="0"/>
              </a:rPr>
              <a:t>Jointly support by DOE/NP and NNSA/NA221</a:t>
            </a:r>
          </a:p>
          <a:p>
            <a:pPr marL="285750" indent="-285750">
              <a:buFont typeface="Arial" charset="0"/>
              <a:buChar char="•"/>
            </a:pPr>
            <a:endParaRPr lang="en-US" dirty="0">
              <a:solidFill>
                <a:srgbClr val="000000"/>
              </a:solidFill>
              <a:latin typeface="Lucida Sans Unicode"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655" y="902554"/>
            <a:ext cx="4372022" cy="3378381"/>
          </a:xfrm>
          <a:prstGeom prst="rect">
            <a:avLst/>
          </a:prstGeom>
        </p:spPr>
      </p:pic>
      <p:sp>
        <p:nvSpPr>
          <p:cNvPr id="9" name="Rectangle 8"/>
          <p:cNvSpPr/>
          <p:nvPr/>
        </p:nvSpPr>
        <p:spPr>
          <a:xfrm>
            <a:off x="294814" y="4343899"/>
            <a:ext cx="8696785" cy="1948226"/>
          </a:xfrm>
          <a:prstGeom prst="rect">
            <a:avLst/>
          </a:prstGeom>
        </p:spPr>
        <p:txBody>
          <a:bodyPr wrap="square">
            <a:spAutoFit/>
          </a:bodyPr>
          <a:lstStyle/>
          <a:p>
            <a:pPr marL="285750" indent="-285750">
              <a:lnSpc>
                <a:spcPct val="90000"/>
              </a:lnSpc>
              <a:spcBef>
                <a:spcPts val="0"/>
              </a:spcBef>
              <a:buFont typeface="Arial" charset="0"/>
              <a:buChar char="•"/>
            </a:pPr>
            <a:r>
              <a:rPr lang="en-US" sz="2000" dirty="0" smtClean="0">
                <a:latin typeface="Corbel" panose="020B0503020204020204" pitchFamily="34" charset="0"/>
              </a:rPr>
              <a:t>Calculated </a:t>
            </a:r>
            <a:r>
              <a:rPr lang="en-US" sz="2000" dirty="0">
                <a:latin typeface="Corbel" panose="020B0503020204020204" pitchFamily="34" charset="0"/>
              </a:rPr>
              <a:t>r-process abundances depend crucially on masses, separation energies, decay rates (</a:t>
            </a:r>
            <a:r>
              <a:rPr lang="el-GR" sz="2000" dirty="0">
                <a:latin typeface="Corbel" panose="020B0503020204020204" pitchFamily="34" charset="0"/>
              </a:rPr>
              <a:t>β</a:t>
            </a:r>
            <a:r>
              <a:rPr lang="en-US" sz="2000" dirty="0">
                <a:latin typeface="Corbel" panose="020B0503020204020204" pitchFamily="34" charset="0"/>
              </a:rPr>
              <a:t>-decay, </a:t>
            </a:r>
            <a:r>
              <a:rPr lang="el-GR" sz="2000" dirty="0">
                <a:latin typeface="Corbel" panose="020B0503020204020204" pitchFamily="34" charset="0"/>
              </a:rPr>
              <a:t>γ</a:t>
            </a:r>
            <a:r>
              <a:rPr lang="en-US" sz="2000" dirty="0">
                <a:latin typeface="Corbel" panose="020B0503020204020204" pitchFamily="34" charset="0"/>
              </a:rPr>
              <a:t>-emission, fission), capture rates, etc</a:t>
            </a:r>
            <a:r>
              <a:rPr lang="en-US" sz="2000" dirty="0" smtClean="0">
                <a:latin typeface="Corbel" panose="020B0503020204020204" pitchFamily="34" charset="0"/>
              </a:rPr>
              <a:t>.</a:t>
            </a:r>
            <a:br>
              <a:rPr lang="en-US" sz="2000" dirty="0" smtClean="0">
                <a:latin typeface="Corbel" panose="020B0503020204020204" pitchFamily="34" charset="0"/>
              </a:rPr>
            </a:br>
            <a:endParaRPr lang="en-US" sz="2000" dirty="0">
              <a:latin typeface="Corbel" panose="020B0503020204020204" pitchFamily="34" charset="0"/>
            </a:endParaRPr>
          </a:p>
          <a:p>
            <a:pPr marL="285750" indent="-285750">
              <a:lnSpc>
                <a:spcPct val="90000"/>
              </a:lnSpc>
              <a:spcBef>
                <a:spcPts val="0"/>
              </a:spcBef>
              <a:buFont typeface="Arial" charset="0"/>
              <a:buChar char="•"/>
            </a:pPr>
            <a:r>
              <a:rPr lang="en-US" sz="2000" dirty="0" smtClean="0">
                <a:latin typeface="Corbel" panose="020B0503020204020204" pitchFamily="34" charset="0"/>
              </a:rPr>
              <a:t>Fission </a:t>
            </a:r>
            <a:r>
              <a:rPr lang="en-US" sz="2000" dirty="0">
                <a:latin typeface="Corbel" panose="020B0503020204020204" pitchFamily="34" charset="0"/>
              </a:rPr>
              <a:t>has a major impact on the </a:t>
            </a:r>
            <a:r>
              <a:rPr lang="en-US" sz="2000" dirty="0" smtClean="0">
                <a:latin typeface="Corbel" panose="020B0503020204020204" pitchFamily="34" charset="0"/>
              </a:rPr>
              <a:t>r-process</a:t>
            </a:r>
            <a:endParaRPr lang="en-US" sz="2000" dirty="0">
              <a:latin typeface="Corbel" panose="020B0503020204020204" pitchFamily="34" charset="0"/>
            </a:endParaRPr>
          </a:p>
          <a:p>
            <a:pPr marL="571500" lvl="1" indent="-285750">
              <a:lnSpc>
                <a:spcPct val="90000"/>
              </a:lnSpc>
              <a:spcBef>
                <a:spcPts val="0"/>
              </a:spcBef>
              <a:buFont typeface="Arial" charset="0"/>
              <a:buChar char="•"/>
            </a:pPr>
            <a:r>
              <a:rPr lang="en-US" dirty="0" smtClean="0">
                <a:latin typeface="Corbel" panose="020B0503020204020204" pitchFamily="34" charset="0"/>
              </a:rPr>
              <a:t>Fission </a:t>
            </a:r>
            <a:r>
              <a:rPr lang="en-US" dirty="0">
                <a:latin typeface="Corbel" panose="020B0503020204020204" pitchFamily="34" charset="0"/>
              </a:rPr>
              <a:t>properties are by far the most uncertain data for r-process simulations</a:t>
            </a:r>
          </a:p>
          <a:p>
            <a:pPr marL="571500" lvl="1" indent="-285750">
              <a:lnSpc>
                <a:spcPct val="90000"/>
              </a:lnSpc>
              <a:spcBef>
                <a:spcPts val="0"/>
              </a:spcBef>
              <a:buFont typeface="Arial" charset="0"/>
              <a:buChar char="•"/>
            </a:pPr>
            <a:r>
              <a:rPr lang="en-US" dirty="0">
                <a:latin typeface="Corbel" panose="020B0503020204020204" pitchFamily="34" charset="0"/>
              </a:rPr>
              <a:t>NNSA laboratories have developed advanced capabilities to describe fission</a:t>
            </a:r>
          </a:p>
          <a:p>
            <a:pPr marL="571500" lvl="1" indent="-285750">
              <a:lnSpc>
                <a:spcPct val="90000"/>
              </a:lnSpc>
              <a:spcBef>
                <a:spcPts val="0"/>
              </a:spcBef>
              <a:buFont typeface="Arial" charset="0"/>
              <a:buChar char="•"/>
            </a:pPr>
            <a:r>
              <a:rPr lang="en-US" dirty="0">
                <a:latin typeface="Corbel" panose="020B0503020204020204" pitchFamily="34" charset="0"/>
              </a:rPr>
              <a:t>Fission may be the key to pinpointing the location of the r-process</a:t>
            </a:r>
          </a:p>
        </p:txBody>
      </p:sp>
    </p:spTree>
    <p:extLst>
      <p:ext uri="{BB962C8B-B14F-4D97-AF65-F5344CB8AC3E}">
        <p14:creationId xmlns:p14="http://schemas.microsoft.com/office/powerpoint/2010/main" val="112735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and Path Forward</a:t>
            </a:r>
            <a:endParaRPr lang="en-US" sz="3200" dirty="0"/>
          </a:p>
        </p:txBody>
      </p:sp>
      <p:sp>
        <p:nvSpPr>
          <p:cNvPr id="6" name="TextBox 5"/>
          <p:cNvSpPr txBox="1"/>
          <p:nvPr/>
        </p:nvSpPr>
        <p:spPr>
          <a:xfrm>
            <a:off x="138023" y="772837"/>
            <a:ext cx="9005977" cy="5447645"/>
          </a:xfrm>
          <a:prstGeom prst="rect">
            <a:avLst/>
          </a:prstGeom>
          <a:noFill/>
        </p:spPr>
        <p:txBody>
          <a:bodyPr wrap="square" rtlCol="0">
            <a:spAutoFit/>
          </a:bodyPr>
          <a:lstStyle/>
          <a:p>
            <a:pPr marL="342900" indent="-342900">
              <a:buFont typeface="Arial"/>
              <a:buChar char="•"/>
            </a:pPr>
            <a:r>
              <a:rPr lang="en-US" sz="2800" dirty="0" smtClean="0">
                <a:latin typeface="Helvetica Light"/>
                <a:cs typeface="Helvetica Light"/>
              </a:rPr>
              <a:t>Following the 4/14 meeting the program managers formed an </a:t>
            </a:r>
            <a:r>
              <a:rPr lang="en-US" sz="2800" i="1" dirty="0" smtClean="0">
                <a:latin typeface="Helvetica Light"/>
                <a:cs typeface="Helvetica Light"/>
              </a:rPr>
              <a:t>Interagency </a:t>
            </a:r>
            <a:r>
              <a:rPr lang="en-US" sz="2800" dirty="0" smtClean="0">
                <a:latin typeface="Helvetica Light"/>
                <a:cs typeface="Helvetica Light"/>
              </a:rPr>
              <a:t>NDWG (</a:t>
            </a:r>
            <a:r>
              <a:rPr lang="en-US" sz="2800" i="1" dirty="0" smtClean="0">
                <a:latin typeface="Helvetica Light"/>
                <a:cs typeface="Helvetica Light"/>
              </a:rPr>
              <a:t>Comments Ted?</a:t>
            </a:r>
            <a:r>
              <a:rPr lang="en-US" sz="2800" dirty="0" smtClean="0">
                <a:latin typeface="Helvetica Light"/>
                <a:cs typeface="Helvetica Light"/>
              </a:rPr>
              <a:t>)</a:t>
            </a:r>
            <a:endParaRPr lang="en-US" sz="4400" dirty="0" smtClean="0">
              <a:latin typeface="Helvetica Light"/>
              <a:cs typeface="Helvetica Light"/>
            </a:endParaRPr>
          </a:p>
          <a:p>
            <a:pPr marL="342900" indent="-342900">
              <a:buFont typeface="Arial"/>
              <a:buChar char="•"/>
            </a:pPr>
            <a:r>
              <a:rPr lang="en-US" sz="2800" dirty="0" smtClean="0">
                <a:latin typeface="Helvetica Light"/>
                <a:cs typeface="Helvetica Light"/>
              </a:rPr>
              <a:t>The is already an increased focus on nuclear data</a:t>
            </a:r>
          </a:p>
          <a:p>
            <a:pPr marL="914400" lvl="1" indent="-457200">
              <a:buFont typeface="Arial" charset="0"/>
              <a:buChar char="•"/>
            </a:pPr>
            <a:r>
              <a:rPr lang="en-US" sz="2400" dirty="0">
                <a:latin typeface="Helvetica Light"/>
                <a:cs typeface="Helvetica Light"/>
              </a:rPr>
              <a:t>NA-22 support for Nuclear Data Activities (Talou venture renewed, </a:t>
            </a:r>
            <a:r>
              <a:rPr lang="en-US" sz="2400" dirty="0" smtClean="0">
                <a:latin typeface="Helvetica Light"/>
                <a:cs typeface="Helvetica Light"/>
              </a:rPr>
              <a:t>FIRE, Nuclear </a:t>
            </a:r>
            <a:r>
              <a:rPr lang="en-US" sz="2400" dirty="0">
                <a:latin typeface="Helvetica Light"/>
                <a:cs typeface="Helvetica Light"/>
              </a:rPr>
              <a:t>Data Area in the NSSC…)</a:t>
            </a:r>
          </a:p>
          <a:p>
            <a:pPr marL="914400" lvl="1" indent="-457200">
              <a:buFont typeface="Arial" charset="0"/>
              <a:buChar char="•"/>
            </a:pPr>
            <a:r>
              <a:rPr lang="en-US" sz="2400" dirty="0" smtClean="0">
                <a:latin typeface="Helvetica Light"/>
                <a:cs typeface="Helvetica Light"/>
              </a:rPr>
              <a:t>FOAs featuring nuclear data - FY17 DTRA-BAA, FY17 DNDO-ARI included the NDNCA </a:t>
            </a:r>
            <a:r>
              <a:rPr lang="en-US" sz="2400" dirty="0">
                <a:latin typeface="Helvetica Light"/>
                <a:cs typeface="Helvetica Light"/>
              </a:rPr>
              <a:t>whitepaper </a:t>
            </a:r>
            <a:r>
              <a:rPr lang="en-US" sz="2400" dirty="0" smtClean="0">
                <a:latin typeface="Helvetica Light"/>
                <a:cs typeface="Helvetica Light"/>
              </a:rPr>
              <a:t>Appendix A, FY18 DNDO lab call included NDWG targetry support…</a:t>
            </a:r>
          </a:p>
          <a:p>
            <a:pPr marL="914400" lvl="1" indent="-457200">
              <a:buFont typeface="Arial" charset="0"/>
              <a:buChar char="•"/>
            </a:pPr>
            <a:r>
              <a:rPr lang="en-US" sz="2400" dirty="0" smtClean="0">
                <a:latin typeface="Helvetica Light"/>
                <a:cs typeface="Helvetica Light"/>
              </a:rPr>
              <a:t>FY18 NA-22 lab </a:t>
            </a:r>
            <a:r>
              <a:rPr lang="en-US" sz="2400" dirty="0">
                <a:latin typeface="Helvetica Light"/>
                <a:cs typeface="Helvetica Light"/>
              </a:rPr>
              <a:t>call</a:t>
            </a:r>
            <a:r>
              <a:rPr lang="en-US" sz="2000" dirty="0">
                <a:latin typeface="Helvetica Light"/>
                <a:cs typeface="Helvetica Light"/>
              </a:rPr>
              <a:t>: </a:t>
            </a:r>
            <a:r>
              <a:rPr lang="en-US" sz="2000" i="1" u="sng" dirty="0">
                <a:latin typeface="Helvetica Light"/>
                <a:cs typeface="Helvetica Light"/>
              </a:rPr>
              <a:t>Nuclear Data for Nonproliferation </a:t>
            </a:r>
            <a:r>
              <a:rPr lang="en-US" sz="2000" i="1" dirty="0" smtClean="0">
                <a:latin typeface="Helvetica Light"/>
                <a:cs typeface="Helvetica Light"/>
              </a:rPr>
              <a:t>Applications</a:t>
            </a:r>
            <a:r>
              <a:rPr lang="en-US" sz="2000" dirty="0" smtClean="0">
                <a:latin typeface="Helvetica Light"/>
                <a:cs typeface="Helvetica Light"/>
              </a:rPr>
              <a:t>: </a:t>
            </a:r>
            <a:r>
              <a:rPr lang="en-US" sz="2000" i="1" dirty="0">
                <a:latin typeface="Helvetica Light"/>
                <a:cs typeface="Helvetica Light"/>
              </a:rPr>
              <a:t>As a cross-cutting, enabling capability that underpins nearly all aspects of nonproliferation science, there is desire for significant improvements in nuclear data, theory, and library tools relevant to the nonproliferation mission. The emphasis of nuclear data measurements or theory must be explicitly applied to solving current or future needs for the nonproliferation mission</a:t>
            </a:r>
            <a:r>
              <a:rPr lang="en-US" sz="2000" i="1" dirty="0" smtClean="0">
                <a:latin typeface="Helvetica Light"/>
                <a:cs typeface="Helvetica Light"/>
              </a:rPr>
              <a:t>.</a:t>
            </a:r>
            <a:endParaRPr lang="en-US" sz="2400" i="1" dirty="0" smtClean="0">
              <a:latin typeface="Helvetica Light"/>
              <a:cs typeface="Helvetica Light"/>
            </a:endParaRPr>
          </a:p>
        </p:txBody>
      </p:sp>
    </p:spTree>
    <p:extLst>
      <p:ext uri="{BB962C8B-B14F-4D97-AF65-F5344CB8AC3E}">
        <p14:creationId xmlns:p14="http://schemas.microsoft.com/office/powerpoint/2010/main" val="42007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984" y="-2894"/>
            <a:ext cx="9143999" cy="917294"/>
          </a:xfrm>
        </p:spPr>
        <p:txBody>
          <a:bodyPr/>
          <a:lstStyle/>
          <a:p>
            <a:r>
              <a:rPr lang="en-US" sz="2400" dirty="0" smtClean="0">
                <a:latin typeface="Helvetica" charset="0"/>
                <a:ea typeface="Helvetica" charset="0"/>
                <a:cs typeface="Helvetica" charset="0"/>
              </a:rPr>
              <a:t>Improved Neutron </a:t>
            </a:r>
            <a:r>
              <a:rPr lang="en-US" sz="2400" smtClean="0">
                <a:latin typeface="Helvetica" charset="0"/>
                <a:ea typeface="Helvetica" charset="0"/>
                <a:cs typeface="Helvetica" charset="0"/>
              </a:rPr>
              <a:t>Transport : </a:t>
            </a:r>
            <a:r>
              <a:rPr lang="en-US" sz="2400" dirty="0" smtClean="0">
                <a:latin typeface="Helvetica" charset="0"/>
                <a:ea typeface="Helvetica" charset="0"/>
                <a:cs typeface="Helvetica" charset="0"/>
              </a:rPr>
              <a:t>Conversion Electron and Neutron Spectroscopy for Understanding Scattering (CENSUS)</a:t>
            </a:r>
            <a:endParaRPr lang="en-US" sz="2400" dirty="0">
              <a:latin typeface="Helvetica" charset="0"/>
              <a:ea typeface="Helvetica" charset="0"/>
              <a:cs typeface="Helvetica"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184867686"/>
              </p:ext>
            </p:extLst>
          </p:nvPr>
        </p:nvGraphicFramePr>
        <p:xfrm>
          <a:off x="299544" y="3814798"/>
          <a:ext cx="3810000" cy="1402080"/>
        </p:xfrm>
        <a:graphic>
          <a:graphicData uri="http://schemas.openxmlformats.org/drawingml/2006/table">
            <a:tbl>
              <a:tblPr firstRow="1" firstCol="1" bandRow="1">
                <a:tableStyleId>{5C22544A-7EE6-4342-B048-85BDC9FD1C3A}</a:tableStyleId>
              </a:tblPr>
              <a:tblGrid>
                <a:gridCol w="1954886"/>
                <a:gridCol w="1855114"/>
              </a:tblGrid>
              <a:tr h="0">
                <a:tc>
                  <a:txBody>
                    <a:bodyPr/>
                    <a:lstStyle/>
                    <a:p>
                      <a:pPr marL="0" marR="0" algn="ctr">
                        <a:spcBef>
                          <a:spcPts val="0"/>
                        </a:spcBef>
                        <a:spcAft>
                          <a:spcPts val="0"/>
                        </a:spcAft>
                      </a:pPr>
                      <a:r>
                        <a:rPr lang="en-US" sz="1800" dirty="0">
                          <a:solidFill>
                            <a:schemeClr val="tx1"/>
                          </a:solidFill>
                          <a:effectLst/>
                          <a:latin typeface="Times New Roman" charset="0"/>
                          <a:ea typeface="Times New Roman" charset="0"/>
                          <a:cs typeface="Times New Roman" charset="0"/>
                        </a:rPr>
                        <a:t>Quantity</a:t>
                      </a:r>
                      <a:endParaRPr lang="en-US" sz="14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err="1" smtClean="0">
                          <a:solidFill>
                            <a:schemeClr val="tx1"/>
                          </a:solidFill>
                          <a:effectLst/>
                          <a:latin typeface="Symbol" charset="2"/>
                          <a:ea typeface="Symbol" charset="2"/>
                          <a:cs typeface="Symbol" charset="2"/>
                        </a:rPr>
                        <a:t>D</a:t>
                      </a:r>
                      <a:r>
                        <a:rPr lang="en-US" sz="1400" i="1" dirty="0" err="1" smtClean="0">
                          <a:solidFill>
                            <a:schemeClr val="tx1"/>
                          </a:solidFill>
                          <a:effectLst/>
                          <a:latin typeface="Times New Roman" charset="0"/>
                          <a:ea typeface="Times New Roman" charset="0"/>
                          <a:cs typeface="Times New Roman" charset="0"/>
                        </a:rPr>
                        <a:t>k</a:t>
                      </a:r>
                      <a:r>
                        <a:rPr lang="en-US" sz="1400" i="1" baseline="-25000" dirty="0" err="1" smtClean="0">
                          <a:solidFill>
                            <a:schemeClr val="tx1"/>
                          </a:solidFill>
                          <a:effectLst/>
                          <a:latin typeface="Times New Roman" charset="0"/>
                          <a:ea typeface="Times New Roman" charset="0"/>
                          <a:cs typeface="Times New Roman" charset="0"/>
                        </a:rPr>
                        <a:t>eff</a:t>
                      </a:r>
                      <a:r>
                        <a:rPr lang="en-US" sz="1400" i="0" baseline="0" dirty="0" smtClean="0">
                          <a:solidFill>
                            <a:schemeClr val="tx1"/>
                          </a:solidFill>
                          <a:effectLst/>
                          <a:latin typeface="Times New Roman" charset="0"/>
                          <a:ea typeface="Times New Roman" charset="0"/>
                          <a:cs typeface="Times New Roman" charset="0"/>
                        </a:rPr>
                        <a:t> </a:t>
                      </a:r>
                      <a:r>
                        <a:rPr lang="en-US" sz="1400" dirty="0" smtClean="0">
                          <a:solidFill>
                            <a:schemeClr val="tx1"/>
                          </a:solidFill>
                          <a:effectLst/>
                          <a:latin typeface="Times New Roman" charset="0"/>
                          <a:ea typeface="Times New Roman" charset="0"/>
                          <a:cs typeface="Times New Roman" charset="0"/>
                        </a:rPr>
                        <a:t>(1000</a:t>
                      </a:r>
                      <a:r>
                        <a:rPr lang="en-US" sz="1400" baseline="30000" dirty="0" smtClean="0">
                          <a:solidFill>
                            <a:schemeClr val="tx1"/>
                          </a:solidFill>
                          <a:effectLst/>
                          <a:latin typeface="Times New Roman" charset="0"/>
                          <a:ea typeface="Times New Roman" charset="0"/>
                          <a:cs typeface="Times New Roman" charset="0"/>
                        </a:rPr>
                        <a:t>th</a:t>
                      </a:r>
                      <a:r>
                        <a:rPr lang="en-US" sz="1400" dirty="0" smtClean="0">
                          <a:solidFill>
                            <a:schemeClr val="tx1"/>
                          </a:solidFill>
                          <a:effectLst/>
                          <a:latin typeface="Times New Roman" charset="0"/>
                          <a:ea typeface="Times New Roman" charset="0"/>
                          <a:cs typeface="Times New Roman" charset="0"/>
                        </a:rPr>
                        <a:t>’s </a:t>
                      </a:r>
                      <a:r>
                        <a:rPr lang="en-US" sz="1400" dirty="0">
                          <a:solidFill>
                            <a:schemeClr val="tx1"/>
                          </a:solidFill>
                          <a:effectLst/>
                          <a:latin typeface="Times New Roman" charset="0"/>
                          <a:ea typeface="Times New Roman" charset="0"/>
                          <a:cs typeface="Times New Roman" charset="0"/>
                        </a:rPr>
                        <a:t>of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400" dirty="0" smtClean="0">
                          <a:solidFill>
                            <a:schemeClr val="tx1"/>
                          </a:solidFill>
                          <a:effectLst/>
                          <a:latin typeface="Times New Roman" charset="0"/>
                          <a:ea typeface="Times New Roman" charset="0"/>
                          <a:cs typeface="Times New Roman" charset="0"/>
                        </a:rPr>
                        <a:t>Fission</a:t>
                      </a:r>
                      <a:endParaRPr lang="en-US" sz="14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0" dirty="0">
                          <a:solidFill>
                            <a:schemeClr val="tx1"/>
                          </a:solidFill>
                          <a:effectLst/>
                          <a:latin typeface="Times New Roman" charset="0"/>
                          <a:ea typeface="Times New Roman" charset="0"/>
                          <a:cs typeface="Times New Roman" charset="0"/>
                        </a:rPr>
                        <a:t>-</a:t>
                      </a:r>
                      <a:r>
                        <a:rPr lang="en-US" sz="1800" b="0" dirty="0" smtClean="0">
                          <a:solidFill>
                            <a:schemeClr val="tx1"/>
                          </a:solidFill>
                          <a:effectLst/>
                          <a:latin typeface="Times New Roman" charset="0"/>
                          <a:ea typeface="Times New Roman" charset="0"/>
                          <a:cs typeface="Times New Roman" charset="0"/>
                        </a:rPr>
                        <a:t>138</a:t>
                      </a:r>
                      <a:endParaRPr lang="en-US" sz="1400" b="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400" dirty="0" smtClean="0">
                          <a:solidFill>
                            <a:schemeClr val="tx1"/>
                          </a:solidFill>
                          <a:effectLst/>
                          <a:latin typeface="Times New Roman" charset="0"/>
                          <a:ea typeface="Times New Roman" charset="0"/>
                          <a:cs typeface="Times New Roman" charset="0"/>
                        </a:rPr>
                        <a:t>Capture</a:t>
                      </a:r>
                      <a:endParaRPr lang="en-US" sz="14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latin typeface="Times New Roman" charset="0"/>
                          <a:ea typeface="Times New Roman" charset="0"/>
                          <a:cs typeface="Times New Roman" charset="0"/>
                        </a:rPr>
                        <a:t>+</a:t>
                      </a:r>
                      <a:r>
                        <a:rPr lang="en-US" sz="1600" dirty="0" smtClean="0">
                          <a:solidFill>
                            <a:schemeClr val="tx1"/>
                          </a:solidFill>
                          <a:effectLst/>
                          <a:latin typeface="Times New Roman" charset="0"/>
                          <a:ea typeface="Times New Roman" charset="0"/>
                          <a:cs typeface="Times New Roman" charset="0"/>
                        </a:rPr>
                        <a:t>269</a:t>
                      </a:r>
                      <a:endParaRPr lang="en-US" sz="14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600" dirty="0">
                          <a:solidFill>
                            <a:schemeClr val="tx1"/>
                          </a:solidFill>
                          <a:effectLst/>
                          <a:latin typeface="Times New Roman" charset="0"/>
                          <a:ea typeface="Times New Roman" charset="0"/>
                          <a:cs typeface="Times New Roman" charset="0"/>
                        </a:rPr>
                        <a:t>Elastic </a:t>
                      </a:r>
                      <a:r>
                        <a:rPr lang="en-US" sz="1600" dirty="0" smtClean="0">
                          <a:solidFill>
                            <a:schemeClr val="tx1"/>
                          </a:solidFill>
                          <a:effectLst/>
                          <a:latin typeface="Times New Roman" charset="0"/>
                          <a:ea typeface="Times New Roman" charset="0"/>
                          <a:cs typeface="Times New Roman" charset="0"/>
                        </a:rPr>
                        <a:t>Scattering</a:t>
                      </a:r>
                      <a:endParaRPr lang="en-US" sz="16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0432FF"/>
                          </a:solidFill>
                          <a:effectLst/>
                          <a:latin typeface="Times New Roman" charset="0"/>
                          <a:ea typeface="Times New Roman" charset="0"/>
                          <a:cs typeface="Times New Roman" charset="0"/>
                        </a:rPr>
                        <a:t>-</a:t>
                      </a:r>
                      <a:r>
                        <a:rPr lang="en-US" sz="2000" b="1" dirty="0" smtClean="0">
                          <a:solidFill>
                            <a:srgbClr val="0432FF"/>
                          </a:solidFill>
                          <a:effectLst/>
                          <a:latin typeface="Times New Roman" charset="0"/>
                          <a:ea typeface="Times New Roman" charset="0"/>
                          <a:cs typeface="Times New Roman" charset="0"/>
                        </a:rPr>
                        <a:t>638</a:t>
                      </a:r>
                      <a:endParaRPr lang="en-US" sz="1400" b="1" dirty="0">
                        <a:solidFill>
                          <a:srgbClr val="0432FF"/>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600" dirty="0">
                          <a:solidFill>
                            <a:schemeClr val="tx1"/>
                          </a:solidFill>
                          <a:effectLst/>
                          <a:latin typeface="Times New Roman" charset="0"/>
                          <a:ea typeface="Times New Roman" charset="0"/>
                          <a:cs typeface="Times New Roman" charset="0"/>
                        </a:rPr>
                        <a:t>Inelastic </a:t>
                      </a:r>
                      <a:r>
                        <a:rPr lang="en-US" sz="1600" dirty="0" smtClean="0">
                          <a:solidFill>
                            <a:schemeClr val="tx1"/>
                          </a:solidFill>
                          <a:effectLst/>
                          <a:latin typeface="Times New Roman" charset="0"/>
                          <a:ea typeface="Times New Roman" charset="0"/>
                          <a:cs typeface="Times New Roman" charset="0"/>
                        </a:rPr>
                        <a:t>Scattering</a:t>
                      </a:r>
                      <a:endParaRPr lang="en-US" sz="1600" dirty="0">
                        <a:solidFill>
                          <a:schemeClr val="tx1"/>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rgbClr val="FF0000"/>
                          </a:solidFill>
                          <a:effectLst/>
                          <a:latin typeface="Times New Roman" charset="0"/>
                          <a:ea typeface="Times New Roman" charset="0"/>
                          <a:cs typeface="Times New Roman" charset="0"/>
                        </a:rPr>
                        <a:t>+</a:t>
                      </a:r>
                      <a:r>
                        <a:rPr lang="en-US" sz="2000" b="1" dirty="0" smtClean="0">
                          <a:solidFill>
                            <a:srgbClr val="FF0000"/>
                          </a:solidFill>
                          <a:effectLst/>
                          <a:latin typeface="Times New Roman" charset="0"/>
                          <a:ea typeface="Times New Roman" charset="0"/>
                          <a:cs typeface="Times New Roman" charset="0"/>
                        </a:rPr>
                        <a:t>522</a:t>
                      </a:r>
                      <a:endParaRPr lang="en-US" sz="1400" b="1" dirty="0">
                        <a:solidFill>
                          <a:srgbClr val="FF0000"/>
                        </a:solidFill>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8" name="Group 7"/>
          <p:cNvGrpSpPr/>
          <p:nvPr/>
        </p:nvGrpSpPr>
        <p:grpSpPr>
          <a:xfrm>
            <a:off x="293194" y="1238907"/>
            <a:ext cx="3816350" cy="4861891"/>
            <a:chOff x="5022850" y="1333500"/>
            <a:chExt cx="3816350" cy="4861891"/>
          </a:xfrm>
        </p:grpSpPr>
        <p:sp>
          <p:nvSpPr>
            <p:cNvPr id="34" name="TextBox 33"/>
            <p:cNvSpPr txBox="1"/>
            <p:nvPr/>
          </p:nvSpPr>
          <p:spPr>
            <a:xfrm>
              <a:off x="6954426" y="2710069"/>
              <a:ext cx="1882697" cy="584775"/>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sz="1600" b="1" dirty="0" smtClean="0">
                  <a:latin typeface="Times New Roman" charset="0"/>
                  <a:ea typeface="Times New Roman" charset="0"/>
                  <a:cs typeface="Times New Roman" charset="0"/>
                </a:rPr>
                <a:t>ENDF-VII.1</a:t>
              </a:r>
            </a:p>
            <a:p>
              <a:pPr algn="ctr"/>
              <a:r>
                <a:rPr lang="en-US" sz="1600" b="1" i="1" dirty="0" err="1" smtClean="0">
                  <a:latin typeface="Times New Roman" charset="0"/>
                  <a:ea typeface="Times New Roman" charset="0"/>
                  <a:cs typeface="Times New Roman" charset="0"/>
                </a:rPr>
                <a:t>k</a:t>
              </a:r>
              <a:r>
                <a:rPr lang="en-US" sz="1600" b="1" i="1" baseline="-25000" dirty="0" err="1" smtClean="0">
                  <a:latin typeface="Times New Roman" charset="0"/>
                  <a:ea typeface="Times New Roman" charset="0"/>
                  <a:cs typeface="Times New Roman" charset="0"/>
                </a:rPr>
                <a:t>eff</a:t>
              </a:r>
              <a:r>
                <a:rPr lang="en-US" sz="1600" b="1" i="1" dirty="0" smtClean="0">
                  <a:latin typeface="Times New Roman" charset="0"/>
                  <a:ea typeface="Times New Roman" charset="0"/>
                  <a:cs typeface="Times New Roman" charset="0"/>
                </a:rPr>
                <a:t>=1.00060(12</a:t>
              </a:r>
              <a:r>
                <a:rPr lang="en-US" sz="1600" b="1" i="1" dirty="0">
                  <a:latin typeface="Times New Roman" charset="0"/>
                  <a:ea typeface="Times New Roman" charset="0"/>
                  <a:cs typeface="Times New Roman" charset="0"/>
                </a:rPr>
                <a:t>)</a:t>
              </a:r>
            </a:p>
          </p:txBody>
        </p:sp>
        <p:sp>
          <p:nvSpPr>
            <p:cNvPr id="35" name="TextBox 34"/>
            <p:cNvSpPr txBox="1"/>
            <p:nvPr/>
          </p:nvSpPr>
          <p:spPr>
            <a:xfrm>
              <a:off x="5029200" y="2710069"/>
              <a:ext cx="1905000" cy="584775"/>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sz="1600" b="1" dirty="0" smtClean="0">
                  <a:latin typeface="Times New Roman" charset="0"/>
                  <a:ea typeface="Times New Roman" charset="0"/>
                  <a:cs typeface="Times New Roman" charset="0"/>
                </a:rPr>
                <a:t>BRC09 (CEA)</a:t>
              </a:r>
              <a:endParaRPr lang="en-US" sz="1600" b="1" i="1" dirty="0" smtClean="0">
                <a:latin typeface="Times New Roman" charset="0"/>
                <a:ea typeface="Times New Roman" charset="0"/>
                <a:cs typeface="Times New Roman" charset="0"/>
              </a:endParaRPr>
            </a:p>
            <a:p>
              <a:pPr algn="ctr"/>
              <a:r>
                <a:rPr lang="en-US" sz="1600" b="1" i="1" dirty="0" err="1" smtClean="0">
                  <a:latin typeface="Times New Roman" charset="0"/>
                  <a:ea typeface="Times New Roman" charset="0"/>
                  <a:cs typeface="Times New Roman" charset="0"/>
                </a:rPr>
                <a:t>k</a:t>
              </a:r>
              <a:r>
                <a:rPr lang="en-US" sz="1600" b="1" i="1" baseline="-25000" dirty="0" err="1" smtClean="0">
                  <a:latin typeface="Times New Roman" charset="0"/>
                  <a:ea typeface="Times New Roman" charset="0"/>
                  <a:cs typeface="Times New Roman" charset="0"/>
                </a:rPr>
                <a:t>eff</a:t>
              </a:r>
              <a:r>
                <a:rPr lang="en-US" sz="1600" b="1" i="1" dirty="0" smtClean="0">
                  <a:latin typeface="Times New Roman" charset="0"/>
                  <a:ea typeface="Times New Roman" charset="0"/>
                  <a:cs typeface="Times New Roman" charset="0"/>
                </a:rPr>
                <a:t>=1.00082(11</a:t>
              </a:r>
              <a:r>
                <a:rPr lang="en-US" sz="1600" b="1" i="1" dirty="0">
                  <a:latin typeface="Times New Roman" charset="0"/>
                  <a:ea typeface="Times New Roman" charset="0"/>
                  <a:cs typeface="Times New Roman" charset="0"/>
                </a:rPr>
                <a:t>)</a:t>
              </a:r>
            </a:p>
          </p:txBody>
        </p:sp>
        <p:sp>
          <p:nvSpPr>
            <p:cNvPr id="37" name="TextBox 36"/>
            <p:cNvSpPr txBox="1"/>
            <p:nvPr/>
          </p:nvSpPr>
          <p:spPr>
            <a:xfrm>
              <a:off x="5029200" y="5364394"/>
              <a:ext cx="3810000"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600" b="1" i="1" dirty="0" smtClean="0">
                  <a:latin typeface="Times New Roman" charset="0"/>
                  <a:ea typeface="Times New Roman" charset="0"/>
                  <a:cs typeface="Times New Roman" charset="0"/>
                </a:rPr>
                <a:t>The end result is a lack of confidence in modeling systems that significantly differ from the integral benchmark</a:t>
              </a:r>
              <a:endParaRPr lang="en-US" sz="1600" b="1" i="1" dirty="0">
                <a:latin typeface="Times New Roman" charset="0"/>
                <a:ea typeface="Times New Roman" charset="0"/>
                <a:cs typeface="Times New Roman" charset="0"/>
              </a:endParaRPr>
            </a:p>
          </p:txBody>
        </p:sp>
        <p:sp>
          <p:nvSpPr>
            <p:cNvPr id="38" name="TextBox 37"/>
            <p:cNvSpPr txBox="1"/>
            <p:nvPr/>
          </p:nvSpPr>
          <p:spPr>
            <a:xfrm>
              <a:off x="5029200" y="3299791"/>
              <a:ext cx="3810000" cy="584775"/>
            </a:xfrm>
            <a:prstGeom prst="rect">
              <a:avLst/>
            </a:prstGeom>
            <a:solidFill>
              <a:schemeClr val="accent1">
                <a:lumMod val="20000"/>
                <a:lumOff val="80000"/>
              </a:schemeClr>
            </a:solidFill>
            <a:ln>
              <a:solidFill>
                <a:schemeClr val="tx1"/>
              </a:solidFill>
            </a:ln>
          </p:spPr>
          <p:txBody>
            <a:bodyPr wrap="square" rtlCol="0">
              <a:spAutoFit/>
            </a:bodyPr>
            <a:lstStyle/>
            <a:p>
              <a:pPr algn="ctr">
                <a:defRPr/>
              </a:pPr>
              <a:r>
                <a:rPr lang="en-US" sz="1600" b="1" i="1" dirty="0">
                  <a:latin typeface="Times New Roman" charset="0"/>
                  <a:ea typeface="Times New Roman" charset="0"/>
                  <a:cs typeface="Times New Roman" charset="0"/>
                </a:rPr>
                <a:t>How does </a:t>
              </a:r>
              <a:r>
                <a:rPr lang="en-US" sz="1600" b="1" i="1" dirty="0" err="1" smtClean="0">
                  <a:latin typeface="Times New Roman" charset="0"/>
                  <a:ea typeface="Times New Roman" charset="0"/>
                  <a:cs typeface="Times New Roman" charset="0"/>
                </a:rPr>
                <a:t>k</a:t>
              </a:r>
              <a:r>
                <a:rPr lang="en-US" sz="1600" b="1" i="1" baseline="-25000" dirty="0" err="1" smtClean="0">
                  <a:latin typeface="Times New Roman" charset="0"/>
                  <a:ea typeface="Times New Roman" charset="0"/>
                  <a:cs typeface="Times New Roman" charset="0"/>
                </a:rPr>
                <a:t>eff</a:t>
              </a:r>
              <a:r>
                <a:rPr lang="en-US" sz="1600" b="1" i="1" dirty="0" smtClean="0">
                  <a:latin typeface="Times New Roman" charset="0"/>
                  <a:ea typeface="Times New Roman" charset="0"/>
                  <a:cs typeface="Times New Roman" charset="0"/>
                </a:rPr>
                <a:t> </a:t>
              </a:r>
              <a:r>
                <a:rPr lang="en-US" sz="1600" b="1" i="1" dirty="0">
                  <a:latin typeface="Times New Roman" charset="0"/>
                  <a:ea typeface="Times New Roman" charset="0"/>
                  <a:cs typeface="Times New Roman" charset="0"/>
                </a:rPr>
                <a:t>change when a </a:t>
              </a:r>
              <a:r>
                <a:rPr lang="en-US" sz="1600" b="1" i="1" dirty="0" smtClean="0">
                  <a:latin typeface="Times New Roman" charset="0"/>
                  <a:ea typeface="Times New Roman" charset="0"/>
                  <a:cs typeface="Times New Roman" charset="0"/>
                </a:rPr>
                <a:t>BRC09 value </a:t>
              </a:r>
              <a:r>
                <a:rPr lang="en-US" sz="1600" b="1" i="1" dirty="0">
                  <a:latin typeface="Times New Roman" charset="0"/>
                  <a:ea typeface="Times New Roman" charset="0"/>
                  <a:cs typeface="Times New Roman" charset="0"/>
                </a:rPr>
                <a:t>is replaced by one from ENDF-VII.1?</a:t>
              </a:r>
            </a:p>
          </p:txBody>
        </p:sp>
        <p:pic>
          <p:nvPicPr>
            <p:cNvPr id="54" name="Picture 53" descr="ENDF_workflow_cartoon.pd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22851" y="1345252"/>
              <a:ext cx="1411356" cy="1357586"/>
            </a:xfrm>
            <a:prstGeom prst="rect">
              <a:avLst/>
            </a:prstGeom>
          </p:spPr>
        </p:pic>
        <p:pic>
          <p:nvPicPr>
            <p:cNvPr id="55" name="Picture 54" descr="ENDF_workflow_cartoon.pdf"/>
            <p:cNvPicPr>
              <a:picLocks noChangeAspect="1"/>
            </p:cNvPicPr>
            <p:nvPr/>
          </p:nvPicPr>
          <p:blipFill rotWithShape="1">
            <a:blip r:embed="rId3" cstate="print">
              <a:extLst>
                <a:ext uri="{28A0092B-C50C-407E-A947-70E740481C1C}">
                  <a14:useLocalDpi xmlns:a14="http://schemas.microsoft.com/office/drawing/2010/main"/>
                </a:ext>
              </a:extLst>
            </a:blip>
            <a:srcRect l="1621" b="3016"/>
            <a:stretch/>
          </p:blipFill>
          <p:spPr>
            <a:xfrm>
              <a:off x="7518400" y="1338902"/>
              <a:ext cx="1314158" cy="1366198"/>
            </a:xfrm>
            <a:prstGeom prst="rect">
              <a:avLst/>
            </a:prstGeom>
          </p:spPr>
        </p:pic>
        <p:sp>
          <p:nvSpPr>
            <p:cNvPr id="4" name="Left-Right Arrow 3"/>
            <p:cNvSpPr/>
            <p:nvPr/>
          </p:nvSpPr>
          <p:spPr bwMode="auto">
            <a:xfrm>
              <a:off x="6439728" y="1729409"/>
              <a:ext cx="1073426" cy="57646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Rectangle 5"/>
            <p:cNvSpPr/>
            <p:nvPr/>
          </p:nvSpPr>
          <p:spPr bwMode="auto">
            <a:xfrm>
              <a:off x="5022850" y="1333500"/>
              <a:ext cx="3816350" cy="13843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7" name="Group 6"/>
          <p:cNvGrpSpPr/>
          <p:nvPr/>
        </p:nvGrpSpPr>
        <p:grpSpPr>
          <a:xfrm>
            <a:off x="4303986" y="1242849"/>
            <a:ext cx="4808482" cy="4784378"/>
            <a:chOff x="0" y="1258614"/>
            <a:chExt cx="4808482" cy="4784378"/>
          </a:xfrm>
        </p:grpSpPr>
        <p:pic>
          <p:nvPicPr>
            <p:cNvPr id="48" name="Picture 47"/>
            <p:cNvPicPr>
              <a:picLocks noChangeAspect="1"/>
            </p:cNvPicPr>
            <p:nvPr/>
          </p:nvPicPr>
          <p:blipFill rotWithShape="1">
            <a:blip r:embed="rId4" cstate="hqprint">
              <a:extLst>
                <a:ext uri="{28A0092B-C50C-407E-A947-70E740481C1C}">
                  <a14:useLocalDpi xmlns:a14="http://schemas.microsoft.com/office/drawing/2010/main"/>
                </a:ext>
              </a:extLst>
            </a:blip>
            <a:srcRect t="4050" r="-1039" b="6709"/>
            <a:stretch/>
          </p:blipFill>
          <p:spPr>
            <a:xfrm>
              <a:off x="2416372" y="4275825"/>
              <a:ext cx="2090469" cy="1761789"/>
            </a:xfrm>
            <a:prstGeom prst="rect">
              <a:avLst/>
            </a:prstGeom>
            <a:ln>
              <a:noFill/>
            </a:ln>
          </p:spPr>
        </p:pic>
        <p:sp>
          <p:nvSpPr>
            <p:cNvPr id="49" name="TextBox 48"/>
            <p:cNvSpPr txBox="1"/>
            <p:nvPr/>
          </p:nvSpPr>
          <p:spPr>
            <a:xfrm>
              <a:off x="473727" y="3892311"/>
              <a:ext cx="3992149" cy="400110"/>
            </a:xfrm>
            <a:prstGeom prst="rect">
              <a:avLst/>
            </a:prstGeom>
            <a:solidFill>
              <a:schemeClr val="tx1"/>
            </a:solidFill>
          </p:spPr>
          <p:txBody>
            <a:bodyPr wrap="square" rtlCol="0">
              <a:spAutoFit/>
            </a:bodyPr>
            <a:lstStyle/>
            <a:p>
              <a:pPr algn="ctr"/>
              <a:r>
                <a:rPr lang="en-US" sz="2000" dirty="0" smtClean="0">
                  <a:solidFill>
                    <a:schemeClr val="bg1"/>
                  </a:solidFill>
                  <a:latin typeface="Times New Roman" charset="0"/>
                  <a:ea typeface="Times New Roman" charset="0"/>
                  <a:cs typeface="Times New Roman" charset="0"/>
                </a:rPr>
                <a:t>BESCA (HRIBF) + Chi-nu (LANL)</a:t>
              </a:r>
              <a:endParaRPr lang="en-US" sz="2000" dirty="0">
                <a:solidFill>
                  <a:schemeClr val="bg1"/>
                </a:solidFill>
                <a:latin typeface="Times New Roman" charset="0"/>
                <a:ea typeface="Times New Roman" charset="0"/>
                <a:cs typeface="Times New Roman" charset="0"/>
              </a:endParaRPr>
            </a:p>
          </p:txBody>
        </p:sp>
        <p:pic>
          <p:nvPicPr>
            <p:cNvPr id="52" name="Picture 51"/>
            <p:cNvPicPr>
              <a:picLocks noChangeAspect="1"/>
            </p:cNvPicPr>
            <p:nvPr/>
          </p:nvPicPr>
          <p:blipFill>
            <a:blip r:embed="rId5"/>
            <a:stretch>
              <a:fillRect/>
            </a:stretch>
          </p:blipFill>
          <p:spPr>
            <a:xfrm>
              <a:off x="497263" y="4271310"/>
              <a:ext cx="1959832" cy="1771682"/>
            </a:xfrm>
            <a:prstGeom prst="rect">
              <a:avLst/>
            </a:prstGeom>
            <a:ln>
              <a:solidFill>
                <a:schemeClr val="tx1"/>
              </a:solidFill>
            </a:ln>
          </p:spPr>
        </p:pic>
        <p:grpSp>
          <p:nvGrpSpPr>
            <p:cNvPr id="56" name="Group 55"/>
            <p:cNvGrpSpPr/>
            <p:nvPr/>
          </p:nvGrpSpPr>
          <p:grpSpPr>
            <a:xfrm>
              <a:off x="2364827" y="1811850"/>
              <a:ext cx="2443655" cy="1877281"/>
              <a:chOff x="1084463" y="2092677"/>
              <a:chExt cx="3038784" cy="2083212"/>
            </a:xfrm>
          </p:grpSpPr>
          <p:pic>
            <p:nvPicPr>
              <p:cNvPr id="57" name="Picture 56"/>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84463" y="2092677"/>
                <a:ext cx="3038784" cy="2083212"/>
              </a:xfrm>
              <a:prstGeom prst="rect">
                <a:avLst/>
              </a:prstGeom>
            </p:spPr>
          </p:pic>
          <p:sp>
            <p:nvSpPr>
              <p:cNvPr id="58" name="Text Box 40"/>
              <p:cNvSpPr txBox="1">
                <a:spLocks noChangeArrowheads="1"/>
              </p:cNvSpPr>
              <p:nvPr/>
            </p:nvSpPr>
            <p:spPr bwMode="auto">
              <a:xfrm>
                <a:off x="2909977" y="2131866"/>
                <a:ext cx="90281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lg"/>
                    <a:tailEnd type="none" w="sm" len="lg"/>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smtClean="0">
                    <a:latin typeface="Times" charset="0"/>
                  </a:rPr>
                  <a:t>Evaluation</a:t>
                </a:r>
                <a:endParaRPr lang="en-US" sz="1200" dirty="0">
                  <a:latin typeface="Times" charset="0"/>
                </a:endParaRPr>
              </a:p>
            </p:txBody>
          </p:sp>
        </p:grpSp>
        <p:pic>
          <p:nvPicPr>
            <p:cNvPr id="59" name="Picture 58"/>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0" y="1803213"/>
              <a:ext cx="2453719" cy="1885918"/>
            </a:xfrm>
            <a:prstGeom prst="rect">
              <a:avLst/>
            </a:prstGeom>
          </p:spPr>
        </p:pic>
        <p:sp>
          <p:nvSpPr>
            <p:cNvPr id="60" name="Rectangle 3"/>
            <p:cNvSpPr txBox="1">
              <a:spLocks noChangeArrowheads="1"/>
            </p:cNvSpPr>
            <p:nvPr/>
          </p:nvSpPr>
          <p:spPr bwMode="auto">
            <a:xfrm>
              <a:off x="457200" y="1258614"/>
              <a:ext cx="4130565" cy="459828"/>
            </a:xfrm>
            <a:prstGeom prst="rect">
              <a:avLst/>
            </a:prstGeom>
            <a:solidFill>
              <a:schemeClr val="bg1"/>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4A91"/>
                </a:buClr>
                <a:buFont typeface="Wingdings" charset="0"/>
                <a:buChar char="§"/>
                <a:defRPr sz="2400">
                  <a:solidFill>
                    <a:schemeClr val="tx1"/>
                  </a:solidFill>
                  <a:latin typeface="+mn-lt"/>
                  <a:ea typeface="+mn-ea"/>
                  <a:cs typeface="MS PGothic" pitchFamily="34" charset="-128"/>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MS PGothic" pitchFamily="34" charset="-128"/>
                </a:defRPr>
              </a:lvl5pPr>
              <a:lvl6pPr marL="25146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9pPr>
            </a:lstStyle>
            <a:p>
              <a:pPr marL="0" indent="0" algn="ctr">
                <a:buNone/>
              </a:pPr>
              <a:r>
                <a:rPr lang="en-US" sz="1200" kern="0" dirty="0" smtClean="0">
                  <a:latin typeface="Times New Roman" charset="0"/>
                  <a:ea typeface="Times New Roman" charset="0"/>
                  <a:cs typeface="Times New Roman" charset="0"/>
                </a:rPr>
                <a:t>P.G. Young </a:t>
              </a:r>
              <a:r>
                <a:rPr lang="en-US" sz="1200" i="1" kern="0" dirty="0" smtClean="0">
                  <a:latin typeface="Times New Roman" charset="0"/>
                  <a:ea typeface="Times New Roman" charset="0"/>
                  <a:cs typeface="Times New Roman" charset="0"/>
                </a:rPr>
                <a:t>et al., </a:t>
              </a:r>
              <a:r>
                <a:rPr lang="en-US" sz="1200" kern="0" dirty="0" smtClean="0">
                  <a:latin typeface="Times New Roman" charset="0"/>
                  <a:ea typeface="Times New Roman" charset="0"/>
                  <a:cs typeface="Times New Roman" charset="0"/>
                </a:rPr>
                <a:t>, </a:t>
              </a:r>
              <a:r>
                <a:rPr lang="en-US" sz="1200" kern="0" dirty="0">
                  <a:latin typeface="Times New Roman" charset="0"/>
                  <a:ea typeface="Times New Roman" charset="0"/>
                  <a:cs typeface="Times New Roman" charset="0"/>
                </a:rPr>
                <a:t>Nuclear Data Sheets 108 (2007) 2589–2654</a:t>
              </a:r>
            </a:p>
            <a:p>
              <a:pPr marL="0" indent="0" algn="ctr">
                <a:buNone/>
              </a:pPr>
              <a:r>
                <a:rPr lang="en-US" sz="1200" b="0" kern="0" dirty="0" smtClean="0">
                  <a:latin typeface="Times New Roman" charset="0"/>
                  <a:ea typeface="Times New Roman" charset="0"/>
                  <a:cs typeface="Times New Roman" charset="0"/>
                </a:rPr>
                <a:t>G. Haouat </a:t>
              </a:r>
              <a:r>
                <a:rPr lang="en-US" sz="1200" b="0" i="1" kern="0" dirty="0" smtClean="0">
                  <a:latin typeface="Times New Roman" charset="0"/>
                  <a:ea typeface="Times New Roman" charset="0"/>
                  <a:cs typeface="Times New Roman" charset="0"/>
                </a:rPr>
                <a:t>et al.,</a:t>
              </a:r>
              <a:r>
                <a:rPr lang="en-US" sz="1200" b="0" kern="0" dirty="0">
                  <a:latin typeface="Times New Roman" charset="0"/>
                  <a:ea typeface="Times New Roman" charset="0"/>
                  <a:cs typeface="Times New Roman" charset="0"/>
                </a:rPr>
                <a:t> </a:t>
              </a:r>
              <a:r>
                <a:rPr lang="en-US" sz="1200" b="0" kern="0" dirty="0" err="1" smtClean="0">
                  <a:latin typeface="Times New Roman" charset="0"/>
                  <a:ea typeface="Times New Roman" charset="0"/>
                  <a:cs typeface="Times New Roman" charset="0"/>
                </a:rPr>
                <a:t>Nucl</a:t>
              </a:r>
              <a:r>
                <a:rPr lang="en-US" sz="1200" b="0" kern="0" dirty="0" smtClean="0">
                  <a:latin typeface="Times New Roman" charset="0"/>
                  <a:ea typeface="Times New Roman" charset="0"/>
                  <a:cs typeface="Times New Roman" charset="0"/>
                </a:rPr>
                <a:t>. Sci. Eng.: </a:t>
              </a:r>
              <a:r>
                <a:rPr lang="en-US" sz="1200" b="0" kern="0" dirty="0">
                  <a:latin typeface="Times New Roman" charset="0"/>
                  <a:ea typeface="Times New Roman" charset="0"/>
                  <a:cs typeface="Times New Roman" charset="0"/>
                </a:rPr>
                <a:t>81, 491-511 (1982</a:t>
              </a:r>
              <a:r>
                <a:rPr lang="en-US" sz="1200" b="0" kern="0" dirty="0" smtClean="0">
                  <a:latin typeface="Times New Roman" charset="0"/>
                  <a:ea typeface="Times New Roman" charset="0"/>
                  <a:cs typeface="Times New Roman" charset="0"/>
                </a:rPr>
                <a:t>)</a:t>
              </a:r>
              <a:endParaRPr lang="en-US" sz="1200" b="0" kern="0"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443583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NDWG is having impacts on new RFPs</a:t>
            </a:r>
            <a:endParaRPr lang="en-US" sz="3200" dirty="0"/>
          </a:p>
        </p:txBody>
      </p:sp>
      <p:sp>
        <p:nvSpPr>
          <p:cNvPr id="6" name="TextBox 5"/>
          <p:cNvSpPr txBox="1"/>
          <p:nvPr/>
        </p:nvSpPr>
        <p:spPr>
          <a:xfrm>
            <a:off x="220717" y="1117894"/>
            <a:ext cx="8702566" cy="4154984"/>
          </a:xfrm>
          <a:prstGeom prst="rect">
            <a:avLst/>
          </a:prstGeom>
          <a:noFill/>
        </p:spPr>
        <p:txBody>
          <a:bodyPr wrap="square" rtlCol="0">
            <a:spAutoFit/>
          </a:bodyPr>
          <a:lstStyle/>
          <a:p>
            <a:pPr marL="342900" indent="-342900">
              <a:buFont typeface="Arial"/>
              <a:buChar char="•"/>
            </a:pPr>
            <a:r>
              <a:rPr lang="en-US" sz="2800" dirty="0" smtClean="0">
                <a:latin typeface="Helvetica Light"/>
                <a:cs typeface="Helvetica Light"/>
              </a:rPr>
              <a:t>Following the April 14 meeting the program managers formed an </a:t>
            </a:r>
            <a:r>
              <a:rPr lang="en-US" sz="2800" i="1" dirty="0" smtClean="0">
                <a:latin typeface="Helvetica Light"/>
                <a:cs typeface="Helvetica Light"/>
              </a:rPr>
              <a:t>Interagency </a:t>
            </a:r>
            <a:r>
              <a:rPr lang="en-US" sz="2800" dirty="0" smtClean="0">
                <a:latin typeface="Helvetica Light"/>
                <a:cs typeface="Helvetica Light"/>
              </a:rPr>
              <a:t>Nuclear Data Working Group (I-NDWG) to pursue paths forward </a:t>
            </a:r>
          </a:p>
          <a:p>
            <a:pPr marL="457200" indent="-457200">
              <a:buFont typeface="Arial" charset="0"/>
              <a:buChar char="•"/>
            </a:pPr>
            <a:r>
              <a:rPr lang="en-US" sz="2800" dirty="0" smtClean="0">
                <a:latin typeface="Helvetica Light"/>
                <a:cs typeface="Helvetica Light"/>
              </a:rPr>
              <a:t>The is already some sign of an increased focus on nuclear data</a:t>
            </a:r>
          </a:p>
          <a:p>
            <a:pPr marL="914400" lvl="1" indent="-457200">
              <a:buFont typeface="Arial" charset="0"/>
              <a:buChar char="•"/>
            </a:pPr>
            <a:r>
              <a:rPr lang="en-US" sz="2400" dirty="0" smtClean="0">
                <a:latin typeface="Helvetica Light"/>
                <a:cs typeface="Helvetica Light"/>
              </a:rPr>
              <a:t>Last DTRA-BAA, DNDO-ARI included </a:t>
            </a:r>
            <a:r>
              <a:rPr lang="en-US" sz="2400" dirty="0">
                <a:latin typeface="Helvetica Light"/>
                <a:cs typeface="Helvetica Light"/>
              </a:rPr>
              <a:t>the NDNCA whitepaper </a:t>
            </a:r>
            <a:r>
              <a:rPr lang="en-US" sz="2400" dirty="0" smtClean="0">
                <a:latin typeface="Helvetica Light"/>
                <a:cs typeface="Helvetica Light"/>
              </a:rPr>
              <a:t>App. A and the NDWG targetry language</a:t>
            </a:r>
          </a:p>
          <a:p>
            <a:pPr marL="914400" lvl="1" indent="-457200">
              <a:buFont typeface="Arial" charset="0"/>
              <a:buChar char="•"/>
            </a:pPr>
            <a:r>
              <a:rPr lang="en-US" sz="2400" dirty="0" smtClean="0">
                <a:latin typeface="Helvetica Light"/>
                <a:cs typeface="Helvetica Light"/>
              </a:rPr>
              <a:t>NA-22 support for Nuclear Data Activities (Talou venture renewed, Nuclear Data Area in the NSSC…)</a:t>
            </a:r>
          </a:p>
          <a:p>
            <a:pPr marL="457200" indent="-457200">
              <a:buFont typeface="Arial" charset="0"/>
              <a:buChar char="•"/>
            </a:pPr>
            <a:r>
              <a:rPr lang="en-US" sz="2800" dirty="0">
                <a:latin typeface="Helvetica Light"/>
                <a:cs typeface="Helvetica Light"/>
              </a:rPr>
              <a:t>Some proposals are getting funded now</a:t>
            </a:r>
            <a:r>
              <a:rPr lang="en-US" sz="2800" dirty="0" smtClean="0">
                <a:latin typeface="Helvetica Light"/>
                <a:cs typeface="Helvetica Light"/>
              </a:rPr>
              <a:t>…</a:t>
            </a:r>
            <a:endParaRPr lang="en-US" sz="2800" dirty="0">
              <a:latin typeface="Helvetica Light"/>
              <a:cs typeface="Helvetica Light"/>
            </a:endParaRPr>
          </a:p>
        </p:txBody>
      </p:sp>
      <p:sp>
        <p:nvSpPr>
          <p:cNvPr id="3" name="Rectangle 2"/>
          <p:cNvSpPr/>
          <p:nvPr/>
        </p:nvSpPr>
        <p:spPr>
          <a:xfrm>
            <a:off x="2600186" y="5483036"/>
            <a:ext cx="4416594" cy="646331"/>
          </a:xfrm>
          <a:prstGeom prst="rect">
            <a:avLst/>
          </a:prstGeom>
          <a:solidFill>
            <a:srgbClr val="FFFF00"/>
          </a:solidFill>
          <a:ln>
            <a:solidFill>
              <a:schemeClr val="tx1"/>
            </a:solidFill>
          </a:ln>
        </p:spPr>
        <p:txBody>
          <a:bodyPr wrap="none">
            <a:spAutoFit/>
          </a:bodyPr>
          <a:lstStyle/>
          <a:p>
            <a:pPr algn="ctr"/>
            <a:r>
              <a:rPr lang="en-US" sz="3600" i="1">
                <a:latin typeface="Helvetica Light"/>
                <a:cs typeface="Helvetica Light"/>
              </a:rPr>
              <a:t>Any comments Ted?</a:t>
            </a:r>
            <a:endParaRPr lang="en-US" sz="3600" i="1" dirty="0">
              <a:latin typeface="Helvetica Light"/>
              <a:cs typeface="Helvetica Light"/>
            </a:endParaRPr>
          </a:p>
        </p:txBody>
      </p:sp>
    </p:spTree>
    <p:extLst>
      <p:ext uri="{BB962C8B-B14F-4D97-AF65-F5344CB8AC3E}">
        <p14:creationId xmlns:p14="http://schemas.microsoft.com/office/powerpoint/2010/main" val="931410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Placeholder 1"/>
          <p:cNvSpPr txBox="1">
            <a:spLocks/>
          </p:cNvSpPr>
          <p:nvPr/>
        </p:nvSpPr>
        <p:spPr bwMode="auto">
          <a:xfrm>
            <a:off x="1" y="478975"/>
            <a:ext cx="9143999" cy="616020"/>
          </a:xfrm>
          <a:prstGeom prst="rect">
            <a:avLst/>
          </a:prstGeom>
          <a:solidFill>
            <a:srgbClr val="1F497D"/>
          </a:solidFill>
          <a:ln w="9525">
            <a:noFill/>
            <a:miter lim="800000"/>
            <a:headEnd/>
            <a:tailEnd/>
          </a:ln>
        </p:spPr>
        <p:txBody>
          <a:bodyPr vert="horz" wrap="square" lIns="91416" tIns="45709" rIns="91416" bIns="45709"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lstStyle/>
          <a:p>
            <a:r>
              <a:rPr lang="en-US" sz="2400" dirty="0" smtClean="0">
                <a:latin typeface="Helvetica" charset="0"/>
                <a:ea typeface="Helvetica" charset="0"/>
                <a:cs typeface="Helvetica" charset="0"/>
              </a:rPr>
              <a:t/>
            </a:r>
            <a:br>
              <a:rPr lang="en-US" sz="2400" dirty="0" smtClean="0">
                <a:latin typeface="Helvetica" charset="0"/>
                <a:ea typeface="Helvetica" charset="0"/>
                <a:cs typeface="Helvetica" charset="0"/>
              </a:rPr>
            </a:br>
            <a:r>
              <a:rPr lang="en-US" sz="2400" dirty="0" smtClean="0">
                <a:latin typeface="Helvetica" charset="0"/>
                <a:ea typeface="Helvetica" charset="0"/>
                <a:cs typeface="Helvetica" charset="0"/>
              </a:rPr>
              <a:t>NDNCA led to the Nuclear Data Working Group (NDWG) to look for ways to jointly fund high-priority nuclear data needs </a:t>
            </a:r>
            <a:endParaRPr lang="en-US" sz="2400" dirty="0">
              <a:latin typeface="Helvetica" charset="0"/>
              <a:ea typeface="Helvetica" charset="0"/>
              <a:cs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10678473"/>
              </p:ext>
            </p:extLst>
          </p:nvPr>
        </p:nvGraphicFramePr>
        <p:xfrm>
          <a:off x="659848" y="1197817"/>
          <a:ext cx="7848599" cy="4425542"/>
        </p:xfrm>
        <a:graphic>
          <a:graphicData uri="http://schemas.openxmlformats.org/drawingml/2006/table">
            <a:tbl>
              <a:tblPr firstRow="1" firstCol="1" bandRow="1"/>
              <a:tblGrid>
                <a:gridCol w="1208709"/>
                <a:gridCol w="1404730"/>
                <a:gridCol w="2675832"/>
                <a:gridCol w="1791528"/>
                <a:gridCol w="767800"/>
              </a:tblGrid>
              <a:tr h="153592">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Partners</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Program Manager</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Program Area</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Working Group Member</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 </a:t>
                      </a:r>
                      <a:r>
                        <a:rPr lang="en-US" sz="1000" b="1" dirty="0" smtClean="0">
                          <a:solidFill>
                            <a:srgbClr val="000000"/>
                          </a:solidFill>
                          <a:effectLst/>
                          <a:latin typeface="Times New Roman"/>
                          <a:ea typeface="Times New Roman"/>
                          <a:cs typeface="Times New Roman"/>
                        </a:rPr>
                        <a:t>Lab</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4059">
                <a:tc>
                  <a:txBody>
                    <a:bodyPr/>
                    <a:lstStyle/>
                    <a:p>
                      <a:pPr marL="0" marR="0" algn="ctr">
                        <a:lnSpc>
                          <a:spcPct val="115000"/>
                        </a:lnSpc>
                        <a:spcBef>
                          <a:spcPts val="0"/>
                        </a:spcBef>
                        <a:spcAft>
                          <a:spcPts val="0"/>
                        </a:spcAft>
                      </a:pPr>
                      <a:r>
                        <a:rPr lang="en-US" sz="1100" b="1" dirty="0">
                          <a:effectLst/>
                          <a:latin typeface="Arial" panose="020B0604020202020204" pitchFamily="34" charset="0"/>
                          <a:ea typeface="Calibri"/>
                          <a:cs typeface="Arial" panose="020B0604020202020204" pitchFamily="34" charset="0"/>
                        </a:rPr>
                        <a:t>NA-22</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Jim </a:t>
                      </a:r>
                      <a:r>
                        <a:rPr lang="en-US" sz="900" b="1" dirty="0" smtClean="0">
                          <a:effectLst/>
                          <a:latin typeface="Arial" panose="020B0604020202020204" pitchFamily="34" charset="0"/>
                          <a:ea typeface="Calibri"/>
                          <a:cs typeface="Arial" panose="020B0604020202020204" pitchFamily="34" charset="0"/>
                        </a:rPr>
                        <a:t>Peltz</a:t>
                      </a:r>
                      <a:r>
                        <a:rPr lang="en-US" sz="900" b="1" dirty="0">
                          <a:effectLst/>
                          <a:latin typeface="Arial" panose="020B0604020202020204" pitchFamily="34" charset="0"/>
                          <a:ea typeface="Calibri"/>
                          <a:cs typeface="Arial" panose="020B0604020202020204" pitchFamily="34" charset="0"/>
                        </a:rPr>
                        <a:t>/</a:t>
                      </a:r>
                      <a:r>
                        <a:rPr lang="en-US" sz="900" b="1" dirty="0" smtClean="0">
                          <a:effectLst/>
                          <a:latin typeface="Arial" panose="020B0604020202020204" pitchFamily="34" charset="0"/>
                          <a:ea typeface="Calibri"/>
                          <a:cs typeface="Arial" panose="020B0604020202020204" pitchFamily="34" charset="0"/>
                        </a:rPr>
                        <a:t>David </a:t>
                      </a:r>
                      <a:r>
                        <a:rPr lang="en-US" sz="900" b="1" dirty="0">
                          <a:effectLst/>
                          <a:latin typeface="Arial" panose="020B0604020202020204" pitchFamily="34" charset="0"/>
                          <a:ea typeface="Calibri"/>
                          <a:cs typeface="Arial" panose="020B0604020202020204" pitchFamily="34" charset="0"/>
                        </a:rPr>
                        <a:t>Beach</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Enabling Capabilities / Nuclear Weapons and Material Security Teams</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Catherine  Romano</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 </a:t>
                      </a:r>
                    </a:p>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ORNL</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51">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DOE/OS/NP</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Ted </a:t>
                      </a:r>
                      <a:r>
                        <a:rPr lang="en-US" sz="900" b="1" dirty="0" smtClean="0">
                          <a:solidFill>
                            <a:srgbClr val="000000"/>
                          </a:solidFill>
                          <a:effectLst/>
                          <a:latin typeface="Arial" panose="020B0604020202020204" pitchFamily="34" charset="0"/>
                          <a:ea typeface="Times New Roman"/>
                          <a:cs typeface="Arial" panose="020B0604020202020204" pitchFamily="34" charset="0"/>
                        </a:rPr>
                        <a:t>Barnes</a:t>
                      </a:r>
                      <a:r>
                        <a:rPr lang="en-US" sz="900" b="1" dirty="0" smtClean="0">
                          <a:solidFill>
                            <a:schemeClr val="tx1"/>
                          </a:solidFill>
                          <a:effectLst/>
                          <a:latin typeface="Arial" panose="020B0604020202020204" pitchFamily="34" charset="0"/>
                          <a:ea typeface="Calibri"/>
                          <a:cs typeface="Arial" panose="020B0604020202020204" pitchFamily="34" charset="0"/>
                        </a:rPr>
                        <a:t>/</a:t>
                      </a:r>
                    </a:p>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Tim </a:t>
                      </a:r>
                      <a:r>
                        <a:rPr lang="en-US" sz="900" b="1" dirty="0">
                          <a:solidFill>
                            <a:srgbClr val="000000"/>
                          </a:solidFill>
                          <a:effectLst/>
                          <a:latin typeface="Arial" panose="020B0604020202020204" pitchFamily="34" charset="0"/>
                          <a:ea typeface="Times New Roman"/>
                          <a:cs typeface="Arial" panose="020B0604020202020204" pitchFamily="34" charset="0"/>
                        </a:rPr>
                        <a:t>Hallman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Data</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Lee Bernstein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 </a:t>
                      </a:r>
                      <a:r>
                        <a:rPr lang="en-US" sz="900" b="1" dirty="0" smtClean="0">
                          <a:effectLst/>
                          <a:latin typeface="Arial" panose="020B0604020202020204" pitchFamily="34" charset="0"/>
                          <a:ea typeface="Times New Roman"/>
                          <a:cs typeface="Arial" panose="020B0604020202020204" pitchFamily="34" charset="0"/>
                        </a:rPr>
                        <a:t>LLNL</a:t>
                      </a: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51">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NA-22</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Tom Kiess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Forensics / Post Det.</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Todd </a:t>
                      </a:r>
                      <a:r>
                        <a:rPr lang="en-US" sz="900" b="1" dirty="0" smtClean="0">
                          <a:solidFill>
                            <a:srgbClr val="000000"/>
                          </a:solidFill>
                          <a:effectLst/>
                          <a:latin typeface="Arial" panose="020B0604020202020204" pitchFamily="34" charset="0"/>
                          <a:ea typeface="Times New Roman"/>
                          <a:cs typeface="Arial" panose="020B0604020202020204" pitchFamily="34" charset="0"/>
                        </a:rPr>
                        <a:t>Bredeweg</a:t>
                      </a:r>
                      <a:r>
                        <a:rPr lang="en-US" sz="900" b="1" dirty="0">
                          <a:solidFill>
                            <a:schemeClr val="tx1"/>
                          </a:solidFill>
                          <a:effectLst/>
                          <a:latin typeface="Arial" panose="020B0604020202020204" pitchFamily="34" charset="0"/>
                          <a:ea typeface="Calibri"/>
                          <a:cs typeface="Arial" panose="020B0604020202020204" pitchFamily="34" charset="0"/>
                        </a:rPr>
                        <a:t>/</a:t>
                      </a:r>
                      <a:r>
                        <a:rPr lang="en-US" sz="900" b="1" dirty="0" smtClean="0">
                          <a:solidFill>
                            <a:srgbClr val="000000"/>
                          </a:solidFill>
                          <a:effectLst/>
                          <a:latin typeface="Arial" panose="020B0604020202020204" pitchFamily="34" charset="0"/>
                          <a:ea typeface="Times New Roman"/>
                          <a:cs typeface="Arial" panose="020B0604020202020204" pitchFamily="34" charset="0"/>
                        </a:rPr>
                        <a:t>Jason </a:t>
                      </a:r>
                      <a:r>
                        <a:rPr lang="en-US" sz="900" b="1" dirty="0">
                          <a:solidFill>
                            <a:srgbClr val="000000"/>
                          </a:solidFill>
                          <a:effectLst/>
                          <a:latin typeface="Arial" panose="020B0604020202020204" pitchFamily="34" charset="0"/>
                          <a:ea typeface="Times New Roman"/>
                          <a:cs typeface="Arial" panose="020B0604020202020204" pitchFamily="34" charset="0"/>
                        </a:rPr>
                        <a:t>Burke</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LANL/LLNL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51">
                <a:tc>
                  <a:txBody>
                    <a:bodyPr/>
                    <a:lstStyle/>
                    <a:p>
                      <a:pPr marL="0" marR="0" algn="ctr">
                        <a:lnSpc>
                          <a:spcPct val="115000"/>
                        </a:lnSpc>
                        <a:spcBef>
                          <a:spcPts val="0"/>
                        </a:spcBef>
                        <a:spcAft>
                          <a:spcPts val="0"/>
                        </a:spcAft>
                      </a:pPr>
                      <a:r>
                        <a:rPr lang="en-US" sz="1100" b="1" dirty="0">
                          <a:effectLst/>
                          <a:latin typeface="Arial" panose="020B0604020202020204" pitchFamily="34" charset="0"/>
                          <a:ea typeface="Calibri"/>
                          <a:cs typeface="Arial" panose="020B0604020202020204" pitchFamily="34" charset="0"/>
                        </a:rPr>
                        <a:t>DNDO / TAR</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Namdoo Moon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Nuclear Detection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Doug Mayo</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78">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NA-511/ NCSP</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Jerry McKamy</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Criticality Safety</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Skip Kahler</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51">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DTRA</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Dave  Peterson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Basic Research/Forensics/ detection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TBD</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420">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NA-113</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Ralph Schneider  </a:t>
                      </a:r>
                      <a:endParaRPr lang="en-US" sz="900" b="1" dirty="0">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Staci Brown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Defense Programs/ Research and Development</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Dennis McNabb</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LLNL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59">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NA-114</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Douglas Wade</a:t>
                      </a:r>
                      <a:endParaRPr lang="en-US" sz="900" b="1" dirty="0">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Adam Boyd</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Defense Programs/Physics and Engineering Models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Bob Little</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LANL</a:t>
                      </a:r>
                      <a:endParaRPr lang="en-US" sz="900" b="1" dirty="0">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NE</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Rob Versluis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Energy</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Phillip Finck</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INL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59">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DNDO / NTNFC</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William </a:t>
                      </a:r>
                      <a:r>
                        <a:rPr lang="en-US" sz="900" b="1" dirty="0" smtClean="0">
                          <a:solidFill>
                            <a:srgbClr val="000000"/>
                          </a:solidFill>
                          <a:effectLst/>
                          <a:latin typeface="Arial" panose="020B0604020202020204" pitchFamily="34" charset="0"/>
                          <a:ea typeface="Times New Roman"/>
                          <a:cs typeface="Arial" panose="020B0604020202020204" pitchFamily="34" charset="0"/>
                        </a:rPr>
                        <a:t>Ulicny </a:t>
                      </a:r>
                    </a:p>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Jeff Morrison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Forensics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Richard Essex</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NIST</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78">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NA-45/83</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Tom </a:t>
                      </a:r>
                      <a:r>
                        <a:rPr lang="en-US" sz="900" b="1" dirty="0" smtClean="0">
                          <a:solidFill>
                            <a:srgbClr val="000000"/>
                          </a:solidFill>
                          <a:effectLst/>
                          <a:latin typeface="Arial" panose="020B0604020202020204" pitchFamily="34" charset="0"/>
                          <a:ea typeface="Times New Roman"/>
                          <a:cs typeface="Arial" panose="020B0604020202020204" pitchFamily="34" charset="0"/>
                        </a:rPr>
                        <a:t>Black</a:t>
                      </a:r>
                      <a:r>
                        <a:rPr lang="en-US" sz="900" b="1" dirty="0">
                          <a:solidFill>
                            <a:schemeClr val="tx1"/>
                          </a:solidFill>
                          <a:effectLst/>
                          <a:latin typeface="Arial" panose="020B0604020202020204" pitchFamily="34" charset="0"/>
                          <a:ea typeface="Calibri"/>
                          <a:cs typeface="Arial" panose="020B0604020202020204" pitchFamily="34" charset="0"/>
                        </a:rPr>
                        <a:t>/</a:t>
                      </a:r>
                      <a:r>
                        <a:rPr lang="en-US" sz="900" b="1" dirty="0" smtClean="0">
                          <a:solidFill>
                            <a:srgbClr val="000000"/>
                          </a:solidFill>
                          <a:effectLst/>
                          <a:latin typeface="Arial" panose="020B0604020202020204" pitchFamily="34" charset="0"/>
                          <a:ea typeface="Times New Roman"/>
                          <a:cs typeface="Arial" panose="020B0604020202020204" pitchFamily="34" charset="0"/>
                        </a:rPr>
                        <a:t>Steve </a:t>
                      </a:r>
                      <a:r>
                        <a:rPr lang="en-US" sz="900" b="1" dirty="0">
                          <a:solidFill>
                            <a:srgbClr val="000000"/>
                          </a:solidFill>
                          <a:effectLst/>
                          <a:latin typeface="Arial" panose="020B0604020202020204" pitchFamily="34" charset="0"/>
                          <a:ea typeface="Times New Roman"/>
                          <a:cs typeface="Arial" panose="020B0604020202020204" pitchFamily="34" charset="0"/>
                        </a:rPr>
                        <a:t>Goldberg</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Technical Forensics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Bob Rundberg</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LANL</a:t>
                      </a: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NA-82</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Rick Christensen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Threat Science</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John Maenchen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63105" y="5893904"/>
            <a:ext cx="7772400" cy="461665"/>
          </a:xfrm>
          <a:prstGeom prst="rect">
            <a:avLst/>
          </a:prstGeom>
          <a:solidFill>
            <a:srgbClr val="FFFF00"/>
          </a:solidFill>
          <a:ln>
            <a:solidFill>
              <a:schemeClr val="tx1"/>
            </a:solidFill>
          </a:ln>
        </p:spPr>
        <p:txBody>
          <a:bodyPr wrap="square" rtlCol="0">
            <a:spAutoFit/>
          </a:bodyPr>
          <a:lstStyle/>
          <a:p>
            <a:pPr algn="ctr"/>
            <a:r>
              <a:rPr lang="en-US" sz="2400" dirty="0" smtClean="0">
                <a:latin typeface="Times New Roman"/>
                <a:cs typeface="Times New Roman"/>
              </a:rPr>
              <a:t>Presentations were made in Washington on April 14, 2016</a:t>
            </a:r>
            <a:endParaRPr lang="en-US" sz="2400" dirty="0">
              <a:latin typeface="Times New Roman"/>
              <a:cs typeface="Times New Roman"/>
            </a:endParaRPr>
          </a:p>
        </p:txBody>
      </p:sp>
    </p:spTree>
    <p:extLst>
      <p:ext uri="{BB962C8B-B14F-4D97-AF65-F5344CB8AC3E}">
        <p14:creationId xmlns:p14="http://schemas.microsoft.com/office/powerpoint/2010/main" val="2093281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05554"/>
          </a:xfrm>
        </p:spPr>
        <p:txBody>
          <a:bodyPr/>
          <a:lstStyle/>
          <a:p>
            <a:r>
              <a:rPr lang="en-US" dirty="0" smtClean="0">
                <a:latin typeface="Helvetica Light"/>
                <a:cs typeface="Helvetica Light"/>
              </a:rPr>
              <a:t>NDWG Timeline</a:t>
            </a:r>
            <a:endParaRPr lang="en-US" dirty="0">
              <a:latin typeface="Helvetica Light"/>
              <a:cs typeface="Helvetica Light"/>
            </a:endParaRPr>
          </a:p>
        </p:txBody>
      </p:sp>
      <p:cxnSp>
        <p:nvCxnSpPr>
          <p:cNvPr id="5" name="Straight Connector 4"/>
          <p:cNvCxnSpPr>
            <a:stCxn id="9" idx="6"/>
          </p:cNvCxnSpPr>
          <p:nvPr/>
        </p:nvCxnSpPr>
        <p:spPr>
          <a:xfrm>
            <a:off x="335892" y="3504165"/>
            <a:ext cx="8508637"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8072" y="3691394"/>
            <a:ext cx="1879755" cy="284258"/>
          </a:xfrm>
          <a:prstGeom prst="rect">
            <a:avLst/>
          </a:prstGeom>
          <a:gradFill>
            <a:gsLst>
              <a:gs pos="0">
                <a:schemeClr val="accent2">
                  <a:lumMod val="75000"/>
                </a:schemeClr>
              </a:gs>
              <a:gs pos="100000">
                <a:schemeClr val="accent2">
                  <a:lumMod val="7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dirty="0" smtClean="0">
                <a:solidFill>
                  <a:prstClr val="white"/>
                </a:solidFill>
                <a:latin typeface="Helvetica Light"/>
                <a:cs typeface="Helvetica Light"/>
              </a:rPr>
              <a:t>USNDP Review (7/2014)</a:t>
            </a:r>
            <a:endParaRPr lang="en-US" sz="1200" dirty="0">
              <a:solidFill>
                <a:prstClr val="white"/>
              </a:solidFill>
              <a:latin typeface="Helvetica Light"/>
              <a:cs typeface="Helvetica Light"/>
            </a:endParaRPr>
          </a:p>
        </p:txBody>
      </p:sp>
      <p:sp>
        <p:nvSpPr>
          <p:cNvPr id="9" name="Oval 8"/>
          <p:cNvSpPr/>
          <p:nvPr/>
        </p:nvSpPr>
        <p:spPr>
          <a:xfrm>
            <a:off x="200792" y="3436615"/>
            <a:ext cx="135100" cy="135100"/>
          </a:xfrm>
          <a:prstGeom prst="ellipse">
            <a:avLst/>
          </a:prstGeom>
          <a:solidFill>
            <a:srgbClr val="95373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1" name="Oval 10"/>
          <p:cNvSpPr/>
          <p:nvPr/>
        </p:nvSpPr>
        <p:spPr>
          <a:xfrm>
            <a:off x="8777854" y="3436615"/>
            <a:ext cx="135100" cy="135100"/>
          </a:xfrm>
          <a:prstGeom prst="ellipse">
            <a:avLst/>
          </a:prstGeom>
          <a:solidFill>
            <a:srgbClr val="98480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2" name="TextBox 11"/>
          <p:cNvSpPr txBox="1"/>
          <p:nvPr/>
        </p:nvSpPr>
        <p:spPr>
          <a:xfrm>
            <a:off x="8407706" y="3145045"/>
            <a:ext cx="873645" cy="307777"/>
          </a:xfrm>
          <a:prstGeom prst="rect">
            <a:avLst/>
          </a:prstGeom>
          <a:noFill/>
        </p:spPr>
        <p:txBody>
          <a:bodyPr wrap="square" rtlCol="0">
            <a:spAutoFit/>
          </a:bodyPr>
          <a:lstStyle/>
          <a:p>
            <a:pPr algn="ctr"/>
            <a:r>
              <a:rPr lang="en-US" sz="1400" dirty="0" smtClean="0">
                <a:solidFill>
                  <a:prstClr val="black"/>
                </a:solidFill>
                <a:latin typeface="Calibri Light"/>
                <a:cs typeface="Calibri Light"/>
              </a:rPr>
              <a:t>Now</a:t>
            </a:r>
            <a:endParaRPr lang="en-US" sz="1400" dirty="0">
              <a:solidFill>
                <a:prstClr val="black"/>
              </a:solidFill>
              <a:latin typeface="Calibri Light"/>
              <a:cs typeface="Calibri Light"/>
            </a:endParaRPr>
          </a:p>
        </p:txBody>
      </p:sp>
      <p:cxnSp>
        <p:nvCxnSpPr>
          <p:cNvPr id="22" name="Straight Connector 21"/>
          <p:cNvCxnSpPr/>
          <p:nvPr/>
        </p:nvCxnSpPr>
        <p:spPr>
          <a:xfrm flipV="1">
            <a:off x="267630" y="3531959"/>
            <a:ext cx="712" cy="29048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6634792" y="2000736"/>
            <a:ext cx="1547916" cy="1570979"/>
            <a:chOff x="6634792" y="2000736"/>
            <a:chExt cx="1547916" cy="1570979"/>
          </a:xfrm>
        </p:grpSpPr>
        <p:sp>
          <p:nvSpPr>
            <p:cNvPr id="21" name="Oval 20"/>
            <p:cNvSpPr/>
            <p:nvPr/>
          </p:nvSpPr>
          <p:spPr>
            <a:xfrm>
              <a:off x="7693798" y="3436615"/>
              <a:ext cx="135100" cy="135100"/>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30" name="Straight Connector 29"/>
            <p:cNvCxnSpPr/>
            <p:nvPr/>
          </p:nvCxnSpPr>
          <p:spPr>
            <a:xfrm flipV="1">
              <a:off x="7755654" y="3080644"/>
              <a:ext cx="0" cy="346831"/>
            </a:xfrm>
            <a:prstGeom prst="line">
              <a:avLst/>
            </a:prstGeom>
            <a:ln w="28575" cmpd="sng">
              <a:solidFill>
                <a:srgbClr val="215968"/>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635851" y="3060740"/>
              <a:ext cx="1546857" cy="1496"/>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72" name="Frame 71"/>
            <p:cNvSpPr/>
            <p:nvPr/>
          </p:nvSpPr>
          <p:spPr>
            <a:xfrm>
              <a:off x="6634792" y="2000736"/>
              <a:ext cx="1547916" cy="1003129"/>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Interagency Nuclear Data Working Group (PMs) (6/2016)</a:t>
              </a:r>
              <a:endParaRPr lang="en-US" sz="1600" dirty="0">
                <a:solidFill>
                  <a:prstClr val="black"/>
                </a:solidFill>
                <a:latin typeface="Helvetica Light"/>
                <a:cs typeface="Helvetica Light"/>
              </a:endParaRPr>
            </a:p>
          </p:txBody>
        </p:sp>
      </p:grpSp>
      <p:grpSp>
        <p:nvGrpSpPr>
          <p:cNvPr id="27" name="Group 26"/>
          <p:cNvGrpSpPr/>
          <p:nvPr/>
        </p:nvGrpSpPr>
        <p:grpSpPr>
          <a:xfrm>
            <a:off x="3021149" y="1189427"/>
            <a:ext cx="1566689" cy="2368537"/>
            <a:chOff x="3021149" y="1189427"/>
            <a:chExt cx="1566689" cy="2368537"/>
          </a:xfrm>
        </p:grpSpPr>
        <p:sp>
          <p:nvSpPr>
            <p:cNvPr id="13" name="Oval 12"/>
            <p:cNvSpPr/>
            <p:nvPr/>
          </p:nvSpPr>
          <p:spPr>
            <a:xfrm>
              <a:off x="3238618" y="3422864"/>
              <a:ext cx="135100" cy="135100"/>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26" name="Frame 25"/>
            <p:cNvSpPr/>
            <p:nvPr/>
          </p:nvSpPr>
          <p:spPr>
            <a:xfrm>
              <a:off x="3021149" y="1189427"/>
              <a:ext cx="1566689" cy="942365"/>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NDNCA Whitepaper release (10/2015)</a:t>
              </a:r>
              <a:endParaRPr lang="en-US" sz="1200" dirty="0">
                <a:solidFill>
                  <a:prstClr val="black"/>
                </a:solidFill>
                <a:latin typeface="Helvetica Light"/>
                <a:cs typeface="Helvetica Light"/>
              </a:endParaRPr>
            </a:p>
          </p:txBody>
        </p:sp>
        <p:cxnSp>
          <p:nvCxnSpPr>
            <p:cNvPr id="31" name="Straight Connector 30"/>
            <p:cNvCxnSpPr>
              <a:stCxn id="13" idx="0"/>
            </p:cNvCxnSpPr>
            <p:nvPr/>
          </p:nvCxnSpPr>
          <p:spPr>
            <a:xfrm flipH="1" flipV="1">
              <a:off x="3304874" y="2198961"/>
              <a:ext cx="1294" cy="1223903"/>
            </a:xfrm>
            <a:prstGeom prst="line">
              <a:avLst/>
            </a:prstGeom>
            <a:ln w="28575"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26223" y="2185835"/>
              <a:ext cx="1556540" cy="0"/>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pic>
          <p:nvPicPr>
            <p:cNvPr id="82" name="image25.png" descr="NDNCA_logo.png"/>
            <p:cNvPicPr/>
            <p:nvPr/>
          </p:nvPicPr>
          <p:blipFill rotWithShape="1">
            <a:blip r:embed="rId3" cstate="hqprint">
              <a:extLst>
                <a:ext uri="{28A0092B-C50C-407E-A947-70E740481C1C}">
                  <a14:useLocalDpi xmlns:a14="http://schemas.microsoft.com/office/drawing/2010/main"/>
                </a:ext>
              </a:extLst>
            </a:blip>
            <a:srcRect/>
            <a:stretch/>
          </p:blipFill>
          <p:spPr>
            <a:xfrm>
              <a:off x="3419063" y="2279372"/>
              <a:ext cx="967408" cy="1119811"/>
            </a:xfrm>
            <a:prstGeom prst="rect">
              <a:avLst/>
            </a:prstGeom>
            <a:ln/>
          </p:spPr>
        </p:pic>
      </p:grpSp>
      <p:grpSp>
        <p:nvGrpSpPr>
          <p:cNvPr id="40" name="Group 39"/>
          <p:cNvGrpSpPr/>
          <p:nvPr/>
        </p:nvGrpSpPr>
        <p:grpSpPr>
          <a:xfrm>
            <a:off x="5141343" y="1040941"/>
            <a:ext cx="2579584" cy="2530774"/>
            <a:chOff x="5141343" y="1040941"/>
            <a:chExt cx="2579584" cy="2530774"/>
          </a:xfrm>
        </p:grpSpPr>
        <p:sp>
          <p:nvSpPr>
            <p:cNvPr id="16" name="Oval 15"/>
            <p:cNvSpPr/>
            <p:nvPr/>
          </p:nvSpPr>
          <p:spPr>
            <a:xfrm>
              <a:off x="6371934" y="3436615"/>
              <a:ext cx="135100" cy="135100"/>
            </a:xfrm>
            <a:prstGeom prst="ellipse">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28" name="Frame 27"/>
            <p:cNvSpPr/>
            <p:nvPr/>
          </p:nvSpPr>
          <p:spPr>
            <a:xfrm>
              <a:off x="5158596" y="1040941"/>
              <a:ext cx="2562331" cy="774144"/>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Nuclear Data Exchange Meeting Presentations to Program Managers </a:t>
              </a:r>
              <a:r>
                <a:rPr lang="en-US" sz="1400" smtClean="0">
                  <a:solidFill>
                    <a:prstClr val="black"/>
                  </a:solidFill>
                  <a:latin typeface="Helvetica Light"/>
                  <a:cs typeface="Helvetica Light"/>
                </a:rPr>
                <a:t>(4/2016</a:t>
              </a:r>
              <a:r>
                <a:rPr lang="en-US" sz="1400" dirty="0" smtClean="0">
                  <a:solidFill>
                    <a:prstClr val="black"/>
                  </a:solidFill>
                  <a:latin typeface="Helvetica Light"/>
                  <a:cs typeface="Helvetica Light"/>
                </a:rPr>
                <a:t>)</a:t>
              </a:r>
              <a:endParaRPr lang="en-US" sz="1600" dirty="0">
                <a:solidFill>
                  <a:prstClr val="black"/>
                </a:solidFill>
                <a:latin typeface="Helvetica Light"/>
                <a:cs typeface="Helvetica Light"/>
              </a:endParaRPr>
            </a:p>
          </p:txBody>
        </p:sp>
        <p:cxnSp>
          <p:nvCxnSpPr>
            <p:cNvPr id="69" name="Straight Connector 68"/>
            <p:cNvCxnSpPr/>
            <p:nvPr/>
          </p:nvCxnSpPr>
          <p:spPr>
            <a:xfrm flipV="1">
              <a:off x="6439484" y="1856007"/>
              <a:ext cx="227" cy="1600064"/>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5141343" y="1877330"/>
              <a:ext cx="2573529" cy="3228"/>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4008827" y="3436614"/>
            <a:ext cx="2883292" cy="1981547"/>
            <a:chOff x="4008827" y="3436615"/>
            <a:chExt cx="2652292" cy="1638086"/>
          </a:xfrm>
        </p:grpSpPr>
        <p:sp>
          <p:nvSpPr>
            <p:cNvPr id="17" name="Oval 16"/>
            <p:cNvSpPr/>
            <p:nvPr/>
          </p:nvSpPr>
          <p:spPr>
            <a:xfrm>
              <a:off x="4553712" y="3436615"/>
              <a:ext cx="135100" cy="1351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8" name="Oval 17"/>
            <p:cNvSpPr/>
            <p:nvPr/>
          </p:nvSpPr>
          <p:spPr>
            <a:xfrm>
              <a:off x="4969172" y="3436615"/>
              <a:ext cx="135100" cy="135100"/>
            </a:xfrm>
            <a:prstGeom prst="ellipse">
              <a:avLst/>
            </a:prstGeom>
            <a:solidFill>
              <a:srgbClr val="355B8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29" name="Straight Connector 28"/>
            <p:cNvCxnSpPr/>
            <p:nvPr/>
          </p:nvCxnSpPr>
          <p:spPr>
            <a:xfrm flipV="1">
              <a:off x="4618139" y="3455982"/>
              <a:ext cx="0" cy="346831"/>
            </a:xfrm>
            <a:prstGeom prst="line">
              <a:avLst/>
            </a:prstGeom>
            <a:ln w="28575"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5407757" y="3449414"/>
              <a:ext cx="135100" cy="135100"/>
            </a:xfrm>
            <a:prstGeom prst="ellipse">
              <a:avLst/>
            </a:prstGeom>
            <a:solidFill>
              <a:srgbClr val="355B8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62" name="Oval 61"/>
            <p:cNvSpPr/>
            <p:nvPr/>
          </p:nvSpPr>
          <p:spPr>
            <a:xfrm>
              <a:off x="5846342" y="3462213"/>
              <a:ext cx="135100" cy="135100"/>
            </a:xfrm>
            <a:prstGeom prst="ellipse">
              <a:avLst/>
            </a:prstGeom>
            <a:solidFill>
              <a:srgbClr val="355B8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63" name="Frame 62"/>
            <p:cNvSpPr/>
            <p:nvPr/>
          </p:nvSpPr>
          <p:spPr>
            <a:xfrm>
              <a:off x="4008827" y="3837244"/>
              <a:ext cx="2652292" cy="1237457"/>
            </a:xfrm>
            <a:prstGeom prst="frame">
              <a:avLst>
                <a:gd name="adj1" fmla="val 625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Nuclear Data Working Group</a:t>
              </a:r>
            </a:p>
            <a:p>
              <a:pPr algn="ctr"/>
              <a:r>
                <a:rPr lang="en-US" sz="1400" dirty="0" smtClean="0">
                  <a:solidFill>
                    <a:prstClr val="black"/>
                  </a:solidFill>
                  <a:latin typeface="Helvetica Light"/>
                  <a:cs typeface="Helvetica Light"/>
                </a:rPr>
                <a:t>(C. Romano – ORNL) </a:t>
              </a:r>
            </a:p>
            <a:p>
              <a:pPr algn="ctr"/>
              <a:r>
                <a:rPr lang="en-US" sz="1400" dirty="0" smtClean="0">
                  <a:solidFill>
                    <a:prstClr val="black"/>
                  </a:solidFill>
                  <a:latin typeface="Helvetica Light"/>
                  <a:cs typeface="Helvetica Light"/>
                </a:rPr>
                <a:t>DOE-NP, DOE-NE, NNSA, DTRA, DNDO</a:t>
              </a:r>
              <a:endParaRPr lang="en-US" sz="1400" dirty="0">
                <a:solidFill>
                  <a:prstClr val="black"/>
                </a:solidFill>
                <a:latin typeface="Helvetica Light"/>
                <a:cs typeface="Helvetica Light"/>
              </a:endParaRPr>
            </a:p>
            <a:p>
              <a:pPr algn="ctr"/>
              <a:r>
                <a:rPr lang="en-US" sz="1400" dirty="0" smtClean="0">
                  <a:solidFill>
                    <a:prstClr val="black"/>
                  </a:solidFill>
                  <a:latin typeface="Helvetica Light"/>
                  <a:cs typeface="Helvetica Light"/>
                </a:rPr>
                <a:t>(11/2015, 12/2015, </a:t>
              </a:r>
            </a:p>
            <a:p>
              <a:pPr algn="ctr"/>
              <a:r>
                <a:rPr lang="en-US" sz="1400" dirty="0" smtClean="0">
                  <a:solidFill>
                    <a:prstClr val="black"/>
                  </a:solidFill>
                  <a:latin typeface="Helvetica Light"/>
                  <a:cs typeface="Helvetica Light"/>
                </a:rPr>
                <a:t>2/2016, 3/2016)</a:t>
              </a:r>
              <a:endParaRPr lang="en-US" sz="1200" dirty="0">
                <a:solidFill>
                  <a:prstClr val="black"/>
                </a:solidFill>
                <a:latin typeface="Helvetica Light"/>
                <a:cs typeface="Helvetica Light"/>
              </a:endParaRPr>
            </a:p>
          </p:txBody>
        </p:sp>
        <p:cxnSp>
          <p:nvCxnSpPr>
            <p:cNvPr id="64" name="Straight Connector 63"/>
            <p:cNvCxnSpPr/>
            <p:nvPr/>
          </p:nvCxnSpPr>
          <p:spPr>
            <a:xfrm flipH="1" flipV="1">
              <a:off x="5034779" y="3557701"/>
              <a:ext cx="3886" cy="186288"/>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5473364" y="3563518"/>
              <a:ext cx="3886" cy="186288"/>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5911949" y="3555375"/>
              <a:ext cx="3886" cy="186288"/>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026195" y="3777483"/>
              <a:ext cx="2634249" cy="603"/>
            </a:xfrm>
            <a:prstGeom prst="line">
              <a:avLst/>
            </a:prstGeom>
            <a:ln w="57150" cmpd="sng">
              <a:solidFill>
                <a:srgbClr val="1E497C"/>
              </a:solidFill>
            </a:ln>
          </p:spPr>
          <p:style>
            <a:lnRef idx="2">
              <a:schemeClr val="accent1"/>
            </a:lnRef>
            <a:fillRef idx="0">
              <a:schemeClr val="accent1"/>
            </a:fillRef>
            <a:effectRef idx="1">
              <a:schemeClr val="accent1"/>
            </a:effectRef>
            <a:fontRef idx="minor">
              <a:schemeClr val="tx1"/>
            </a:fontRef>
          </p:style>
        </p:cxnSp>
      </p:grpSp>
      <p:grpSp>
        <p:nvGrpSpPr>
          <p:cNvPr id="93" name="Group 92"/>
          <p:cNvGrpSpPr>
            <a:grpSpLocks noChangeAspect="1"/>
          </p:cNvGrpSpPr>
          <p:nvPr/>
        </p:nvGrpSpPr>
        <p:grpSpPr>
          <a:xfrm>
            <a:off x="4678018" y="2197340"/>
            <a:ext cx="1172772" cy="1106771"/>
            <a:chOff x="768659" y="609599"/>
            <a:chExt cx="5791664" cy="5465727"/>
          </a:xfrm>
        </p:grpSpPr>
        <p:grpSp>
          <p:nvGrpSpPr>
            <p:cNvPr id="94" name="Group 93"/>
            <p:cNvGrpSpPr>
              <a:grpSpLocks noChangeAspect="1"/>
            </p:cNvGrpSpPr>
            <p:nvPr/>
          </p:nvGrpSpPr>
          <p:grpSpPr>
            <a:xfrm>
              <a:off x="768659" y="609599"/>
              <a:ext cx="5791664" cy="5465727"/>
              <a:chOff x="768659" y="609599"/>
              <a:chExt cx="5791664" cy="5465727"/>
            </a:xfrm>
          </p:grpSpPr>
          <p:pic>
            <p:nvPicPr>
              <p:cNvPr id="9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Oval 96"/>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5" name="Picture 4"/>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 name="Group 43"/>
          <p:cNvGrpSpPr/>
          <p:nvPr/>
        </p:nvGrpSpPr>
        <p:grpSpPr>
          <a:xfrm>
            <a:off x="7169426" y="1040941"/>
            <a:ext cx="1884263" cy="3809355"/>
            <a:chOff x="7169426" y="1040941"/>
            <a:chExt cx="1884263" cy="3809355"/>
          </a:xfrm>
        </p:grpSpPr>
        <p:grpSp>
          <p:nvGrpSpPr>
            <p:cNvPr id="43" name="Group 42"/>
            <p:cNvGrpSpPr/>
            <p:nvPr/>
          </p:nvGrpSpPr>
          <p:grpSpPr>
            <a:xfrm>
              <a:off x="7169426" y="3436615"/>
              <a:ext cx="1879069" cy="1413681"/>
              <a:chOff x="7169426" y="3436615"/>
              <a:chExt cx="1879069" cy="1413681"/>
            </a:xfrm>
          </p:grpSpPr>
          <p:sp>
            <p:nvSpPr>
              <p:cNvPr id="20" name="Oval 19"/>
              <p:cNvSpPr/>
              <p:nvPr/>
            </p:nvSpPr>
            <p:spPr>
              <a:xfrm>
                <a:off x="8555482" y="3436615"/>
                <a:ext cx="135100" cy="135100"/>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76" name="Frame 75"/>
              <p:cNvSpPr/>
              <p:nvPr/>
            </p:nvSpPr>
            <p:spPr>
              <a:xfrm>
                <a:off x="7209183" y="3846114"/>
                <a:ext cx="1839312" cy="1004182"/>
              </a:xfrm>
              <a:prstGeom prst="frame">
                <a:avLst>
                  <a:gd name="adj1" fmla="val 6250"/>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NSSC Renewal </a:t>
                </a:r>
              </a:p>
              <a:p>
                <a:pPr algn="ctr"/>
                <a:r>
                  <a:rPr lang="en-US" sz="1400" dirty="0" smtClean="0">
                    <a:solidFill>
                      <a:prstClr val="black"/>
                    </a:solidFill>
                    <a:latin typeface="Helvetica Light"/>
                    <a:cs typeface="Helvetica Light"/>
                  </a:rPr>
                  <a:t>w/new Nuclear Data Crosscutting Area (10/2016)</a:t>
                </a:r>
                <a:endParaRPr lang="en-US" sz="1200" dirty="0">
                  <a:solidFill>
                    <a:prstClr val="black"/>
                  </a:solidFill>
                  <a:latin typeface="Helvetica Light"/>
                  <a:cs typeface="Helvetica Light"/>
                </a:endParaRPr>
              </a:p>
            </p:txBody>
          </p:sp>
          <p:cxnSp>
            <p:nvCxnSpPr>
              <p:cNvPr id="77" name="Straight Connector 76"/>
              <p:cNvCxnSpPr>
                <a:endCxn id="20" idx="4"/>
              </p:cNvCxnSpPr>
              <p:nvPr/>
            </p:nvCxnSpPr>
            <p:spPr>
              <a:xfrm flipH="1" flipV="1">
                <a:off x="8623032" y="3571715"/>
                <a:ext cx="3578" cy="191805"/>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169426" y="3776870"/>
                <a:ext cx="1872974" cy="6862"/>
              </a:xfrm>
              <a:prstGeom prst="line">
                <a:avLst/>
              </a:prstGeom>
              <a:ln w="57150" cmpd="sng">
                <a:solidFill>
                  <a:srgbClr val="1E497C"/>
                </a:solidFill>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7794977" y="1040941"/>
              <a:ext cx="1258712" cy="2519050"/>
              <a:chOff x="7794977" y="1040941"/>
              <a:chExt cx="1258712" cy="2519050"/>
            </a:xfrm>
          </p:grpSpPr>
          <p:sp>
            <p:nvSpPr>
              <p:cNvPr id="103" name="Oval 102"/>
              <p:cNvSpPr/>
              <p:nvPr/>
            </p:nvSpPr>
            <p:spPr>
              <a:xfrm>
                <a:off x="8233059" y="3424891"/>
                <a:ext cx="135100" cy="135100"/>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104" name="Straight Connector 103"/>
              <p:cNvCxnSpPr/>
              <p:nvPr/>
            </p:nvCxnSpPr>
            <p:spPr>
              <a:xfrm flipH="1" flipV="1">
                <a:off x="8286044" y="1905365"/>
                <a:ext cx="8871" cy="1510388"/>
              </a:xfrm>
              <a:prstGeom prst="line">
                <a:avLst/>
              </a:prstGeom>
              <a:ln w="28575" cmpd="sng">
                <a:solidFill>
                  <a:srgbClr val="215968"/>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7794978" y="1877143"/>
                <a:ext cx="1258711" cy="0"/>
              </a:xfrm>
              <a:prstGeom prst="line">
                <a:avLst/>
              </a:prstGeom>
              <a:ln w="57150" cmpd="sng">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2" name="Frame 111"/>
              <p:cNvSpPr/>
              <p:nvPr/>
            </p:nvSpPr>
            <p:spPr>
              <a:xfrm>
                <a:off x="7794977" y="1040941"/>
                <a:ext cx="1252393" cy="774144"/>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prstClr val="black"/>
                    </a:solidFill>
                    <a:latin typeface="Helvetica Light"/>
                    <a:cs typeface="Helvetica Light"/>
                  </a:rPr>
                  <a:t>NDNCBS Notre Dame</a:t>
                </a:r>
              </a:p>
              <a:p>
                <a:pPr algn="ctr"/>
                <a:r>
                  <a:rPr lang="en-US" sz="1400" dirty="0" smtClean="0">
                    <a:solidFill>
                      <a:prstClr val="black"/>
                    </a:solidFill>
                    <a:latin typeface="Helvetica Light"/>
                    <a:cs typeface="Helvetica Light"/>
                  </a:rPr>
                  <a:t>(8/2016)</a:t>
                </a:r>
                <a:endParaRPr lang="en-US" sz="1600" dirty="0">
                  <a:solidFill>
                    <a:prstClr val="black"/>
                  </a:solidFill>
                  <a:latin typeface="Helvetica Light"/>
                  <a:cs typeface="Helvetica Light"/>
                </a:endParaRPr>
              </a:p>
            </p:txBody>
          </p:sp>
        </p:grpSp>
      </p:grpSp>
      <p:grpSp>
        <p:nvGrpSpPr>
          <p:cNvPr id="10" name="Group 9"/>
          <p:cNvGrpSpPr/>
          <p:nvPr/>
        </p:nvGrpSpPr>
        <p:grpSpPr>
          <a:xfrm>
            <a:off x="318052" y="3975652"/>
            <a:ext cx="3101009" cy="1987826"/>
            <a:chOff x="318052" y="3975652"/>
            <a:chExt cx="3101009" cy="1987826"/>
          </a:xfrm>
        </p:grpSpPr>
        <p:sp>
          <p:nvSpPr>
            <p:cNvPr id="59" name="Frame 58"/>
            <p:cNvSpPr/>
            <p:nvPr/>
          </p:nvSpPr>
          <p:spPr>
            <a:xfrm>
              <a:off x="318052" y="4678017"/>
              <a:ext cx="3101009" cy="1285461"/>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u="sng" dirty="0" smtClean="0">
                  <a:solidFill>
                    <a:schemeClr val="tx1"/>
                  </a:solidFill>
                  <a:latin typeface="Helvetica Light"/>
                  <a:cs typeface="Helvetica Light"/>
                </a:rPr>
                <a:t>New USNDP Mission Statement</a:t>
              </a:r>
              <a:r>
                <a:rPr lang="en-US" sz="1400" dirty="0" smtClean="0">
                  <a:solidFill>
                    <a:schemeClr val="tx1"/>
                  </a:solidFill>
                  <a:latin typeface="Helvetica Light"/>
                  <a:cs typeface="Helvetica Light"/>
                </a:rPr>
                <a:t>: </a:t>
              </a:r>
              <a:r>
                <a:rPr lang="en-US" sz="1400" i="1" dirty="0" smtClean="0">
                  <a:solidFill>
                    <a:schemeClr val="tx1"/>
                  </a:solidFill>
                  <a:latin typeface="Helvetica" charset="0"/>
                  <a:ea typeface="Helvetica" charset="0"/>
                  <a:cs typeface="Helvetica" charset="0"/>
                </a:rPr>
                <a:t>…. </a:t>
              </a:r>
              <a:r>
                <a:rPr lang="en-US" sz="1400" i="1" dirty="0">
                  <a:solidFill>
                    <a:schemeClr val="tx1"/>
                  </a:solidFill>
                  <a:latin typeface="Helvetica" charset="0"/>
                  <a:ea typeface="Helvetica" charset="0"/>
                  <a:cs typeface="Helvetica" charset="0"/>
                </a:rPr>
                <a:t>The USNDP also addresses gaps in the data, through targeted experimental studies and the use of theoretical models</a:t>
              </a:r>
              <a:r>
                <a:rPr lang="en-US" sz="1400" i="1" dirty="0" smtClean="0">
                  <a:solidFill>
                    <a:schemeClr val="tx1"/>
                  </a:solidFill>
                  <a:latin typeface="Helvetica" charset="0"/>
                  <a:ea typeface="Helvetica" charset="0"/>
                  <a:cs typeface="Helvetica" charset="0"/>
                </a:rPr>
                <a:t>.</a:t>
              </a:r>
              <a:endParaRPr lang="en-US" sz="1400" dirty="0" smtClean="0">
                <a:solidFill>
                  <a:schemeClr val="tx1"/>
                </a:solidFill>
                <a:latin typeface="Helvetica Light"/>
                <a:cs typeface="Helvetica Light"/>
              </a:endParaRPr>
            </a:p>
          </p:txBody>
        </p:sp>
        <p:cxnSp>
          <p:nvCxnSpPr>
            <p:cNvPr id="60" name="Straight Connector 59"/>
            <p:cNvCxnSpPr>
              <a:endCxn id="8" idx="2"/>
            </p:cNvCxnSpPr>
            <p:nvPr/>
          </p:nvCxnSpPr>
          <p:spPr>
            <a:xfrm flipV="1">
              <a:off x="1033670" y="3975652"/>
              <a:ext cx="14280" cy="68911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238539" y="914401"/>
            <a:ext cx="2570922" cy="2670567"/>
            <a:chOff x="238539" y="914401"/>
            <a:chExt cx="2570922" cy="2670567"/>
          </a:xfrm>
        </p:grpSpPr>
        <p:sp>
          <p:nvSpPr>
            <p:cNvPr id="15" name="Oval 14"/>
            <p:cNvSpPr/>
            <p:nvPr/>
          </p:nvSpPr>
          <p:spPr>
            <a:xfrm>
              <a:off x="2332149" y="3449868"/>
              <a:ext cx="135100" cy="135100"/>
            </a:xfrm>
            <a:prstGeom prst="ellipse">
              <a:avLst/>
            </a:prstGeom>
            <a:solidFill>
              <a:srgbClr val="5F4A7B"/>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33" name="Straight Connector 32"/>
            <p:cNvCxnSpPr/>
            <p:nvPr/>
          </p:nvCxnSpPr>
          <p:spPr>
            <a:xfrm flipH="1" flipV="1">
              <a:off x="2398643" y="2676939"/>
              <a:ext cx="689" cy="775648"/>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81" name="image09.jpg" descr="P5280076-1024x460.jpg"/>
            <p:cNvPicPr/>
            <p:nvPr/>
          </p:nvPicPr>
          <p:blipFill>
            <a:blip r:embed="rId6" cstate="hqprint">
              <a:extLst>
                <a:ext uri="{28A0092B-C50C-407E-A947-70E740481C1C}">
                  <a14:useLocalDpi xmlns:a14="http://schemas.microsoft.com/office/drawing/2010/main"/>
                </a:ext>
              </a:extLst>
            </a:blip>
            <a:srcRect/>
            <a:stretch>
              <a:fillRect/>
            </a:stretch>
          </p:blipFill>
          <p:spPr>
            <a:xfrm>
              <a:off x="238539" y="1495377"/>
              <a:ext cx="2570922" cy="1261075"/>
            </a:xfrm>
            <a:prstGeom prst="rect">
              <a:avLst/>
            </a:prstGeom>
            <a:ln/>
          </p:spPr>
        </p:pic>
        <p:sp>
          <p:nvSpPr>
            <p:cNvPr id="68" name="Frame 67"/>
            <p:cNvSpPr/>
            <p:nvPr/>
          </p:nvSpPr>
          <p:spPr>
            <a:xfrm>
              <a:off x="238539" y="914401"/>
              <a:ext cx="2557670" cy="622004"/>
            </a:xfrm>
            <a:prstGeom prst="frame">
              <a:avLst>
                <a:gd name="adj1" fmla="val 6250"/>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solidFill>
                    <a:prstClr val="black"/>
                  </a:solidFill>
                  <a:latin typeface="Helvetica Light"/>
                  <a:cs typeface="Helvetica Light"/>
                </a:rPr>
                <a:t>NDNCA Workshop </a:t>
              </a:r>
              <a:r>
                <a:rPr lang="en-US" sz="1600" smtClean="0">
                  <a:solidFill>
                    <a:prstClr val="black"/>
                  </a:solidFill>
                  <a:latin typeface="Helvetica Light"/>
                  <a:cs typeface="Helvetica Light"/>
                </a:rPr>
                <a:t>(5/2015</a:t>
              </a:r>
              <a:r>
                <a:rPr lang="en-US" sz="1600" dirty="0" smtClean="0">
                  <a:solidFill>
                    <a:prstClr val="black"/>
                  </a:solidFill>
                  <a:latin typeface="Helvetica Light"/>
                  <a:cs typeface="Helvetica Light"/>
                </a:rPr>
                <a:t>)</a:t>
              </a:r>
              <a:endParaRPr lang="en-US" dirty="0">
                <a:solidFill>
                  <a:prstClr val="black"/>
                </a:solidFill>
                <a:latin typeface="Helvetica Light"/>
                <a:cs typeface="Helvetica Light"/>
              </a:endParaRPr>
            </a:p>
          </p:txBody>
        </p:sp>
      </p:grpSp>
    </p:spTree>
    <p:extLst>
      <p:ext uri="{BB962C8B-B14F-4D97-AF65-F5344CB8AC3E}">
        <p14:creationId xmlns:p14="http://schemas.microsoft.com/office/powerpoint/2010/main" val="180578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dissolv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199859" y="1517185"/>
            <a:ext cx="5327375" cy="4199748"/>
          </a:xfrm>
          <a:prstGeom prst="rect">
            <a:avLst/>
          </a:prstGeom>
        </p:spPr>
      </p:pic>
      <p:sp>
        <p:nvSpPr>
          <p:cNvPr id="8" name="Title Placeholder 1"/>
          <p:cNvSpPr txBox="1">
            <a:spLocks/>
          </p:cNvSpPr>
          <p:nvPr/>
        </p:nvSpPr>
        <p:spPr bwMode="auto">
          <a:xfrm>
            <a:off x="1" y="478975"/>
            <a:ext cx="9143999" cy="616020"/>
          </a:xfrm>
          <a:prstGeom prst="rect">
            <a:avLst/>
          </a:prstGeom>
          <a:solidFill>
            <a:srgbClr val="1F497D"/>
          </a:solidFill>
          <a:ln w="9525">
            <a:noFill/>
            <a:miter lim="800000"/>
            <a:headEnd/>
            <a:tailEnd/>
          </a:ln>
        </p:spPr>
        <p:txBody>
          <a:bodyPr vert="horz" wrap="square" lIns="91416" tIns="45709" rIns="91416" bIns="45709"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lstStyle/>
          <a:p>
            <a:r>
              <a:rPr lang="en-US" sz="2400" dirty="0" smtClean="0">
                <a:latin typeface="Helvetica" charset="0"/>
                <a:ea typeface="Helvetica" charset="0"/>
                <a:cs typeface="Helvetica" charset="0"/>
              </a:rPr>
              <a:t/>
            </a:r>
            <a:br>
              <a:rPr lang="en-US" sz="2400" dirty="0" smtClean="0">
                <a:latin typeface="Helvetica" charset="0"/>
                <a:ea typeface="Helvetica" charset="0"/>
                <a:cs typeface="Helvetica" charset="0"/>
              </a:rPr>
            </a:br>
            <a:r>
              <a:rPr lang="en-US" sz="2400" dirty="0" smtClean="0">
                <a:latin typeface="Helvetica" charset="0"/>
                <a:ea typeface="Helvetica" charset="0"/>
                <a:cs typeface="Helvetica" charset="0"/>
              </a:rPr>
              <a:t>NDNCA led to the Nuclear Data Working Group (NDWG) to look for ways to jointly fund high-priority nuclear data needs </a:t>
            </a:r>
            <a:endParaRPr lang="en-US" sz="2400" dirty="0">
              <a:latin typeface="Helvetica" charset="0"/>
              <a:ea typeface="Helvetica" charset="0"/>
              <a:cs typeface="Helvetica" charset="0"/>
            </a:endParaRPr>
          </a:p>
        </p:txBody>
      </p:sp>
      <p:sp>
        <p:nvSpPr>
          <p:cNvPr id="7" name="TextBox 6"/>
          <p:cNvSpPr txBox="1"/>
          <p:nvPr/>
        </p:nvSpPr>
        <p:spPr>
          <a:xfrm>
            <a:off x="763105" y="5893904"/>
            <a:ext cx="7772400" cy="461665"/>
          </a:xfrm>
          <a:prstGeom prst="rect">
            <a:avLst/>
          </a:prstGeom>
          <a:solidFill>
            <a:srgbClr val="FFFF00"/>
          </a:solidFill>
          <a:ln>
            <a:solidFill>
              <a:schemeClr val="tx1"/>
            </a:solidFill>
          </a:ln>
        </p:spPr>
        <p:txBody>
          <a:bodyPr wrap="square" rtlCol="0">
            <a:spAutoFit/>
          </a:bodyPr>
          <a:lstStyle/>
          <a:p>
            <a:pPr algn="ctr"/>
            <a:r>
              <a:rPr lang="en-US" sz="2400" dirty="0" smtClean="0">
                <a:latin typeface="Times New Roman"/>
                <a:cs typeface="Times New Roman"/>
              </a:rPr>
              <a:t>Presentations were made in Washington on April 14, 2016</a:t>
            </a:r>
            <a:endParaRPr lang="en-US" sz="2400" dirty="0">
              <a:latin typeface="Times New Roman"/>
              <a:cs typeface="Times New Roman"/>
            </a:endParaRPr>
          </a:p>
        </p:txBody>
      </p:sp>
      <p:pic>
        <p:nvPicPr>
          <p:cNvPr id="4" name="Picture 3"/>
          <p:cNvPicPr>
            <a:picLocks noChangeAspect="1"/>
          </p:cNvPicPr>
          <p:nvPr/>
        </p:nvPicPr>
        <p:blipFill>
          <a:blip r:embed="rId3"/>
          <a:stretch>
            <a:fillRect/>
          </a:stretch>
        </p:blipFill>
        <p:spPr>
          <a:xfrm>
            <a:off x="278296" y="1449182"/>
            <a:ext cx="2756452" cy="777862"/>
          </a:xfrm>
          <a:prstGeom prst="rect">
            <a:avLst/>
          </a:prstGeom>
        </p:spPr>
      </p:pic>
      <p:pic>
        <p:nvPicPr>
          <p:cNvPr id="6" name="Picture 5"/>
          <p:cNvPicPr>
            <a:picLocks noChangeAspect="1"/>
          </p:cNvPicPr>
          <p:nvPr/>
        </p:nvPicPr>
        <p:blipFill>
          <a:blip r:embed="rId4"/>
          <a:stretch>
            <a:fillRect/>
          </a:stretch>
        </p:blipFill>
        <p:spPr>
          <a:xfrm>
            <a:off x="509105" y="4261285"/>
            <a:ext cx="2406374" cy="768189"/>
          </a:xfrm>
          <a:prstGeom prst="rect">
            <a:avLst/>
          </a:prstGeom>
        </p:spPr>
      </p:pic>
      <p:pic>
        <p:nvPicPr>
          <p:cNvPr id="9" name="Picture 8"/>
          <p:cNvPicPr>
            <a:picLocks noChangeAspect="1"/>
          </p:cNvPicPr>
          <p:nvPr/>
        </p:nvPicPr>
        <p:blipFill>
          <a:blip r:embed="rId5"/>
          <a:stretch>
            <a:fillRect/>
          </a:stretch>
        </p:blipFill>
        <p:spPr>
          <a:xfrm>
            <a:off x="6506817" y="1553818"/>
            <a:ext cx="2302565" cy="882650"/>
          </a:xfrm>
          <a:prstGeom prst="rect">
            <a:avLst/>
          </a:prstGeom>
        </p:spPr>
      </p:pic>
      <p:pic>
        <p:nvPicPr>
          <p:cNvPr id="10" name="Picture 9"/>
          <p:cNvPicPr>
            <a:picLocks noChangeAspect="1"/>
          </p:cNvPicPr>
          <p:nvPr/>
        </p:nvPicPr>
        <p:blipFill>
          <a:blip r:embed="rId6"/>
          <a:stretch>
            <a:fillRect/>
          </a:stretch>
        </p:blipFill>
        <p:spPr>
          <a:xfrm>
            <a:off x="473764" y="2385390"/>
            <a:ext cx="1417984" cy="1417984"/>
          </a:xfrm>
          <a:prstGeom prst="rect">
            <a:avLst/>
          </a:prstGeom>
        </p:spPr>
      </p:pic>
      <p:pic>
        <p:nvPicPr>
          <p:cNvPr id="11" name="Picture 10"/>
          <p:cNvPicPr>
            <a:picLocks noChangeAspect="1"/>
          </p:cNvPicPr>
          <p:nvPr/>
        </p:nvPicPr>
        <p:blipFill>
          <a:blip r:embed="rId7"/>
          <a:stretch>
            <a:fillRect/>
          </a:stretch>
        </p:blipFill>
        <p:spPr>
          <a:xfrm>
            <a:off x="7271027" y="2474844"/>
            <a:ext cx="1395896" cy="1395896"/>
          </a:xfrm>
          <a:prstGeom prst="rect">
            <a:avLst/>
          </a:prstGeom>
        </p:spPr>
      </p:pic>
      <p:pic>
        <p:nvPicPr>
          <p:cNvPr id="13" name="Picture 12"/>
          <p:cNvPicPr>
            <a:picLocks noChangeAspect="1"/>
          </p:cNvPicPr>
          <p:nvPr/>
        </p:nvPicPr>
        <p:blipFill>
          <a:blip r:embed="rId8"/>
          <a:stretch>
            <a:fillRect/>
          </a:stretch>
        </p:blipFill>
        <p:spPr>
          <a:xfrm>
            <a:off x="6692348" y="4217863"/>
            <a:ext cx="2186610" cy="675225"/>
          </a:xfrm>
          <a:prstGeom prst="rect">
            <a:avLst/>
          </a:prstGeom>
        </p:spPr>
      </p:pic>
    </p:spTree>
    <p:extLst>
      <p:ext uri="{BB962C8B-B14F-4D97-AF65-F5344CB8AC3E}">
        <p14:creationId xmlns:p14="http://schemas.microsoft.com/office/powerpoint/2010/main" val="205168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12"/>
          <p:cNvSpPr txBox="1">
            <a:spLocks noChangeArrowheads="1"/>
          </p:cNvSpPr>
          <p:nvPr/>
        </p:nvSpPr>
        <p:spPr bwMode="auto">
          <a:xfrm>
            <a:off x="533400" y="6248400"/>
            <a:ext cx="3352800"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a:spcBef>
                <a:spcPct val="50000"/>
              </a:spcBef>
            </a:pPr>
            <a:endParaRPr lang="en-US" sz="1400" dirty="0">
              <a:solidFill>
                <a:srgbClr val="0039A6"/>
              </a:solidFill>
              <a:latin typeface="Impact" charset="0"/>
              <a:cs typeface="MS PGothic" charset="0"/>
            </a:endParaRPr>
          </a:p>
        </p:txBody>
      </p:sp>
      <p:sp>
        <p:nvSpPr>
          <p:cNvPr id="2" name="TextBox 1"/>
          <p:cNvSpPr txBox="1"/>
          <p:nvPr/>
        </p:nvSpPr>
        <p:spPr>
          <a:xfrm>
            <a:off x="296618" y="5274819"/>
            <a:ext cx="8550772" cy="707886"/>
          </a:xfrm>
          <a:prstGeom prst="rect">
            <a:avLst/>
          </a:prstGeom>
          <a:solidFill>
            <a:srgbClr val="FFFF00"/>
          </a:solidFill>
          <a:ln>
            <a:solidFill>
              <a:srgbClr val="000000"/>
            </a:solidFill>
          </a:ln>
        </p:spPr>
        <p:txBody>
          <a:bodyPr wrap="square" rtlCol="0">
            <a:spAutoFit/>
          </a:bodyPr>
          <a:lstStyle/>
          <a:p>
            <a:pPr algn="ctr"/>
            <a:r>
              <a:rPr lang="en-US" sz="2000" i="1" dirty="0" smtClean="0">
                <a:latin typeface="Helvetica" charset="0"/>
                <a:ea typeface="Helvetica" charset="0"/>
                <a:cs typeface="Helvetica" charset="0"/>
              </a:rPr>
              <a:t>DOE-NP is leading a new Interagency Group of Program Managers charged with determining how to address these needs</a:t>
            </a:r>
            <a:endParaRPr lang="en-US" sz="2000" i="1" dirty="0">
              <a:latin typeface="Helvetica" charset="0"/>
              <a:ea typeface="Helvetica" charset="0"/>
              <a:cs typeface="Helvetica" charset="0"/>
            </a:endParaRPr>
          </a:p>
        </p:txBody>
      </p:sp>
      <p:sp>
        <p:nvSpPr>
          <p:cNvPr id="4" name="Rectangle 3"/>
          <p:cNvSpPr/>
          <p:nvPr/>
        </p:nvSpPr>
        <p:spPr>
          <a:xfrm>
            <a:off x="294640" y="1996199"/>
            <a:ext cx="6797039" cy="3077766"/>
          </a:xfrm>
          <a:prstGeom prst="rect">
            <a:avLst/>
          </a:prstGeom>
        </p:spPr>
        <p:txBody>
          <a:bodyPr wrap="square">
            <a:spAutoFit/>
          </a:bodyPr>
          <a:lstStyle/>
          <a:p>
            <a:pPr marL="342900" indent="-342900">
              <a:buFont typeface="+mj-lt"/>
              <a:buAutoNum type="arabicPeriod"/>
            </a:pPr>
            <a:r>
              <a:rPr lang="en-US" sz="2000" b="1" i="1" dirty="0" smtClean="0">
                <a:latin typeface="Times New Roman"/>
                <a:cs typeface="Times New Roman"/>
              </a:rPr>
              <a:t>Revitalizing the Nuclear Data Pipeline </a:t>
            </a:r>
            <a:endParaRPr lang="en-US" sz="2000" b="1" i="1" dirty="0">
              <a:latin typeface="Times New Roman"/>
              <a:cs typeface="Times New Roman"/>
            </a:endParaRPr>
          </a:p>
          <a:p>
            <a:pPr marL="228600" indent="-228600">
              <a:buFont typeface="+mj-lt"/>
              <a:buAutoNum type="arabicPeriod"/>
            </a:pPr>
            <a:endParaRPr lang="en-US" sz="800" b="0" dirty="0">
              <a:latin typeface="Times New Roman"/>
              <a:cs typeface="Times New Roman"/>
            </a:endParaRPr>
          </a:p>
          <a:p>
            <a:pPr marL="342900" indent="-342900">
              <a:buFont typeface="+mj-lt"/>
              <a:buAutoNum type="arabicPeriod"/>
            </a:pPr>
            <a:r>
              <a:rPr lang="en-US" sz="2000" b="1" i="1" dirty="0" smtClean="0">
                <a:latin typeface="Times New Roman"/>
                <a:cs typeface="Times New Roman"/>
              </a:rPr>
              <a:t>Expanding Covariance Data and its use</a:t>
            </a:r>
          </a:p>
          <a:p>
            <a:pPr marL="342900" indent="-342900">
              <a:buFont typeface="+mj-lt"/>
              <a:buAutoNum type="arabicPeriod"/>
            </a:pPr>
            <a:endParaRPr lang="en-US" sz="700" b="0" dirty="0">
              <a:latin typeface="Times New Roman"/>
              <a:cs typeface="Times New Roman"/>
            </a:endParaRPr>
          </a:p>
          <a:p>
            <a:pPr marL="342900" indent="-342900">
              <a:buFont typeface="+mj-lt"/>
              <a:buAutoNum type="arabicPeriod"/>
            </a:pPr>
            <a:r>
              <a:rPr lang="en-US" sz="2000" b="1" i="1" dirty="0" smtClean="0">
                <a:latin typeface="Times New Roman"/>
                <a:cs typeface="Times New Roman"/>
              </a:rPr>
              <a:t>Improved Scattering Data for Neutron Transport</a:t>
            </a:r>
            <a:endParaRPr lang="en-US" sz="2000" b="1" i="1" dirty="0">
              <a:latin typeface="Times New Roman"/>
              <a:cs typeface="Times New Roman"/>
            </a:endParaRPr>
          </a:p>
          <a:p>
            <a:pPr marL="228600" indent="-228600">
              <a:buFont typeface="+mj-lt"/>
              <a:buAutoNum type="arabicPeriod"/>
            </a:pPr>
            <a:endParaRPr lang="en-US" sz="700" b="0" dirty="0" smtClean="0">
              <a:latin typeface="Times New Roman"/>
              <a:cs typeface="Times New Roman"/>
            </a:endParaRPr>
          </a:p>
          <a:p>
            <a:pPr marL="342900" indent="-342900">
              <a:buFont typeface="+mj-lt"/>
              <a:buAutoNum type="arabicPeriod"/>
            </a:pPr>
            <a:r>
              <a:rPr lang="en-US" sz="2000" dirty="0" smtClean="0">
                <a:latin typeface="Times New Roman"/>
                <a:cs typeface="Times New Roman"/>
              </a:rPr>
              <a:t>Upgrading Capture Gamma-ray Data in ENDF</a:t>
            </a:r>
            <a:endParaRPr lang="en-US" sz="2000" b="0" dirty="0" smtClean="0">
              <a:latin typeface="Times New Roman"/>
              <a:cs typeface="Times New Roman"/>
            </a:endParaRPr>
          </a:p>
          <a:p>
            <a:pPr marL="228600" indent="-228600">
              <a:buFont typeface="+mj-lt"/>
              <a:buAutoNum type="arabicPeriod"/>
            </a:pPr>
            <a:endParaRPr lang="en-US" sz="700" b="0" dirty="0" smtClean="0">
              <a:latin typeface="Times New Roman"/>
              <a:cs typeface="Times New Roman"/>
            </a:endParaRPr>
          </a:p>
          <a:p>
            <a:pPr marL="342900" indent="-342900">
              <a:buFont typeface="+mj-lt"/>
              <a:buAutoNum type="arabicPeriod"/>
            </a:pPr>
            <a:r>
              <a:rPr lang="en-US" sz="2000" b="1" i="1" dirty="0" smtClean="0">
                <a:latin typeface="Times New Roman"/>
                <a:cs typeface="Times New Roman"/>
              </a:rPr>
              <a:t>Improvised Theory, Modeling and Evaluation of Fission Fragment Yields</a:t>
            </a:r>
          </a:p>
          <a:p>
            <a:pPr marL="342900" indent="-342900">
              <a:buFont typeface="+mj-lt"/>
              <a:buAutoNum type="arabicPeriod"/>
            </a:pPr>
            <a:r>
              <a:rPr lang="en-US" sz="2000" dirty="0" smtClean="0">
                <a:latin typeface="Times New Roman"/>
                <a:cs typeface="Times New Roman"/>
              </a:rPr>
              <a:t>Nuclear Fission Experiments</a:t>
            </a:r>
            <a:endParaRPr lang="en-US" sz="700" dirty="0" smtClean="0">
              <a:latin typeface="Times New Roman"/>
              <a:cs typeface="Times New Roman"/>
            </a:endParaRPr>
          </a:p>
          <a:p>
            <a:pPr marL="342900" indent="-342900">
              <a:buFont typeface="+mj-lt"/>
              <a:buAutoNum type="arabicPeriod"/>
            </a:pPr>
            <a:endParaRPr lang="en-US" sz="500" dirty="0" smtClean="0">
              <a:latin typeface="Times New Roman"/>
              <a:cs typeface="Times New Roman"/>
            </a:endParaRPr>
          </a:p>
          <a:p>
            <a:pPr marL="342900" indent="-342900">
              <a:buFont typeface="+mj-lt"/>
              <a:buAutoNum type="arabicPeriod"/>
            </a:pPr>
            <a:r>
              <a:rPr lang="en-US" sz="2000" dirty="0">
                <a:latin typeface="Times New Roman"/>
                <a:cs typeface="Times New Roman"/>
              </a:rPr>
              <a:t>Reestablishment of Actinide Target Production </a:t>
            </a:r>
            <a:r>
              <a:rPr lang="en-US" sz="2000" dirty="0" smtClean="0">
                <a:latin typeface="Times New Roman"/>
                <a:cs typeface="Times New Roman"/>
              </a:rPr>
              <a:t>Capabilities</a:t>
            </a:r>
            <a:endParaRPr lang="en-US" sz="2000" b="0" dirty="0">
              <a:latin typeface="Times New Roman"/>
              <a:cs typeface="Times New Roman"/>
            </a:endParaRPr>
          </a:p>
        </p:txBody>
      </p:sp>
      <p:sp>
        <p:nvSpPr>
          <p:cNvPr id="17" name="Title 1"/>
          <p:cNvSpPr>
            <a:spLocks noGrp="1"/>
          </p:cNvSpPr>
          <p:nvPr>
            <p:ph type="title"/>
          </p:nvPr>
        </p:nvSpPr>
        <p:spPr>
          <a:xfrm>
            <a:off x="5" y="2"/>
            <a:ext cx="9143999" cy="1076958"/>
          </a:xfrm>
        </p:spPr>
        <p:txBody>
          <a:bodyPr/>
          <a:lstStyle/>
          <a:p>
            <a:r>
              <a:rPr lang="en-US" sz="2400" dirty="0" smtClean="0">
                <a:latin typeface="Helvetica" charset="0"/>
                <a:ea typeface="Helvetica" charset="0"/>
                <a:cs typeface="Helvetica" charset="0"/>
              </a:rPr>
              <a:t>The Nuclear Data Working Group under the leadership of Cathy Romano (ORNL) developed a multi-agency 5-year proposal to address cross-cutting nuclear data needs</a:t>
            </a:r>
            <a:endParaRPr lang="en-US" sz="2400" dirty="0">
              <a:latin typeface="Helvetica" charset="0"/>
              <a:ea typeface="Helvetica" charset="0"/>
              <a:cs typeface="Helvetica" charset="0"/>
            </a:endParaRPr>
          </a:p>
        </p:txBody>
      </p:sp>
      <p:grpSp>
        <p:nvGrpSpPr>
          <p:cNvPr id="9" name="Group 8"/>
          <p:cNvGrpSpPr>
            <a:grpSpLocks noChangeAspect="1"/>
          </p:cNvGrpSpPr>
          <p:nvPr/>
        </p:nvGrpSpPr>
        <p:grpSpPr>
          <a:xfrm>
            <a:off x="6600132" y="2072641"/>
            <a:ext cx="2325428" cy="2194560"/>
            <a:chOff x="768659" y="609599"/>
            <a:chExt cx="5791664" cy="5465727"/>
          </a:xfrm>
        </p:grpSpPr>
        <p:grpSp>
          <p:nvGrpSpPr>
            <p:cNvPr id="10" name="Group 9"/>
            <p:cNvGrpSpPr>
              <a:grpSpLocks noChangeAspect="1"/>
            </p:cNvGrpSpPr>
            <p:nvPr/>
          </p:nvGrpSpPr>
          <p:grpSpPr>
            <a:xfrm>
              <a:off x="768659" y="609599"/>
              <a:ext cx="5791664" cy="5465727"/>
              <a:chOff x="768659" y="609599"/>
              <a:chExt cx="5791664" cy="5465727"/>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518161" y="1168400"/>
            <a:ext cx="8219440" cy="707886"/>
          </a:xfrm>
          <a:prstGeom prst="rect">
            <a:avLst/>
          </a:prstGeom>
          <a:noFill/>
        </p:spPr>
        <p:txBody>
          <a:bodyPr wrap="square" rtlCol="0">
            <a:spAutoFit/>
          </a:bodyPr>
          <a:lstStyle/>
          <a:p>
            <a:pPr algn="ctr"/>
            <a:r>
              <a:rPr lang="en-US" sz="2000" i="1" dirty="0" smtClean="0"/>
              <a:t>Proposals presented to Program Managers from DOE (7 offices), DTRA and DHS - Washington DC (4/14/16)</a:t>
            </a:r>
            <a:endParaRPr lang="en-US" sz="2000" i="1" dirty="0"/>
          </a:p>
        </p:txBody>
      </p:sp>
    </p:spTree>
    <p:extLst>
      <p:ext uri="{BB962C8B-B14F-4D97-AF65-F5344CB8AC3E}">
        <p14:creationId xmlns:p14="http://schemas.microsoft.com/office/powerpoint/2010/main" val="212492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4" y="16985"/>
            <a:ext cx="9143999" cy="705554"/>
          </a:xfrm>
        </p:spPr>
        <p:txBody>
          <a:bodyPr/>
          <a:lstStyle/>
          <a:p>
            <a:r>
              <a:rPr lang="en-US" sz="2400" dirty="0" smtClean="0">
                <a:latin typeface="Helvetica" charset="0"/>
                <a:ea typeface="Helvetica" charset="0"/>
                <a:cs typeface="Helvetica" charset="0"/>
              </a:rPr>
              <a:t>The non-USNDP NDWG Proposals</a:t>
            </a:r>
            <a:endParaRPr lang="en-US" sz="2400" dirty="0">
              <a:latin typeface="Helvetica" charset="0"/>
              <a:ea typeface="Helvetica" charset="0"/>
              <a:cs typeface="Helvetica" charset="0"/>
            </a:endParaRPr>
          </a:p>
        </p:txBody>
      </p:sp>
      <p:pic>
        <p:nvPicPr>
          <p:cNvPr id="20" name="Picture 19"/>
          <p:cNvPicPr>
            <a:picLocks noChangeAspect="1"/>
          </p:cNvPicPr>
          <p:nvPr/>
        </p:nvPicPr>
        <p:blipFill rotWithShape="1">
          <a:blip r:embed="rId2"/>
          <a:srcRect t="8537"/>
          <a:stretch/>
        </p:blipFill>
        <p:spPr>
          <a:xfrm>
            <a:off x="6244981" y="4010029"/>
            <a:ext cx="2673872" cy="1981739"/>
          </a:xfrm>
          <a:prstGeom prst="rect">
            <a:avLst/>
          </a:prstGeom>
        </p:spPr>
      </p:pic>
      <p:sp>
        <p:nvSpPr>
          <p:cNvPr id="21" name="TextBox 20"/>
          <p:cNvSpPr txBox="1"/>
          <p:nvPr/>
        </p:nvSpPr>
        <p:spPr>
          <a:xfrm>
            <a:off x="6264288" y="3411355"/>
            <a:ext cx="2635259" cy="584775"/>
          </a:xfrm>
          <a:prstGeom prst="rect">
            <a:avLst/>
          </a:prstGeom>
          <a:solidFill>
            <a:schemeClr val="bg1"/>
          </a:solidFill>
          <a:ln w="28575">
            <a:solidFill>
              <a:schemeClr val="tx1"/>
            </a:solidFill>
          </a:ln>
        </p:spPr>
        <p:txBody>
          <a:bodyPr wrap="square" rtlCol="0">
            <a:spAutoFit/>
          </a:bodyPr>
          <a:lstStyle/>
          <a:p>
            <a:pPr algn="ctr"/>
            <a:r>
              <a:rPr lang="en-US" sz="1600" dirty="0" smtClean="0"/>
              <a:t>Actinide Targetry</a:t>
            </a:r>
          </a:p>
          <a:p>
            <a:pPr algn="ctr"/>
            <a:r>
              <a:rPr lang="en-US" sz="1600" dirty="0" smtClean="0"/>
              <a:t>(C. Romano)</a:t>
            </a:r>
            <a:endParaRPr lang="en-US" sz="1600" dirty="0"/>
          </a:p>
        </p:txBody>
      </p:sp>
      <p:pic>
        <p:nvPicPr>
          <p:cNvPr id="22" name="Picture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237" y="4010029"/>
            <a:ext cx="2663686" cy="1981739"/>
          </a:xfrm>
          <a:prstGeom prst="rect">
            <a:avLst/>
          </a:prstGeom>
          <a:ln w="28575">
            <a:solidFill>
              <a:schemeClr val="tx1"/>
            </a:solidFill>
          </a:ln>
        </p:spPr>
      </p:pic>
      <p:sp>
        <p:nvSpPr>
          <p:cNvPr id="23" name="TextBox 22"/>
          <p:cNvSpPr txBox="1"/>
          <p:nvPr/>
        </p:nvSpPr>
        <p:spPr>
          <a:xfrm>
            <a:off x="285912" y="3399579"/>
            <a:ext cx="2698827" cy="584775"/>
          </a:xfrm>
          <a:prstGeom prst="rect">
            <a:avLst/>
          </a:prstGeom>
          <a:noFill/>
          <a:ln w="28575">
            <a:solidFill>
              <a:schemeClr val="tx1"/>
            </a:solidFill>
          </a:ln>
        </p:spPr>
        <p:txBody>
          <a:bodyPr wrap="square" rtlCol="0">
            <a:spAutoFit/>
          </a:bodyPr>
          <a:lstStyle/>
          <a:p>
            <a:pPr algn="ctr"/>
            <a:r>
              <a:rPr lang="en-US" sz="1600" dirty="0" smtClean="0"/>
              <a:t>Capture Gamma Data (Brad Sleaford)</a:t>
            </a:r>
            <a:endParaRPr lang="en-US" sz="1600" dirty="0"/>
          </a:p>
        </p:txBody>
      </p:sp>
      <p:grpSp>
        <p:nvGrpSpPr>
          <p:cNvPr id="31" name="Group 30"/>
          <p:cNvGrpSpPr/>
          <p:nvPr/>
        </p:nvGrpSpPr>
        <p:grpSpPr>
          <a:xfrm>
            <a:off x="3471864" y="3396651"/>
            <a:ext cx="2353870" cy="2595117"/>
            <a:chOff x="3341077" y="1118710"/>
            <a:chExt cx="2353870" cy="2595117"/>
          </a:xfrm>
        </p:grpSpPr>
        <p:pic>
          <p:nvPicPr>
            <p:cNvPr id="16" name="Picture 15"/>
            <p:cNvPicPr>
              <a:picLocks noChangeAspect="1"/>
            </p:cNvPicPr>
            <p:nvPr/>
          </p:nvPicPr>
          <p:blipFill rotWithShape="1">
            <a:blip r:embed="rId4"/>
            <a:srcRect l="1878" t="10337" b="1529"/>
            <a:stretch/>
          </p:blipFill>
          <p:spPr>
            <a:xfrm>
              <a:off x="3358558" y="1721774"/>
              <a:ext cx="2318908" cy="1992053"/>
            </a:xfrm>
            <a:prstGeom prst="rect">
              <a:avLst/>
            </a:prstGeom>
            <a:ln w="28575">
              <a:solidFill>
                <a:schemeClr val="tx1"/>
              </a:solidFill>
            </a:ln>
          </p:spPr>
        </p:pic>
        <p:sp>
          <p:nvSpPr>
            <p:cNvPr id="19" name="TextBox 18"/>
            <p:cNvSpPr txBox="1"/>
            <p:nvPr/>
          </p:nvSpPr>
          <p:spPr>
            <a:xfrm>
              <a:off x="3341077" y="1118710"/>
              <a:ext cx="2353870" cy="584775"/>
            </a:xfrm>
            <a:prstGeom prst="rect">
              <a:avLst/>
            </a:prstGeom>
            <a:noFill/>
            <a:ln w="28575">
              <a:solidFill>
                <a:schemeClr val="tx1"/>
              </a:solidFill>
            </a:ln>
          </p:spPr>
          <p:txBody>
            <a:bodyPr wrap="square" rtlCol="0">
              <a:spAutoFit/>
            </a:bodyPr>
            <a:lstStyle/>
            <a:p>
              <a:pPr algn="ctr"/>
              <a:r>
                <a:rPr lang="en-US" sz="1600" dirty="0" smtClean="0"/>
                <a:t>Fission Experiment</a:t>
              </a:r>
            </a:p>
            <a:p>
              <a:pPr algn="ctr"/>
              <a:r>
                <a:rPr lang="en-US" sz="1600" dirty="0" smtClean="0"/>
                <a:t>(Todd Bredeweg)</a:t>
              </a:r>
              <a:endParaRPr lang="en-US" sz="1600" dirty="0"/>
            </a:p>
          </p:txBody>
        </p:sp>
      </p:grpSp>
      <p:sp>
        <p:nvSpPr>
          <p:cNvPr id="26" name="TextBox 25"/>
          <p:cNvSpPr txBox="1"/>
          <p:nvPr/>
        </p:nvSpPr>
        <p:spPr>
          <a:xfrm>
            <a:off x="4009021" y="4010029"/>
            <a:ext cx="1497076" cy="276999"/>
          </a:xfrm>
          <a:prstGeom prst="rect">
            <a:avLst/>
          </a:prstGeom>
          <a:noFill/>
        </p:spPr>
        <p:txBody>
          <a:bodyPr wrap="none" rtlCol="0">
            <a:spAutoFit/>
          </a:bodyPr>
          <a:lstStyle/>
          <a:p>
            <a:r>
              <a:rPr lang="en-US" sz="1200" dirty="0" smtClean="0"/>
              <a:t>ENDF Chain Yields</a:t>
            </a:r>
            <a:endParaRPr lang="en-US" sz="1200" dirty="0"/>
          </a:p>
        </p:txBody>
      </p:sp>
      <p:sp>
        <p:nvSpPr>
          <p:cNvPr id="32" name="TextBox 31"/>
          <p:cNvSpPr txBox="1"/>
          <p:nvPr/>
        </p:nvSpPr>
        <p:spPr>
          <a:xfrm>
            <a:off x="523676" y="1398655"/>
            <a:ext cx="8375871" cy="1631216"/>
          </a:xfrm>
          <a:prstGeom prst="rect">
            <a:avLst/>
          </a:prstGeom>
          <a:solidFill>
            <a:srgbClr val="FFFF00"/>
          </a:solidFill>
          <a:ln w="28575">
            <a:solidFill>
              <a:schemeClr val="tx1"/>
            </a:solidFill>
          </a:ln>
        </p:spPr>
        <p:txBody>
          <a:bodyPr wrap="square" rtlCol="0">
            <a:spAutoFit/>
          </a:bodyPr>
          <a:lstStyle/>
          <a:p>
            <a:pPr algn="ctr"/>
            <a:r>
              <a:rPr lang="en-US" sz="2000" dirty="0" smtClean="0"/>
              <a:t>The NDWG met three times to develop a joint plan and “down select” to a list of the “most important” topics</a:t>
            </a:r>
            <a:br>
              <a:rPr lang="en-US" sz="2000" dirty="0" smtClean="0"/>
            </a:br>
            <a:r>
              <a:rPr lang="en-US" sz="2000" b="1" i="1" dirty="0" smtClean="0"/>
              <a:t>All experimenta</a:t>
            </a:r>
            <a:r>
              <a:rPr lang="en-US" sz="2000" b="1" i="1" dirty="0"/>
              <a:t>l</a:t>
            </a:r>
            <a:r>
              <a:rPr lang="en-US" sz="2000" b="1" i="1" dirty="0" smtClean="0"/>
              <a:t> proposals included an evaluation component</a:t>
            </a:r>
          </a:p>
          <a:p>
            <a:pPr algn="ctr"/>
            <a:endParaRPr lang="en-US" sz="2000" dirty="0" smtClean="0"/>
          </a:p>
          <a:p>
            <a:pPr algn="ctr"/>
            <a:r>
              <a:rPr lang="en-US" sz="2000" dirty="0" smtClean="0"/>
              <a:t>7 topics made the cut and the USNDP is involved in 4 or them</a:t>
            </a:r>
            <a:endParaRPr lang="en-US" sz="2000" dirty="0"/>
          </a:p>
        </p:txBody>
      </p:sp>
    </p:spTree>
    <p:extLst>
      <p:ext uri="{BB962C8B-B14F-4D97-AF65-F5344CB8AC3E}">
        <p14:creationId xmlns:p14="http://schemas.microsoft.com/office/powerpoint/2010/main" val="142146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4" y="-2894"/>
            <a:ext cx="9143999" cy="917294"/>
          </a:xfrm>
        </p:spPr>
        <p:txBody>
          <a:bodyPr/>
          <a:lstStyle/>
          <a:p>
            <a:r>
              <a:rPr lang="en-US" sz="2400" dirty="0" smtClean="0">
                <a:latin typeface="Helvetica" charset="0"/>
                <a:ea typeface="Helvetica" charset="0"/>
                <a:cs typeface="Helvetica" charset="0"/>
              </a:rPr>
              <a:t>Improved Neutron Transport : Conversion Electron and Neutron Spectroscopy for Understanding Scattering (CENSUS)</a:t>
            </a:r>
            <a:endParaRPr lang="en-US" sz="2400" dirty="0">
              <a:latin typeface="Helvetica" charset="0"/>
              <a:ea typeface="Helvetica" charset="0"/>
              <a:cs typeface="Helvetica" charset="0"/>
            </a:endParaRPr>
          </a:p>
        </p:txBody>
      </p:sp>
      <p:grpSp>
        <p:nvGrpSpPr>
          <p:cNvPr id="7" name="Group 6"/>
          <p:cNvGrpSpPr/>
          <p:nvPr/>
        </p:nvGrpSpPr>
        <p:grpSpPr>
          <a:xfrm>
            <a:off x="4303986" y="1787448"/>
            <a:ext cx="4808482" cy="5070552"/>
            <a:chOff x="0" y="1803213"/>
            <a:chExt cx="4808482" cy="5070552"/>
          </a:xfrm>
        </p:grpSpPr>
        <p:pic>
          <p:nvPicPr>
            <p:cNvPr id="48" name="Picture 47"/>
            <p:cNvPicPr>
              <a:picLocks noChangeAspect="1"/>
            </p:cNvPicPr>
            <p:nvPr/>
          </p:nvPicPr>
          <p:blipFill rotWithShape="1">
            <a:blip r:embed="rId2" cstate="hqprint">
              <a:extLst>
                <a:ext uri="{28A0092B-C50C-407E-A947-70E740481C1C}">
                  <a14:useLocalDpi xmlns:a14="http://schemas.microsoft.com/office/drawing/2010/main"/>
                </a:ext>
              </a:extLst>
            </a:blip>
            <a:srcRect t="4050" r="-1039" b="6709"/>
            <a:stretch/>
          </p:blipFill>
          <p:spPr>
            <a:xfrm>
              <a:off x="2416372" y="4500114"/>
              <a:ext cx="2090469" cy="1761789"/>
            </a:xfrm>
            <a:prstGeom prst="rect">
              <a:avLst/>
            </a:prstGeom>
            <a:ln>
              <a:noFill/>
            </a:ln>
          </p:spPr>
        </p:pic>
        <p:sp>
          <p:nvSpPr>
            <p:cNvPr id="49" name="TextBox 48"/>
            <p:cNvSpPr txBox="1"/>
            <p:nvPr/>
          </p:nvSpPr>
          <p:spPr>
            <a:xfrm>
              <a:off x="473727" y="3892311"/>
              <a:ext cx="3992149" cy="707886"/>
            </a:xfrm>
            <a:prstGeom prst="rect">
              <a:avLst/>
            </a:prstGeom>
            <a:solidFill>
              <a:schemeClr val="tx1"/>
            </a:solidFill>
          </p:spPr>
          <p:txBody>
            <a:bodyPr wrap="square" rtlCol="0">
              <a:spAutoFit/>
            </a:bodyPr>
            <a:lstStyle/>
            <a:p>
              <a:pPr algn="ctr"/>
              <a:r>
                <a:rPr lang="en-US" sz="2000" dirty="0" smtClean="0">
                  <a:solidFill>
                    <a:schemeClr val="bg1"/>
                  </a:solidFill>
                  <a:latin typeface="Times New Roman" charset="0"/>
                  <a:ea typeface="Times New Roman" charset="0"/>
                  <a:cs typeface="Times New Roman" charset="0"/>
                </a:rPr>
                <a:t>C</a:t>
              </a:r>
              <a:r>
                <a:rPr lang="en-US" sz="2000" smtClean="0">
                  <a:solidFill>
                    <a:schemeClr val="bg1"/>
                  </a:solidFill>
                  <a:latin typeface="Times New Roman" charset="0"/>
                  <a:ea typeface="Times New Roman" charset="0"/>
                  <a:cs typeface="Times New Roman" charset="0"/>
                </a:rPr>
                <a:t>ENS/BESCA </a:t>
              </a:r>
              <a:r>
                <a:rPr lang="en-US" sz="2000" dirty="0" smtClean="0">
                  <a:solidFill>
                    <a:schemeClr val="bg1"/>
                  </a:solidFill>
                  <a:latin typeface="Times New Roman" charset="0"/>
                  <a:ea typeface="Times New Roman" charset="0"/>
                  <a:cs typeface="Times New Roman" charset="0"/>
                </a:rPr>
                <a:t>(ORNL) </a:t>
              </a:r>
            </a:p>
            <a:p>
              <a:pPr algn="ctr"/>
              <a:r>
                <a:rPr lang="en-US" sz="2000" dirty="0" smtClean="0">
                  <a:solidFill>
                    <a:schemeClr val="bg1"/>
                  </a:solidFill>
                  <a:latin typeface="Times New Roman" charset="0"/>
                  <a:ea typeface="Times New Roman" charset="0"/>
                  <a:cs typeface="Times New Roman" charset="0"/>
                </a:rPr>
                <a:t>+ Chi-nu (LANL)</a:t>
              </a:r>
              <a:endParaRPr lang="en-US" sz="2000" dirty="0">
                <a:solidFill>
                  <a:schemeClr val="bg1"/>
                </a:solidFill>
                <a:latin typeface="Times New Roman" charset="0"/>
                <a:ea typeface="Times New Roman" charset="0"/>
                <a:cs typeface="Times New Roman" charset="0"/>
              </a:endParaRPr>
            </a:p>
          </p:txBody>
        </p:sp>
        <p:pic>
          <p:nvPicPr>
            <p:cNvPr id="52" name="Picture 51"/>
            <p:cNvPicPr>
              <a:picLocks noChangeAspect="1"/>
            </p:cNvPicPr>
            <p:nvPr/>
          </p:nvPicPr>
          <p:blipFill>
            <a:blip r:embed="rId3"/>
            <a:stretch>
              <a:fillRect/>
            </a:stretch>
          </p:blipFill>
          <p:spPr>
            <a:xfrm>
              <a:off x="497263" y="4495599"/>
              <a:ext cx="1959832" cy="1771682"/>
            </a:xfrm>
            <a:prstGeom prst="rect">
              <a:avLst/>
            </a:prstGeom>
            <a:ln>
              <a:solidFill>
                <a:schemeClr val="tx1"/>
              </a:solidFill>
            </a:ln>
          </p:spPr>
        </p:pic>
        <p:grpSp>
          <p:nvGrpSpPr>
            <p:cNvPr id="56" name="Group 55"/>
            <p:cNvGrpSpPr/>
            <p:nvPr/>
          </p:nvGrpSpPr>
          <p:grpSpPr>
            <a:xfrm>
              <a:off x="2364827" y="1811850"/>
              <a:ext cx="2443655" cy="1877281"/>
              <a:chOff x="1084463" y="2092677"/>
              <a:chExt cx="3038784" cy="2083212"/>
            </a:xfrm>
          </p:grpSpPr>
          <p:pic>
            <p:nvPicPr>
              <p:cNvPr id="57" name="Picture 5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84463" y="2092677"/>
                <a:ext cx="3038784" cy="2083212"/>
              </a:xfrm>
              <a:prstGeom prst="rect">
                <a:avLst/>
              </a:prstGeom>
            </p:spPr>
          </p:pic>
          <p:sp>
            <p:nvSpPr>
              <p:cNvPr id="58" name="Text Box 40"/>
              <p:cNvSpPr txBox="1">
                <a:spLocks noChangeArrowheads="1"/>
              </p:cNvSpPr>
              <p:nvPr/>
            </p:nvSpPr>
            <p:spPr bwMode="auto">
              <a:xfrm>
                <a:off x="2909977" y="2131866"/>
                <a:ext cx="90281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lg"/>
                    <a:tailEnd type="none" w="sm" len="lg"/>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smtClean="0">
                    <a:latin typeface="Times" charset="0"/>
                  </a:rPr>
                  <a:t>Evaluation</a:t>
                </a:r>
                <a:endParaRPr lang="en-US" sz="1200" dirty="0">
                  <a:latin typeface="Times" charset="0"/>
                </a:endParaRPr>
              </a:p>
            </p:txBody>
          </p:sp>
        </p:grpSp>
        <p:pic>
          <p:nvPicPr>
            <p:cNvPr id="59" name="Picture 58"/>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803213"/>
              <a:ext cx="2453719" cy="1885918"/>
            </a:xfrm>
            <a:prstGeom prst="rect">
              <a:avLst/>
            </a:prstGeom>
          </p:spPr>
        </p:pic>
        <p:sp>
          <p:nvSpPr>
            <p:cNvPr id="60" name="Rectangle 3"/>
            <p:cNvSpPr txBox="1">
              <a:spLocks noChangeArrowheads="1"/>
            </p:cNvSpPr>
            <p:nvPr/>
          </p:nvSpPr>
          <p:spPr bwMode="auto">
            <a:xfrm>
              <a:off x="1751163" y="6413937"/>
              <a:ext cx="2433243" cy="459828"/>
            </a:xfrm>
            <a:prstGeom prst="rect">
              <a:avLst/>
            </a:prstGeom>
            <a:solidFill>
              <a:srgbClr val="1E497C"/>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4A91"/>
                </a:buClr>
                <a:buFont typeface="Wingdings" charset="0"/>
                <a:buChar char="§"/>
                <a:defRPr sz="2400">
                  <a:solidFill>
                    <a:schemeClr val="tx1"/>
                  </a:solidFill>
                  <a:latin typeface="+mn-lt"/>
                  <a:ea typeface="+mn-ea"/>
                  <a:cs typeface="MS PGothic" pitchFamily="34" charset="-128"/>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MS PGothic" pitchFamily="34" charset="-128"/>
                </a:defRPr>
              </a:lvl5pPr>
              <a:lvl6pPr marL="25146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9pPr>
            </a:lstStyle>
            <a:p>
              <a:pPr marL="0" indent="0" algn="ctr">
                <a:buNone/>
              </a:pPr>
              <a:r>
                <a:rPr lang="en-US" sz="1200" kern="0" smtClean="0">
                  <a:solidFill>
                    <a:schemeClr val="bg1"/>
                  </a:solidFill>
                  <a:latin typeface="Times New Roman" charset="0"/>
                  <a:ea typeface="Times New Roman" charset="0"/>
                  <a:cs typeface="Times New Roman" charset="0"/>
                </a:rPr>
                <a:t>*NDS 108 </a:t>
              </a:r>
              <a:r>
                <a:rPr lang="en-US" sz="1200" kern="0" dirty="0">
                  <a:solidFill>
                    <a:schemeClr val="bg1"/>
                  </a:solidFill>
                  <a:latin typeface="Times New Roman" charset="0"/>
                  <a:ea typeface="Times New Roman" charset="0"/>
                  <a:cs typeface="Times New Roman" charset="0"/>
                </a:rPr>
                <a:t>(2007) 2589–2654</a:t>
              </a:r>
            </a:p>
            <a:p>
              <a:pPr marL="0" indent="0" algn="ctr">
                <a:buNone/>
              </a:pPr>
              <a:r>
                <a:rPr lang="en-US" sz="1200" b="0" kern="0" dirty="0" smtClean="0">
                  <a:solidFill>
                    <a:schemeClr val="bg1"/>
                  </a:solidFill>
                  <a:latin typeface="Times New Roman" charset="0"/>
                  <a:ea typeface="Times New Roman" charset="0"/>
                  <a:cs typeface="Times New Roman" charset="0"/>
                </a:rPr>
                <a:t>Nucl. Sci. Eng.: </a:t>
              </a:r>
              <a:r>
                <a:rPr lang="en-US" sz="1200" b="0" kern="0" dirty="0">
                  <a:solidFill>
                    <a:schemeClr val="bg1"/>
                  </a:solidFill>
                  <a:latin typeface="Times New Roman" charset="0"/>
                  <a:ea typeface="Times New Roman" charset="0"/>
                  <a:cs typeface="Times New Roman" charset="0"/>
                </a:rPr>
                <a:t>81, 491-511 (1982</a:t>
              </a:r>
              <a:r>
                <a:rPr lang="en-US" sz="1200" b="0" kern="0" dirty="0" smtClean="0">
                  <a:solidFill>
                    <a:schemeClr val="bg1"/>
                  </a:solidFill>
                  <a:latin typeface="Times New Roman" charset="0"/>
                  <a:ea typeface="Times New Roman" charset="0"/>
                  <a:cs typeface="Times New Roman" charset="0"/>
                </a:rPr>
                <a:t>)</a:t>
              </a:r>
              <a:endParaRPr lang="en-US" sz="1200" b="0" kern="0" dirty="0">
                <a:solidFill>
                  <a:schemeClr val="bg1"/>
                </a:solidFill>
                <a:latin typeface="Times New Roman" charset="0"/>
                <a:ea typeface="Times New Roman" charset="0"/>
                <a:cs typeface="Times New Roman" charset="0"/>
              </a:endParaRPr>
            </a:p>
          </p:txBody>
        </p:sp>
      </p:grpSp>
      <p:sp>
        <p:nvSpPr>
          <p:cNvPr id="22" name="Rectangle 21"/>
          <p:cNvSpPr/>
          <p:nvPr/>
        </p:nvSpPr>
        <p:spPr>
          <a:xfrm>
            <a:off x="157655" y="1017180"/>
            <a:ext cx="4328081" cy="5447645"/>
          </a:xfrm>
          <a:prstGeom prst="rect">
            <a:avLst/>
          </a:prstGeom>
        </p:spPr>
        <p:txBody>
          <a:bodyPr wrap="square">
            <a:spAutoFit/>
          </a:bodyPr>
          <a:lstStyle/>
          <a:p>
            <a:pPr marL="285750" indent="-285750">
              <a:buFont typeface="Arial" charset="0"/>
              <a:buChar char="•"/>
            </a:pPr>
            <a:endParaRPr lang="en-US" sz="1200" dirty="0">
              <a:solidFill>
                <a:srgbClr val="000000"/>
              </a:solidFill>
              <a:latin typeface="Helvetica" charset="0"/>
              <a:ea typeface="Helvetica" charset="0"/>
              <a:cs typeface="Helvetica" charset="0"/>
            </a:endParaRPr>
          </a:p>
          <a:p>
            <a:pPr marL="342900" indent="-342900">
              <a:buFont typeface="Arial" charset="0"/>
              <a:buChar char="•"/>
            </a:pPr>
            <a:r>
              <a:rPr lang="en-US" dirty="0">
                <a:solidFill>
                  <a:srgbClr val="000000"/>
                </a:solidFill>
                <a:latin typeface="Helvetica" charset="0"/>
                <a:ea typeface="Helvetica" charset="0"/>
                <a:cs typeface="Helvetica" charset="0"/>
              </a:rPr>
              <a:t>Task 1: Measure outgoing neutron energies using the Chi-nu spectrometer with new detectors developed at RPI</a:t>
            </a:r>
          </a:p>
          <a:p>
            <a:pPr marL="285750" indent="-285750">
              <a:buFont typeface="Arial" charset="0"/>
              <a:buChar char="•"/>
            </a:pPr>
            <a:endParaRPr lang="en-US" sz="1600" dirty="0">
              <a:solidFill>
                <a:srgbClr val="000000"/>
              </a:solidFill>
              <a:latin typeface="Helvetica" charset="0"/>
              <a:ea typeface="Helvetica" charset="0"/>
              <a:cs typeface="Helvetica" charset="0"/>
            </a:endParaRPr>
          </a:p>
          <a:p>
            <a:pPr marL="342900" indent="-342900">
              <a:buFont typeface="Arial" charset="0"/>
              <a:buChar char="•"/>
            </a:pPr>
            <a:r>
              <a:rPr lang="en-US" dirty="0" smtClean="0">
                <a:solidFill>
                  <a:srgbClr val="000000"/>
                </a:solidFill>
                <a:latin typeface="Helvetica" charset="0"/>
                <a:ea typeface="Helvetica" charset="0"/>
                <a:cs typeface="Helvetica" charset="0"/>
              </a:rPr>
              <a:t>Task </a:t>
            </a:r>
            <a:r>
              <a:rPr lang="en-US" dirty="0">
                <a:solidFill>
                  <a:srgbClr val="000000"/>
                </a:solidFill>
                <a:latin typeface="Helvetica" charset="0"/>
                <a:ea typeface="Helvetica" charset="0"/>
                <a:cs typeface="Helvetica" charset="0"/>
              </a:rPr>
              <a:t>2: Develop a conversion electron </a:t>
            </a:r>
            <a:r>
              <a:rPr lang="en-US" dirty="0" smtClean="0">
                <a:solidFill>
                  <a:srgbClr val="000000"/>
                </a:solidFill>
                <a:latin typeface="Helvetica" charset="0"/>
                <a:ea typeface="Helvetica" charset="0"/>
                <a:cs typeface="Helvetica" charset="0"/>
              </a:rPr>
              <a:t>spectrometer (CENS) </a:t>
            </a:r>
            <a:r>
              <a:rPr lang="en-US" dirty="0">
                <a:solidFill>
                  <a:srgbClr val="000000"/>
                </a:solidFill>
                <a:latin typeface="Helvetica" charset="0"/>
                <a:ea typeface="Helvetica" charset="0"/>
                <a:cs typeface="Helvetica" charset="0"/>
              </a:rPr>
              <a:t>to definitively identify scattered neutrons over fission neutrons </a:t>
            </a:r>
          </a:p>
          <a:p>
            <a:pPr marL="342900" indent="-342900">
              <a:buFont typeface="Arial" charset="0"/>
              <a:buChar char="•"/>
            </a:pPr>
            <a:endParaRPr lang="en-US" sz="1600" dirty="0" smtClean="0">
              <a:solidFill>
                <a:srgbClr val="000000"/>
              </a:solidFill>
              <a:latin typeface="Helvetica" charset="0"/>
              <a:ea typeface="Helvetica" charset="0"/>
              <a:cs typeface="Helvetica" charset="0"/>
            </a:endParaRPr>
          </a:p>
          <a:p>
            <a:pPr marL="342900" indent="-342900">
              <a:buFont typeface="Arial" charset="0"/>
              <a:buChar char="•"/>
            </a:pPr>
            <a:r>
              <a:rPr lang="en-US" dirty="0" smtClean="0">
                <a:solidFill>
                  <a:srgbClr val="000000"/>
                </a:solidFill>
                <a:latin typeface="Helvetica" charset="0"/>
                <a:ea typeface="Helvetica" charset="0"/>
                <a:cs typeface="Helvetica" charset="0"/>
              </a:rPr>
              <a:t>Task </a:t>
            </a:r>
            <a:r>
              <a:rPr lang="en-US" dirty="0">
                <a:solidFill>
                  <a:srgbClr val="000000"/>
                </a:solidFill>
                <a:latin typeface="Helvetica" charset="0"/>
                <a:ea typeface="Helvetica" charset="0"/>
                <a:cs typeface="Helvetica" charset="0"/>
              </a:rPr>
              <a:t>3: Mount an experimental </a:t>
            </a:r>
            <a:r>
              <a:rPr lang="en-US" dirty="0" smtClean="0">
                <a:solidFill>
                  <a:srgbClr val="000000"/>
                </a:solidFill>
                <a:latin typeface="Helvetica" charset="0"/>
                <a:ea typeface="Helvetica" charset="0"/>
                <a:cs typeface="Helvetica" charset="0"/>
              </a:rPr>
              <a:t>using Chi-nu + CENS to campaign </a:t>
            </a:r>
            <a:r>
              <a:rPr lang="en-US" dirty="0">
                <a:solidFill>
                  <a:srgbClr val="000000"/>
                </a:solidFill>
                <a:latin typeface="Helvetica" charset="0"/>
                <a:ea typeface="Helvetica" charset="0"/>
                <a:cs typeface="Helvetica" charset="0"/>
              </a:rPr>
              <a:t>at neutron facilities with complementary capabilities throughout the </a:t>
            </a:r>
            <a:r>
              <a:rPr lang="en-US" dirty="0" smtClean="0">
                <a:solidFill>
                  <a:srgbClr val="000000"/>
                </a:solidFill>
                <a:latin typeface="Helvetica" charset="0"/>
                <a:ea typeface="Helvetica" charset="0"/>
                <a:cs typeface="Helvetica" charset="0"/>
              </a:rPr>
              <a:t>world</a:t>
            </a:r>
          </a:p>
          <a:p>
            <a:pPr marL="342900" indent="-342900">
              <a:buFont typeface="Arial" charset="0"/>
              <a:buChar char="•"/>
            </a:pPr>
            <a:endParaRPr lang="en-US" sz="1600" dirty="0">
              <a:solidFill>
                <a:srgbClr val="000000"/>
              </a:solidFill>
              <a:latin typeface="Helvetica" charset="0"/>
              <a:ea typeface="Helvetica" charset="0"/>
              <a:cs typeface="Helvetica" charset="0"/>
            </a:endParaRPr>
          </a:p>
          <a:p>
            <a:pPr marL="342900" indent="-342900">
              <a:buFont typeface="Arial" charset="0"/>
              <a:buChar char="•"/>
            </a:pPr>
            <a:r>
              <a:rPr lang="en-US" dirty="0" smtClean="0">
                <a:solidFill>
                  <a:srgbClr val="000000"/>
                </a:solidFill>
                <a:latin typeface="Helvetica" charset="0"/>
                <a:ea typeface="Helvetica" charset="0"/>
                <a:cs typeface="Helvetica" charset="0"/>
              </a:rPr>
              <a:t>Task </a:t>
            </a:r>
            <a:r>
              <a:rPr lang="en-US" dirty="0">
                <a:solidFill>
                  <a:srgbClr val="000000"/>
                </a:solidFill>
                <a:latin typeface="Helvetica" charset="0"/>
                <a:ea typeface="Helvetica" charset="0"/>
                <a:cs typeface="Helvetica" charset="0"/>
              </a:rPr>
              <a:t>4: An evaluation campaign where embedded evaluators train students as they produce improved (n,n) cross sections</a:t>
            </a:r>
            <a:endParaRPr lang="en-US" sz="1600" dirty="0">
              <a:solidFill>
                <a:srgbClr val="000000"/>
              </a:solidFill>
              <a:latin typeface="Helvetica" charset="0"/>
              <a:ea typeface="Helvetica" charset="0"/>
              <a:cs typeface="Helvetica" charset="0"/>
            </a:endParaRPr>
          </a:p>
        </p:txBody>
      </p:sp>
      <p:sp>
        <p:nvSpPr>
          <p:cNvPr id="23" name="TextBox 22"/>
          <p:cNvSpPr txBox="1"/>
          <p:nvPr/>
        </p:nvSpPr>
        <p:spPr>
          <a:xfrm>
            <a:off x="1116973" y="895613"/>
            <a:ext cx="2445157" cy="400110"/>
          </a:xfrm>
          <a:prstGeom prst="rect">
            <a:avLst/>
          </a:prstGeom>
          <a:noFill/>
        </p:spPr>
        <p:txBody>
          <a:bodyPr wrap="none" rtlCol="0">
            <a:spAutoFit/>
          </a:bodyPr>
          <a:lstStyle/>
          <a:p>
            <a:r>
              <a:rPr lang="en-US" sz="2000" b="1" u="sng" dirty="0" smtClean="0"/>
              <a:t>Summary of Tasks</a:t>
            </a:r>
            <a:endParaRPr lang="en-US" sz="2000" b="1" u="sng" dirty="0"/>
          </a:p>
        </p:txBody>
      </p:sp>
      <p:sp>
        <p:nvSpPr>
          <p:cNvPr id="24" name="Rectangle 3"/>
          <p:cNvSpPr txBox="1">
            <a:spLocks noChangeArrowheads="1"/>
          </p:cNvSpPr>
          <p:nvPr/>
        </p:nvSpPr>
        <p:spPr bwMode="auto">
          <a:xfrm>
            <a:off x="5055079" y="981181"/>
            <a:ext cx="3644015" cy="459828"/>
          </a:xfrm>
          <a:prstGeom prst="rect">
            <a:avLst/>
          </a:prstGeom>
          <a:solidFill>
            <a:schemeClr val="bg1"/>
          </a:solid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24A91"/>
              </a:buClr>
              <a:buFont typeface="Wingdings" charset="0"/>
              <a:buChar char="§"/>
              <a:defRPr sz="2400">
                <a:solidFill>
                  <a:schemeClr val="tx1"/>
                </a:solidFill>
                <a:latin typeface="+mn-lt"/>
                <a:ea typeface="+mn-ea"/>
                <a:cs typeface="MS PGothic" pitchFamily="34" charset="-128"/>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MS PGothic" pitchFamily="34" charset="-128"/>
              </a:defRPr>
            </a:lvl5pPr>
            <a:lvl6pPr marL="25146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9pPr>
          </a:lstStyle>
          <a:p>
            <a:pPr marL="0" indent="0" algn="ctr">
              <a:buNone/>
            </a:pPr>
            <a:r>
              <a:rPr lang="en-US" sz="1800" b="0" kern="0" dirty="0" smtClean="0">
                <a:latin typeface="Helvetica" charset="0"/>
                <a:ea typeface="Helvetica" charset="0"/>
                <a:cs typeface="Helvetica" charset="0"/>
              </a:rPr>
              <a:t>(n,n’) on the “Big 3”  actinides are very poorly known*</a:t>
            </a:r>
            <a:endParaRPr lang="en-US" sz="1800" b="0" kern="0" dirty="0">
              <a:latin typeface="Helvetica" charset="0"/>
              <a:ea typeface="Helvetica" charset="0"/>
              <a:cs typeface="Helvetica" charset="0"/>
            </a:endParaRPr>
          </a:p>
        </p:txBody>
      </p:sp>
    </p:spTree>
    <p:extLst>
      <p:ext uri="{BB962C8B-B14F-4D97-AF65-F5344CB8AC3E}">
        <p14:creationId xmlns:p14="http://schemas.microsoft.com/office/powerpoint/2010/main" val="125515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4" y="-2894"/>
            <a:ext cx="9143999" cy="917294"/>
          </a:xfrm>
        </p:spPr>
        <p:txBody>
          <a:bodyPr/>
          <a:lstStyle/>
          <a:p>
            <a:r>
              <a:rPr lang="en-US" sz="2400" dirty="0" smtClean="0">
                <a:latin typeface="Helvetica" charset="0"/>
                <a:ea typeface="Helvetica" charset="0"/>
                <a:cs typeface="Helvetica" charset="0"/>
              </a:rPr>
              <a:t>And now for Dave…</a:t>
            </a:r>
            <a:endParaRPr lang="en-US" sz="2400" dirty="0">
              <a:latin typeface="Helvetica" charset="0"/>
              <a:ea typeface="Helvetica" charset="0"/>
              <a:cs typeface="Helvetica" charset="0"/>
            </a:endParaRPr>
          </a:p>
        </p:txBody>
      </p:sp>
    </p:spTree>
    <p:extLst>
      <p:ext uri="{BB962C8B-B14F-4D97-AF65-F5344CB8AC3E}">
        <p14:creationId xmlns:p14="http://schemas.microsoft.com/office/powerpoint/2010/main" val="137830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4" y="-2894"/>
            <a:ext cx="9143999" cy="917294"/>
          </a:xfrm>
        </p:spPr>
        <p:txBody>
          <a:bodyPr/>
          <a:lstStyle/>
          <a:p>
            <a:r>
              <a:rPr lang="en-US" sz="2400" dirty="0">
                <a:latin typeface="Helvetica" charset="0"/>
                <a:ea typeface="Helvetica" charset="0"/>
                <a:cs typeface="Helvetica" charset="0"/>
              </a:rPr>
              <a:t>Revitalizing the Nuclear Data Pipeline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633" y="993227"/>
            <a:ext cx="4020208" cy="5360277"/>
          </a:xfrm>
          <a:prstGeom prst="rect">
            <a:avLst/>
          </a:prstGeom>
        </p:spPr>
      </p:pic>
      <p:sp>
        <p:nvSpPr>
          <p:cNvPr id="5" name="Rectangle 4"/>
          <p:cNvSpPr/>
          <p:nvPr/>
        </p:nvSpPr>
        <p:spPr>
          <a:xfrm>
            <a:off x="157655" y="1372099"/>
            <a:ext cx="4572000" cy="4955203"/>
          </a:xfrm>
          <a:prstGeom prst="rect">
            <a:avLst/>
          </a:prstGeom>
        </p:spPr>
        <p:txBody>
          <a:bodyPr>
            <a:spAutoFit/>
          </a:bodyPr>
          <a:lstStyle/>
          <a:p>
            <a:pPr marL="285750" indent="-285750">
              <a:buFont typeface="Arial" charset="0"/>
              <a:buChar char="•"/>
            </a:pPr>
            <a:endParaRPr lang="en-US" sz="1200" dirty="0">
              <a:solidFill>
                <a:srgbClr val="000000"/>
              </a:solidFill>
              <a:latin typeface="Lucida Sans Unicode" charset="0"/>
            </a:endParaRPr>
          </a:p>
          <a:p>
            <a:pPr marL="342900" indent="-342900">
              <a:buFont typeface="Arial" charset="0"/>
              <a:buChar char="•"/>
            </a:pPr>
            <a:r>
              <a:rPr lang="en-US" dirty="0">
                <a:solidFill>
                  <a:srgbClr val="000000"/>
                </a:solidFill>
                <a:latin typeface="Lucida Sans Unicode" charset="0"/>
              </a:rPr>
              <a:t>Task 1: Nuclear structure data infrastructure modernization </a:t>
            </a:r>
            <a:r>
              <a:rPr lang="en-US" sz="1600" dirty="0">
                <a:solidFill>
                  <a:srgbClr val="000000"/>
                </a:solidFill>
                <a:latin typeface="Lucida Sans Unicode" charset="0"/>
              </a:rPr>
              <a:t>Innovation is hobbled by a legacy </a:t>
            </a:r>
            <a:r>
              <a:rPr lang="en-US" sz="1600" dirty="0" err="1">
                <a:solidFill>
                  <a:srgbClr val="000000"/>
                </a:solidFill>
                <a:latin typeface="Lucida Sans Unicode" charset="0"/>
              </a:rPr>
              <a:t>punchcard</a:t>
            </a:r>
            <a:r>
              <a:rPr lang="en-US" sz="1600" dirty="0">
                <a:solidFill>
                  <a:srgbClr val="000000"/>
                </a:solidFill>
                <a:latin typeface="Lucida Sans Unicode" charset="0"/>
              </a:rPr>
              <a:t> format </a:t>
            </a:r>
          </a:p>
          <a:p>
            <a:pPr marL="285750" indent="-285750">
              <a:buFont typeface="Arial" charset="0"/>
              <a:buChar char="•"/>
            </a:pPr>
            <a:endParaRPr lang="en-US" sz="1600" dirty="0">
              <a:solidFill>
                <a:srgbClr val="000000"/>
              </a:solidFill>
              <a:latin typeface="Lucida Sans Unicode" charset="0"/>
            </a:endParaRPr>
          </a:p>
          <a:p>
            <a:pPr marL="342900" indent="-342900">
              <a:buFont typeface="Arial" charset="0"/>
              <a:buChar char="•"/>
            </a:pPr>
            <a:r>
              <a:rPr lang="en-US" dirty="0" smtClean="0">
                <a:solidFill>
                  <a:srgbClr val="000000"/>
                </a:solidFill>
                <a:latin typeface="Lucida Sans Unicode" charset="0"/>
              </a:rPr>
              <a:t>Task </a:t>
            </a:r>
            <a:r>
              <a:rPr lang="en-US" dirty="0">
                <a:solidFill>
                  <a:srgbClr val="000000"/>
                </a:solidFill>
                <a:latin typeface="Lucida Sans Unicode" charset="0"/>
              </a:rPr>
              <a:t>2: Nuclear data table quality assurance </a:t>
            </a:r>
            <a:r>
              <a:rPr lang="en-US" sz="1600" dirty="0">
                <a:solidFill>
                  <a:srgbClr val="000000"/>
                </a:solidFill>
                <a:latin typeface="Lucida Sans Unicode" charset="0"/>
              </a:rPr>
              <a:t>Eliminate a major bottleneck to getting data to users through benchmark automation </a:t>
            </a:r>
          </a:p>
          <a:p>
            <a:pPr marL="285750" indent="-285750">
              <a:buFont typeface="Arial" charset="0"/>
              <a:buChar char="•"/>
            </a:pPr>
            <a:endParaRPr lang="en-US" sz="1600" dirty="0">
              <a:solidFill>
                <a:srgbClr val="000000"/>
              </a:solidFill>
              <a:latin typeface="Lucida Sans Unicode" charset="0"/>
            </a:endParaRPr>
          </a:p>
          <a:p>
            <a:pPr marL="342900" indent="-342900">
              <a:buFont typeface="Arial" charset="0"/>
              <a:buChar char="•"/>
            </a:pPr>
            <a:r>
              <a:rPr lang="en-US" dirty="0" smtClean="0">
                <a:solidFill>
                  <a:srgbClr val="000000"/>
                </a:solidFill>
                <a:latin typeface="Lucida Sans Unicode" charset="0"/>
              </a:rPr>
              <a:t>Task </a:t>
            </a:r>
            <a:r>
              <a:rPr lang="en-US" dirty="0">
                <a:solidFill>
                  <a:srgbClr val="000000"/>
                </a:solidFill>
                <a:latin typeface="Lucida Sans Unicode" charset="0"/>
              </a:rPr>
              <a:t>3: Processing code quality assurance </a:t>
            </a:r>
            <a:r>
              <a:rPr lang="en-US" sz="1600" dirty="0">
                <a:solidFill>
                  <a:srgbClr val="000000"/>
                </a:solidFill>
                <a:latin typeface="Lucida Sans Unicode" charset="0"/>
              </a:rPr>
              <a:t>Processing codes feed applications, QA essential </a:t>
            </a:r>
          </a:p>
          <a:p>
            <a:pPr marL="285750" indent="-285750">
              <a:buFont typeface="Arial" charset="0"/>
              <a:buChar char="•"/>
            </a:pPr>
            <a:endParaRPr lang="en-US" sz="1600" dirty="0">
              <a:solidFill>
                <a:srgbClr val="000000"/>
              </a:solidFill>
              <a:latin typeface="Lucida Sans Unicode" charset="0"/>
            </a:endParaRPr>
          </a:p>
          <a:p>
            <a:pPr marL="342900" indent="-342900">
              <a:buFont typeface="Arial" charset="0"/>
              <a:buChar char="•"/>
            </a:pPr>
            <a:r>
              <a:rPr lang="en-US" dirty="0" smtClean="0">
                <a:solidFill>
                  <a:srgbClr val="000000"/>
                </a:solidFill>
                <a:latin typeface="Lucida Sans Unicode" charset="0"/>
              </a:rPr>
              <a:t>Task </a:t>
            </a:r>
            <a:r>
              <a:rPr lang="en-US" dirty="0">
                <a:solidFill>
                  <a:srgbClr val="000000"/>
                </a:solidFill>
                <a:latin typeface="Lucida Sans Unicode" charset="0"/>
              </a:rPr>
              <a:t>4: Data visualization and web modernization </a:t>
            </a:r>
            <a:r>
              <a:rPr lang="en-US" sz="1600" dirty="0">
                <a:solidFill>
                  <a:srgbClr val="000000"/>
                </a:solidFill>
                <a:latin typeface="Lucida Sans Unicode" charset="0"/>
              </a:rPr>
              <a:t>Visualize reaction and structure data on both open and closed computer systems </a:t>
            </a:r>
          </a:p>
        </p:txBody>
      </p:sp>
      <p:sp>
        <p:nvSpPr>
          <p:cNvPr id="9" name="TextBox 8"/>
          <p:cNvSpPr txBox="1"/>
          <p:nvPr/>
        </p:nvSpPr>
        <p:spPr>
          <a:xfrm>
            <a:off x="961697" y="1008993"/>
            <a:ext cx="2899833" cy="461665"/>
          </a:xfrm>
          <a:prstGeom prst="rect">
            <a:avLst/>
          </a:prstGeom>
          <a:noFill/>
        </p:spPr>
        <p:txBody>
          <a:bodyPr wrap="none" rtlCol="0">
            <a:spAutoFit/>
          </a:bodyPr>
          <a:lstStyle/>
          <a:p>
            <a:r>
              <a:rPr lang="en-US" sz="2400" b="1" u="sng" dirty="0" smtClean="0"/>
              <a:t>Summary of Tasks</a:t>
            </a:r>
            <a:endParaRPr lang="en-US" sz="2400" b="1" u="sng" dirty="0"/>
          </a:p>
        </p:txBody>
      </p:sp>
    </p:spTree>
    <p:extLst>
      <p:ext uri="{BB962C8B-B14F-4D97-AF65-F5344CB8AC3E}">
        <p14:creationId xmlns:p14="http://schemas.microsoft.com/office/powerpoint/2010/main" val="91330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43415" y="990720"/>
            <a:ext cx="3708400" cy="5118100"/>
          </a:xfrm>
          <a:prstGeom prst="rect">
            <a:avLst/>
          </a:prstGeom>
        </p:spPr>
      </p:pic>
      <p:sp>
        <p:nvSpPr>
          <p:cNvPr id="2" name="Title 1"/>
          <p:cNvSpPr>
            <a:spLocks noGrp="1"/>
          </p:cNvSpPr>
          <p:nvPr>
            <p:ph type="title"/>
          </p:nvPr>
        </p:nvSpPr>
        <p:spPr>
          <a:xfrm>
            <a:off x="-16984" y="-2894"/>
            <a:ext cx="9143999" cy="917294"/>
          </a:xfrm>
        </p:spPr>
        <p:txBody>
          <a:bodyPr/>
          <a:lstStyle/>
          <a:p>
            <a:r>
              <a:rPr lang="en-US" sz="2400" dirty="0">
                <a:latin typeface="Helvetica" charset="0"/>
                <a:ea typeface="Helvetica" charset="0"/>
                <a:cs typeface="Helvetica" charset="0"/>
              </a:rPr>
              <a:t>Expanding Covariance Data and its use</a:t>
            </a:r>
          </a:p>
        </p:txBody>
      </p:sp>
      <p:sp>
        <p:nvSpPr>
          <p:cNvPr id="5" name="Rectangle 4"/>
          <p:cNvSpPr/>
          <p:nvPr/>
        </p:nvSpPr>
        <p:spPr>
          <a:xfrm>
            <a:off x="157655" y="1372099"/>
            <a:ext cx="4572000" cy="4524315"/>
          </a:xfrm>
          <a:prstGeom prst="rect">
            <a:avLst/>
          </a:prstGeom>
        </p:spPr>
        <p:txBody>
          <a:bodyPr>
            <a:spAutoFit/>
          </a:bodyPr>
          <a:lstStyle/>
          <a:p>
            <a:pPr marL="285750" indent="-285750">
              <a:buFont typeface="Arial" charset="0"/>
              <a:buChar char="•"/>
            </a:pPr>
            <a:endParaRPr lang="en-US" sz="1600" dirty="0">
              <a:solidFill>
                <a:srgbClr val="000000"/>
              </a:solidFill>
            </a:endParaRPr>
          </a:p>
          <a:p>
            <a:pPr marL="285750" indent="-285750">
              <a:buFont typeface="Arial" charset="0"/>
              <a:buChar char="•"/>
            </a:pPr>
            <a:r>
              <a:rPr lang="en-US" sz="1600" b="1" dirty="0"/>
              <a:t>Task 1: Expand the ENDF </a:t>
            </a:r>
            <a:r>
              <a:rPr lang="en-US" sz="1600" b="1" dirty="0" smtClean="0"/>
              <a:t>Format: </a:t>
            </a:r>
            <a:r>
              <a:rPr lang="en-US" sz="1600" dirty="0" smtClean="0"/>
              <a:t>Allow </a:t>
            </a:r>
            <a:r>
              <a:rPr lang="en-US" sz="1600" dirty="0"/>
              <a:t>more complete covariance information to be included </a:t>
            </a:r>
            <a:r>
              <a:rPr lang="en-US" sz="1600" dirty="0" smtClean="0"/>
              <a:t>in </a:t>
            </a:r>
            <a:r>
              <a:rPr lang="en-US" sz="1600" dirty="0"/>
              <a:t>evaluated nuclear data files</a:t>
            </a:r>
            <a:r>
              <a:rPr lang="en-US" sz="1600" dirty="0" smtClean="0"/>
              <a:t>.</a:t>
            </a:r>
          </a:p>
          <a:p>
            <a:pPr marL="285750" indent="-285750">
              <a:buFont typeface="Arial" charset="0"/>
              <a:buChar char="•"/>
            </a:pPr>
            <a:r>
              <a:rPr lang="en-US" sz="1600" b="1" dirty="0" smtClean="0"/>
              <a:t>Task </a:t>
            </a:r>
            <a:r>
              <a:rPr lang="en-US" sz="1600" b="1" dirty="0"/>
              <a:t>2: Expand ENDF Checking </a:t>
            </a:r>
            <a:r>
              <a:rPr lang="en-US" sz="1600" b="1" dirty="0" smtClean="0"/>
              <a:t>Codes: </a:t>
            </a:r>
            <a:r>
              <a:rPr lang="en-US" sz="1600" dirty="0" smtClean="0"/>
              <a:t>Allow </a:t>
            </a:r>
            <a:r>
              <a:rPr lang="en-US" sz="1600" dirty="0"/>
              <a:t>for verification of these covariance data. </a:t>
            </a:r>
          </a:p>
          <a:p>
            <a:pPr marL="285750" indent="-285750">
              <a:buFont typeface="Arial" charset="0"/>
              <a:buChar char="•"/>
            </a:pPr>
            <a:r>
              <a:rPr lang="en-US" sz="1600" b="1" dirty="0" smtClean="0"/>
              <a:t>Task </a:t>
            </a:r>
            <a:r>
              <a:rPr lang="en-US" sz="1600" b="1" dirty="0"/>
              <a:t>3: Expand ENDF Processing </a:t>
            </a:r>
            <a:r>
              <a:rPr lang="en-US" sz="1600" b="1" dirty="0" smtClean="0"/>
              <a:t>Codes: </a:t>
            </a:r>
            <a:r>
              <a:rPr lang="en-US" sz="1600" dirty="0" smtClean="0"/>
              <a:t>Permit </a:t>
            </a:r>
            <a:r>
              <a:rPr lang="en-US" sz="1600" dirty="0"/>
              <a:t>translation of these covariance data from general purpose evaluated data file(s) to end-user defined application specific files. </a:t>
            </a:r>
          </a:p>
          <a:p>
            <a:pPr marL="285750" indent="-285750">
              <a:buFont typeface="Arial" charset="0"/>
              <a:buChar char="•"/>
            </a:pPr>
            <a:r>
              <a:rPr lang="en-US" sz="1600" b="1" dirty="0"/>
              <a:t>Task 4: Expand Application Code </a:t>
            </a:r>
            <a:r>
              <a:rPr lang="en-US" sz="1600" dirty="0" smtClean="0"/>
              <a:t>Capabilities: Allow </a:t>
            </a:r>
            <a:r>
              <a:rPr lang="en-US" sz="1600" dirty="0"/>
              <a:t>for more sophisticated and comprehensive end-user </a:t>
            </a:r>
            <a:r>
              <a:rPr lang="en-US" sz="1600" dirty="0" smtClean="0"/>
              <a:t>simulations </a:t>
            </a:r>
            <a:r>
              <a:rPr lang="en-US" sz="1600" dirty="0"/>
              <a:t>of problems of programmatic </a:t>
            </a:r>
            <a:r>
              <a:rPr lang="en-US" sz="1600" dirty="0" smtClean="0"/>
              <a:t>interest.</a:t>
            </a:r>
          </a:p>
          <a:p>
            <a:pPr marL="285750" indent="-285750">
              <a:buFont typeface="Arial" charset="0"/>
              <a:buChar char="•"/>
            </a:pPr>
            <a:r>
              <a:rPr lang="en-US" sz="1600" b="1" dirty="0" smtClean="0"/>
              <a:t>Task </a:t>
            </a:r>
            <a:r>
              <a:rPr lang="en-US" sz="1600" b="1" dirty="0"/>
              <a:t>5: Expand End-User </a:t>
            </a:r>
            <a:r>
              <a:rPr lang="en-US" sz="1600" b="1" dirty="0" smtClean="0"/>
              <a:t>Training: </a:t>
            </a:r>
            <a:r>
              <a:rPr lang="en-US" sz="1600" dirty="0" smtClean="0"/>
              <a:t>Provide </a:t>
            </a:r>
            <a:r>
              <a:rPr lang="en-US" sz="1600" dirty="0"/>
              <a:t>end-users with the knowledge how to properly interpret the application code results </a:t>
            </a:r>
          </a:p>
        </p:txBody>
      </p:sp>
      <p:sp>
        <p:nvSpPr>
          <p:cNvPr id="9" name="TextBox 8"/>
          <p:cNvSpPr txBox="1"/>
          <p:nvPr/>
        </p:nvSpPr>
        <p:spPr>
          <a:xfrm>
            <a:off x="961697" y="1008993"/>
            <a:ext cx="2899833" cy="461665"/>
          </a:xfrm>
          <a:prstGeom prst="rect">
            <a:avLst/>
          </a:prstGeom>
          <a:noFill/>
        </p:spPr>
        <p:txBody>
          <a:bodyPr wrap="none" rtlCol="0">
            <a:spAutoFit/>
          </a:bodyPr>
          <a:lstStyle/>
          <a:p>
            <a:r>
              <a:rPr lang="en-US" sz="2400" b="1" u="sng" dirty="0" smtClean="0"/>
              <a:t>Summary of Tasks</a:t>
            </a:r>
            <a:endParaRPr lang="en-US" sz="2400" b="1" u="sng" dirty="0"/>
          </a:p>
        </p:txBody>
      </p:sp>
      <p:grpSp>
        <p:nvGrpSpPr>
          <p:cNvPr id="14" name="Group 13"/>
          <p:cNvGrpSpPr/>
          <p:nvPr/>
        </p:nvGrpSpPr>
        <p:grpSpPr>
          <a:xfrm>
            <a:off x="6376277" y="3849700"/>
            <a:ext cx="2656712" cy="2369539"/>
            <a:chOff x="6118369" y="3829692"/>
            <a:chExt cx="2656712" cy="2369539"/>
          </a:xfrm>
        </p:grpSpPr>
        <p:sp>
          <p:nvSpPr>
            <p:cNvPr id="10" name="Rectangle 9"/>
            <p:cNvSpPr/>
            <p:nvPr/>
          </p:nvSpPr>
          <p:spPr bwMode="auto">
            <a:xfrm>
              <a:off x="6118369" y="3861269"/>
              <a:ext cx="2656712" cy="233796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7" name="Group 6"/>
            <p:cNvGrpSpPr/>
            <p:nvPr/>
          </p:nvGrpSpPr>
          <p:grpSpPr>
            <a:xfrm>
              <a:off x="6178850" y="3829692"/>
              <a:ext cx="2535751" cy="2362752"/>
              <a:chOff x="181940" y="1356004"/>
              <a:chExt cx="2535751" cy="2362752"/>
            </a:xfrm>
          </p:grpSpPr>
          <p:pic>
            <p:nvPicPr>
              <p:cNvPr id="11" name="Picture 10"/>
              <p:cNvPicPr>
                <a:picLocks noChangeAspect="1"/>
              </p:cNvPicPr>
              <p:nvPr/>
            </p:nvPicPr>
            <p:blipFill>
              <a:blip r:embed="rId3"/>
              <a:stretch>
                <a:fillRect/>
              </a:stretch>
            </p:blipFill>
            <p:spPr>
              <a:xfrm>
                <a:off x="181940" y="1374328"/>
                <a:ext cx="2208333" cy="2072257"/>
              </a:xfrm>
              <a:prstGeom prst="rect">
                <a:avLst/>
              </a:prstGeom>
              <a:ln>
                <a:noFill/>
              </a:ln>
            </p:spPr>
          </p:pic>
          <p:sp>
            <p:nvSpPr>
              <p:cNvPr id="12" name="TextBox 11"/>
              <p:cNvSpPr txBox="1"/>
              <p:nvPr/>
            </p:nvSpPr>
            <p:spPr>
              <a:xfrm>
                <a:off x="291548" y="3410979"/>
                <a:ext cx="2031325" cy="307777"/>
              </a:xfrm>
              <a:prstGeom prst="rect">
                <a:avLst/>
              </a:prstGeom>
              <a:noFill/>
            </p:spPr>
            <p:txBody>
              <a:bodyPr wrap="none" rtlCol="0">
                <a:spAutoFit/>
              </a:bodyPr>
              <a:lstStyle/>
              <a:p>
                <a:r>
                  <a:rPr lang="en-US" sz="1400" dirty="0" smtClean="0">
                    <a:latin typeface="Symbol" charset="2"/>
                    <a:ea typeface="Symbol" charset="2"/>
                    <a:cs typeface="Symbol" charset="2"/>
                  </a:rPr>
                  <a:t>Ds/s </a:t>
                </a:r>
                <a:r>
                  <a:rPr lang="en-US" sz="1400" dirty="0" smtClean="0"/>
                  <a:t>vs. E</a:t>
                </a:r>
                <a:r>
                  <a:rPr lang="en-US" sz="1400" baseline="-25000" dirty="0" smtClean="0"/>
                  <a:t>n</a:t>
                </a:r>
                <a:r>
                  <a:rPr lang="en-US" sz="1400" dirty="0" smtClean="0"/>
                  <a:t> for </a:t>
                </a:r>
                <a:r>
                  <a:rPr lang="en-US" sz="1400" baseline="30000" dirty="0" smtClean="0"/>
                  <a:t>235</a:t>
                </a:r>
                <a:r>
                  <a:rPr lang="en-US" sz="1400" dirty="0" smtClean="0"/>
                  <a:t>U(n,f)</a:t>
                </a:r>
                <a:endParaRPr lang="en-US" sz="1400" dirty="0"/>
              </a:p>
            </p:txBody>
          </p:sp>
          <p:sp>
            <p:nvSpPr>
              <p:cNvPr id="13" name="TextBox 12"/>
              <p:cNvSpPr txBox="1"/>
              <p:nvPr/>
            </p:nvSpPr>
            <p:spPr>
              <a:xfrm rot="5400000">
                <a:off x="1503256" y="2262662"/>
                <a:ext cx="2121093" cy="307777"/>
              </a:xfrm>
              <a:prstGeom prst="rect">
                <a:avLst/>
              </a:prstGeom>
              <a:noFill/>
            </p:spPr>
            <p:txBody>
              <a:bodyPr wrap="none" rtlCol="0">
                <a:spAutoFit/>
              </a:bodyPr>
              <a:lstStyle/>
              <a:p>
                <a:r>
                  <a:rPr lang="en-US" sz="1400" dirty="0" smtClean="0">
                    <a:latin typeface="Symbol" charset="2"/>
                    <a:ea typeface="Symbol" charset="2"/>
                    <a:cs typeface="Symbol" charset="2"/>
                  </a:rPr>
                  <a:t>Ds/s </a:t>
                </a:r>
                <a:r>
                  <a:rPr lang="en-US" sz="1400" dirty="0" smtClean="0"/>
                  <a:t>vs. E</a:t>
                </a:r>
                <a:r>
                  <a:rPr lang="en-US" sz="1400" baseline="-25000" dirty="0" smtClean="0"/>
                  <a:t>n</a:t>
                </a:r>
                <a:r>
                  <a:rPr lang="en-US" sz="1400" dirty="0" smtClean="0"/>
                  <a:t> for </a:t>
                </a:r>
                <a:r>
                  <a:rPr lang="en-US" sz="1400" baseline="30000" dirty="0" smtClean="0"/>
                  <a:t>235</a:t>
                </a:r>
                <a:r>
                  <a:rPr lang="en-US" sz="1400" dirty="0" smtClean="0"/>
                  <a:t>U(</a:t>
                </a:r>
                <a:r>
                  <a:rPr lang="en-US" sz="1400" dirty="0" err="1" smtClean="0"/>
                  <a:t>n,el</a:t>
                </a:r>
                <a:r>
                  <a:rPr lang="en-US" sz="1400" dirty="0" smtClean="0"/>
                  <a:t>)</a:t>
                </a:r>
                <a:endParaRPr lang="en-US" sz="1400" dirty="0"/>
              </a:p>
            </p:txBody>
          </p:sp>
        </p:grpSp>
      </p:grpSp>
    </p:spTree>
    <p:extLst>
      <p:ext uri="{BB962C8B-B14F-4D97-AF65-F5344CB8AC3E}">
        <p14:creationId xmlns:p14="http://schemas.microsoft.com/office/powerpoint/2010/main" val="80727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LBNL_Template_0324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46992</TotalTime>
  <Words>1239</Words>
  <Application>Microsoft Macintosh PowerPoint</Application>
  <PresentationFormat>On-screen Show (4:3)</PresentationFormat>
  <Paragraphs>207</Paragraphs>
  <Slides>14</Slides>
  <Notes>2</Notes>
  <HiddenSlides>3</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Calibri</vt:lpstr>
      <vt:lpstr>Calibri Light</vt:lpstr>
      <vt:lpstr>Corbel</vt:lpstr>
      <vt:lpstr>Helvetica</vt:lpstr>
      <vt:lpstr>Helvetica Light</vt:lpstr>
      <vt:lpstr>Impact</vt:lpstr>
      <vt:lpstr>Lucida Grande</vt:lpstr>
      <vt:lpstr>Lucida Sans Unicode</vt:lpstr>
      <vt:lpstr>MS PGothic</vt:lpstr>
      <vt:lpstr>ＭＳ Ｐゴシック</vt:lpstr>
      <vt:lpstr>Symbol</vt:lpstr>
      <vt:lpstr>Times</vt:lpstr>
      <vt:lpstr>Times New Roman</vt:lpstr>
      <vt:lpstr>Wingdings</vt:lpstr>
      <vt:lpstr>Arial</vt:lpstr>
      <vt:lpstr>4_LBNL_Template_032411</vt:lpstr>
      <vt:lpstr>Update on the Nuclear Data Working Group (NDWG)</vt:lpstr>
      <vt:lpstr>NDWG Timeline</vt:lpstr>
      <vt:lpstr> NDNCA led to the Nuclear Data Working Group (NDWG) to look for ways to jointly fund high-priority nuclear data needs </vt:lpstr>
      <vt:lpstr>The Nuclear Data Working Group under the leadership of Cathy Romano (ORNL) developed a multi-agency 5-year proposal to address cross-cutting nuclear data needs</vt:lpstr>
      <vt:lpstr>The non-USNDP NDWG Proposals</vt:lpstr>
      <vt:lpstr>Improved Neutron Transport : Conversion Electron and Neutron Spectroscopy for Understanding Scattering (CENSUS)</vt:lpstr>
      <vt:lpstr>And now for Dave…</vt:lpstr>
      <vt:lpstr>Revitalizing the Nuclear Data Pipeline </vt:lpstr>
      <vt:lpstr>Expanding Covariance Data and its use</vt:lpstr>
      <vt:lpstr>Newly Funded Activity: FIRE—Fission In R-process Elements</vt:lpstr>
      <vt:lpstr>Summary and Path Forward</vt:lpstr>
      <vt:lpstr>Improved Neutron Transport : Conversion Electron and Neutron Spectroscopy for Understanding Scattering (CENSUS)</vt:lpstr>
      <vt:lpstr>The NDWG is having impacts on new RFPs</vt:lpstr>
      <vt:lpstr> NDNCA led to the Nuclear Data Working Group (NDWG) to look for ways to jointly fund high-priority nuclear data needs </vt:lpstr>
    </vt:vector>
  </TitlesOfParts>
  <Company>LBNL</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dc:title>
  <dc:creator>Paul Fallon</dc:creator>
  <cp:lastModifiedBy>Microsoft Office User</cp:lastModifiedBy>
  <cp:revision>232</cp:revision>
  <cp:lastPrinted>2016-11-22T21:43:01Z</cp:lastPrinted>
  <dcterms:created xsi:type="dcterms:W3CDTF">2016-09-27T17:58:19Z</dcterms:created>
  <dcterms:modified xsi:type="dcterms:W3CDTF">2016-11-22T21:44:52Z</dcterms:modified>
</cp:coreProperties>
</file>