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1489" r:id="rId5"/>
    <p:sldId id="1458" r:id="rId6"/>
    <p:sldId id="3955" r:id="rId7"/>
    <p:sldId id="2239" r:id="rId8"/>
    <p:sldId id="3952" r:id="rId9"/>
    <p:sldId id="2286" r:id="rId10"/>
    <p:sldId id="2246" r:id="rId11"/>
    <p:sldId id="3956" r:id="rId12"/>
    <p:sldId id="2283" r:id="rId13"/>
    <p:sldId id="2284" r:id="rId14"/>
    <p:sldId id="3954" r:id="rId15"/>
    <p:sldId id="3957" r:id="rId16"/>
    <p:sldId id="2273" r:id="rId17"/>
    <p:sldId id="2287" r:id="rId18"/>
    <p:sldId id="2288" r:id="rId19"/>
    <p:sldId id="2268" r:id="rId20"/>
    <p:sldId id="2276" r:id="rId21"/>
    <p:sldId id="2277" r:id="rId22"/>
    <p:sldId id="145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BD0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94646"/>
  </p:normalViewPr>
  <p:slideViewPr>
    <p:cSldViewPr snapToGrid="0" snapToObjects="1">
      <p:cViewPr>
        <p:scale>
          <a:sx n="70" d="100"/>
          <a:sy n="70" d="100"/>
        </p:scale>
        <p:origin x="85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F0AB237B-48A6-40E1-9629-23C995DC5041}"/>
    <pc:docChg chg="undo redo custSel addSld delSld modSld">
      <pc:chgData name="Fernando Barbosa" userId="26e508f0-5e45-4ff3-9cbc-2459c82fe5c2" providerId="ADAL" clId="{F0AB237B-48A6-40E1-9629-23C995DC5041}" dt="2022-12-09T01:28:53.349" v="1455" actId="20577"/>
      <pc:docMkLst>
        <pc:docMk/>
      </pc:docMkLst>
      <pc:sldChg chg="modSp">
        <pc:chgData name="Fernando Barbosa" userId="26e508f0-5e45-4ff3-9cbc-2459c82fe5c2" providerId="ADAL" clId="{F0AB237B-48A6-40E1-9629-23C995DC5041}" dt="2022-12-09T01:28:53.349" v="1455" actId="20577"/>
        <pc:sldMkLst>
          <pc:docMk/>
          <pc:sldMk cId="41197285" sldId="1452"/>
        </pc:sldMkLst>
        <pc:spChg chg="mod">
          <ac:chgData name="Fernando Barbosa" userId="26e508f0-5e45-4ff3-9cbc-2459c82fe5c2" providerId="ADAL" clId="{F0AB237B-48A6-40E1-9629-23C995DC5041}" dt="2022-12-09T01:28:53.349" v="1455" actId="20577"/>
          <ac:spMkLst>
            <pc:docMk/>
            <pc:sldMk cId="41197285" sldId="1452"/>
            <ac:spMk id="4" creationId="{0EF8B85E-7683-B044-B70E-CD0459D14330}"/>
          </ac:spMkLst>
        </pc:spChg>
      </pc:sldChg>
      <pc:sldChg chg="modSp">
        <pc:chgData name="Fernando Barbosa" userId="26e508f0-5e45-4ff3-9cbc-2459c82fe5c2" providerId="ADAL" clId="{F0AB237B-48A6-40E1-9629-23C995DC5041}" dt="2022-12-09T01:13:58.151" v="1009" actId="20577"/>
        <pc:sldMkLst>
          <pc:docMk/>
          <pc:sldMk cId="2789026919" sldId="1458"/>
        </pc:sldMkLst>
        <pc:spChg chg="mod">
          <ac:chgData name="Fernando Barbosa" userId="26e508f0-5e45-4ff3-9cbc-2459c82fe5c2" providerId="ADAL" clId="{F0AB237B-48A6-40E1-9629-23C995DC5041}" dt="2022-12-09T01:13:58.151" v="1009" actId="20577"/>
          <ac:spMkLst>
            <pc:docMk/>
            <pc:sldMk cId="2789026919" sldId="1458"/>
            <ac:spMk id="3" creationId="{392DC9F4-577C-444D-9EF5-ECD6E3ADD4E3}"/>
          </ac:spMkLst>
        </pc:spChg>
      </pc:sldChg>
      <pc:sldChg chg="del">
        <pc:chgData name="Fernando Barbosa" userId="26e508f0-5e45-4ff3-9cbc-2459c82fe5c2" providerId="ADAL" clId="{F0AB237B-48A6-40E1-9629-23C995DC5041}" dt="2022-12-09T01:05:09.759" v="761" actId="2696"/>
        <pc:sldMkLst>
          <pc:docMk/>
          <pc:sldMk cId="1861443079" sldId="1483"/>
        </pc:sldMkLst>
      </pc:sldChg>
      <pc:sldChg chg="del">
        <pc:chgData name="Fernando Barbosa" userId="26e508f0-5e45-4ff3-9cbc-2459c82fe5c2" providerId="ADAL" clId="{F0AB237B-48A6-40E1-9629-23C995DC5041}" dt="2022-12-09T01:05:10.900" v="762" actId="2696"/>
        <pc:sldMkLst>
          <pc:docMk/>
          <pc:sldMk cId="619629870" sldId="2240"/>
        </pc:sldMkLst>
      </pc:sldChg>
      <pc:sldChg chg="addSp delSp modSp add">
        <pc:chgData name="Fernando Barbosa" userId="26e508f0-5e45-4ff3-9cbc-2459c82fe5c2" providerId="ADAL" clId="{F0AB237B-48A6-40E1-9629-23C995DC5041}" dt="2022-12-09T00:39:04.708" v="304" actId="1076"/>
        <pc:sldMkLst>
          <pc:docMk/>
          <pc:sldMk cId="1840851153" sldId="2246"/>
        </pc:sldMkLst>
        <pc:spChg chg="add del">
          <ac:chgData name="Fernando Barbosa" userId="26e508f0-5e45-4ff3-9cbc-2459c82fe5c2" providerId="ADAL" clId="{F0AB237B-48A6-40E1-9629-23C995DC5041}" dt="2022-12-09T00:38:17.609" v="298"/>
          <ac:spMkLst>
            <pc:docMk/>
            <pc:sldMk cId="1840851153" sldId="2246"/>
            <ac:spMk id="8" creationId="{2291BECF-E309-40BB-9968-0BE8C49DF6BA}"/>
          </ac:spMkLst>
        </pc:spChg>
        <pc:spChg chg="add mod">
          <ac:chgData name="Fernando Barbosa" userId="26e508f0-5e45-4ff3-9cbc-2459c82fe5c2" providerId="ADAL" clId="{F0AB237B-48A6-40E1-9629-23C995DC5041}" dt="2022-12-09T00:39:04.708" v="304" actId="1076"/>
          <ac:spMkLst>
            <pc:docMk/>
            <pc:sldMk cId="1840851153" sldId="2246"/>
            <ac:spMk id="9" creationId="{ED9605EA-07AF-4609-B211-3C06C4509B21}"/>
          </ac:spMkLst>
        </pc:spChg>
      </pc:sldChg>
      <pc:sldChg chg="del">
        <pc:chgData name="Fernando Barbosa" userId="26e508f0-5e45-4ff3-9cbc-2459c82fe5c2" providerId="ADAL" clId="{F0AB237B-48A6-40E1-9629-23C995DC5041}" dt="2022-12-09T01:05:07.853" v="760" actId="2696"/>
        <pc:sldMkLst>
          <pc:docMk/>
          <pc:sldMk cId="1365833428" sldId="2261"/>
        </pc:sldMkLst>
      </pc:sldChg>
      <pc:sldChg chg="add del">
        <pc:chgData name="Fernando Barbosa" userId="26e508f0-5e45-4ff3-9cbc-2459c82fe5c2" providerId="ADAL" clId="{F0AB237B-48A6-40E1-9629-23C995DC5041}" dt="2022-12-09T01:05:41.199" v="765" actId="2696"/>
        <pc:sldMkLst>
          <pc:docMk/>
          <pc:sldMk cId="3651389255" sldId="2276"/>
        </pc:sldMkLst>
      </pc:sldChg>
      <pc:sldChg chg="modSp">
        <pc:chgData name="Fernando Barbosa" userId="26e508f0-5e45-4ff3-9cbc-2459c82fe5c2" providerId="ADAL" clId="{F0AB237B-48A6-40E1-9629-23C995DC5041}" dt="2022-12-09T01:12:06.955" v="957" actId="20577"/>
        <pc:sldMkLst>
          <pc:docMk/>
          <pc:sldMk cId="260598108" sldId="2277"/>
        </pc:sldMkLst>
        <pc:spChg chg="mod">
          <ac:chgData name="Fernando Barbosa" userId="26e508f0-5e45-4ff3-9cbc-2459c82fe5c2" providerId="ADAL" clId="{F0AB237B-48A6-40E1-9629-23C995DC5041}" dt="2022-12-09T01:12:06.955" v="957" actId="20577"/>
          <ac:spMkLst>
            <pc:docMk/>
            <pc:sldMk cId="260598108" sldId="2277"/>
            <ac:spMk id="10" creationId="{AE578B19-2A3E-4704-9259-BB18EEAE1E04}"/>
          </ac:spMkLst>
        </pc:spChg>
      </pc:sldChg>
      <pc:sldChg chg="addSp delSp modSp add">
        <pc:chgData name="Fernando Barbosa" userId="26e508f0-5e45-4ff3-9cbc-2459c82fe5c2" providerId="ADAL" clId="{F0AB237B-48A6-40E1-9629-23C995DC5041}" dt="2022-12-09T01:02:00.072" v="757" actId="27636"/>
        <pc:sldMkLst>
          <pc:docMk/>
          <pc:sldMk cId="3614221129" sldId="2283"/>
        </pc:sldMkLst>
        <pc:spChg chg="add del mod">
          <ac:chgData name="Fernando Barbosa" userId="26e508f0-5e45-4ff3-9cbc-2459c82fe5c2" providerId="ADAL" clId="{F0AB237B-48A6-40E1-9629-23C995DC5041}" dt="2022-12-09T00:59:09.094" v="738"/>
          <ac:spMkLst>
            <pc:docMk/>
            <pc:sldMk cId="3614221129" sldId="2283"/>
            <ac:spMk id="3" creationId="{9EB27F6D-47B8-4B64-AEB3-AA631B137E8A}"/>
          </ac:spMkLst>
        </pc:spChg>
        <pc:spChg chg="mod">
          <ac:chgData name="Fernando Barbosa" userId="26e508f0-5e45-4ff3-9cbc-2459c82fe5c2" providerId="ADAL" clId="{F0AB237B-48A6-40E1-9629-23C995DC5041}" dt="2022-12-09T01:00:07.148" v="741" actId="1076"/>
          <ac:spMkLst>
            <pc:docMk/>
            <pc:sldMk cId="3614221129" sldId="2283"/>
            <ac:spMk id="5" creationId="{A2FC414D-DCF5-485C-B058-7F05132F02C9}"/>
          </ac:spMkLst>
        </pc:spChg>
        <pc:spChg chg="del">
          <ac:chgData name="Fernando Barbosa" userId="26e508f0-5e45-4ff3-9cbc-2459c82fe5c2" providerId="ADAL" clId="{F0AB237B-48A6-40E1-9629-23C995DC5041}" dt="2022-12-09T00:59:06.273" v="737"/>
          <ac:spMkLst>
            <pc:docMk/>
            <pc:sldMk cId="3614221129" sldId="2283"/>
            <ac:spMk id="6" creationId="{3BECA5DA-D417-4347-AA80-C703A86EFB56}"/>
          </ac:spMkLst>
        </pc:spChg>
        <pc:spChg chg="del">
          <ac:chgData name="Fernando Barbosa" userId="26e508f0-5e45-4ff3-9cbc-2459c82fe5c2" providerId="ADAL" clId="{F0AB237B-48A6-40E1-9629-23C995DC5041}" dt="2022-12-09T00:59:49.784" v="740"/>
          <ac:spMkLst>
            <pc:docMk/>
            <pc:sldMk cId="3614221129" sldId="2283"/>
            <ac:spMk id="7" creationId="{A2FC414D-DCF5-485C-B058-7F05132F02C9}"/>
          </ac:spMkLst>
        </pc:spChg>
        <pc:spChg chg="add del">
          <ac:chgData name="Fernando Barbosa" userId="26e508f0-5e45-4ff3-9cbc-2459c82fe5c2" providerId="ADAL" clId="{F0AB237B-48A6-40E1-9629-23C995DC5041}" dt="2022-12-09T00:59:02.407" v="736"/>
          <ac:spMkLst>
            <pc:docMk/>
            <pc:sldMk cId="3614221129" sldId="2283"/>
            <ac:spMk id="8" creationId="{FD84B921-CAAB-4D21-9F46-6A84289CFD1C}"/>
          </ac:spMkLst>
        </pc:spChg>
        <pc:spChg chg="add mod">
          <ac:chgData name="Fernando Barbosa" userId="26e508f0-5e45-4ff3-9cbc-2459c82fe5c2" providerId="ADAL" clId="{F0AB237B-48A6-40E1-9629-23C995DC5041}" dt="2022-12-09T01:02:00.072" v="757" actId="27636"/>
          <ac:spMkLst>
            <pc:docMk/>
            <pc:sldMk cId="3614221129" sldId="2283"/>
            <ac:spMk id="9" creationId="{F6F01216-EBC9-4C52-A0C3-F851AA26DEF3}"/>
          </ac:spMkLst>
        </pc:spChg>
        <pc:graphicFrameChg chg="mod">
          <ac:chgData name="Fernando Barbosa" userId="26e508f0-5e45-4ff3-9cbc-2459c82fe5c2" providerId="ADAL" clId="{F0AB237B-48A6-40E1-9629-23C995DC5041}" dt="2022-12-09T01:00:07.148" v="741" actId="1076"/>
          <ac:graphicFrameMkLst>
            <pc:docMk/>
            <pc:sldMk cId="3614221129" sldId="2283"/>
            <ac:graphicFrameMk id="2" creationId="{00000000-0000-0000-0000-000000000000}"/>
          </ac:graphicFrameMkLst>
        </pc:graphicFrameChg>
      </pc:sldChg>
      <pc:sldChg chg="del">
        <pc:chgData name="Fernando Barbosa" userId="26e508f0-5e45-4ff3-9cbc-2459c82fe5c2" providerId="ADAL" clId="{F0AB237B-48A6-40E1-9629-23C995DC5041}" dt="2022-12-09T01:18:55.657" v="1010" actId="2696"/>
        <pc:sldMkLst>
          <pc:docMk/>
          <pc:sldMk cId="1283071403" sldId="2285"/>
        </pc:sldMkLst>
      </pc:sldChg>
      <pc:sldChg chg="addSp modSp add">
        <pc:chgData name="Fernando Barbosa" userId="26e508f0-5e45-4ff3-9cbc-2459c82fe5c2" providerId="ADAL" clId="{F0AB237B-48A6-40E1-9629-23C995DC5041}" dt="2022-12-09T00:38:13.134" v="297" actId="20577"/>
        <pc:sldMkLst>
          <pc:docMk/>
          <pc:sldMk cId="25106029" sldId="2286"/>
        </pc:sldMkLst>
        <pc:spChg chg="mod">
          <ac:chgData name="Fernando Barbosa" userId="26e508f0-5e45-4ff3-9cbc-2459c82fe5c2" providerId="ADAL" clId="{F0AB237B-48A6-40E1-9629-23C995DC5041}" dt="2022-12-09T00:31:18.920" v="4" actId="20577"/>
          <ac:spMkLst>
            <pc:docMk/>
            <pc:sldMk cId="25106029" sldId="2286"/>
            <ac:spMk id="7" creationId="{FDAA067E-08BD-483E-8955-FE9213D3B7C7}"/>
          </ac:spMkLst>
        </pc:spChg>
        <pc:spChg chg="add mod">
          <ac:chgData name="Fernando Barbosa" userId="26e508f0-5e45-4ff3-9cbc-2459c82fe5c2" providerId="ADAL" clId="{F0AB237B-48A6-40E1-9629-23C995DC5041}" dt="2022-12-09T00:38:13.134" v="297" actId="20577"/>
          <ac:spMkLst>
            <pc:docMk/>
            <pc:sldMk cId="25106029" sldId="2286"/>
            <ac:spMk id="12" creationId="{B7BB975D-C830-427F-A5E0-993452422EFB}"/>
          </ac:spMkLst>
        </pc:spChg>
      </pc:sldChg>
      <pc:sldChg chg="addSp delSp">
        <pc:chgData name="Fernando Barbosa" userId="26e508f0-5e45-4ff3-9cbc-2459c82fe5c2" providerId="ADAL" clId="{F0AB237B-48A6-40E1-9629-23C995DC5041}" dt="2022-12-09T01:04:25.167" v="759"/>
        <pc:sldMkLst>
          <pc:docMk/>
          <pc:sldMk cId="2599684876" sldId="2288"/>
        </pc:sldMkLst>
        <pc:spChg chg="add del">
          <ac:chgData name="Fernando Barbosa" userId="26e508f0-5e45-4ff3-9cbc-2459c82fe5c2" providerId="ADAL" clId="{F0AB237B-48A6-40E1-9629-23C995DC5041}" dt="2022-12-09T01:04:25.167" v="759"/>
          <ac:spMkLst>
            <pc:docMk/>
            <pc:sldMk cId="2599684876" sldId="2288"/>
            <ac:spMk id="27" creationId="{A2FC414D-DCF5-485C-B058-7F05132F02C9}"/>
          </ac:spMkLst>
        </pc:spChg>
      </pc:sldChg>
      <pc:sldChg chg="del">
        <pc:chgData name="Fernando Barbosa" userId="26e508f0-5e45-4ff3-9cbc-2459c82fe5c2" providerId="ADAL" clId="{F0AB237B-48A6-40E1-9629-23C995DC5041}" dt="2022-12-09T01:05:13.220" v="763" actId="2696"/>
        <pc:sldMkLst>
          <pc:docMk/>
          <pc:sldMk cId="3592231572" sldId="3950"/>
        </pc:sldMkLst>
      </pc:sldChg>
      <pc:sldChg chg="del">
        <pc:chgData name="Fernando Barbosa" userId="26e508f0-5e45-4ff3-9cbc-2459c82fe5c2" providerId="ADAL" clId="{F0AB237B-48A6-40E1-9629-23C995DC5041}" dt="2022-12-09T00:13:28.271" v="0" actId="2696"/>
        <pc:sldMkLst>
          <pc:docMk/>
          <pc:sldMk cId="655760609" sldId="3953"/>
        </pc:sldMkLst>
      </pc:sldChg>
      <pc:sldChg chg="addSp delSp modSp">
        <pc:chgData name="Fernando Barbosa" userId="26e508f0-5e45-4ff3-9cbc-2459c82fe5c2" providerId="ADAL" clId="{F0AB237B-48A6-40E1-9629-23C995DC5041}" dt="2022-12-09T00:57:29.417" v="734" actId="20577"/>
        <pc:sldMkLst>
          <pc:docMk/>
          <pc:sldMk cId="432784698" sldId="3956"/>
        </pc:sldMkLst>
        <pc:spChg chg="del">
          <ac:chgData name="Fernando Barbosa" userId="26e508f0-5e45-4ff3-9cbc-2459c82fe5c2" providerId="ADAL" clId="{F0AB237B-48A6-40E1-9629-23C995DC5041}" dt="2022-12-09T00:39:44.795" v="306" actId="478"/>
          <ac:spMkLst>
            <pc:docMk/>
            <pc:sldMk cId="432784698" sldId="3956"/>
            <ac:spMk id="2" creationId="{00000000-0000-0000-0000-000000000000}"/>
          </ac:spMkLst>
        </pc:spChg>
        <pc:spChg chg="mod">
          <ac:chgData name="Fernando Barbosa" userId="26e508f0-5e45-4ff3-9cbc-2459c82fe5c2" providerId="ADAL" clId="{F0AB237B-48A6-40E1-9629-23C995DC5041}" dt="2022-12-09T00:57:29.417" v="734" actId="20577"/>
          <ac:spMkLst>
            <pc:docMk/>
            <pc:sldMk cId="432784698" sldId="3956"/>
            <ac:spMk id="5" creationId="{29BD1B81-F055-43DF-8DFF-250F247D7AB6}"/>
          </ac:spMkLst>
        </pc:spChg>
        <pc:spChg chg="mod">
          <ac:chgData name="Fernando Barbosa" userId="26e508f0-5e45-4ff3-9cbc-2459c82fe5c2" providerId="ADAL" clId="{F0AB237B-48A6-40E1-9629-23C995DC5041}" dt="2022-12-09T00:45:43.259" v="370" actId="20577"/>
          <ac:spMkLst>
            <pc:docMk/>
            <pc:sldMk cId="432784698" sldId="3956"/>
            <ac:spMk id="6" creationId="{53BF5932-DA33-45EF-9BAF-1D0A6F96044C}"/>
          </ac:spMkLst>
        </pc:spChg>
        <pc:spChg chg="del">
          <ac:chgData name="Fernando Barbosa" userId="26e508f0-5e45-4ff3-9cbc-2459c82fe5c2" providerId="ADAL" clId="{F0AB237B-48A6-40E1-9629-23C995DC5041}" dt="2022-12-09T00:39:49.032" v="307"/>
          <ac:spMkLst>
            <pc:docMk/>
            <pc:sldMk cId="432784698" sldId="3956"/>
            <ac:spMk id="9" creationId="{ED9605EA-07AF-4609-B211-3C06C4509B21}"/>
          </ac:spMkLst>
        </pc:spChg>
        <pc:spChg chg="add mod">
          <ac:chgData name="Fernando Barbosa" userId="26e508f0-5e45-4ff3-9cbc-2459c82fe5c2" providerId="ADAL" clId="{F0AB237B-48A6-40E1-9629-23C995DC5041}" dt="2022-12-09T00:50:29.826" v="503" actId="20577"/>
          <ac:spMkLst>
            <pc:docMk/>
            <pc:sldMk cId="432784698" sldId="3956"/>
            <ac:spMk id="11" creationId="{D295408D-4F29-4302-A20E-D9DEC116EB4D}"/>
          </ac:spMkLst>
        </pc:spChg>
        <pc:spChg chg="add mod">
          <ac:chgData name="Fernando Barbosa" userId="26e508f0-5e45-4ff3-9cbc-2459c82fe5c2" providerId="ADAL" clId="{F0AB237B-48A6-40E1-9629-23C995DC5041}" dt="2022-12-09T00:51:27.324" v="543" actId="20577"/>
          <ac:spMkLst>
            <pc:docMk/>
            <pc:sldMk cId="432784698" sldId="3956"/>
            <ac:spMk id="12" creationId="{2771D954-C808-4B37-8CB8-E054F4728B60}"/>
          </ac:spMkLst>
        </pc:spChg>
        <pc:graphicFrameChg chg="add del">
          <ac:chgData name="Fernando Barbosa" userId="26e508f0-5e45-4ff3-9cbc-2459c82fe5c2" providerId="ADAL" clId="{F0AB237B-48A6-40E1-9629-23C995DC5041}" dt="2022-12-09T00:40:24.039" v="309"/>
          <ac:graphicFrameMkLst>
            <pc:docMk/>
            <pc:sldMk cId="432784698" sldId="3956"/>
            <ac:graphicFrameMk id="3" creationId="{10D4D271-47D8-451A-A6E3-1E616C152A88}"/>
          </ac:graphicFrameMkLst>
        </pc:graphicFrameChg>
        <pc:graphicFrameChg chg="del">
          <ac:chgData name="Fernando Barbosa" userId="26e508f0-5e45-4ff3-9cbc-2459c82fe5c2" providerId="ADAL" clId="{F0AB237B-48A6-40E1-9629-23C995DC5041}" dt="2022-12-09T00:39:40.674" v="305" actId="478"/>
          <ac:graphicFrameMkLst>
            <pc:docMk/>
            <pc:sldMk cId="432784698" sldId="3956"/>
            <ac:graphicFrameMk id="7" creationId="{F43ED36F-69A8-437B-89E7-77A478F7C7A9}"/>
          </ac:graphicFrameMkLst>
        </pc:graphicFrameChg>
        <pc:graphicFrameChg chg="add del">
          <ac:chgData name="Fernando Barbosa" userId="26e508f0-5e45-4ff3-9cbc-2459c82fe5c2" providerId="ADAL" clId="{F0AB237B-48A6-40E1-9629-23C995DC5041}" dt="2022-12-09T00:40:30.295" v="311"/>
          <ac:graphicFrameMkLst>
            <pc:docMk/>
            <pc:sldMk cId="432784698" sldId="3956"/>
            <ac:graphicFrameMk id="8" creationId="{4FCFCE69-ED91-4EDF-B6BE-C3456F6853ED}"/>
          </ac:graphicFrameMkLst>
        </pc:graphicFrameChg>
        <pc:graphicFrameChg chg="add mod modGraphic">
          <ac:chgData name="Fernando Barbosa" userId="26e508f0-5e45-4ff3-9cbc-2459c82fe5c2" providerId="ADAL" clId="{F0AB237B-48A6-40E1-9629-23C995DC5041}" dt="2022-12-09T00:49:06.382" v="429" actId="1076"/>
          <ac:graphicFrameMkLst>
            <pc:docMk/>
            <pc:sldMk cId="432784698" sldId="3956"/>
            <ac:graphicFrameMk id="10" creationId="{EF9E9947-FBB5-41F4-BBE5-3DFB03509B16}"/>
          </ac:graphicFrameMkLst>
        </pc:graphicFrameChg>
        <pc:cxnChg chg="add mod">
          <ac:chgData name="Fernando Barbosa" userId="26e508f0-5e45-4ff3-9cbc-2459c82fe5c2" providerId="ADAL" clId="{F0AB237B-48A6-40E1-9629-23C995DC5041}" dt="2022-12-09T00:50:41.861" v="504" actId="11529"/>
          <ac:cxnSpMkLst>
            <pc:docMk/>
            <pc:sldMk cId="432784698" sldId="3956"/>
            <ac:cxnSpMk id="14" creationId="{84DFB89D-D2CA-4E49-8661-BCFC8A6F3FD9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EBE4-441A-4AA0-A1CF-83C2AB6BE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888" y="1453755"/>
            <a:ext cx="7402887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Streaming Workshop:</a:t>
            </a:r>
            <a:br>
              <a:rPr lang="en-US" dirty="0"/>
            </a:br>
            <a:r>
              <a:rPr lang="en-US" dirty="0" err="1"/>
              <a:t>ePIC</a:t>
            </a:r>
            <a:r>
              <a:rPr lang="en-US" dirty="0"/>
              <a:t>/Protocols/Interface/Timing/Clock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0BE25-9F46-4902-AC33-000AA2A3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355" y="3645638"/>
            <a:ext cx="5707110" cy="1588214"/>
          </a:xfrm>
        </p:spPr>
        <p:txBody>
          <a:bodyPr>
            <a:normAutofit/>
          </a:bodyPr>
          <a:lstStyle/>
          <a:p>
            <a:r>
              <a:rPr lang="en-US" sz="2000" dirty="0"/>
              <a:t>Fernando Barbosa (</a:t>
            </a:r>
            <a:r>
              <a:rPr lang="en-US" sz="2000" dirty="0" err="1"/>
              <a:t>JLab</a:t>
            </a:r>
            <a:r>
              <a:rPr lang="en-US" sz="2000" dirty="0"/>
              <a:t>), L3 CAM Electronics</a:t>
            </a:r>
          </a:p>
          <a:p>
            <a:r>
              <a:rPr lang="en-US" sz="1400" dirty="0"/>
              <a:t>December 9, 2022</a:t>
            </a:r>
          </a:p>
        </p:txBody>
      </p:sp>
    </p:spTree>
    <p:extLst>
      <p:ext uri="{BB962C8B-B14F-4D97-AF65-F5344CB8AC3E}">
        <p14:creationId xmlns:p14="http://schemas.microsoft.com/office/powerpoint/2010/main" val="20255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389492" y="1231784"/>
            <a:ext cx="8364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a simple, high resolution waveform readout solution for the calorimeters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Employing discrete, COTS devices.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Developing PCBs for full readout chain.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Developing cabling, power, cooling infrastructure.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Making it adaptable to implementations that may benefit from the availability of ASICs.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68" y="701522"/>
            <a:ext cx="8005896" cy="800092"/>
          </a:xfrm>
        </p:spPr>
        <p:txBody>
          <a:bodyPr>
            <a:normAutofit/>
          </a:bodyPr>
          <a:lstStyle/>
          <a:p>
            <a:r>
              <a:rPr lang="en-US" sz="2000" dirty="0"/>
              <a:t>Proposal A – Calorimeters, </a:t>
            </a:r>
            <a:r>
              <a:rPr lang="en-US" sz="2000" dirty="0" err="1"/>
              <a:t>SiPMs</a:t>
            </a:r>
            <a:r>
              <a:rPr lang="en-US" sz="2000" dirty="0"/>
              <a:t> – Discrete/COTS/ASIC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47" y="3076105"/>
            <a:ext cx="6041259" cy="33669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6998" y="3039349"/>
            <a:ext cx="4207764" cy="1082148"/>
            <a:chOff x="323764" y="2454241"/>
            <a:chExt cx="4455270" cy="1280997"/>
          </a:xfrm>
        </p:grpSpPr>
        <p:sp>
          <p:nvSpPr>
            <p:cNvPr id="7" name="Oval 6"/>
            <p:cNvSpPr/>
            <p:nvPr/>
          </p:nvSpPr>
          <p:spPr>
            <a:xfrm>
              <a:off x="1035170" y="2562045"/>
              <a:ext cx="3743864" cy="117319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323764" y="2454241"/>
              <a:ext cx="1146765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Adapter PCBs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0" name="Straight Arrow Connector 9"/>
            <p:cNvCxnSpPr>
              <a:endCxn id="7" idx="2"/>
            </p:cNvCxnSpPr>
            <p:nvPr/>
          </p:nvCxnSpPr>
          <p:spPr>
            <a:xfrm>
              <a:off x="724619" y="3100572"/>
              <a:ext cx="310551" cy="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"/>
          <p:cNvSpPr txBox="1"/>
          <p:nvPr/>
        </p:nvSpPr>
        <p:spPr>
          <a:xfrm>
            <a:off x="7947696" y="2840499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FEB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00105" y="3486830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720447" y="6218785"/>
            <a:ext cx="2227249" cy="34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Based on STAR FCS.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29B0A2-66CF-4C40-AF70-331FA7F572C1}"/>
              </a:ext>
            </a:extLst>
          </p:cNvPr>
          <p:cNvSpPr txBox="1">
            <a:spLocks/>
          </p:cNvSpPr>
          <p:nvPr/>
        </p:nvSpPr>
        <p:spPr>
          <a:xfrm>
            <a:off x="409368" y="155207"/>
            <a:ext cx="8344462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eRD109 ASIC/Electronics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R&amp;D initiatives to develop front end readout solutions for EIC.</a:t>
            </a:r>
          </a:p>
        </p:txBody>
      </p:sp>
    </p:spTree>
    <p:extLst>
      <p:ext uri="{BB962C8B-B14F-4D97-AF65-F5344CB8AC3E}">
        <p14:creationId xmlns:p14="http://schemas.microsoft.com/office/powerpoint/2010/main" val="417585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FB01-D57F-4B47-A38D-E9ECE8A3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Proposal B – Calorimeters, </a:t>
            </a:r>
            <a:r>
              <a:rPr lang="en-US" sz="2000" dirty="0" err="1"/>
              <a:t>SiPMs</a:t>
            </a:r>
            <a:r>
              <a:rPr lang="en-US" sz="2000" dirty="0"/>
              <a:t> – HGCROCv3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608075"/>
            <a:ext cx="8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the calorimeters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Employing existing HGCROCv3 ASIC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PCBs for full readout chain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cabling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3" y="1886042"/>
            <a:ext cx="6936447" cy="4007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764" y="2014294"/>
            <a:ext cx="4455270" cy="1280997"/>
            <a:chOff x="323764" y="2454241"/>
            <a:chExt cx="4455270" cy="1280997"/>
          </a:xfrm>
        </p:grpSpPr>
        <p:sp>
          <p:nvSpPr>
            <p:cNvPr id="14" name="Oval 13"/>
            <p:cNvSpPr/>
            <p:nvPr/>
          </p:nvSpPr>
          <p:spPr>
            <a:xfrm>
              <a:off x="1035170" y="2562045"/>
              <a:ext cx="3743864" cy="117319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323764" y="2454241"/>
              <a:ext cx="1146765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Adapter PCBs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>
              <a:off x="724619" y="3100572"/>
              <a:ext cx="310551" cy="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4"/>
          <p:cNvSpPr txBox="1"/>
          <p:nvPr/>
        </p:nvSpPr>
        <p:spPr>
          <a:xfrm>
            <a:off x="7976859" y="1107845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FEB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729268" y="1754176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8026635" y="4746746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RDO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779044" y="5393077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28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FB01-D57F-4B47-A38D-E9ECE8A3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0250-1FB9-4E7A-A716-07280385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79" y="841031"/>
            <a:ext cx="5578462" cy="47846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D2221D-5BC7-4FFB-A2CF-07ABCF630BA8}"/>
              </a:ext>
            </a:extLst>
          </p:cNvPr>
          <p:cNvSpPr txBox="1">
            <a:spLocks/>
          </p:cNvSpPr>
          <p:nvPr/>
        </p:nvSpPr>
        <p:spPr>
          <a:xfrm>
            <a:off x="5866476" y="841031"/>
            <a:ext cx="2877347" cy="4194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SiPM</a:t>
            </a:r>
            <a:r>
              <a:rPr lang="en-US" sz="1800" dirty="0"/>
              <a:t> version.</a:t>
            </a:r>
          </a:p>
          <a:p>
            <a:r>
              <a:rPr lang="en-US" sz="1800" dirty="0"/>
              <a:t>Large dynamic range.</a:t>
            </a:r>
          </a:p>
          <a:p>
            <a:r>
              <a:rPr lang="en-US" sz="1800" dirty="0"/>
              <a:t>Low noise.</a:t>
            </a:r>
          </a:p>
          <a:p>
            <a:r>
              <a:rPr lang="en-US" sz="1800" dirty="0"/>
              <a:t>Charge: ADC+TOT.</a:t>
            </a:r>
          </a:p>
          <a:p>
            <a:r>
              <a:rPr lang="en-US" sz="1800" dirty="0"/>
              <a:t>Time: TOA (25 </a:t>
            </a:r>
            <a:r>
              <a:rPr lang="en-US" sz="1800" dirty="0" err="1"/>
              <a:t>ps</a:t>
            </a:r>
            <a:r>
              <a:rPr lang="en-US" sz="1800" dirty="0"/>
              <a:t>).</a:t>
            </a:r>
          </a:p>
          <a:p>
            <a:r>
              <a:rPr lang="en-US" sz="1800" dirty="0"/>
              <a:t>512 DRAM buffer.</a:t>
            </a:r>
          </a:p>
          <a:p>
            <a:r>
              <a:rPr lang="en-US" sz="1800" dirty="0"/>
              <a:t>2x 1.28 Gbps links.</a:t>
            </a:r>
          </a:p>
          <a:p>
            <a:r>
              <a:rPr lang="en-US" sz="1800" dirty="0"/>
              <a:t>I2C controls.</a:t>
            </a:r>
          </a:p>
          <a:p>
            <a:r>
              <a:rPr lang="en-US" sz="1800" dirty="0"/>
              <a:t>40 MHz operation.</a:t>
            </a:r>
          </a:p>
          <a:p>
            <a:r>
              <a:rPr lang="en-US" sz="1800" dirty="0"/>
              <a:t>20 </a:t>
            </a:r>
            <a:r>
              <a:rPr lang="en-US" sz="1800" dirty="0" err="1"/>
              <a:t>mW</a:t>
            </a:r>
            <a:r>
              <a:rPr lang="en-US" sz="1800" dirty="0"/>
              <a:t>/Ch.</a:t>
            </a:r>
          </a:p>
          <a:p>
            <a:r>
              <a:rPr lang="en-US" sz="1800" dirty="0"/>
              <a:t>Radiation tolerant.</a:t>
            </a:r>
          </a:p>
          <a:p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6093791" y="5611219"/>
            <a:ext cx="2272969" cy="55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Developed for CMS. </a:t>
            </a:r>
          </a:p>
        </p:txBody>
      </p:sp>
    </p:spTree>
    <p:extLst>
      <p:ext uri="{BB962C8B-B14F-4D97-AF65-F5344CB8AC3E}">
        <p14:creationId xmlns:p14="http://schemas.microsoft.com/office/powerpoint/2010/main" val="347018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7D20-7867-4077-A2C1-157476E7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7D8209-7BFA-451F-BAC9-180B746DF4B1}"/>
              </a:ext>
            </a:extLst>
          </p:cNvPr>
          <p:cNvSpPr txBox="1">
            <a:spLocks/>
          </p:cNvSpPr>
          <p:nvPr/>
        </p:nvSpPr>
        <p:spPr>
          <a:xfrm>
            <a:off x="658979" y="4237987"/>
            <a:ext cx="7981467" cy="2480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110/65 nm CMOS, </a:t>
            </a:r>
            <a:r>
              <a:rPr lang="en-US" sz="1600" dirty="0" err="1"/>
              <a:t>SiPM</a:t>
            </a:r>
            <a:r>
              <a:rPr lang="en-US" sz="1600" dirty="0"/>
              <a:t> readout.</a:t>
            </a:r>
          </a:p>
          <a:p>
            <a:r>
              <a:rPr lang="en-US" sz="1600" dirty="0"/>
              <a:t>Dual polarity, RCG Amplification, conditioning, digitization.</a:t>
            </a:r>
          </a:p>
          <a:p>
            <a:r>
              <a:rPr lang="en-US" sz="1600" dirty="0"/>
              <a:t>Modes of operation: single-photon tagging or time and charge.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25 </a:t>
            </a:r>
            <a:r>
              <a:rPr lang="en-US" sz="1600" dirty="0" err="1"/>
              <a:t>ps</a:t>
            </a:r>
            <a:r>
              <a:rPr lang="en-US" sz="1600" dirty="0"/>
              <a:t> TDCs, 5 MHz input.</a:t>
            </a:r>
          </a:p>
          <a:p>
            <a:r>
              <a:rPr lang="en-US" sz="1600" dirty="0"/>
              <a:t>4 or 8x 640 Mbps LVDS links.</a:t>
            </a:r>
          </a:p>
          <a:p>
            <a:r>
              <a:rPr lang="en-US" sz="1600" dirty="0"/>
              <a:t>SPI configuration.</a:t>
            </a:r>
          </a:p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C – </a:t>
            </a:r>
            <a:r>
              <a:rPr lang="en-US" sz="2400" dirty="0" err="1"/>
              <a:t>dRICH</a:t>
            </a:r>
            <a:r>
              <a:rPr lang="en-US" sz="2400" dirty="0"/>
              <a:t>, </a:t>
            </a:r>
            <a:r>
              <a:rPr lang="en-US" sz="2400" dirty="0" err="1"/>
              <a:t>SiPMs</a:t>
            </a:r>
            <a:r>
              <a:rPr lang="en-US" sz="2400" dirty="0"/>
              <a:t> – ALCOR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608075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specific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Qualifying existing ALCOR v2 ASIC.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development and refinements towards final ALCOR v3.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F5D245-34FC-4E76-91B9-D07B3EB8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1550568"/>
            <a:ext cx="7534048" cy="269073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590871" y="5670076"/>
            <a:ext cx="3273430" cy="55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Originally developed by INFN for DARKSIDE.</a:t>
            </a:r>
          </a:p>
        </p:txBody>
      </p:sp>
    </p:spTree>
    <p:extLst>
      <p:ext uri="{BB962C8B-B14F-4D97-AF65-F5344CB8AC3E}">
        <p14:creationId xmlns:p14="http://schemas.microsoft.com/office/powerpoint/2010/main" val="48629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690795" y="5756304"/>
            <a:ext cx="3209365" cy="700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Collaboration by OMEGA/</a:t>
            </a:r>
            <a:r>
              <a:rPr lang="en-US" sz="1400" dirty="0" err="1"/>
              <a:t>IJCLab</a:t>
            </a:r>
            <a:r>
              <a:rPr lang="en-US" sz="1400" dirty="0"/>
              <a:t>/CEA-</a:t>
            </a:r>
            <a:r>
              <a:rPr lang="en-US" sz="1400" dirty="0" err="1"/>
              <a:t>Irfu</a:t>
            </a:r>
            <a:r>
              <a:rPr lang="en-US" sz="1400" dirty="0"/>
              <a:t>/AGH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D – AC-LGAD </a:t>
            </a:r>
            <a:r>
              <a:rPr lang="en-US" sz="1200" dirty="0"/>
              <a:t>(Low Gain Avalanche Diode)</a:t>
            </a:r>
            <a:r>
              <a:rPr lang="en-US" sz="2400" dirty="0"/>
              <a:t> – EICROC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AC-LGADs by considering three (3) options: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the EICROC2 based on existing EICROC0 (4x4 pads):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EICROC1 (8x4 or 16x4 pads):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EICROC2 (32x16 or 32x32 pads): 2024 - 2025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3044130" y="3625211"/>
            <a:ext cx="6010482" cy="2054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</a:rPr>
              <a:t>Preamp, discriminator – ATLAS ALTIROC.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I2C slow controls – CMS HGCROC.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TOA TDC – CEA-</a:t>
            </a:r>
            <a:r>
              <a:rPr lang="en-US" sz="1600" dirty="0" err="1">
                <a:solidFill>
                  <a:srgbClr val="0000FF"/>
                </a:solidFill>
              </a:rPr>
              <a:t>Irfu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ADC (8b) – AGH Krakow and </a:t>
            </a:r>
            <a:r>
              <a:rPr lang="en-US" sz="1600" dirty="0" err="1">
                <a:solidFill>
                  <a:srgbClr val="0000FF"/>
                </a:solidFill>
              </a:rPr>
              <a:t>IJCLab</a:t>
            </a:r>
            <a:r>
              <a:rPr lang="en-US" sz="1600" dirty="0">
                <a:solidFill>
                  <a:srgbClr val="0000FF"/>
                </a:solidFill>
              </a:rPr>
              <a:t> (EICROC1, EICROC2).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Readout FIFO depth 8 (200 ns).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Jitter: 15-20 ps.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Power: 1-2 </a:t>
            </a:r>
            <a:r>
              <a:rPr lang="en-US" sz="1600" dirty="0" err="1">
                <a:solidFill>
                  <a:srgbClr val="0000FF"/>
                </a:solidFill>
              </a:rPr>
              <a:t>mW</a:t>
            </a:r>
            <a:r>
              <a:rPr lang="en-US" sz="1600" dirty="0">
                <a:solidFill>
                  <a:srgbClr val="0000FF"/>
                </a:solidFill>
              </a:rPr>
              <a:t>/Ch.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0D13AA-A651-41C0-9FA0-D1D81BDF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1" y="1730060"/>
            <a:ext cx="1555436" cy="161813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AD53FF2-C898-4C50-AF3B-19E010EA3E1D}"/>
              </a:ext>
            </a:extLst>
          </p:cNvPr>
          <p:cNvSpPr txBox="1">
            <a:spLocks/>
          </p:cNvSpPr>
          <p:nvPr/>
        </p:nvSpPr>
        <p:spPr>
          <a:xfrm>
            <a:off x="525621" y="3361527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4x4 500 um pixels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D4D0E7-1094-4D44-8623-4A18DA69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91" y="1792610"/>
            <a:ext cx="5750351" cy="1832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D9BE38-C0F8-46C5-A8DE-816F993AE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1" y="3739981"/>
            <a:ext cx="2437280" cy="267828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6A53BE-85B2-4A35-9692-2828E1C5E895}"/>
              </a:ext>
            </a:extLst>
          </p:cNvPr>
          <p:cNvSpPr txBox="1">
            <a:spLocks/>
          </p:cNvSpPr>
          <p:nvPr/>
        </p:nvSpPr>
        <p:spPr>
          <a:xfrm>
            <a:off x="3153591" y="3183819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One pixel – EICROC0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A41FE88-E7BC-470B-BC1B-FF9B69DA6CB5}"/>
              </a:ext>
            </a:extLst>
          </p:cNvPr>
          <p:cNvSpPr txBox="1">
            <a:spLocks/>
          </p:cNvSpPr>
          <p:nvPr/>
        </p:nvSpPr>
        <p:spPr>
          <a:xfrm>
            <a:off x="1249851" y="6418268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One pixel</a:t>
            </a:r>
          </a:p>
        </p:txBody>
      </p:sp>
    </p:spTree>
    <p:extLst>
      <p:ext uri="{BB962C8B-B14F-4D97-AF65-F5344CB8AC3E}">
        <p14:creationId xmlns:p14="http://schemas.microsoft.com/office/powerpoint/2010/main" val="79970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432616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D – AC-LGAD </a:t>
            </a:r>
            <a:r>
              <a:rPr lang="en-US" sz="1200" dirty="0"/>
              <a:t>(Low Gain Avalanche Diode)</a:t>
            </a:r>
            <a:r>
              <a:rPr lang="en-US" sz="2400" dirty="0"/>
              <a:t> – FCFD </a:t>
            </a:r>
            <a:r>
              <a:rPr lang="en-US" sz="1200" dirty="0"/>
              <a:t>(</a:t>
            </a:r>
            <a:r>
              <a:rPr lang="en-US" sz="1200" dirty="0" err="1"/>
              <a:t>Fermilab</a:t>
            </a:r>
            <a:r>
              <a:rPr lang="en-US" sz="1200" dirty="0"/>
              <a:t> CFD),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Develop the FCFDv2 based on existing FCFDv0: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FCFDv1: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FCFCv2: 2024 - 2025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81" y="1126692"/>
            <a:ext cx="2824401" cy="2462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82" y="2501657"/>
            <a:ext cx="2133600" cy="147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28" y="1476135"/>
            <a:ext cx="3189953" cy="1305878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1058091" y="3741880"/>
            <a:ext cx="5118128" cy="71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TSMC 65 nm.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Timing precision: ~30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5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; &lt;10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30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4614193"/>
            <a:ext cx="8364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	Investigate third-party ASIC solutions, e.g.: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HPSoC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NALU.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ASROC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Anadyne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FAST – INFN.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968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F3036-6848-417D-9E8F-5F66D596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FC642-B8AF-4321-8778-40613A51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8" y="1642134"/>
            <a:ext cx="2243642" cy="18337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6CE4BE-0BB2-4FB8-B64D-820DB36ABFAD}"/>
              </a:ext>
            </a:extLst>
          </p:cNvPr>
          <p:cNvSpPr txBox="1">
            <a:spLocks/>
          </p:cNvSpPr>
          <p:nvPr/>
        </p:nvSpPr>
        <p:spPr>
          <a:xfrm>
            <a:off x="693118" y="3595684"/>
            <a:ext cx="7981467" cy="312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updated design from SAMPA V5, migrating to 65 nm CMOS.</a:t>
            </a:r>
          </a:p>
          <a:p>
            <a:r>
              <a:rPr lang="en-US" sz="1600" dirty="0"/>
              <a:t>Peaking time: 50 – 500 ns</a:t>
            </a:r>
          </a:p>
          <a:p>
            <a:r>
              <a:rPr lang="en-US" sz="1600" dirty="0"/>
              <a:t>Inputs: </a:t>
            </a:r>
            <a:r>
              <a:rPr lang="en-US" sz="1600" dirty="0" err="1"/>
              <a:t>Cin</a:t>
            </a:r>
            <a:r>
              <a:rPr lang="en-US" sz="1600" dirty="0"/>
              <a:t> optimized for 200 pF; Rates: &gt;25 kHz/</a:t>
            </a:r>
            <a:r>
              <a:rPr lang="en-US" sz="1600" dirty="0" err="1"/>
              <a:t>Ch</a:t>
            </a:r>
            <a:r>
              <a:rPr lang="en-US" sz="1600" dirty="0"/>
              <a:t> (~100’s kHz); Dual polarity.</a:t>
            </a:r>
          </a:p>
          <a:p>
            <a:r>
              <a:rPr lang="en-US" sz="1600" dirty="0"/>
              <a:t>ADC: 12 bits, 5 – 50 MSPS.</a:t>
            </a:r>
          </a:p>
          <a:p>
            <a:r>
              <a:rPr lang="en-US" sz="1600" dirty="0"/>
              <a:t>Extensive data processing capabilities.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Power: 15 </a:t>
            </a:r>
            <a:r>
              <a:rPr lang="en-US" sz="1600" dirty="0" err="1"/>
              <a:t>mW</a:t>
            </a:r>
            <a:r>
              <a:rPr lang="en-US" sz="1600" dirty="0"/>
              <a:t>/Ch</a:t>
            </a:r>
          </a:p>
          <a:p>
            <a:r>
              <a:rPr lang="en-US" sz="1600" dirty="0"/>
              <a:t>Several 1 </a:t>
            </a:r>
            <a:r>
              <a:rPr lang="en-US" sz="1600" dirty="0" err="1"/>
              <a:t>Gbps</a:t>
            </a:r>
            <a:r>
              <a:rPr lang="en-US" sz="1600" dirty="0"/>
              <a:t> links.</a:t>
            </a:r>
          </a:p>
          <a:p>
            <a:r>
              <a:rPr lang="en-US" sz="1600" dirty="0"/>
              <a:t>I2C configuration.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E55D96-6BEE-4A30-92E1-3734D5F57979}"/>
              </a:ext>
            </a:extLst>
          </p:cNvPr>
          <p:cNvSpPr txBox="1">
            <a:spLocks/>
          </p:cNvSpPr>
          <p:nvPr/>
        </p:nvSpPr>
        <p:spPr>
          <a:xfrm>
            <a:off x="4979773" y="4997677"/>
            <a:ext cx="3696864" cy="1155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SALSA prototype submission – late 2022 ( a few channels).</a:t>
            </a:r>
          </a:p>
          <a:p>
            <a:r>
              <a:rPr lang="en-US" sz="1400" dirty="0"/>
              <a:t>Collaboration of </a:t>
            </a:r>
            <a:r>
              <a:rPr lang="en-US" sz="1400" dirty="0" err="1"/>
              <a:t>Irfu</a:t>
            </a:r>
            <a:r>
              <a:rPr lang="en-US" sz="1400" dirty="0"/>
              <a:t> CEA </a:t>
            </a:r>
            <a:r>
              <a:rPr lang="en-US" sz="1400" dirty="0" err="1"/>
              <a:t>Saclay</a:t>
            </a:r>
            <a:r>
              <a:rPr lang="en-US" sz="1400" dirty="0"/>
              <a:t> and U. of São Paulo.</a:t>
            </a:r>
          </a:p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432616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E – MPGD </a:t>
            </a:r>
            <a:r>
              <a:rPr lang="en-US" sz="1200" dirty="0"/>
              <a:t>(Micro-Patterned Gaseous Detectors)</a:t>
            </a:r>
            <a:r>
              <a:rPr lang="en-US" sz="2400" dirty="0"/>
              <a:t> – SALSA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MPGDs, based on previous ASICs: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SALSA1: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SALSA2: 2024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(pre-production):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32" y="1164773"/>
            <a:ext cx="4664868" cy="23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A505-EB17-4E51-9F75-3FEB99F6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28" y="83154"/>
            <a:ext cx="7886700" cy="807078"/>
          </a:xfrm>
        </p:spPr>
        <p:txBody>
          <a:bodyPr>
            <a:normAutofit/>
          </a:bodyPr>
          <a:lstStyle/>
          <a:p>
            <a:r>
              <a:rPr lang="en-US" sz="3600" dirty="0"/>
              <a:t>Timeline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11B673A-01E6-457A-803D-4817C946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3133" y="6393484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 dirty="0"/>
          </a:p>
        </p:txBody>
      </p:sp>
      <p:sp>
        <p:nvSpPr>
          <p:cNvPr id="23" name="TextBox 4"/>
          <p:cNvSpPr txBox="1"/>
          <p:nvPr/>
        </p:nvSpPr>
        <p:spPr>
          <a:xfrm>
            <a:off x="246371" y="5358118"/>
            <a:ext cx="877708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of Construction &amp; Installation phase for Electronics: April 2025 – January 2030.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some items may be extended to April 2031.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479279" y="813913"/>
            <a:ext cx="7621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Construction and Installation includes procurements and deliveries and are initiated at different times of this phase.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B67E62-6259-4E65-95F2-2A8066B80AA5}"/>
              </a:ext>
            </a:extLst>
          </p:cNvPr>
          <p:cNvGrpSpPr>
            <a:grpSpLocks noChangeAspect="1"/>
          </p:cNvGrpSpPr>
          <p:nvPr/>
        </p:nvGrpSpPr>
        <p:grpSpPr>
          <a:xfrm>
            <a:off x="679707" y="1328611"/>
            <a:ext cx="5963945" cy="3923441"/>
            <a:chOff x="953222" y="1328611"/>
            <a:chExt cx="7210425" cy="47434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EA5A05-7C3C-46B3-A3C6-D9995802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222" y="1328611"/>
              <a:ext cx="7210425" cy="474345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227755" y="4546867"/>
              <a:ext cx="2086984" cy="38345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98201" y="2463501"/>
              <a:ext cx="1398495" cy="30386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98201" y="3628815"/>
              <a:ext cx="2279812" cy="38345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5F83F1-4F10-43D2-A49B-C9C03D402C0F}"/>
              </a:ext>
            </a:extLst>
          </p:cNvPr>
          <p:cNvSpPr txBox="1">
            <a:spLocks/>
          </p:cNvSpPr>
          <p:nvPr/>
        </p:nvSpPr>
        <p:spPr>
          <a:xfrm>
            <a:off x="6643653" y="2168222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R&amp;D until 4/2025.</a:t>
            </a:r>
          </a:p>
          <a:p>
            <a:pPr marL="0" indent="0">
              <a:buNone/>
            </a:pPr>
            <a:r>
              <a:rPr lang="en-US" sz="1400" dirty="0"/>
              <a:t>(Most~1.5 Years)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B32B73-2AF8-40D3-B311-DBBD851FDA9B}"/>
              </a:ext>
            </a:extLst>
          </p:cNvPr>
          <p:cNvSpPr txBox="1">
            <a:spLocks/>
          </p:cNvSpPr>
          <p:nvPr/>
        </p:nvSpPr>
        <p:spPr>
          <a:xfrm>
            <a:off x="6643653" y="3086678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Design until 9/2027.</a:t>
            </a:r>
          </a:p>
          <a:p>
            <a:pPr marL="0" indent="0">
              <a:buNone/>
            </a:pPr>
            <a:r>
              <a:rPr lang="en-US" sz="1400" dirty="0"/>
              <a:t>(Most~2 Years)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9D55FD-EFEB-413A-8D2B-BBA3E99ED4F3}"/>
              </a:ext>
            </a:extLst>
          </p:cNvPr>
          <p:cNvSpPr txBox="1">
            <a:spLocks/>
          </p:cNvSpPr>
          <p:nvPr/>
        </p:nvSpPr>
        <p:spPr>
          <a:xfrm>
            <a:off x="6643653" y="3991565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4/2025 to 4/2031.</a:t>
            </a:r>
          </a:p>
          <a:p>
            <a:pPr marL="0" indent="0">
              <a:buNone/>
            </a:pPr>
            <a:r>
              <a:rPr lang="en-US" sz="1400" dirty="0"/>
              <a:t>(~6 Years)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38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A505-EB17-4E51-9F75-3FEB99F6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28" y="83154"/>
            <a:ext cx="7886700" cy="807078"/>
          </a:xfrm>
        </p:spPr>
        <p:txBody>
          <a:bodyPr>
            <a:normAutofit/>
          </a:bodyPr>
          <a:lstStyle/>
          <a:p>
            <a:r>
              <a:rPr lang="en-US" sz="3600" dirty="0"/>
              <a:t>Timeline (cont.)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11B673A-01E6-457A-803D-4817C946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3133" y="6393484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910BB-ADEC-49ED-A5E7-38705F50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8" y="2082831"/>
            <a:ext cx="5049846" cy="2893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12A12-E4E2-4BCA-8E1A-92EB9A9CE0EB}"/>
              </a:ext>
            </a:extLst>
          </p:cNvPr>
          <p:cNvSpPr txBox="1"/>
          <p:nvPr/>
        </p:nvSpPr>
        <p:spPr>
          <a:xfrm>
            <a:off x="346928" y="5163944"/>
            <a:ext cx="8364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 OPA Status Review: January 31-February 2, 2023 (Primavera P6 towards final version).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CD-2 – Baseline: Review October 2024/ Approval January 2025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CD-3 – Construction Phase: Review TBD/ April 2025 – April 2031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0CF1A-C37D-4AAC-A1B9-E917171B5B47}"/>
              </a:ext>
            </a:extLst>
          </p:cNvPr>
          <p:cNvSpPr txBox="1"/>
          <p:nvPr/>
        </p:nvSpPr>
        <p:spPr>
          <a:xfrm>
            <a:off x="313467" y="731325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loaded schedules were earlier developed for the Reference Detector (CD-1) and then for the ECCE selected proposal.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presently follows the ECCE proposed schedule.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78B19-2A3E-4704-9259-BB18EEAE1E04}"/>
              </a:ext>
            </a:extLst>
          </p:cNvPr>
          <p:cNvSpPr txBox="1"/>
          <p:nvPr/>
        </p:nvSpPr>
        <p:spPr>
          <a:xfrm>
            <a:off x="5527979" y="2710349"/>
            <a:ext cx="3518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loaded schedules have just been submitted for updates to the Primavera P6.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will be transitioned over the next 6 months to the final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schedule towards CD-2.</a:t>
            </a:r>
            <a:endParaRPr lang="en-US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88EA3EA-4F2B-49CD-9162-5A1281A12932}"/>
              </a:ext>
            </a:extLst>
          </p:cNvPr>
          <p:cNvSpPr txBox="1"/>
          <p:nvPr/>
        </p:nvSpPr>
        <p:spPr>
          <a:xfrm>
            <a:off x="313467" y="1779126"/>
            <a:ext cx="689002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Gantt chart for Electronics WBS 10.06.08 (internal tasks not shown for simplicity)</a:t>
            </a:r>
          </a:p>
        </p:txBody>
      </p:sp>
    </p:spTree>
    <p:extLst>
      <p:ext uri="{BB962C8B-B14F-4D97-AF65-F5344CB8AC3E}">
        <p14:creationId xmlns:p14="http://schemas.microsoft.com/office/powerpoint/2010/main" val="260598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63" y="136524"/>
            <a:ext cx="7886700" cy="662289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E1531-3CC1-C041-BD5D-A9A2A34A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8B85E-7683-B044-B70E-CD0459D14330}"/>
              </a:ext>
            </a:extLst>
          </p:cNvPr>
          <p:cNvSpPr txBox="1"/>
          <p:nvPr/>
        </p:nvSpPr>
        <p:spPr>
          <a:xfrm>
            <a:off x="639473" y="835232"/>
            <a:ext cx="81938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A very active technical review schedule: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/>
                <a:cs typeface="Arial"/>
              </a:rPr>
              <a:t>Electronics&amp;DAQ</a:t>
            </a:r>
            <a:r>
              <a:rPr lang="en-US" sz="2000" dirty="0">
                <a:latin typeface="Arial"/>
                <a:cs typeface="Arial"/>
              </a:rPr>
              <a:t> – August 2022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eRD109 DAC – October 2022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Calorimeters – December 2022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More to come.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Start funding eRD109 activities ASAP.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Need to finalize detector sensor and readout channel count, normalize nomenclature, finalize specifications.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Transition resource-loaded schedules to final </a:t>
            </a:r>
            <a:r>
              <a:rPr lang="en-US" sz="2000" dirty="0" err="1">
                <a:latin typeface="Arial"/>
                <a:cs typeface="Arial"/>
              </a:rPr>
              <a:t>ePIC</a:t>
            </a:r>
            <a:r>
              <a:rPr lang="en-US" sz="2000" dirty="0">
                <a:latin typeface="Arial"/>
                <a:cs typeface="Arial"/>
              </a:rPr>
              <a:t> P6 by June 2023.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</p:spPr>
        <p:txBody>
          <a:bodyPr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DC9F4-577C-444D-9EF5-ECD6E3ADD4E3}"/>
              </a:ext>
            </a:extLst>
          </p:cNvPr>
          <p:cNvSpPr txBox="1"/>
          <p:nvPr/>
        </p:nvSpPr>
        <p:spPr>
          <a:xfrm>
            <a:off x="838200" y="1045028"/>
            <a:ext cx="7273066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Requirements and Design Philosophy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Streaming Readout Architecture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Readout Chain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eRD109 ASIC/Electronics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966889"/>
            <a:ext cx="8364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Front-End Boards custom designed for each detector, populated with ASICs/COTS, operate in large magnetic fields.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ASICs/COTS process analog signals and digitization tailored to each type of detector technology, data reduction (e.g., zero suppression) desirable.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Maximize synergies in electronics and minimize cabling.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Electronics, including digitizers, close to the detector as much as possible and where applicable.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Prefer to limit FPGA use inside detector volume.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Serviceability as a design criteria.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Triggerless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operation of the electronics as default; triggered operation for calibration, test, de-bugging.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 current US standards per NEC, UL, FCC, NEMA: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Equipment assessment reviews for conformance to EHS&amp;Q.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Radiation levels at EIC are much lower than at LHC by O(100). EIC detector radiation map has been updated and will guide formulation of electronics requirements for radiation hardness/ tolerance.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Requirements and Design Philosophy</a:t>
            </a:r>
          </a:p>
        </p:txBody>
      </p:sp>
    </p:spTree>
    <p:extLst>
      <p:ext uri="{BB962C8B-B14F-4D97-AF65-F5344CB8AC3E}">
        <p14:creationId xmlns:p14="http://schemas.microsoft.com/office/powerpoint/2010/main" val="41938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3" y="303217"/>
            <a:ext cx="7886700" cy="804518"/>
          </a:xfrm>
        </p:spPr>
        <p:txBody>
          <a:bodyPr>
            <a:noAutofit/>
          </a:bodyPr>
          <a:lstStyle/>
          <a:p>
            <a:r>
              <a:rPr lang="en-US" sz="3600" dirty="0"/>
              <a:t>EIC Streaming Readout Architecture</a:t>
            </a:r>
            <a:br>
              <a:rPr lang="en-US" sz="3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486253"/>
            <a:ext cx="8399532" cy="4992342"/>
            <a:chOff x="62276" y="1245126"/>
            <a:chExt cx="8564745" cy="5391398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3781" y="6082526"/>
              <a:ext cx="2094000" cy="553998"/>
              <a:chOff x="-5139985" y="1087141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-5139985" y="10986955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-4692590" y="1087141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-5135605" y="11130321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-5139985" y="1128007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417467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RDO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(Readout Board)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2189686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 + Computing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Aggregation Module)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551237" y="5024357"/>
              <a:ext cx="1154416" cy="4487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20-30 m*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801212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764185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631286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RDO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707089" y="2071236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75744" y="6327754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F104565F-F5CA-4861-BEB0-4789694084D8}"/>
              </a:ext>
            </a:extLst>
          </p:cNvPr>
          <p:cNvSpPr txBox="1"/>
          <p:nvPr/>
        </p:nvSpPr>
        <p:spPr>
          <a:xfrm>
            <a:off x="277532" y="2308180"/>
            <a:ext cx="274145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Bunch Crossing ~ 10.2 ns/98.5 MHz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 Rate ~ 2 us/500 kHz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occupancy.</a:t>
            </a:r>
          </a:p>
        </p:txBody>
      </p:sp>
      <p:sp>
        <p:nvSpPr>
          <p:cNvPr id="119" name="TextBox 4">
            <a:extLst>
              <a:ext uri="{FF2B5EF4-FFF2-40B4-BE49-F238E27FC236}">
                <a16:creationId xmlns:a16="http://schemas.microsoft.com/office/drawing/2014/main" id="{A0374680-DDAF-4377-87E5-828F913DEAAE}"/>
              </a:ext>
            </a:extLst>
          </p:cNvPr>
          <p:cNvSpPr txBox="1"/>
          <p:nvPr/>
        </p:nvSpPr>
        <p:spPr>
          <a:xfrm>
            <a:off x="6814006" y="2600683"/>
            <a:ext cx="98456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Jitter ~ 5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F49CEB2-91DF-4995-9879-430F27D67845}"/>
              </a:ext>
            </a:extLst>
          </p:cNvPr>
          <p:cNvSpPr/>
          <p:nvPr/>
        </p:nvSpPr>
        <p:spPr>
          <a:xfrm rot="16200000">
            <a:off x="3334145" y="-446955"/>
            <a:ext cx="131055" cy="37063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D3F607E4-4842-4F05-902D-49DB8886BD25}"/>
              </a:ext>
            </a:extLst>
          </p:cNvPr>
          <p:cNvSpPr txBox="1"/>
          <p:nvPr/>
        </p:nvSpPr>
        <p:spPr>
          <a:xfrm>
            <a:off x="2588029" y="1005143"/>
            <a:ext cx="179408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Front-End Electronics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F86150C-D107-47CF-97E5-F67E208EFBA6}"/>
              </a:ext>
            </a:extLst>
          </p:cNvPr>
          <p:cNvSpPr/>
          <p:nvPr/>
        </p:nvSpPr>
        <p:spPr>
          <a:xfrm rot="16200000">
            <a:off x="6705994" y="-7461"/>
            <a:ext cx="131055" cy="28356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4">
            <a:extLst>
              <a:ext uri="{FF2B5EF4-FFF2-40B4-BE49-F238E27FC236}">
                <a16:creationId xmlns:a16="http://schemas.microsoft.com/office/drawing/2014/main" id="{977CBACB-D814-4C9F-9459-04E862BB1C3A}"/>
              </a:ext>
            </a:extLst>
          </p:cNvPr>
          <p:cNvSpPr txBox="1"/>
          <p:nvPr/>
        </p:nvSpPr>
        <p:spPr>
          <a:xfrm>
            <a:off x="6462156" y="1006780"/>
            <a:ext cx="901833" cy="287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id="{BB48C1BF-569A-40E5-9C3B-869B1F278B04}"/>
              </a:ext>
            </a:extLst>
          </p:cNvPr>
          <p:cNvSpPr txBox="1"/>
          <p:nvPr/>
        </p:nvSpPr>
        <p:spPr>
          <a:xfrm>
            <a:off x="6657315" y="2107588"/>
            <a:ext cx="16582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GTU</a:t>
            </a:r>
          </a:p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 Timing Unit)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2696451" y="6097920"/>
            <a:ext cx="527545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cs typeface="Arial"/>
              </a:rPr>
              <a:t>*LVDS – ANSI/TIA/EIA-644A standard. Maximum cable length dependent on data rate. </a:t>
            </a:r>
          </a:p>
        </p:txBody>
      </p:sp>
    </p:spTree>
    <p:extLst>
      <p:ext uri="{BB962C8B-B14F-4D97-AF65-F5344CB8AC3E}">
        <p14:creationId xmlns:p14="http://schemas.microsoft.com/office/powerpoint/2010/main" val="595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4831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EIC Readout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282633" y="2766060"/>
            <a:ext cx="970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Name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Function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383945" y="2758807"/>
            <a:ext cx="1262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Adapter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-HV/Bias Distribution</a:t>
            </a:r>
          </a:p>
          <a:p>
            <a:r>
              <a:rPr lang="en-US" sz="1200" dirty="0"/>
              <a:t>-HV divider</a:t>
            </a:r>
          </a:p>
          <a:p>
            <a:r>
              <a:rPr lang="en-US" sz="1200" dirty="0"/>
              <a:t>-Interconnect Routing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-Sensor Specific</a:t>
            </a:r>
          </a:p>
          <a:p>
            <a:r>
              <a:rPr lang="en-US" sz="1200" dirty="0"/>
              <a:t>-Passive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109858" y="2758807"/>
            <a:ext cx="126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Sensor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-Multi-Channel Sensor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-MAPS</a:t>
            </a:r>
          </a:p>
          <a:p>
            <a:r>
              <a:rPr lang="en-US" sz="1200" dirty="0"/>
              <a:t>-AC-LGAD</a:t>
            </a:r>
          </a:p>
          <a:p>
            <a:r>
              <a:rPr lang="en-US" sz="1200" dirty="0"/>
              <a:t>-MPGD</a:t>
            </a:r>
          </a:p>
          <a:p>
            <a:r>
              <a:rPr lang="en-US" sz="1200" dirty="0"/>
              <a:t>-MCP-PMT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SiPM</a:t>
            </a:r>
            <a:endParaRPr lang="en-US" sz="1200" dirty="0"/>
          </a:p>
          <a:p>
            <a:r>
              <a:rPr lang="en-US" sz="1200" dirty="0"/>
              <a:t>-LAPPD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3636935" y="2758807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Front End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(FEB)</a:t>
            </a:r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-Amplification</a:t>
            </a:r>
          </a:p>
          <a:p>
            <a:r>
              <a:rPr lang="en-US" sz="1200" dirty="0"/>
              <a:t>-Shaping</a:t>
            </a:r>
          </a:p>
          <a:p>
            <a:r>
              <a:rPr lang="en-US" sz="1200" dirty="0"/>
              <a:t>-Digitization</a:t>
            </a:r>
          </a:p>
          <a:p>
            <a:r>
              <a:rPr lang="en-US" sz="1200" dirty="0"/>
              <a:t>-Zero Suppression</a:t>
            </a:r>
          </a:p>
          <a:p>
            <a:r>
              <a:rPr lang="en-US" sz="1200" dirty="0"/>
              <a:t>-Bias Control &amp; Monitoring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-ASIC/ADC</a:t>
            </a:r>
          </a:p>
          <a:p>
            <a:r>
              <a:rPr lang="en-US" sz="1200" dirty="0"/>
              <a:t>-Discrete</a:t>
            </a:r>
          </a:p>
          <a:p>
            <a:r>
              <a:rPr lang="en-US" sz="1200" dirty="0"/>
              <a:t>-Serial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4880009" y="2758807"/>
            <a:ext cx="1274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Readout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(RDO)</a:t>
            </a:r>
          </a:p>
          <a:p>
            <a:endParaRPr lang="en-US" sz="1200" dirty="0"/>
          </a:p>
          <a:p>
            <a:r>
              <a:rPr lang="en-US" sz="1200" dirty="0"/>
              <a:t>Few Variants</a:t>
            </a:r>
          </a:p>
          <a:p>
            <a:endParaRPr lang="en-US" sz="1200" dirty="0"/>
          </a:p>
          <a:p>
            <a:r>
              <a:rPr lang="en-US" sz="1200" dirty="0"/>
              <a:t>-Communication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-Formatting</a:t>
            </a:r>
          </a:p>
          <a:p>
            <a:r>
              <a:rPr lang="en-US" sz="1200" dirty="0"/>
              <a:t>-Data Readout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-FPGA</a:t>
            </a:r>
          </a:p>
          <a:p>
            <a:r>
              <a:rPr lang="en-US" sz="1200" dirty="0"/>
              <a:t>-Fiber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154096" y="2766060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Data Aggregation Module (DAM)</a:t>
            </a:r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-Computing Interface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-Large FPGA</a:t>
            </a:r>
          </a:p>
          <a:p>
            <a:r>
              <a:rPr lang="en-US" sz="1200" dirty="0"/>
              <a:t>-PCIe</a:t>
            </a:r>
          </a:p>
          <a:p>
            <a:r>
              <a:rPr lang="en-US" sz="1200" dirty="0"/>
              <a:t>-Ethernet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428183" y="2758807"/>
            <a:ext cx="157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Computing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-Data Buffering and Sinking</a:t>
            </a:r>
          </a:p>
          <a:p>
            <a:r>
              <a:rPr lang="en-US" sz="1200" dirty="0"/>
              <a:t>-Calibration Support</a:t>
            </a:r>
          </a:p>
          <a:p>
            <a:r>
              <a:rPr lang="en-US" sz="1200" dirty="0"/>
              <a:t>-QA/Scalers</a:t>
            </a:r>
          </a:p>
          <a:p>
            <a:r>
              <a:rPr lang="en-US" sz="1200" dirty="0"/>
              <a:t>-Collider Feedback</a:t>
            </a:r>
          </a:p>
          <a:p>
            <a:r>
              <a:rPr lang="en-US" sz="1200" dirty="0"/>
              <a:t>-Event ID/Building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-Monitoring</a:t>
            </a:r>
          </a:p>
          <a:p>
            <a:endParaRPr lang="en-US" sz="1200" dirty="0"/>
          </a:p>
          <a:p>
            <a:r>
              <a:rPr lang="en-US" sz="1200" dirty="0"/>
              <a:t>-COTS</a:t>
            </a:r>
          </a:p>
          <a:p>
            <a:r>
              <a:rPr lang="en-US" sz="1200" dirty="0"/>
              <a:t>-Ethernet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7" y="1920056"/>
            <a:ext cx="720941" cy="6733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372765" y="1759985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3707416" y="1759985"/>
            <a:ext cx="922015" cy="861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4987969" y="1759985"/>
            <a:ext cx="922015" cy="861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221487" y="1759985"/>
            <a:ext cx="922015" cy="861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7502040" y="1759985"/>
            <a:ext cx="922015" cy="861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221487" y="593863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128138" y="278838"/>
            <a:ext cx="2650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Global Timing Unit (GTU)</a:t>
            </a:r>
          </a:p>
          <a:p>
            <a:endParaRPr lang="en-US" sz="1200" dirty="0"/>
          </a:p>
          <a:p>
            <a:r>
              <a:rPr lang="en-US" sz="1200" dirty="0"/>
              <a:t>	    -Interfaces to Collider, 	     Run Control &amp; DAM</a:t>
            </a:r>
          </a:p>
          <a:p>
            <a:r>
              <a:rPr lang="en-US" sz="1200" dirty="0"/>
              <a:t>	    -Config &amp; Control</a:t>
            </a:r>
          </a:p>
          <a:p>
            <a:r>
              <a:rPr lang="en-US" sz="1200" dirty="0"/>
              <a:t>	    -Clock &amp; Timing</a:t>
            </a:r>
          </a:p>
          <a:p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005840" y="1607574"/>
            <a:ext cx="2468880" cy="115123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1782471" y="1309349"/>
            <a:ext cx="114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 Detector</a:t>
            </a:r>
          </a:p>
          <a:p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1902542" y="2003292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629431" y="2003292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629431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5909984" y="2003108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5909984" y="2354580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143502" y="2003108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143502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6492240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6894342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1956098" y="1782043"/>
            <a:ext cx="71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SMT BGA</a:t>
            </a:r>
          </a:p>
          <a:p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294780" y="2003292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294780" y="2354580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1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6342" y="683196"/>
          <a:ext cx="5714919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69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721303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766047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4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32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3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</a:t>
                      </a:r>
                    </a:p>
                    <a:p>
                      <a:r>
                        <a:rPr lang="en-US" sz="900" dirty="0"/>
                        <a:t>     Forward: LFHCAL</a:t>
                      </a:r>
                    </a:p>
                    <a:p>
                      <a:r>
                        <a:rPr lang="en-US" sz="900" dirty="0"/>
                        <a:t>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                 HCAL inset</a:t>
                      </a:r>
                    </a:p>
                    <a:p>
                      <a:r>
                        <a:rPr lang="en-US" sz="900" dirty="0"/>
                        <a:t>     Barrel:     HCAL</a:t>
                      </a:r>
                    </a:p>
                    <a:p>
                      <a:r>
                        <a:rPr lang="en-US" sz="900" dirty="0"/>
                        <a:t>                      ECAL</a:t>
                      </a:r>
                    </a:p>
                    <a:p>
                      <a:r>
                        <a:rPr lang="en-US" sz="900" dirty="0"/>
                        <a:t>                      Imaging, if used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60k</a:t>
                      </a:r>
                    </a:p>
                    <a:p>
                      <a:r>
                        <a:rPr lang="en-US" sz="900" dirty="0"/>
                        <a:t>25k</a:t>
                      </a:r>
                    </a:p>
                    <a:p>
                      <a:r>
                        <a:rPr lang="en-US" sz="900" dirty="0"/>
                        <a:t>8k</a:t>
                      </a:r>
                    </a:p>
                    <a:p>
                      <a:r>
                        <a:rPr lang="en-US" sz="900" dirty="0"/>
                        <a:t>3k (25k?)</a:t>
                      </a:r>
                    </a:p>
                    <a:p>
                      <a:r>
                        <a:rPr lang="en-US" sz="900" dirty="0"/>
                        <a:t>8k</a:t>
                      </a:r>
                    </a:p>
                    <a:p>
                      <a:r>
                        <a:rPr lang="en-US" sz="900" dirty="0"/>
                        <a:t>50M pixels</a:t>
                      </a:r>
                    </a:p>
                    <a:p>
                      <a:r>
                        <a:rPr lang="en-US" sz="90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  3 MAPS layers</a:t>
                      </a:r>
                    </a:p>
                    <a:p>
                      <a:r>
                        <a:rPr lang="en-US" sz="900" dirty="0"/>
                        <a:t>              1 or 2 AC-LGAD layer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3x20cmx20cm (300M pixel)</a:t>
                      </a:r>
                    </a:p>
                    <a:p>
                      <a:r>
                        <a:rPr lang="en-US" sz="900" dirty="0"/>
                        <a:t>300k or 600k</a:t>
                      </a:r>
                    </a:p>
                    <a:p>
                      <a:r>
                        <a:rPr lang="en-US" sz="900" dirty="0"/>
                        <a:t>1M (4 x 135k layers each)</a:t>
                      </a:r>
                    </a:p>
                    <a:p>
                      <a:r>
                        <a:rPr lang="en-US" sz="900" dirty="0"/>
                        <a:t>650k (4 </a:t>
                      </a:r>
                      <a:r>
                        <a:rPr lang="en-US" sz="900"/>
                        <a:t>x 80k </a:t>
                      </a:r>
                      <a:r>
                        <a:rPr lang="en-US" sz="900" dirty="0"/>
                        <a:t>layers each)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MAPS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HGCROC </a:t>
                      </a:r>
                    </a:p>
                    <a:p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1.3M</a:t>
                      </a:r>
                    </a:p>
                    <a:p>
                      <a:r>
                        <a:rPr lang="en-US" sz="900" dirty="0"/>
                        <a:t>480k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 (if selected)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mRICH</a:t>
                      </a:r>
                      <a:r>
                        <a:rPr lang="en-US" sz="900" dirty="0"/>
                        <a:t>  (if selected)</a:t>
                      </a:r>
                    </a:p>
                    <a:p>
                      <a:r>
                        <a:rPr lang="en-US" sz="900" dirty="0"/>
                        <a:t>    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300k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225k</a:t>
                      </a:r>
                    </a:p>
                    <a:p>
                      <a:endParaRPr lang="en-US" sz="900" dirty="0"/>
                    </a:p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900" dirty="0"/>
                        <a:t>74k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Detector Channels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A067E-08BD-483E-8955-FE9213D3B7C7}"/>
              </a:ext>
            </a:extLst>
          </p:cNvPr>
          <p:cNvSpPr txBox="1">
            <a:spLocks/>
          </p:cNvSpPr>
          <p:nvPr/>
        </p:nvSpPr>
        <p:spPr>
          <a:xfrm>
            <a:off x="6594520" y="3230880"/>
            <a:ext cx="2365231" cy="277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The five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(5)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 proposals to be considered, cover most of the EIC readout requirements.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And may extend to others.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1652" y="1684020"/>
            <a:ext cx="5885788" cy="163830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1652" y="3586416"/>
            <a:ext cx="5885788" cy="2197164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2788920"/>
            <a:ext cx="41373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48400" y="3482340"/>
            <a:ext cx="413730" cy="120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6068162" y="5783580"/>
            <a:ext cx="99839" cy="706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7BB975D-C830-427F-A5E0-993452422EFB}"/>
              </a:ext>
            </a:extLst>
          </p:cNvPr>
          <p:cNvSpPr txBox="1"/>
          <p:nvPr/>
        </p:nvSpPr>
        <p:spPr>
          <a:xfrm>
            <a:off x="3517752" y="249786"/>
            <a:ext cx="517442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Some of these entries have not been updated to the current number of sensors.</a:t>
            </a:r>
          </a:p>
        </p:txBody>
      </p: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4938563" cy="510417"/>
          </a:xfrm>
        </p:spPr>
        <p:txBody>
          <a:bodyPr>
            <a:normAutofit/>
          </a:bodyPr>
          <a:lstStyle/>
          <a:p>
            <a:r>
              <a:rPr lang="en-US" sz="2000" dirty="0"/>
              <a:t>Readout Channels &amp; eRD109 proposals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43ED36F-69A8-437B-89E7-77A478F7C7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7255" y="708254"/>
          <a:ext cx="621612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32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1149337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1247984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1313915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1198660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  <a:p>
                      <a:pPr algn="ctr"/>
                      <a:r>
                        <a:rPr lang="en-US" sz="1400" dirty="0"/>
                        <a:t>Group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AC/DC-LGAD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/PMT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MPGD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7.1M-54M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3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ASIC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ITS-3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EICROC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Discrete/COTS</a:t>
                      </a:r>
                    </a:p>
                    <a:p>
                      <a:r>
                        <a:rPr lang="en-US" sz="1400" dirty="0"/>
                        <a:t>HGCROC3</a:t>
                      </a:r>
                    </a:p>
                    <a:p>
                      <a:r>
                        <a:rPr lang="en-US" sz="1400" dirty="0"/>
                        <a:t>ALCOR-EIC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SALSA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02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BD1B81-F055-43DF-8DFF-250F247D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69" y="4350528"/>
            <a:ext cx="7886700" cy="21686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These ASICs are leading candidates for the EIC. The large number of channels, density, granularity and geometry favor high circuit density solutions.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We continue to assess ASIC developments from other sources such as NALU, Pacific Microchip, </a:t>
            </a:r>
            <a:r>
              <a:rPr lang="en-US" sz="1800" dirty="0" err="1"/>
              <a:t>Alphacore</a:t>
            </a:r>
            <a:r>
              <a:rPr lang="en-US" sz="1800" dirty="0"/>
              <a:t>, </a:t>
            </a:r>
            <a:r>
              <a:rPr lang="en-US" sz="1800" dirty="0" err="1"/>
              <a:t>SenseICs</a:t>
            </a:r>
            <a:r>
              <a:rPr lang="en-US" sz="1800" dirty="0"/>
              <a:t>, </a:t>
            </a:r>
            <a:r>
              <a:rPr lang="en-US" sz="1800" dirty="0" err="1"/>
              <a:t>Weeroc</a:t>
            </a:r>
            <a:r>
              <a:rPr lang="en-US" sz="1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Some sub-detectors, with less restrictive requirements, may benefit from discrete implementations and developments such as from STAR and </a:t>
            </a:r>
            <a:r>
              <a:rPr lang="en-US" sz="1800" dirty="0" err="1"/>
              <a:t>sPHENIX</a:t>
            </a:r>
            <a:r>
              <a:rPr lang="en-US" sz="1800" dirty="0"/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63108" y="3294185"/>
            <a:ext cx="3997569" cy="1056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D9605EA-07AF-4609-B211-3C06C4509B21}"/>
              </a:ext>
            </a:extLst>
          </p:cNvPr>
          <p:cNvSpPr txBox="1"/>
          <p:nvPr/>
        </p:nvSpPr>
        <p:spPr>
          <a:xfrm>
            <a:off x="5456179" y="246589"/>
            <a:ext cx="351237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Some of these entries have not been updated to the current number of sensors.</a:t>
            </a:r>
          </a:p>
        </p:txBody>
      </p:sp>
    </p:spTree>
    <p:extLst>
      <p:ext uri="{BB962C8B-B14F-4D97-AF65-F5344CB8AC3E}">
        <p14:creationId xmlns:p14="http://schemas.microsoft.com/office/powerpoint/2010/main" val="184085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4938563" cy="510417"/>
          </a:xfrm>
        </p:spPr>
        <p:txBody>
          <a:bodyPr>
            <a:normAutofit/>
          </a:bodyPr>
          <a:lstStyle/>
          <a:p>
            <a:r>
              <a:rPr lang="en-US" sz="2000" dirty="0"/>
              <a:t>Readout Channels Updates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BD1B81-F055-43DF-8DFF-250F247D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69" y="4350528"/>
            <a:ext cx="7886700" cy="10596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Allows for a proper estimate of input characteristics (capacitance, dark noise, etc.) and PCB layout and size.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Allows for proper cost estimates in P6 (i.e., Project) and scaling.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9E9947-FBB5-41F4-BBE5-3DFB03509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81170"/>
              </p:ext>
            </p:extLst>
          </p:nvPr>
        </p:nvGraphicFramePr>
        <p:xfrm>
          <a:off x="992523" y="999911"/>
          <a:ext cx="5830895" cy="2865120"/>
        </p:xfrm>
        <a:graphic>
          <a:graphicData uri="http://schemas.openxmlformats.org/drawingml/2006/table">
            <a:tbl>
              <a:tblPr/>
              <a:tblGrid>
                <a:gridCol w="2031552">
                  <a:extLst>
                    <a:ext uri="{9D8B030D-6E8A-4147-A177-3AD203B41FA5}">
                      <a16:colId xmlns:a16="http://schemas.microsoft.com/office/drawing/2014/main" val="3671394194"/>
                    </a:ext>
                  </a:extLst>
                </a:gridCol>
                <a:gridCol w="1002104">
                  <a:extLst>
                    <a:ext uri="{9D8B030D-6E8A-4147-A177-3AD203B41FA5}">
                      <a16:colId xmlns:a16="http://schemas.microsoft.com/office/drawing/2014/main" val="1051307257"/>
                    </a:ext>
                  </a:extLst>
                </a:gridCol>
                <a:gridCol w="753285">
                  <a:extLst>
                    <a:ext uri="{9D8B030D-6E8A-4147-A177-3AD203B41FA5}">
                      <a16:colId xmlns:a16="http://schemas.microsoft.com/office/drawing/2014/main" val="2153205018"/>
                    </a:ext>
                  </a:extLst>
                </a:gridCol>
                <a:gridCol w="860362">
                  <a:extLst>
                    <a:ext uri="{9D8B030D-6E8A-4147-A177-3AD203B41FA5}">
                      <a16:colId xmlns:a16="http://schemas.microsoft.com/office/drawing/2014/main" val="1610385306"/>
                    </a:ext>
                  </a:extLst>
                </a:gridCol>
                <a:gridCol w="1183592">
                  <a:extLst>
                    <a:ext uri="{9D8B030D-6E8A-4147-A177-3AD203B41FA5}">
                      <a16:colId xmlns:a16="http://schemas.microsoft.com/office/drawing/2014/main" val="365828179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239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Detector System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Nominal Readout Technology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Sensors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Readout Channels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505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Calorimeters: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973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Forward:       LFHCAL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3x3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619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pECAL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6x6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97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Barrel:           HCAL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3x3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13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ECAL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3x3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2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Backward:    ECAL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3x3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186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3x3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5::1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50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712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95408D-4F29-4302-A20E-D9DEC116EB4D}"/>
              </a:ext>
            </a:extLst>
          </p:cNvPr>
          <p:cNvSpPr txBox="1"/>
          <p:nvPr/>
        </p:nvSpPr>
        <p:spPr>
          <a:xfrm>
            <a:off x="467544" y="737471"/>
            <a:ext cx="83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of recently updated information – Calorimeters (in P6):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771D954-C808-4B37-8CB8-E054F4728B60}"/>
              </a:ext>
            </a:extLst>
          </p:cNvPr>
          <p:cNvSpPr txBox="1"/>
          <p:nvPr/>
        </p:nvSpPr>
        <p:spPr>
          <a:xfrm>
            <a:off x="7376870" y="3584560"/>
            <a:ext cx="154921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Arial"/>
              </a:rPr>
              <a:t># Calorimeter Digitizer Channels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DFB89D-D2CA-4E49-8661-BCFC8A6F3FD9}"/>
              </a:ext>
            </a:extLst>
          </p:cNvPr>
          <p:cNvCxnSpPr/>
          <p:nvPr/>
        </p:nvCxnSpPr>
        <p:spPr>
          <a:xfrm flipH="1">
            <a:off x="6823418" y="3755571"/>
            <a:ext cx="470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8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550985" y="1415867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Five (5) proposals were received and originated from various EIC sub-detector groups. These cover the R&amp;D efforts for ASICs and Electronics in support of the EIC detector readout: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29018"/>
              </p:ext>
            </p:extLst>
          </p:nvPr>
        </p:nvGraphicFramePr>
        <p:xfrm>
          <a:off x="634426" y="2555928"/>
          <a:ext cx="7936522" cy="3135378"/>
        </p:xfrm>
        <a:graphic>
          <a:graphicData uri="http://schemas.openxmlformats.org/drawingml/2006/table">
            <a:tbl>
              <a:tblPr firstRow="1" firstCol="1" bandRow="1"/>
              <a:tblGrid>
                <a:gridCol w="893296">
                  <a:extLst>
                    <a:ext uri="{9D8B030D-6E8A-4147-A177-3AD203B41FA5}">
                      <a16:colId xmlns:a16="http://schemas.microsoft.com/office/drawing/2014/main" val="1775116384"/>
                    </a:ext>
                  </a:extLst>
                </a:gridCol>
                <a:gridCol w="2763503">
                  <a:extLst>
                    <a:ext uri="{9D8B030D-6E8A-4147-A177-3AD203B41FA5}">
                      <a16:colId xmlns:a16="http://schemas.microsoft.com/office/drawing/2014/main" val="765670357"/>
                    </a:ext>
                  </a:extLst>
                </a:gridCol>
                <a:gridCol w="1118957">
                  <a:extLst>
                    <a:ext uri="{9D8B030D-6E8A-4147-A177-3AD203B41FA5}">
                      <a16:colId xmlns:a16="http://schemas.microsoft.com/office/drawing/2014/main" val="1017862325"/>
                    </a:ext>
                  </a:extLst>
                </a:gridCol>
                <a:gridCol w="1165100">
                  <a:extLst>
                    <a:ext uri="{9D8B030D-6E8A-4147-A177-3AD203B41FA5}">
                      <a16:colId xmlns:a16="http://schemas.microsoft.com/office/drawing/2014/main" val="2222767107"/>
                    </a:ext>
                  </a:extLst>
                </a:gridCol>
                <a:gridCol w="795960">
                  <a:extLst>
                    <a:ext uri="{9D8B030D-6E8A-4147-A177-3AD203B41FA5}">
                      <a16:colId xmlns:a16="http://schemas.microsoft.com/office/drawing/2014/main" val="1528799528"/>
                    </a:ext>
                  </a:extLst>
                </a:gridCol>
                <a:gridCol w="1199706">
                  <a:extLst>
                    <a:ext uri="{9D8B030D-6E8A-4147-A177-3AD203B41FA5}">
                      <a16:colId xmlns:a16="http://schemas.microsoft.com/office/drawing/2014/main" val="2356880976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Proposal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Sub-Detector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Readout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99420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eRD109_pECAL_readout_prototype_FINAL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Visser (IU),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Discrete, COTS, 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1594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eRD109CalorimeterReadout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Novitzky (ORNL),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(HGCROCv3)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73194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eRD109-alcor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Ruspa (INFN),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(ALCOR)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20417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ACLGAD_ASIC_Electronics_FY23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Ye (UIC),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Central, Far-Forward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(EICROC1, FCFD1)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253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eRD109_SALSA_proposal_vfinal1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Neyret (CEA),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Micromegas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GEM,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MicroRWell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(SALSA)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93091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6F01216-EBC9-4C52-A0C3-F851AA26DEF3}"/>
              </a:ext>
            </a:extLst>
          </p:cNvPr>
          <p:cNvSpPr txBox="1">
            <a:spLocks/>
          </p:cNvSpPr>
          <p:nvPr/>
        </p:nvSpPr>
        <p:spPr>
          <a:xfrm>
            <a:off x="409368" y="369409"/>
            <a:ext cx="8344462" cy="104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500" dirty="0"/>
              <a:t>eRD109 ASIC/Electronics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R&amp;D initiatives to develop front end readout solutions for EIC.</a:t>
            </a:r>
          </a:p>
        </p:txBody>
      </p:sp>
    </p:spTree>
    <p:extLst>
      <p:ext uri="{BB962C8B-B14F-4D97-AF65-F5344CB8AC3E}">
        <p14:creationId xmlns:p14="http://schemas.microsoft.com/office/powerpoint/2010/main" val="361422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7" ma:contentTypeDescription="Create a new document." ma:contentTypeScope="" ma:versionID="6be57f417a8e20c322f95456607135b0">
  <xsd:schema xmlns:xsd="http://www.w3.org/2001/XMLSchema" xmlns:xs="http://www.w3.org/2001/XMLSchema" xmlns:p="http://schemas.microsoft.com/office/2006/metadata/properties" xmlns:ns3="426b74de-0581-4e94-90c0-1abf6215444e" targetNamespace="http://schemas.microsoft.com/office/2006/metadata/properties" ma:root="true" ma:fieldsID="71f6c26f3226d0e8bd9c8c54da0e3000" ns3:_="">
    <xsd:import namespace="426b74de-0581-4e94-90c0-1abf621544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B54E2-F6A6-4B19-8B28-631F1CE20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26b74de-0581-4e94-90c0-1abf6215444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43358</TotalTime>
  <Words>2170</Words>
  <Application>Microsoft Office PowerPoint</Application>
  <PresentationFormat>On-screen Show (4:3)</PresentationFormat>
  <Paragraphs>559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Streaming Workshop: ePIC/Protocols/Interface/Timing/Clock Distribution</vt:lpstr>
      <vt:lpstr>Outline</vt:lpstr>
      <vt:lpstr>Requirements and Design Philosophy</vt:lpstr>
      <vt:lpstr>EIC Streaming Readout Architecture </vt:lpstr>
      <vt:lpstr>EIC Readout Chain</vt:lpstr>
      <vt:lpstr>ePIC Detector Channels</vt:lpstr>
      <vt:lpstr>Readout Channels &amp; eRD109 proposals</vt:lpstr>
      <vt:lpstr>Readout Channels Updates</vt:lpstr>
      <vt:lpstr>PowerPoint Presentation</vt:lpstr>
      <vt:lpstr>Proposal A – Calorimeters, SiPMs – Discrete/COTS/ASIC</vt:lpstr>
      <vt:lpstr>Proposal B – Calorimeters, SiPMs – HGCROCv3</vt:lpstr>
      <vt:lpstr>PowerPoint Presentation</vt:lpstr>
      <vt:lpstr>Proposal C – dRICH, SiPMs – ALCOR</vt:lpstr>
      <vt:lpstr>Proposal D – AC-LGAD (Low Gain Avalanche Diode) – EICROC</vt:lpstr>
      <vt:lpstr>Proposal D – AC-LGAD (Low Gain Avalanche Diode) – FCFD (Fermilab CFD), …</vt:lpstr>
      <vt:lpstr>Proposal E – MPGD (Micro-Patterned Gaseous Detectors) – SALSA</vt:lpstr>
      <vt:lpstr>Timeline</vt:lpstr>
      <vt:lpstr>Timeline (cont.)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Bowman, Tiffany</dc:creator>
  <cp:lastModifiedBy>Fernando Barbosa</cp:lastModifiedBy>
  <cp:revision>292</cp:revision>
  <dcterms:created xsi:type="dcterms:W3CDTF">2020-03-06T15:05:08Z</dcterms:created>
  <dcterms:modified xsi:type="dcterms:W3CDTF">2022-12-09T01:29:01Z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