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1117" r:id="rId3"/>
    <p:sldId id="1150" r:id="rId4"/>
    <p:sldId id="1151" r:id="rId5"/>
    <p:sldId id="1082" r:id="rId6"/>
    <p:sldId id="1120" r:id="rId7"/>
    <p:sldId id="1126" r:id="rId8"/>
    <p:sldId id="1123" r:id="rId9"/>
    <p:sldId id="1160" r:id="rId10"/>
    <p:sldId id="1157" r:id="rId11"/>
    <p:sldId id="1158" r:id="rId12"/>
    <p:sldId id="1159" r:id="rId13"/>
    <p:sldId id="1161" r:id="rId14"/>
    <p:sldId id="1162" r:id="rId15"/>
    <p:sldId id="1156" r:id="rId16"/>
    <p:sldId id="1145" r:id="rId17"/>
    <p:sldId id="1141" r:id="rId18"/>
    <p:sldId id="1155" r:id="rId19"/>
    <p:sldId id="115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3883" autoAdjust="0"/>
  </p:normalViewPr>
  <p:slideViewPr>
    <p:cSldViewPr snapToGrid="0">
      <p:cViewPr varScale="1">
        <p:scale>
          <a:sx n="104" d="100"/>
          <a:sy n="104" d="100"/>
        </p:scale>
        <p:origin x="13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59449F-35D1-4A88-89F1-28DC7F80E684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942964-6FEB-4E0B-905D-E299664D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4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E563-E14F-45F8-BBC6-57158DF9F494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510637-5EE9-4327-837D-81EE55B430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0637-5EE9-4327-837D-81EE55B430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0637-5EE9-4327-837D-81EE55B430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FS allows for extended UV sensitivity whereas borosilicate’s cutoff wavelength is roughly 300 nm.</a:t>
            </a:r>
          </a:p>
          <a:p>
            <a:pPr marL="171450" indent="-171450">
              <a:buFontTx/>
              <a:buChar char="-"/>
            </a:pPr>
            <a:r>
              <a:rPr lang="en-US" dirty="0"/>
              <a:t>Current PC is blue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10637-5EE9-4327-837D-81EE55B430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77000"/>
            <a:ext cx="2133600" cy="2889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174F-56B5-4E75-ABC7-50AFF372B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77002"/>
            <a:ext cx="2133600" cy="2889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174F-56B5-4E75-ABC7-50AFF372B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174F-56B5-4E75-ABC7-50AFF372B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394-D269-46E0-B887-6BB6238B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7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4"/>
            <a:ext cx="7543800" cy="11437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8031"/>
            <a:ext cx="3657600" cy="640560"/>
          </a:xfrm>
        </p:spPr>
        <p:txBody>
          <a:bodyPr anchor="b">
            <a:no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8355"/>
            <a:ext cx="3657600" cy="4118182"/>
          </a:xfrm>
        </p:spPr>
        <p:txBody>
          <a:bodyPr/>
          <a:lstStyle>
            <a:lvl1pPr>
              <a:defRPr sz="1200"/>
            </a:lvl1pPr>
            <a:lvl2pPr>
              <a:defRPr sz="112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2" y="1298031"/>
            <a:ext cx="3657601" cy="640560"/>
          </a:xfrm>
        </p:spPr>
        <p:txBody>
          <a:bodyPr anchor="b">
            <a:no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2" y="2008355"/>
            <a:ext cx="3657601" cy="4118182"/>
          </a:xfrm>
        </p:spPr>
        <p:txBody>
          <a:bodyPr/>
          <a:lstStyle>
            <a:lvl1pPr>
              <a:defRPr sz="1200"/>
            </a:lvl1pPr>
            <a:lvl2pPr>
              <a:defRPr sz="112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ECB-CBFE-4042-AD76-2490E47AB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67633"/>
            <a:ext cx="1600200" cy="443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174F-56B5-4E75-ABC7-50AFF372B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67633"/>
            <a:ext cx="1600200" cy="443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24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08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174F-56B5-4E75-ABC7-50AFF372B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4" r:id="rId5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34290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580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2870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37160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7E3B0A-EB4B-40CD-8F61-026AC552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761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Overview of the Large Area Picosecond Photodetector −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LAPPD™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2BA14E7-5179-4D26-AA8A-010CBD709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56358"/>
            <a:ext cx="6400800" cy="243071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Shawn S. Shin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Associate Research Scientist</a:t>
            </a:r>
          </a:p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Incom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Inc.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Melvin J. Aviles, Stephen M. Clarke,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Cwik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R. Foley, Cole J. Hamel, Alexey V. Lyashenko, Derrick O. Mensah, Michael J. Minot, Mark A. Popecki, Michael E. Stochaj</a:t>
            </a:r>
          </a:p>
          <a:p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Incom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Inc., Charlton, MA, USA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9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1D19-6EC1-45C5-9C01-9ED1BDFE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HRPPD Photocathode QE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EBEAD-AC02-40C2-B0F3-D9157059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ADB99-3BA0-4D87-A327-0CB590FD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66" y="1633443"/>
            <a:ext cx="5321915" cy="35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5A76-5B6F-4732-843C-E13798C0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HRPPD Gain &amp; Dark Rates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5E11D-6CE9-44CE-A9CB-E2D13C35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CED97-49C8-47E1-9330-51FBF3F65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9927" r="5409" b="7088"/>
          <a:stretch/>
        </p:blipFill>
        <p:spPr>
          <a:xfrm>
            <a:off x="646545" y="1842951"/>
            <a:ext cx="3472876" cy="3549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C8A6A6-9A81-4EE9-846B-3D01AA56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0759" r="4798" b="7642"/>
          <a:stretch/>
        </p:blipFill>
        <p:spPr>
          <a:xfrm>
            <a:off x="5024580" y="1842951"/>
            <a:ext cx="3472876" cy="3461123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DE989D-553D-4466-AE42-166D33B7CF73}"/>
              </a:ext>
            </a:extLst>
          </p:cNvPr>
          <p:cNvSpPr txBox="1">
            <a:spLocks/>
          </p:cNvSpPr>
          <p:nvPr/>
        </p:nvSpPr>
        <p:spPr>
          <a:xfrm>
            <a:off x="2954059" y="5400888"/>
            <a:ext cx="3235882" cy="866666"/>
          </a:xfrm>
          <a:prstGeom prst="rect">
            <a:avLst/>
          </a:prstGeom>
          <a:solidFill>
            <a:srgbClr val="A7A8A9">
              <a:alpha val="25000"/>
            </a:srgbClr>
          </a:solidFill>
          <a:ln>
            <a:solidFill>
              <a:srgbClr val="185A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6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Gain ~5∙10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, Dark rates ~1 kHz/cm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@ 900V/MCP, 100V PC</a:t>
            </a:r>
          </a:p>
          <a:p>
            <a:pPr marL="576263" lvl="1" indent="-119063">
              <a:buFont typeface="Arial" panose="020B0604020202020204" pitchFamily="34" charset="0"/>
              <a:buChar char="•"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8594-44E2-4CC2-A5E3-383A3D6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HRPPD Timing + Position Resolution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A2E1E-F181-4ABD-B2FE-62F32EAD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46A9CBA-DF24-4101-96B4-44D1695D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6479" r="3884" b="5564"/>
          <a:stretch/>
        </p:blipFill>
        <p:spPr>
          <a:xfrm>
            <a:off x="457200" y="1893454"/>
            <a:ext cx="3507021" cy="364223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4317B-43D9-447F-A4EF-91283EAE26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93" y="1893454"/>
            <a:ext cx="4715943" cy="376410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885CBC3-FF66-4023-BDB4-52C69ECB8649}"/>
              </a:ext>
            </a:extLst>
          </p:cNvPr>
          <p:cNvSpPr txBox="1">
            <a:spLocks/>
          </p:cNvSpPr>
          <p:nvPr/>
        </p:nvSpPr>
        <p:spPr>
          <a:xfrm>
            <a:off x="2579499" y="3353297"/>
            <a:ext cx="1089402" cy="355798"/>
          </a:xfrm>
          <a:prstGeom prst="rect">
            <a:avLst/>
          </a:prstGeom>
          <a:solidFill>
            <a:srgbClr val="A7A8A9">
              <a:alpha val="25000"/>
            </a:srgbClr>
          </a:solidFill>
          <a:ln>
            <a:solidFill>
              <a:srgbClr val="185A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6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14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2AA94B-E391-4CCC-BBA5-6721C7C1596F}"/>
              </a:ext>
            </a:extLst>
          </p:cNvPr>
          <p:cNvSpPr txBox="1">
            <a:spLocks/>
          </p:cNvSpPr>
          <p:nvPr/>
        </p:nvSpPr>
        <p:spPr>
          <a:xfrm>
            <a:off x="6324844" y="3353297"/>
            <a:ext cx="1202792" cy="355798"/>
          </a:xfrm>
          <a:prstGeom prst="rect">
            <a:avLst/>
          </a:prstGeom>
          <a:solidFill>
            <a:srgbClr val="A7A8A9">
              <a:alpha val="25000"/>
            </a:srgbClr>
          </a:solidFill>
          <a:ln>
            <a:solidFill>
              <a:srgbClr val="185A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6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0.14 mm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FC78D-64F8-4FE5-8AB3-437FEFE59DC4}"/>
              </a:ext>
            </a:extLst>
          </p:cNvPr>
          <p:cNvSpPr txBox="1"/>
          <p:nvPr/>
        </p:nvSpPr>
        <p:spPr>
          <a:xfrm>
            <a:off x="818096" y="1585677"/>
            <a:ext cx="2785228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Transit Time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C0EEA-FCF6-4CC1-8798-60EB7C94673F}"/>
              </a:ext>
            </a:extLst>
          </p:cNvPr>
          <p:cNvSpPr txBox="1"/>
          <p:nvPr/>
        </p:nvSpPr>
        <p:spPr>
          <a:xfrm>
            <a:off x="4831296" y="1585676"/>
            <a:ext cx="369386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Directly Coupled HRPPD Position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5299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3AEA-4667-4C3E-8862-299DBF98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LAPPD/</a:t>
            </a:r>
            <a:r>
              <a:rPr lang="en-US" b="1"/>
              <a:t>HRPPD Pricing Model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ABC14-2605-4764-A8EA-510BA00E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LAPPD Workshop – October 26, 2022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CA4EA22-EFB4-4A7B-B96D-D2E0CD73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1" y="1637146"/>
            <a:ext cx="8387137" cy="38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0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1269-BBA7-43EC-9874-6A5C0CB4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3FDC-6D5F-4CEF-9707-E34029380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B-field tolerance LAPPD/HRPPD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err="1">
                <a:highlight>
                  <a:srgbClr val="FFFF00"/>
                </a:highlight>
              </a:rPr>
              <a:t>Junqi</a:t>
            </a:r>
            <a:r>
              <a:rPr lang="en-US" sz="1400" b="1" dirty="0">
                <a:highlight>
                  <a:srgbClr val="FFFF00"/>
                </a:highlight>
              </a:rPr>
              <a:t> </a:t>
            </a:r>
            <a:r>
              <a:rPr lang="en-US" sz="1400" b="1" dirty="0" err="1">
                <a:highlight>
                  <a:srgbClr val="FFFF00"/>
                </a:highlight>
              </a:rPr>
              <a:t>Xie</a:t>
            </a:r>
            <a:r>
              <a:rPr lang="en-US" sz="1400" b="1" dirty="0"/>
              <a:t>, </a:t>
            </a:r>
            <a:r>
              <a:rPr lang="en-US" sz="1400" b="1" i="1" dirty="0"/>
              <a:t>LAPPD magnetic field tolerance measurements at ANL.</a:t>
            </a:r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MCP: Low Thermal Coefficient of Resistance (TCR) + High Gain Secondary Electron Emission (SEE) Film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Anil Mane</a:t>
            </a:r>
            <a:r>
              <a:rPr lang="en-US" sz="1400" b="1" dirty="0"/>
              <a:t>, </a:t>
            </a:r>
            <a:r>
              <a:rPr lang="en-US" sz="1400" b="1" i="1" dirty="0"/>
              <a:t>R&amp;D on MCP ALD coating at Argonne</a:t>
            </a:r>
            <a:r>
              <a:rPr lang="en-US" sz="14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Extending photocathode response to ~450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Cole Hamel</a:t>
            </a:r>
            <a:r>
              <a:rPr lang="en-US" sz="1400" b="1" dirty="0"/>
              <a:t>, </a:t>
            </a:r>
            <a:r>
              <a:rPr lang="en-US" sz="1400" b="1" i="1" dirty="0"/>
              <a:t>LAPPD and HRPPD: Upcoming Upgrades to </a:t>
            </a:r>
            <a:r>
              <a:rPr lang="en-US" sz="1400" b="1" i="1" dirty="0" err="1"/>
              <a:t>Incom’s</a:t>
            </a:r>
            <a:r>
              <a:rPr lang="en-US" sz="1400" b="1" i="1" dirty="0"/>
              <a:t> Fast Photosensors</a:t>
            </a:r>
            <a:r>
              <a:rPr lang="en-US" sz="14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Device lifetime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Varghese </a:t>
            </a:r>
            <a:r>
              <a:rPr lang="en-US" sz="1400" b="1" dirty="0" err="1">
                <a:highlight>
                  <a:srgbClr val="FFFF00"/>
                </a:highlight>
              </a:rPr>
              <a:t>Chirayath</a:t>
            </a:r>
            <a:r>
              <a:rPr lang="en-US" sz="1400" b="1" dirty="0"/>
              <a:t>, </a:t>
            </a:r>
            <a:r>
              <a:rPr lang="en-US" sz="1400" b="1" i="1" dirty="0"/>
              <a:t>LAPPD life time measurements at UTA</a:t>
            </a:r>
            <a:r>
              <a:rPr lang="en-US" sz="14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Enhancing photosensor active area and tile-ability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Alexey Lyashenko</a:t>
            </a:r>
            <a:r>
              <a:rPr lang="en-US" sz="1400" b="1" dirty="0"/>
              <a:t>, </a:t>
            </a:r>
            <a:r>
              <a:rPr lang="en-US" sz="1400" b="1" i="1" dirty="0"/>
              <a:t>Optimizing LAPPD/HRPPD Active Area to Meet or Exceed EIC Requirements</a:t>
            </a:r>
            <a:r>
              <a:rPr lang="en-US" sz="14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Z-stack LAPPD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Vincenzo </a:t>
            </a:r>
            <a:r>
              <a:rPr lang="en-US" sz="1400" b="1" dirty="0" err="1">
                <a:highlight>
                  <a:srgbClr val="FFFF00"/>
                </a:highlight>
              </a:rPr>
              <a:t>Vagnoni</a:t>
            </a:r>
            <a:r>
              <a:rPr lang="en-US" sz="1400" b="1" dirty="0"/>
              <a:t>, </a:t>
            </a:r>
            <a:r>
              <a:rPr lang="en-US" sz="1400" b="1" i="1" dirty="0"/>
              <a:t>LAPPD R&amp;D in Bologna</a:t>
            </a:r>
            <a:r>
              <a:rPr lang="en-US" sz="1400" b="1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1524A-B73B-4C75-91FF-02BB772A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6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B64D7-1928-9E77-FB61-611F2B258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Thank You For Listening!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0BE94C-12ED-4527-EFA6-6663C9BE3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Shawn Shin</a:t>
            </a:r>
          </a:p>
          <a:p>
            <a:r>
              <a:rPr lang="en-US" i="1" dirty="0">
                <a:latin typeface="+mn-lt"/>
              </a:rPr>
              <a:t>sshin@incomusa.com</a:t>
            </a:r>
          </a:p>
          <a:p>
            <a:r>
              <a:rPr lang="en-US" i="1" dirty="0">
                <a:latin typeface="+mn-lt"/>
              </a:rPr>
              <a:t>shawn.shin@berkeley.edu</a:t>
            </a:r>
          </a:p>
        </p:txBody>
      </p:sp>
    </p:spTree>
    <p:extLst>
      <p:ext uri="{BB962C8B-B14F-4D97-AF65-F5344CB8AC3E}">
        <p14:creationId xmlns:p14="http://schemas.microsoft.com/office/powerpoint/2010/main" val="415151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D2C922-601D-444C-B56B-5EEEDCC51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47229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F01E-606A-4C79-B08C-18EB856F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3292"/>
            <a:ext cx="8229600" cy="1143000"/>
          </a:xfrm>
        </p:spPr>
        <p:txBody>
          <a:bodyPr/>
          <a:lstStyle/>
          <a:p>
            <a:r>
              <a:rPr lang="en-US" b="1" dirty="0"/>
              <a:t>ALD-GCA-MCP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7C004-B05B-4A39-A3B6-549268883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t="4359" r="7402" b="5177"/>
          <a:stretch/>
        </p:blipFill>
        <p:spPr bwMode="auto">
          <a:xfrm>
            <a:off x="457200" y="761314"/>
            <a:ext cx="2565600" cy="232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0AA595-73A0-4CB1-A089-2F96463F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t="17187" r="9972" b="9078"/>
          <a:stretch/>
        </p:blipFill>
        <p:spPr>
          <a:xfrm rot="5400000">
            <a:off x="381740" y="3154006"/>
            <a:ext cx="2716519" cy="256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C8FFA5-AF9B-4900-91A2-C903EBDD13C4}"/>
              </a:ext>
            </a:extLst>
          </p:cNvPr>
          <p:cNvSpPr txBox="1"/>
          <p:nvPr/>
        </p:nvSpPr>
        <p:spPr>
          <a:xfrm>
            <a:off x="1143846" y="2434683"/>
            <a:ext cx="119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C0C0C0"/>
                </a:highlight>
              </a:rPr>
              <a:t>GCA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1F6D5-B0D1-C9A5-5B2E-CD92A604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7C39A-9016-253D-ED11-FD0F97F272FE}"/>
              </a:ext>
            </a:extLst>
          </p:cNvPr>
          <p:cNvSpPr txBox="1"/>
          <p:nvPr/>
        </p:nvSpPr>
        <p:spPr>
          <a:xfrm>
            <a:off x="3251302" y="835237"/>
            <a:ext cx="52069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Hollow core</a:t>
            </a:r>
            <a:r>
              <a:rPr lang="en-US" b="1" dirty="0"/>
              <a:t> Glass Capillary Array </a:t>
            </a:r>
            <a:r>
              <a:rPr lang="en-US" dirty="0"/>
              <a:t>(GCA) substrate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Borosilicate glass (AKA Pyrex)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Little radioactive </a:t>
            </a:r>
            <a:r>
              <a:rPr lang="en-US" baseline="30000" dirty="0"/>
              <a:t>40</a:t>
            </a:r>
            <a:r>
              <a:rPr lang="en-US" dirty="0"/>
              <a:t>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No etching necessary! Already hollow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Atomic Layer Deposition </a:t>
            </a:r>
            <a:r>
              <a:rPr lang="en-US" dirty="0"/>
              <a:t>(ALD) is a thin-film deposition technique used to functionalize GCAs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GCA + ALD = MCP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adjustment of film composition and resistivity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0BF96-8E9C-4ABD-B6DF-1B6147FF46E0}"/>
              </a:ext>
            </a:extLst>
          </p:cNvPr>
          <p:cNvSpPr txBox="1"/>
          <p:nvPr/>
        </p:nvSpPr>
        <p:spPr>
          <a:xfrm>
            <a:off x="1143846" y="4803698"/>
            <a:ext cx="119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C0C0C0"/>
                </a:highlight>
              </a:rPr>
              <a:t>MCP</a:t>
            </a:r>
          </a:p>
        </p:txBody>
      </p:sp>
      <p:pic>
        <p:nvPicPr>
          <p:cNvPr id="10" name="25FB88AE-C3E5-474D-8F26-EF9BDA48729C" descr="A2C203E6-A164-4D8B-A65D-E32DD6D01C78@ssl">
            <a:extLst>
              <a:ext uri="{FF2B5EF4-FFF2-40B4-BE49-F238E27FC236}">
                <a16:creationId xmlns:a16="http://schemas.microsoft.com/office/drawing/2014/main" id="{6856110E-FF11-480A-B478-B615C0C4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52" y="3125256"/>
            <a:ext cx="4100409" cy="27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FD56B-5B0A-45FC-8C0C-80691FD45805}"/>
              </a:ext>
            </a:extLst>
          </p:cNvPr>
          <p:cNvSpPr txBox="1"/>
          <p:nvPr/>
        </p:nvSpPr>
        <p:spPr>
          <a:xfrm>
            <a:off x="3326667" y="4483516"/>
            <a:ext cx="149352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Area Ratio (OAR) </a:t>
            </a:r>
            <a:r>
              <a:rPr lang="en-US" b="1" dirty="0"/>
              <a:t>up to 74%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9542-DA95-43E1-83A0-879FDA8C67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818640" y="4173354"/>
            <a:ext cx="1508027" cy="7718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60578B-F714-4FE1-83E8-02F54864EBF2}"/>
              </a:ext>
            </a:extLst>
          </p:cNvPr>
          <p:cNvCxnSpPr>
            <a:cxnSpLocks/>
          </p:cNvCxnSpPr>
          <p:nvPr/>
        </p:nvCxnSpPr>
        <p:spPr>
          <a:xfrm>
            <a:off x="1739999" y="2896348"/>
            <a:ext cx="0" cy="661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BBE363-1877-43FE-A92E-BA56D432EA5B}"/>
              </a:ext>
            </a:extLst>
          </p:cNvPr>
          <p:cNvSpPr txBox="1"/>
          <p:nvPr/>
        </p:nvSpPr>
        <p:spPr>
          <a:xfrm>
            <a:off x="344496" y="5801809"/>
            <a:ext cx="44756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/>
              <a:t>Popecki, M. A., et al. (2016), </a:t>
            </a:r>
            <a:r>
              <a:rPr lang="en-US" sz="900" dirty="0"/>
              <a:t>Microchannel plate fabrication using glass capillary arrays with</a:t>
            </a:r>
          </a:p>
          <a:p>
            <a:r>
              <a:rPr lang="en-US" sz="900" dirty="0"/>
              <a:t>Atomic Layer Deposition films for resistance and gain, J. </a:t>
            </a:r>
            <a:r>
              <a:rPr lang="en-US" sz="900" dirty="0" err="1"/>
              <a:t>Geophys</a:t>
            </a:r>
            <a:r>
              <a:rPr lang="en-US" sz="900" dirty="0"/>
              <a:t>. Res. Space Physics, 121,</a:t>
            </a:r>
          </a:p>
          <a:p>
            <a:r>
              <a:rPr lang="en-US" sz="900" dirty="0"/>
              <a:t>7449–7460, doi:10.1002/2016JA022580.</a:t>
            </a:r>
          </a:p>
        </p:txBody>
      </p:sp>
    </p:spTree>
    <p:extLst>
      <p:ext uri="{BB962C8B-B14F-4D97-AF65-F5344CB8AC3E}">
        <p14:creationId xmlns:p14="http://schemas.microsoft.com/office/powerpoint/2010/main" val="316252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1309-A2F4-43C5-8D8C-0D58EEED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TTS vs PC Voltage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4E05F-10D6-4504-9231-1C3F204B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2025193"/>
            <a:ext cx="8803341" cy="372038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0C9BA-6B57-8472-910E-B127CDEF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865B-48A0-408F-9C8D-C2C9717D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72E8-D27B-431B-B253-09028143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Capacitively Coupled LAPPD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High Rate Picosecond Photodetector (HRPPD) Preliminary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Ongoing Efforts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B59F4-8D19-F536-FBB2-8B115ADC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AF0-DE73-4B49-9C5D-9810BD65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Incom</a:t>
            </a:r>
            <a:r>
              <a:rPr lang="en-US" b="1" dirty="0"/>
              <a:t>, Inc.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69B1-7886-4C79-9687-C5D1AB25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Founded 1971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~175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facilities: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Incom</a:t>
            </a:r>
            <a:r>
              <a:rPr lang="en-US" dirty="0"/>
              <a:t> West – Vancouver, 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Incom</a:t>
            </a:r>
            <a:r>
              <a:rPr lang="en-US" dirty="0"/>
              <a:t> East (2) – Charlton, MA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/>
              <a:t>LAPPD Pilot Production </a:t>
            </a:r>
            <a:r>
              <a:rPr lang="en-US" dirty="0"/>
              <a:t>by Detector Business Unit (</a:t>
            </a:r>
            <a:r>
              <a:rPr lang="en-US" b="1" dirty="0"/>
              <a:t>DBU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dfc99718-33d8-4aed-8aab-25a3730fe0fe" descr="108F3693-C645-49A7-88FD-88378D9DD019">
            <a:extLst>
              <a:ext uri="{FF2B5EF4-FFF2-40B4-BE49-F238E27FC236}">
                <a16:creationId xmlns:a16="http://schemas.microsoft.com/office/drawing/2014/main" id="{05695264-0EEB-4D78-98F4-E5B9C8C5B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18" b="20124"/>
          <a:stretch/>
        </p:blipFill>
        <p:spPr bwMode="auto">
          <a:xfrm>
            <a:off x="4571999" y="1424390"/>
            <a:ext cx="3674145" cy="20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FA56C-980E-406A-B177-8BD7DF2531D8}"/>
              </a:ext>
            </a:extLst>
          </p:cNvPr>
          <p:cNvSpPr txBox="1"/>
          <p:nvPr/>
        </p:nvSpPr>
        <p:spPr>
          <a:xfrm>
            <a:off x="5606814" y="3059668"/>
            <a:ext cx="1604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HQ Main Plant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7A0EB-204E-4DA7-A9BD-AF6EA6CCD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196"/>
          <a:stretch/>
        </p:blipFill>
        <p:spPr>
          <a:xfrm>
            <a:off x="1502528" y="3938047"/>
            <a:ext cx="6138941" cy="2188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BA89C-0B1E-47C1-9F79-39DB6281AE90}"/>
              </a:ext>
            </a:extLst>
          </p:cNvPr>
          <p:cNvSpPr/>
          <p:nvPr/>
        </p:nvSpPr>
        <p:spPr>
          <a:xfrm>
            <a:off x="2938313" y="5756831"/>
            <a:ext cx="32673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Detector Pilot Production Facility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2EB5E-E808-0019-3020-CAEB39C3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4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29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Large Area Picosecond Photodetector (LAPPD</a:t>
            </a:r>
            <a:r>
              <a:rPr lang="en-US" sz="2400" b="1" baseline="30000" dirty="0"/>
              <a:t>TM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n-US" sz="2400" b="1" dirty="0"/>
              <a:t>Technical Overview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47769E0-AEAB-4C8A-B44F-C1E89E779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37" y="1002331"/>
            <a:ext cx="5114599" cy="53540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20 cm x 20 cm MCP-PMT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Chevron pair of ALD-functionalized MCPs</a:t>
            </a:r>
            <a:r>
              <a:rPr lang="en-US" sz="1600" b="1" dirty="0"/>
              <a:t>(10 µm or 20 µm)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Glass/Ceramic 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373 cm</a:t>
            </a:r>
            <a:r>
              <a:rPr lang="en-US" sz="1600" b="1" baseline="30000" dirty="0"/>
              <a:t>2</a:t>
            </a:r>
            <a:r>
              <a:rPr lang="en-US" sz="1600" b="1" dirty="0"/>
              <a:t> </a:t>
            </a:r>
            <a:r>
              <a:rPr lang="en-US" sz="1600" dirty="0"/>
              <a:t>effective area (~74% active area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High Gain (~10</a:t>
            </a:r>
            <a:r>
              <a:rPr lang="en-US" b="1" baseline="30000" dirty="0"/>
              <a:t>7</a:t>
            </a:r>
            <a:r>
              <a:rPr lang="en-US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Bialkali</a:t>
            </a:r>
            <a:r>
              <a:rPr lang="en-US" dirty="0"/>
              <a:t> Antimonide Photocathode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Sodium-Potassium-Antimony Na</a:t>
            </a:r>
            <a:r>
              <a:rPr lang="en-US" sz="1600" baseline="-25000" dirty="0"/>
              <a:t>2</a:t>
            </a:r>
            <a:r>
              <a:rPr lang="en-US" sz="1600" dirty="0"/>
              <a:t>KSb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&gt;30% </a:t>
            </a:r>
            <a:r>
              <a:rPr lang="en-US" sz="1600" dirty="0"/>
              <a:t>QE at 365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&gt;95% </a:t>
            </a:r>
            <a:r>
              <a:rPr lang="en-US" sz="1600" dirty="0"/>
              <a:t>spatial uniformity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Timing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SPE: </a:t>
            </a:r>
            <a:r>
              <a:rPr lang="en-US" sz="1600" b="1" dirty="0"/>
              <a:t>~50 </a:t>
            </a:r>
            <a:r>
              <a:rPr lang="en-US" sz="1600" b="1" dirty="0" err="1"/>
              <a:t>ps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Vagnoni</a:t>
            </a:r>
            <a:r>
              <a:rPr lang="en-US" sz="1600" dirty="0"/>
              <a:t>, INFN)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150 GeV induced EM shower: </a:t>
            </a:r>
            <a:r>
              <a:rPr lang="en-US" sz="1600" b="1" dirty="0"/>
              <a:t>~8 </a:t>
            </a:r>
            <a:r>
              <a:rPr lang="en-US" sz="1600" b="1" dirty="0" err="1"/>
              <a:t>ps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Vagnoni</a:t>
            </a:r>
            <a:r>
              <a:rPr lang="en-US" sz="1600" dirty="0"/>
              <a:t>, INFN)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Position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i="1" dirty="0"/>
              <a:t>O</a:t>
            </a:r>
            <a:r>
              <a:rPr lang="en-US" sz="1600" b="1" dirty="0"/>
              <a:t>(mm) </a:t>
            </a:r>
            <a:r>
              <a:rPr lang="en-US" sz="1600" dirty="0"/>
              <a:t>(dependent on readout board)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*Magnetic Field Tolerance </a:t>
            </a:r>
            <a:r>
              <a:rPr lang="en-US" b="1" dirty="0"/>
              <a:t>up to ~1.4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26B7CA-E521-4BB1-88F3-984F079F4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8662" r="5401" b="7686"/>
          <a:stretch/>
        </p:blipFill>
        <p:spPr>
          <a:xfrm>
            <a:off x="5633573" y="3272352"/>
            <a:ext cx="3327437" cy="32002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0D7CE7-5B5A-4299-AD3E-E40BC5575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73" y="1088138"/>
            <a:ext cx="3333800" cy="21842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50EEA-DA19-347E-1290-B98015DC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63EA-2A13-40EF-A866-C8766F6C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LAPPD Design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BD4B6E5-D227-42EA-AF94-DD7F7051B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5497" r="9628" b="7198"/>
          <a:stretch/>
        </p:blipFill>
        <p:spPr>
          <a:xfrm>
            <a:off x="2110530" y="1825897"/>
            <a:ext cx="3414341" cy="2981238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C39521-02E9-43AD-965E-A448D69C42B3}"/>
              </a:ext>
            </a:extLst>
          </p:cNvPr>
          <p:cNvSpPr txBox="1"/>
          <p:nvPr/>
        </p:nvSpPr>
        <p:spPr>
          <a:xfrm>
            <a:off x="324002" y="1412511"/>
            <a:ext cx="178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Fused Silica window (</a:t>
            </a:r>
            <a:r>
              <a:rPr lang="en-US" b="1" dirty="0"/>
              <a:t>Photocathode inside</a:t>
            </a:r>
            <a:r>
              <a:rPr lang="en-US" dirty="0"/>
              <a:t>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64138E-675F-4036-A7D3-C5605F71BD11}"/>
              </a:ext>
            </a:extLst>
          </p:cNvPr>
          <p:cNvCxnSpPr>
            <a:cxnSpLocks/>
          </p:cNvCxnSpPr>
          <p:nvPr/>
        </p:nvCxnSpPr>
        <p:spPr>
          <a:xfrm>
            <a:off x="1784682" y="1927185"/>
            <a:ext cx="783457" cy="574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5EB28E7E-9A0A-4F4C-895F-7BEF27551F0A}"/>
              </a:ext>
            </a:extLst>
          </p:cNvPr>
          <p:cNvSpPr/>
          <p:nvPr/>
        </p:nvSpPr>
        <p:spPr>
          <a:xfrm>
            <a:off x="2056503" y="3042931"/>
            <a:ext cx="171787" cy="77213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790099-B21B-49E3-BFD6-F75DA5953C09}"/>
              </a:ext>
            </a:extLst>
          </p:cNvPr>
          <p:cNvSpPr txBox="1"/>
          <p:nvPr/>
        </p:nvSpPr>
        <p:spPr>
          <a:xfrm>
            <a:off x="329019" y="3233613"/>
            <a:ext cx="174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MCPs + Spacers</a:t>
            </a:r>
          </a:p>
        </p:txBody>
      </p:sp>
      <p:cxnSp>
        <p:nvCxnSpPr>
          <p:cNvPr id="39" name="Elbow Connector 23">
            <a:extLst>
              <a:ext uri="{FF2B5EF4-FFF2-40B4-BE49-F238E27FC236}">
                <a16:creationId xmlns:a16="http://schemas.microsoft.com/office/drawing/2014/main" id="{B89C5EDD-4CDC-4895-8B40-A3AE57CA94D7}"/>
              </a:ext>
            </a:extLst>
          </p:cNvPr>
          <p:cNvCxnSpPr>
            <a:cxnSpLocks/>
          </p:cNvCxnSpPr>
          <p:nvPr/>
        </p:nvCxnSpPr>
        <p:spPr>
          <a:xfrm flipV="1">
            <a:off x="2346976" y="4757054"/>
            <a:ext cx="1813161" cy="324375"/>
          </a:xfrm>
          <a:prstGeom prst="bentConnector3">
            <a:avLst>
              <a:gd name="adj1" fmla="val 9990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F5E9640-D780-40F0-A08D-7CE143A3332C}"/>
              </a:ext>
            </a:extLst>
          </p:cNvPr>
          <p:cNvSpPr txBox="1"/>
          <p:nvPr/>
        </p:nvSpPr>
        <p:spPr>
          <a:xfrm>
            <a:off x="520589" y="5036464"/>
            <a:ext cx="234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 tabs at each corner</a:t>
            </a:r>
          </a:p>
          <a:p>
            <a:r>
              <a:rPr lang="en-US" dirty="0"/>
              <a:t>(</a:t>
            </a:r>
            <a:r>
              <a:rPr lang="en-US" b="1" dirty="0"/>
              <a:t>Independently power MCPs</a:t>
            </a:r>
            <a:r>
              <a:rPr lang="en-US" dirty="0"/>
              <a:t>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FB025B-2978-4B12-A64D-5E326EAC07A9}"/>
              </a:ext>
            </a:extLst>
          </p:cNvPr>
          <p:cNvCxnSpPr>
            <a:cxnSpLocks/>
          </p:cNvCxnSpPr>
          <p:nvPr/>
        </p:nvCxnSpPr>
        <p:spPr>
          <a:xfrm flipH="1">
            <a:off x="5108925" y="1944988"/>
            <a:ext cx="455946" cy="18990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5D57E81-3F87-4F8C-B889-5CD7249CE7AB}"/>
              </a:ext>
            </a:extLst>
          </p:cNvPr>
          <p:cNvSpPr txBox="1"/>
          <p:nvPr/>
        </p:nvSpPr>
        <p:spPr>
          <a:xfrm>
            <a:off x="4801686" y="1338841"/>
            <a:ext cx="183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Resistive Anode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3AB899-3E1B-42EF-9D5F-6B8D2AA740D8}"/>
              </a:ext>
            </a:extLst>
          </p:cNvPr>
          <p:cNvCxnSpPr>
            <a:cxnSpLocks/>
          </p:cNvCxnSpPr>
          <p:nvPr/>
        </p:nvCxnSpPr>
        <p:spPr>
          <a:xfrm flipV="1">
            <a:off x="1646958" y="4106041"/>
            <a:ext cx="542925" cy="1615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2DC872D-2D3F-45D1-94C4-E594E6F757FB}"/>
              </a:ext>
            </a:extLst>
          </p:cNvPr>
          <p:cNvSpPr txBox="1"/>
          <p:nvPr/>
        </p:nvSpPr>
        <p:spPr>
          <a:xfrm>
            <a:off x="325847" y="3893754"/>
            <a:ext cx="159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Sidewall frit bonded to Anode plate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10812-806C-12FB-DCD7-50599D3F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35" name="Picture 2" descr="L:\2017 R&amp;D Projects\2017-05-09 Camera NiCred GCA, 8inch MCP, 5inch MCP\P5120458.JPG">
            <a:extLst>
              <a:ext uri="{FF2B5EF4-FFF2-40B4-BE49-F238E27FC236}">
                <a16:creationId xmlns:a16="http://schemas.microsoft.com/office/drawing/2014/main" id="{EB97FA06-A4F3-41EF-B10A-3CB639A34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r="10966"/>
          <a:stretch/>
        </p:blipFill>
        <p:spPr bwMode="auto">
          <a:xfrm>
            <a:off x="6908824" y="1461541"/>
            <a:ext cx="1895833" cy="20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CF7DDC-5ECD-42B7-B93F-2FDE74F6FFEF}"/>
              </a:ext>
            </a:extLst>
          </p:cNvPr>
          <p:cNvCxnSpPr>
            <a:cxnSpLocks/>
          </p:cNvCxnSpPr>
          <p:nvPr/>
        </p:nvCxnSpPr>
        <p:spPr>
          <a:xfrm flipH="1">
            <a:off x="5316899" y="3042931"/>
            <a:ext cx="1716571" cy="3753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004">
            <a:extLst>
              <a:ext uri="{FF2B5EF4-FFF2-40B4-BE49-F238E27FC236}">
                <a16:creationId xmlns:a16="http://schemas.microsoft.com/office/drawing/2014/main" id="{5B1B984A-56B5-43AD-B5B7-5587E72F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34" y="3893754"/>
            <a:ext cx="2462471" cy="2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E3A0FB-B2B4-4CE5-9D57-B39F7A9E11B6}"/>
              </a:ext>
            </a:extLst>
          </p:cNvPr>
          <p:cNvSpPr txBox="1"/>
          <p:nvPr/>
        </p:nvSpPr>
        <p:spPr>
          <a:xfrm>
            <a:off x="6212472" y="4924601"/>
            <a:ext cx="164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73.72% Active Area</a:t>
            </a:r>
          </a:p>
        </p:txBody>
      </p:sp>
    </p:spTree>
    <p:extLst>
      <p:ext uri="{BB962C8B-B14F-4D97-AF65-F5344CB8AC3E}">
        <p14:creationId xmlns:p14="http://schemas.microsoft.com/office/powerpoint/2010/main" val="129922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4FCB-B75B-411F-9E57-C3F8DE98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Gen-II LAPPD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89305C-F942-4E22-88F7-5F25DB9EA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 b="8328"/>
          <a:stretch/>
        </p:blipFill>
        <p:spPr>
          <a:xfrm>
            <a:off x="4459608" y="1610188"/>
            <a:ext cx="4426280" cy="353268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4E02E-B5A1-4750-94CE-A23D73FD5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9375" r="6511" b="7552"/>
          <a:stretch/>
        </p:blipFill>
        <p:spPr>
          <a:xfrm>
            <a:off x="390522" y="1610189"/>
            <a:ext cx="3676653" cy="35326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52044-B8B3-4DD3-99D2-D5B59A66E77B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4450318"/>
            <a:ext cx="542925" cy="7969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F6D193-1990-4524-804A-947EBBB10DCB}"/>
              </a:ext>
            </a:extLst>
          </p:cNvPr>
          <p:cNvSpPr txBox="1"/>
          <p:nvPr/>
        </p:nvSpPr>
        <p:spPr>
          <a:xfrm>
            <a:off x="6072969" y="5247223"/>
            <a:ext cx="17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x 8 Pad Array</a:t>
            </a:r>
          </a:p>
          <a:p>
            <a:r>
              <a:rPr lang="en-US" b="1" dirty="0"/>
              <a:t>25 mm pixels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3FF289-4DBD-4963-807C-43A74044E260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2933701" y="4647160"/>
            <a:ext cx="771524" cy="794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B08C14-8107-4A20-9723-8302BE0698E2}"/>
              </a:ext>
            </a:extLst>
          </p:cNvPr>
          <p:cNvSpPr txBox="1"/>
          <p:nvPr/>
        </p:nvSpPr>
        <p:spPr>
          <a:xfrm>
            <a:off x="2834469" y="5441970"/>
            <a:ext cx="174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Ultem</a:t>
            </a:r>
            <a:r>
              <a:rPr lang="en-US" dirty="0"/>
              <a:t> Housing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1356FC-338F-41BD-BACB-79BEAA7A8909}"/>
              </a:ext>
            </a:extLst>
          </p:cNvPr>
          <p:cNvCxnSpPr>
            <a:cxnSpLocks/>
          </p:cNvCxnSpPr>
          <p:nvPr/>
        </p:nvCxnSpPr>
        <p:spPr>
          <a:xfrm>
            <a:off x="2174240" y="1485428"/>
            <a:ext cx="251725" cy="3186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B62BB2-9AA2-4832-837B-2E192E71A700}"/>
              </a:ext>
            </a:extLst>
          </p:cNvPr>
          <p:cNvSpPr txBox="1"/>
          <p:nvPr/>
        </p:nvSpPr>
        <p:spPr>
          <a:xfrm>
            <a:off x="779521" y="1173067"/>
            <a:ext cx="196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Photocathode HV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818BD9-3B4B-4444-8055-53431D824EC3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00074" y="4974041"/>
            <a:ext cx="565528" cy="572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3B59B7-0913-4DF6-944B-68AFFCFE81DA}"/>
              </a:ext>
            </a:extLst>
          </p:cNvPr>
          <p:cNvSpPr txBox="1"/>
          <p:nvPr/>
        </p:nvSpPr>
        <p:spPr>
          <a:xfrm>
            <a:off x="639737" y="5546571"/>
            <a:ext cx="105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MCP HV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9E112-B711-FD7A-27C2-DC559514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4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9445-A5CE-4071-8E90-ED9CB5E4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Photocathode QE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210D80-E9A2-4622-87B8-4D570119A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8" y="1417638"/>
            <a:ext cx="3209366" cy="2196239"/>
          </a:xfr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70DDA-804D-4FFC-881A-7C6C85305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4" y="1417638"/>
            <a:ext cx="3209365" cy="2196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10DB9E-C2A9-40D6-BF9D-58960B76E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8" y="3613877"/>
            <a:ext cx="3209366" cy="2196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36808D-E013-45D1-A241-729698833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3" y="3613876"/>
            <a:ext cx="3209365" cy="2196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B78A1-FE83-8C11-EB08-0D054C5D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265B166-92CC-4087-A56B-E9783F762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8627"/>
          <a:stretch/>
        </p:blipFill>
        <p:spPr>
          <a:xfrm>
            <a:off x="6542856" y="2453416"/>
            <a:ext cx="2482746" cy="2068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5F550-3D01-40C2-BBB3-F6D09192AC1D}"/>
              </a:ext>
            </a:extLst>
          </p:cNvPr>
          <p:cNvSpPr txBox="1"/>
          <p:nvPr/>
        </p:nvSpPr>
        <p:spPr>
          <a:xfrm>
            <a:off x="6928518" y="1930981"/>
            <a:ext cx="175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Cutoff wavelength: </a:t>
            </a:r>
            <a:r>
              <a:rPr lang="en-US" sz="1600" b="1" dirty="0">
                <a:solidFill>
                  <a:srgbClr val="7030A0"/>
                </a:solidFill>
              </a:rPr>
              <a:t>~160 nm</a:t>
            </a:r>
          </a:p>
        </p:txBody>
      </p:sp>
    </p:spTree>
    <p:extLst>
      <p:ext uri="{BB962C8B-B14F-4D97-AF65-F5344CB8AC3E}">
        <p14:creationId xmlns:p14="http://schemas.microsoft.com/office/powerpoint/2010/main" val="154597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133A-56CD-4869-8C03-35AF4DB3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LAPPD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F1A3B-95B9-4A87-917D-D8351C7A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1816D-5C02-495A-8678-411253D3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9928" r="5256" b="7780"/>
          <a:stretch/>
        </p:blipFill>
        <p:spPr>
          <a:xfrm>
            <a:off x="0" y="1941306"/>
            <a:ext cx="2960361" cy="2975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A7FAB-775E-4B0C-AECC-BBE70213E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1452" r="6935" b="7918"/>
          <a:stretch/>
        </p:blipFill>
        <p:spPr>
          <a:xfrm>
            <a:off x="2945398" y="1941306"/>
            <a:ext cx="3021399" cy="2975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9DE7B-F337-4618-8958-2AB78848BF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9651" r="5437" b="7780"/>
          <a:stretch/>
        </p:blipFill>
        <p:spPr>
          <a:xfrm>
            <a:off x="6019800" y="1941306"/>
            <a:ext cx="3001595" cy="2890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D02DD5-325B-453D-96F6-95F9BBA169B9}"/>
              </a:ext>
            </a:extLst>
          </p:cNvPr>
          <p:cNvSpPr txBox="1"/>
          <p:nvPr/>
        </p:nvSpPr>
        <p:spPr>
          <a:xfrm>
            <a:off x="1102708" y="2190838"/>
            <a:ext cx="84512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15CAD-BD5A-4B18-AA98-3EF5C360B4DC}"/>
              </a:ext>
            </a:extLst>
          </p:cNvPr>
          <p:cNvSpPr txBox="1"/>
          <p:nvPr/>
        </p:nvSpPr>
        <p:spPr>
          <a:xfrm>
            <a:off x="3957924" y="2190838"/>
            <a:ext cx="1228151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Dark Rates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5C7F3-7FDB-4CDE-BCFB-5204E2D76E18}"/>
              </a:ext>
            </a:extLst>
          </p:cNvPr>
          <p:cNvSpPr txBox="1"/>
          <p:nvPr/>
        </p:nvSpPr>
        <p:spPr>
          <a:xfrm>
            <a:off x="6634159" y="2686500"/>
            <a:ext cx="2052641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Core Transit Time Spread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DBA1C37-6377-4126-915C-F0D40FCF81DB}"/>
              </a:ext>
            </a:extLst>
          </p:cNvPr>
          <p:cNvSpPr txBox="1">
            <a:spLocks/>
          </p:cNvSpPr>
          <p:nvPr/>
        </p:nvSpPr>
        <p:spPr>
          <a:xfrm>
            <a:off x="2440761" y="5203189"/>
            <a:ext cx="4262475" cy="866666"/>
          </a:xfrm>
          <a:prstGeom prst="rect">
            <a:avLst/>
          </a:prstGeom>
          <a:solidFill>
            <a:srgbClr val="A7A8A9">
              <a:alpha val="25000"/>
            </a:srgbClr>
          </a:solidFill>
          <a:ln>
            <a:solidFill>
              <a:srgbClr val="185A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D86018"/>
              </a:buClr>
              <a:buSzPct val="6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Gain ~6∙10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, Dark rates ~1 kHz/cm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~70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@ 875V/MCP, 100V PC</a:t>
            </a:r>
          </a:p>
          <a:p>
            <a:pPr marL="576263" lvl="1" indent="-119063">
              <a:buFont typeface="Arial" panose="020B0604020202020204" pitchFamily="34" charset="0"/>
              <a:buChar char="•"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7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F547-DB9E-4985-A811-F9F8F101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048"/>
            <a:ext cx="8229600" cy="1143000"/>
          </a:xfrm>
        </p:spPr>
        <p:txBody>
          <a:bodyPr/>
          <a:lstStyle/>
          <a:p>
            <a:r>
              <a:rPr lang="en-US" b="1" dirty="0"/>
              <a:t>HRPPD – High Rate Picosecond Photodetector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2E61-00F1-4DD9-8D5B-DD872568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55" y="1052511"/>
            <a:ext cx="5084618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10 cm x 10 cm MCP-PMT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Chevron pair of ALD-functionalized MCPs </a:t>
            </a:r>
            <a:r>
              <a:rPr lang="en-US" sz="1800" b="1" dirty="0"/>
              <a:t>(10 µm)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Glass/Ceramic package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Capacitive (CC) or Direct (DC) Coupling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highlight>
                  <a:srgbClr val="FFFF00"/>
                </a:highlight>
              </a:rPr>
              <a:t>100 cm</a:t>
            </a:r>
            <a:r>
              <a:rPr lang="en-US" sz="1800" b="1" baseline="30000" dirty="0">
                <a:highlight>
                  <a:srgbClr val="FFFF00"/>
                </a:highlight>
              </a:rPr>
              <a:t>2</a:t>
            </a:r>
            <a:r>
              <a:rPr lang="en-US" sz="1800" b="1" dirty="0">
                <a:highlight>
                  <a:srgbClr val="FFFF00"/>
                </a:highlight>
              </a:rPr>
              <a:t> </a:t>
            </a:r>
            <a:r>
              <a:rPr lang="en-US" sz="1800" dirty="0">
                <a:highlight>
                  <a:srgbClr val="FFFF00"/>
                </a:highlight>
              </a:rPr>
              <a:t>active</a:t>
            </a:r>
            <a:r>
              <a:rPr lang="en-US" sz="1800" b="1" dirty="0">
                <a:highlight>
                  <a:srgbClr val="FFFF00"/>
                </a:highlight>
              </a:rPr>
              <a:t> </a:t>
            </a:r>
            <a:r>
              <a:rPr lang="en-US" sz="1800" dirty="0">
                <a:highlight>
                  <a:srgbClr val="FFFF00"/>
                </a:highlight>
              </a:rPr>
              <a:t>area (only spacers on edges)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High Gain (~10</a:t>
            </a:r>
            <a:r>
              <a:rPr lang="en-US" sz="1800" b="1" baseline="30000" dirty="0"/>
              <a:t>7</a:t>
            </a:r>
            <a:r>
              <a:rPr lang="en-US" sz="1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err="1"/>
              <a:t>Bialkali</a:t>
            </a:r>
            <a:r>
              <a:rPr lang="en-US" sz="1800" b="1" dirty="0"/>
              <a:t> Antimonide Photocathode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Sodium-Potassium-Antimony Na</a:t>
            </a:r>
            <a:r>
              <a:rPr lang="en-US" sz="1800" baseline="-25000" dirty="0"/>
              <a:t>2</a:t>
            </a:r>
            <a:r>
              <a:rPr lang="en-US" sz="1800" dirty="0"/>
              <a:t>KSb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&gt;30% </a:t>
            </a:r>
            <a:r>
              <a:rPr lang="en-US" sz="1800" dirty="0"/>
              <a:t>QE at 365 nm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&gt;95% </a:t>
            </a:r>
            <a:r>
              <a:rPr lang="en-US" sz="1800" dirty="0"/>
              <a:t>spatial uniformity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Timing Resolution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SPE: </a:t>
            </a:r>
            <a:r>
              <a:rPr lang="en-US" sz="1800" b="1" dirty="0"/>
              <a:t>~23 </a:t>
            </a:r>
            <a:r>
              <a:rPr lang="en-US" sz="1800" b="1" dirty="0" err="1"/>
              <a:t>ps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Vagnoni</a:t>
            </a:r>
            <a:r>
              <a:rPr lang="en-US" sz="1800" dirty="0"/>
              <a:t>, INFN for 10 um pores)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Position Resolution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&lt; 0.6 (mm) </a:t>
            </a:r>
            <a:r>
              <a:rPr lang="en-US" sz="1800" dirty="0"/>
              <a:t>(dependent on readout board)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DC version has 1024 2.5 x 2.5 mm pixels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F5AFA-F7F1-4F87-839D-0B520CFC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LAPPD Workshop – October 26,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B4584-FF9C-4086-8134-142E6B35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029" y="3301989"/>
            <a:ext cx="2651990" cy="3054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19DAE-A631-42AA-BDD3-36001F44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01" y="1205056"/>
            <a:ext cx="2621218" cy="2110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73CC7-FB27-4169-83C5-06F6D171B8FB}"/>
              </a:ext>
            </a:extLst>
          </p:cNvPr>
          <p:cNvSpPr txBox="1"/>
          <p:nvPr/>
        </p:nvSpPr>
        <p:spPr>
          <a:xfrm>
            <a:off x="3470564" y="5875109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highlight>
                  <a:srgbClr val="FFFF00"/>
                </a:highlight>
              </a:rPr>
              <a:t>Available today!</a:t>
            </a:r>
          </a:p>
        </p:txBody>
      </p:sp>
    </p:spTree>
    <p:extLst>
      <p:ext uri="{BB962C8B-B14F-4D97-AF65-F5344CB8AC3E}">
        <p14:creationId xmlns:p14="http://schemas.microsoft.com/office/powerpoint/2010/main" val="2477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Incom Powerpoint - Template New logo (Standard Siz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com Powerpoint - Template New logo (Standard Siz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28767</TotalTime>
  <Words>890</Words>
  <Application>Microsoft Office PowerPoint</Application>
  <PresentationFormat>On-screen Show (4:3)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</vt:lpstr>
      <vt:lpstr>Segoe UI</vt:lpstr>
      <vt:lpstr>Wingdings</vt:lpstr>
      <vt:lpstr>Incom Powerpoint - Template New logo (Standard Size)</vt:lpstr>
      <vt:lpstr>1_Incom Powerpoint - Template New logo (Standard Size)</vt:lpstr>
      <vt:lpstr>Overview of the Large Area Picosecond Photodetector − LAPPD™</vt:lpstr>
      <vt:lpstr>Outline</vt:lpstr>
      <vt:lpstr>Incom, Inc.</vt:lpstr>
      <vt:lpstr>Large Area Picosecond Photodetector (LAPPDTM) Technical Overview</vt:lpstr>
      <vt:lpstr>LAPPD Design</vt:lpstr>
      <vt:lpstr>Gen-II LAPPD</vt:lpstr>
      <vt:lpstr>Photocathode QE</vt:lpstr>
      <vt:lpstr>LAPPD Performance</vt:lpstr>
      <vt:lpstr>HRPPD – High Rate Picosecond Photodetector</vt:lpstr>
      <vt:lpstr>HRPPD Photocathode QE</vt:lpstr>
      <vt:lpstr>HRPPD Gain &amp; Dark Rates</vt:lpstr>
      <vt:lpstr>HRPPD Timing + Position Resolution</vt:lpstr>
      <vt:lpstr>LAPPD/HRPPD Pricing Model</vt:lpstr>
      <vt:lpstr>Ongoing Efforts</vt:lpstr>
      <vt:lpstr>Thank You For Listening!</vt:lpstr>
      <vt:lpstr>Back Up Slides</vt:lpstr>
      <vt:lpstr>ALD-GCA-MCP</vt:lpstr>
      <vt:lpstr>TTS vs PC Voltage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LAPPD Overview</dc:title>
  <dc:creator>Shawn S. Shin</dc:creator>
  <cp:lastModifiedBy>Shawn Shin</cp:lastModifiedBy>
  <cp:revision>684</cp:revision>
  <cp:lastPrinted>2018-06-28T15:40:16Z</cp:lastPrinted>
  <dcterms:created xsi:type="dcterms:W3CDTF">2018-06-06T18:50:54Z</dcterms:created>
  <dcterms:modified xsi:type="dcterms:W3CDTF">2022-10-26T16:01:07Z</dcterms:modified>
</cp:coreProperties>
</file>