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61" r:id="rId3"/>
    <p:sldId id="264" r:id="rId4"/>
    <p:sldId id="265" r:id="rId5"/>
    <p:sldId id="260" r:id="rId6"/>
    <p:sldId id="262" r:id="rId7"/>
    <p:sldId id="256" r:id="rId8"/>
    <p:sldId id="257" r:id="rId9"/>
    <p:sldId id="258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38EE7-EDDD-4CBD-BDAA-6F6E609C63DA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2B127-6D10-4C40-8925-E2E6A7FB3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92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E845A-8010-476F-8FD5-3F488B8AD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B2F753-9303-48C7-97CD-009BCB8BB2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BC3CC-F015-4EA8-98E5-81ED71B3F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5AE6-5D51-47E7-B8C0-F0047A072467}" type="datetime1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0A3E-4D58-4305-A2AE-5047D41B3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21FB3-65C3-4FEF-859E-9C97BF4E1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C514-206C-4BDD-93CC-8DDCE3F8C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58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F00CF-BF33-4188-BD45-97F6DCFED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3A213B-433A-41D2-847B-23CCB7DA5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122E3-D640-4245-A438-0C646FE42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9A80-F312-45F0-862D-0848497A6B58}" type="datetime1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94107-133C-4162-8438-F1302061C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EC23F-3302-412F-9B14-50F7D4A93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C514-206C-4BDD-93CC-8DDCE3F8C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17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A083BA-65A3-4149-A233-794E452D5B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4DD726-C28A-4688-9933-8641A5CC7F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84104-A719-4506-B934-E323205D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44F7-B25E-4515-BF17-4A00FA39B545}" type="datetime1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BD847-85C4-4117-9117-FFD8EF8AC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71678-E18D-4238-8D1B-9B5BE7E5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C514-206C-4BDD-93CC-8DDCE3F8C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3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08A8A-F838-4651-9E2B-3459219BE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7C849-5960-4DC6-B6D9-CF8CC78B4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8A8D9-53B3-4E0A-96EA-2AACF7CB9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C39B0-EBAE-433E-8738-6AA65EE5A02F}" type="datetime1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7FE30-5166-4B41-B8C3-CF7AC241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8EE94-C5A1-431B-A7EF-7566FC25B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C514-206C-4BDD-93CC-8DDCE3F8C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1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318CF-A006-4EAE-8F5A-97536A6DC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BC1B7-10B2-4399-A9E7-E5CA4FB0D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D6B76-62DC-476F-8C4C-160D1B565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CFC2-3B3C-4049-948E-DD6E1BAAA82A}" type="datetime1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73037-15BA-433E-8697-F6A773D39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E15E8-A121-4541-BD8E-B37470ECF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C514-206C-4BDD-93CC-8DDCE3F8C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7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07D00-61C3-496E-BC13-E23456D35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EE00A-943D-41DC-A989-C3046BC26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612C20-E647-4671-999B-CD7290089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A79BBE-31CA-4508-BF2C-90EC4C084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FED59-AEF9-4108-8110-CF0968D6F720}" type="datetime1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C49C2-9E2A-43C3-8BF2-2E642A4BB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E6ABFF-DEA3-4051-82DE-76083A891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C514-206C-4BDD-93CC-8DDCE3F8C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2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84140-6318-4345-A941-1EEF7ECDF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F73A8-2F74-4D35-9EFF-AE462827D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E6A377-82D1-4F95-A1B7-128384860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0A4F51-142E-4A59-B85B-D652843F3C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C5419D-D9E3-4E12-8BB7-FB7E15C60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913BD2-B81B-4946-8AFE-68A408192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5A0F-B76E-4E45-B980-ABE0E05E3B2B}" type="datetime1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BDF40F-AE41-4E16-8395-6EEBEDC7E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7EC655-0F4A-46DB-B547-D3BA62E2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C514-206C-4BDD-93CC-8DDCE3F8C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1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CAA85-2CA0-4988-9ECE-FD76FF307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4A86E5-2353-4F11-8A5B-7ECDBFD6E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59ED-D0DB-4CB2-B879-2080487834EF}" type="datetime1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1F3DA-F7B0-49E5-845D-801577F9F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B376EA-ED59-4FBD-9F45-53C1730AD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C514-206C-4BDD-93CC-8DDCE3F8C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63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36043E-2ABB-4CA2-8FA5-4AF5A4502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BC8F-F96A-4AA0-8AC0-370939A50C6A}" type="datetime1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36748E-5AB1-465E-86BC-6FD5A5456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13B45-BACB-4E58-9E35-780AE0B6B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C514-206C-4BDD-93CC-8DDCE3F8C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83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81E4F-1504-4CC3-91F8-C063A879C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1E5D5-6069-4B47-97ED-DF09AFF2E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80FC9-FF65-482E-BD1B-E7763E9C6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32585-E19A-4E90-B309-A7EBF6442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DD4E-2D9F-46A5-A7FB-161827400442}" type="datetime1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A33DAE-08C5-4266-A4E8-21EC84793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E06BD-1934-4AFF-A693-F0EE8C48B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C514-206C-4BDD-93CC-8DDCE3F8C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3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80209-11B3-46A8-9F2B-60E8FB8B6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F94168-200D-4AB5-A657-64ED1AFD55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CFBA7-5A16-4C1E-9195-E6458A2D70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A90A7-2A38-4E1F-B68D-0F01000B4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AC34-3F95-47E0-9778-5F1E0856F645}" type="datetime1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90A81-E2FC-4B67-846E-E190451E9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64C0B-13A3-4B1D-80B2-C73651AC3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C514-206C-4BDD-93CC-8DDCE3F8C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2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D2B090-25A3-4E81-82A0-00E999C7F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97C7E-0E69-41FC-956E-420715E30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9D1D9-21D3-4313-A271-9FE685000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7D71C-DFB2-480F-9F21-3E0F525F013C}" type="datetime1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63623-298A-4264-8BC8-A931ACF342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DE462-8E4B-44A0-B6F1-2656CCD28E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BC514-206C-4BDD-93CC-8DDCE3F8C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9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C76666-9781-4BC0-BC19-5CE9332D5AAA}"/>
              </a:ext>
            </a:extLst>
          </p:cNvPr>
          <p:cNvSpPr txBox="1"/>
          <p:nvPr/>
        </p:nvSpPr>
        <p:spPr>
          <a:xfrm>
            <a:off x="1786967" y="2370493"/>
            <a:ext cx="8618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Towards higher active area LAPPD/HRPPD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1E0E4C-3566-403C-9CDD-ED42AAE50E87}"/>
              </a:ext>
            </a:extLst>
          </p:cNvPr>
          <p:cNvSpPr txBox="1"/>
          <p:nvPr/>
        </p:nvSpPr>
        <p:spPr>
          <a:xfrm>
            <a:off x="4420160" y="3525163"/>
            <a:ext cx="3664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mic Sans MS" panose="030F0702030302020204" pitchFamily="66" charset="0"/>
              </a:rPr>
              <a:t>Alexey Lyashenko (</a:t>
            </a:r>
            <a:r>
              <a:rPr lang="en-US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Incom</a:t>
            </a:r>
            <a:r>
              <a:rPr lang="en-US" b="1" dirty="0">
                <a:solidFill>
                  <a:srgbClr val="0000FF"/>
                </a:solidFill>
                <a:latin typeface="Comic Sans MS" panose="030F0702030302020204" pitchFamily="66" charset="0"/>
              </a:rPr>
              <a:t> Inc.)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70DA58-1B76-4E9E-BF83-F31370F9D0C3}"/>
              </a:ext>
            </a:extLst>
          </p:cNvPr>
          <p:cNvSpPr txBox="1"/>
          <p:nvPr/>
        </p:nvSpPr>
        <p:spPr>
          <a:xfrm>
            <a:off x="3991401" y="6488668"/>
            <a:ext cx="4559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2</a:t>
            </a:r>
            <a:r>
              <a:rPr lang="en-US" baseline="30000" dirty="0">
                <a:solidFill>
                  <a:srgbClr val="0000FF"/>
                </a:solidFill>
                <a:latin typeface="Comic Sans MS" panose="030F0702030302020204" pitchFamily="66" charset="0"/>
              </a:rPr>
              <a:t>nd</a:t>
            </a: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 LAPDD Workshop, October 26,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75701-F27B-423A-863D-3969425A1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8668"/>
            <a:ext cx="2743200" cy="365125"/>
          </a:xfrm>
        </p:spPr>
        <p:txBody>
          <a:bodyPr/>
          <a:lstStyle/>
          <a:p>
            <a:fld id="{B27BC514-206C-4BDD-93CC-8DDCE3F8C2C2}" type="slidenum">
              <a:rPr lang="en-US" sz="1400" smtClean="0"/>
              <a:t>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30743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762A23-93AE-4F65-A7B8-239DD5163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B27BC514-206C-4BDD-93CC-8DDCE3F8C2C2}" type="slidenum">
              <a:rPr lang="en-US" sz="1400" smtClean="0"/>
              <a:t>10</a:t>
            </a:fld>
            <a:endParaRPr lang="en-US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6A70BE-3AEE-4B68-9CB2-A9292C9180F2}"/>
              </a:ext>
            </a:extLst>
          </p:cNvPr>
          <p:cNvSpPr txBox="1"/>
          <p:nvPr/>
        </p:nvSpPr>
        <p:spPr>
          <a:xfrm>
            <a:off x="5096836" y="0"/>
            <a:ext cx="1811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Conclusions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7621E8-4B2C-44FB-BE0D-FF2104CA5C63}"/>
              </a:ext>
            </a:extLst>
          </p:cNvPr>
          <p:cNvSpPr txBox="1"/>
          <p:nvPr/>
        </p:nvSpPr>
        <p:spPr>
          <a:xfrm>
            <a:off x="308919" y="2127073"/>
            <a:ext cx="115741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There is a potential for achieving larger active area in LAPPD</a:t>
            </a:r>
          </a:p>
          <a:p>
            <a:pPr marL="342900" indent="-342900">
              <a:buAutoNum type="arabicPeriod"/>
            </a:pPr>
            <a:endParaRPr lang="en-US" sz="2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80% active area fraction will be achieved in HRPPD</a:t>
            </a:r>
          </a:p>
          <a:p>
            <a:pPr marL="342900" indent="-342900">
              <a:buFontTx/>
              <a:buAutoNum type="arabicPeriod"/>
            </a:pPr>
            <a:endParaRPr lang="en-US" sz="2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If there is a demand HRPPD anode can be modified for larger pixel size/ less readout channel count</a:t>
            </a:r>
          </a:p>
        </p:txBody>
      </p:sp>
    </p:spTree>
    <p:extLst>
      <p:ext uri="{BB962C8B-B14F-4D97-AF65-F5344CB8AC3E}">
        <p14:creationId xmlns:p14="http://schemas.microsoft.com/office/powerpoint/2010/main" val="4189894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2E7AB-BAFF-4F0C-8D6C-E6CFF4238BEA}"/>
              </a:ext>
            </a:extLst>
          </p:cNvPr>
          <p:cNvSpPr>
            <a:spLocks noChangeAspect="1"/>
          </p:cNvSpPr>
          <p:nvPr/>
        </p:nvSpPr>
        <p:spPr>
          <a:xfrm>
            <a:off x="1654120" y="1285100"/>
            <a:ext cx="4263495" cy="42627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54B718-BEE6-4A11-8840-375DD0297B08}"/>
              </a:ext>
            </a:extLst>
          </p:cNvPr>
          <p:cNvSpPr>
            <a:spLocks noChangeAspect="1"/>
          </p:cNvSpPr>
          <p:nvPr/>
        </p:nvSpPr>
        <p:spPr>
          <a:xfrm>
            <a:off x="1891422" y="1549015"/>
            <a:ext cx="3775452" cy="37754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28C262-9084-4729-840A-E110A561F3EE}"/>
              </a:ext>
            </a:extLst>
          </p:cNvPr>
          <p:cNvSpPr>
            <a:spLocks noChangeAspect="1"/>
          </p:cNvSpPr>
          <p:nvPr/>
        </p:nvSpPr>
        <p:spPr>
          <a:xfrm>
            <a:off x="2077284" y="1734877"/>
            <a:ext cx="3403728" cy="34037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010076-9B75-4C84-8AE4-32FF5E4083F8}"/>
              </a:ext>
            </a:extLst>
          </p:cNvPr>
          <p:cNvSpPr>
            <a:spLocks noChangeAspect="1"/>
          </p:cNvSpPr>
          <p:nvPr/>
        </p:nvSpPr>
        <p:spPr>
          <a:xfrm>
            <a:off x="2230015" y="1889324"/>
            <a:ext cx="3079352" cy="307935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0D11D8-E9C1-417E-88A9-79ED14AF1916}"/>
              </a:ext>
            </a:extLst>
          </p:cNvPr>
          <p:cNvSpPr txBox="1"/>
          <p:nvPr/>
        </p:nvSpPr>
        <p:spPr>
          <a:xfrm>
            <a:off x="3016856" y="3146950"/>
            <a:ext cx="1505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Photocathode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F07A8C-81FC-4727-99DE-0F744769B134}"/>
              </a:ext>
            </a:extLst>
          </p:cNvPr>
          <p:cNvSpPr txBox="1"/>
          <p:nvPr/>
        </p:nvSpPr>
        <p:spPr>
          <a:xfrm>
            <a:off x="2913755" y="1627435"/>
            <a:ext cx="1697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Contact Overlap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59D7A9-C64D-4F38-AA85-0B87E4988C1B}"/>
              </a:ext>
            </a:extLst>
          </p:cNvPr>
          <p:cNvSpPr txBox="1"/>
          <p:nvPr/>
        </p:nvSpPr>
        <p:spPr>
          <a:xfrm>
            <a:off x="3153515" y="5046870"/>
            <a:ext cx="9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Sidewall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FA18FF-F188-4B56-B746-151978F095A4}"/>
              </a:ext>
            </a:extLst>
          </p:cNvPr>
          <p:cNvSpPr txBox="1"/>
          <p:nvPr/>
        </p:nvSpPr>
        <p:spPr>
          <a:xfrm>
            <a:off x="3153515" y="1195616"/>
            <a:ext cx="1095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Enclosure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0FAB4DD-9004-4DCD-BAA1-743372E77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B27BC514-206C-4BDD-93CC-8DDCE3F8C2C2}" type="slidenum">
              <a:rPr lang="en-US" sz="1600" b="1" smtClean="0"/>
              <a:t>2</a:t>
            </a:fld>
            <a:endParaRPr lang="en-US" sz="1600" b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3F7629-13FE-4695-8E59-B105BAE1662F}"/>
              </a:ext>
            </a:extLst>
          </p:cNvPr>
          <p:cNvSpPr txBox="1"/>
          <p:nvPr/>
        </p:nvSpPr>
        <p:spPr>
          <a:xfrm>
            <a:off x="4627982" y="-24735"/>
            <a:ext cx="3530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General considerations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720576-7488-40D6-AC16-9FE3FF15F2CF}"/>
              </a:ext>
            </a:extLst>
          </p:cNvPr>
          <p:cNvSpPr txBox="1"/>
          <p:nvPr/>
        </p:nvSpPr>
        <p:spPr>
          <a:xfrm>
            <a:off x="6281491" y="2869951"/>
            <a:ext cx="56392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Active area fraction </a:t>
            </a:r>
            <a:r>
              <a:rPr lang="en-US" b="1" dirty="0">
                <a:latin typeface="Comic Sans MS" panose="030F0702030302020204" pitchFamily="66" charset="0"/>
              </a:rPr>
              <a:t>is defined as a ratio of unobscured detector area to detector foot print</a:t>
            </a:r>
          </a:p>
          <a:p>
            <a:endParaRPr lang="en-US" b="1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Power/readout electrodes should move to the back side of LAPPD/HRPPD   </a:t>
            </a:r>
          </a:p>
        </p:txBody>
      </p:sp>
    </p:spTree>
    <p:extLst>
      <p:ext uri="{BB962C8B-B14F-4D97-AF65-F5344CB8AC3E}">
        <p14:creationId xmlns:p14="http://schemas.microsoft.com/office/powerpoint/2010/main" val="3435281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38803-6B7D-411E-8C58-379060C4C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B27BC514-206C-4BDD-93CC-8DDCE3F8C2C2}" type="slidenum">
              <a:rPr lang="en-US" sz="1400" smtClean="0"/>
              <a:t>3</a:t>
            </a:fld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4AC326-C29F-4B45-8B8D-2D1D1AF51C51}"/>
              </a:ext>
            </a:extLst>
          </p:cNvPr>
          <p:cNvSpPr txBox="1"/>
          <p:nvPr/>
        </p:nvSpPr>
        <p:spPr>
          <a:xfrm>
            <a:off x="4607451" y="0"/>
            <a:ext cx="2938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LAPPD active area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E1B330-3CFC-4AD5-B58D-D1D7BC6A64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7" t="8028" r="19620" b="8435"/>
          <a:stretch/>
        </p:blipFill>
        <p:spPr>
          <a:xfrm>
            <a:off x="-1952" y="918338"/>
            <a:ext cx="5990254" cy="57289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21D774-40A1-4B54-B428-AE9BC72D6E47}"/>
              </a:ext>
            </a:extLst>
          </p:cNvPr>
          <p:cNvSpPr txBox="1"/>
          <p:nvPr/>
        </p:nvSpPr>
        <p:spPr>
          <a:xfrm>
            <a:off x="833007" y="3367338"/>
            <a:ext cx="3914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Active area fraction: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72%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Excluding enclosure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FADA11-D6D9-490F-A9EF-49F833E6C3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9" r="11171" b="9790"/>
          <a:stretch/>
        </p:blipFill>
        <p:spPr>
          <a:xfrm>
            <a:off x="5988302" y="434548"/>
            <a:ext cx="5159407" cy="35477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57F2BD-E6F3-406C-AC29-1674FA77B327}"/>
              </a:ext>
            </a:extLst>
          </p:cNvPr>
          <p:cNvSpPr txBox="1"/>
          <p:nvPr/>
        </p:nvSpPr>
        <p:spPr>
          <a:xfrm>
            <a:off x="7228743" y="1803675"/>
            <a:ext cx="35830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MCPs powered independently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Capacitive coupling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Glass or ceramic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2 mm thick ceramic anode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A455F8-FA94-4634-9ACE-1820AECD23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0" b="14472"/>
          <a:stretch/>
        </p:blipFill>
        <p:spPr>
          <a:xfrm>
            <a:off x="6284864" y="3982295"/>
            <a:ext cx="4753839" cy="27067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34DF48-5D68-4F19-9158-B7D7A973C383}"/>
              </a:ext>
            </a:extLst>
          </p:cNvPr>
          <p:cNvSpPr txBox="1"/>
          <p:nvPr/>
        </p:nvSpPr>
        <p:spPr>
          <a:xfrm>
            <a:off x="6516170" y="6090086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Ceramic LAPPD</a:t>
            </a:r>
          </a:p>
        </p:txBody>
      </p:sp>
    </p:spTree>
    <p:extLst>
      <p:ext uri="{BB962C8B-B14F-4D97-AF65-F5344CB8AC3E}">
        <p14:creationId xmlns:p14="http://schemas.microsoft.com/office/powerpoint/2010/main" val="2188746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898E-FF14-41CD-A271-85F1D35DC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C514-206C-4BDD-93CC-8DDCE3F8C2C2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4A239C-9F1C-40CA-872F-37FFAF53F4F9}"/>
              </a:ext>
            </a:extLst>
          </p:cNvPr>
          <p:cNvSpPr txBox="1"/>
          <p:nvPr/>
        </p:nvSpPr>
        <p:spPr>
          <a:xfrm>
            <a:off x="3503580" y="-15844"/>
            <a:ext cx="4700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HRPPD active area (presently)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0EB7C6-701F-491A-87C1-0A4A5007BE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2" t="19579" r="10000" b="18679"/>
          <a:stretch/>
        </p:blipFill>
        <p:spPr>
          <a:xfrm>
            <a:off x="6367848" y="445821"/>
            <a:ext cx="5099222" cy="34807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882661-92F6-49C5-A813-6D5A3E8C39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7" t="6577" r="23510" b="6577"/>
          <a:stretch/>
        </p:blipFill>
        <p:spPr>
          <a:xfrm>
            <a:off x="90616" y="664618"/>
            <a:ext cx="6005384" cy="595595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743EA7E-2A4D-4A9B-8FDB-4B573DAC0F84}"/>
              </a:ext>
            </a:extLst>
          </p:cNvPr>
          <p:cNvCxnSpPr/>
          <p:nvPr/>
        </p:nvCxnSpPr>
        <p:spPr>
          <a:xfrm>
            <a:off x="724930" y="3428413"/>
            <a:ext cx="4761470" cy="0"/>
          </a:xfrm>
          <a:prstGeom prst="straightConnector1">
            <a:avLst/>
          </a:prstGeom>
          <a:ln w="508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AD2329A-FB96-438F-8589-B393E72E5FA2}"/>
              </a:ext>
            </a:extLst>
          </p:cNvPr>
          <p:cNvSpPr txBox="1"/>
          <p:nvPr/>
        </p:nvSpPr>
        <p:spPr>
          <a:xfrm>
            <a:off x="2606169" y="2992492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100 mm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EDD42C-1D2A-44D3-B6CA-AC60D6E3315B}"/>
              </a:ext>
            </a:extLst>
          </p:cNvPr>
          <p:cNvSpPr txBox="1"/>
          <p:nvPr/>
        </p:nvSpPr>
        <p:spPr>
          <a:xfrm>
            <a:off x="1363225" y="4036440"/>
            <a:ext cx="3756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69% active area fraction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8DF44B-0061-4390-931E-E90F06A59617}"/>
              </a:ext>
            </a:extLst>
          </p:cNvPr>
          <p:cNvSpPr txBox="1"/>
          <p:nvPr/>
        </p:nvSpPr>
        <p:spPr>
          <a:xfrm>
            <a:off x="1962562" y="1625378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Present design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BD579-9A84-4421-A500-E1570BCB2462}"/>
              </a:ext>
            </a:extLst>
          </p:cNvPr>
          <p:cNvSpPr txBox="1"/>
          <p:nvPr/>
        </p:nvSpPr>
        <p:spPr>
          <a:xfrm>
            <a:off x="6761636" y="1643633"/>
            <a:ext cx="42082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Gapless MCP configuration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2.54 mm pixel size/3.175 mm pitch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32 x 32 array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Directly coupled pixelated anode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F68529-855A-4586-B5C3-DBB7621B75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r="16396"/>
          <a:stretch/>
        </p:blipFill>
        <p:spPr>
          <a:xfrm rot="5400000">
            <a:off x="7456709" y="3485934"/>
            <a:ext cx="3093224" cy="365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90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B0CDF5-1AFA-4711-BDD5-C5B7858809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7" t="6577" r="23510" b="6577"/>
          <a:stretch/>
        </p:blipFill>
        <p:spPr>
          <a:xfrm>
            <a:off x="6186616" y="516337"/>
            <a:ext cx="6005384" cy="59559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DF286-BD15-43DE-9B52-BF485E2AA0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5" t="6577" r="23947" b="6577"/>
          <a:stretch/>
        </p:blipFill>
        <p:spPr>
          <a:xfrm>
            <a:off x="148281" y="516337"/>
            <a:ext cx="5947719" cy="595595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9F4A88B-6EBF-4D98-8525-92377DF374F6}"/>
              </a:ext>
            </a:extLst>
          </p:cNvPr>
          <p:cNvCxnSpPr/>
          <p:nvPr/>
        </p:nvCxnSpPr>
        <p:spPr>
          <a:xfrm>
            <a:off x="6820930" y="3280132"/>
            <a:ext cx="4761470" cy="0"/>
          </a:xfrm>
          <a:prstGeom prst="straightConnector1">
            <a:avLst/>
          </a:prstGeom>
          <a:ln w="508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D4D7219-78DF-4C81-BFB5-1EB5B4D6FDC3}"/>
              </a:ext>
            </a:extLst>
          </p:cNvPr>
          <p:cNvCxnSpPr>
            <a:cxnSpLocks/>
          </p:cNvCxnSpPr>
          <p:nvPr/>
        </p:nvCxnSpPr>
        <p:spPr>
          <a:xfrm>
            <a:off x="564292" y="3284251"/>
            <a:ext cx="5128054" cy="0"/>
          </a:xfrm>
          <a:prstGeom prst="straightConnector1">
            <a:avLst/>
          </a:prstGeom>
          <a:ln w="508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84FDE42-D2BA-4532-BB2E-8026AC867BD9}"/>
              </a:ext>
            </a:extLst>
          </p:cNvPr>
          <p:cNvSpPr txBox="1"/>
          <p:nvPr/>
        </p:nvSpPr>
        <p:spPr>
          <a:xfrm>
            <a:off x="2528154" y="2844211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104 mm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57C92A-8B94-4A5F-ACEB-67B08CB5E2B8}"/>
              </a:ext>
            </a:extLst>
          </p:cNvPr>
          <p:cNvSpPr txBox="1"/>
          <p:nvPr/>
        </p:nvSpPr>
        <p:spPr>
          <a:xfrm>
            <a:off x="8702169" y="2844211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100 mm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00103B-5325-4690-964E-D93B73DC3CEF}"/>
              </a:ext>
            </a:extLst>
          </p:cNvPr>
          <p:cNvSpPr txBox="1"/>
          <p:nvPr/>
        </p:nvSpPr>
        <p:spPr>
          <a:xfrm>
            <a:off x="1340666" y="3896297"/>
            <a:ext cx="3756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80% active area fraction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9D7807-D3CC-4319-8166-CCB6BDC534AE}"/>
              </a:ext>
            </a:extLst>
          </p:cNvPr>
          <p:cNvSpPr txBox="1"/>
          <p:nvPr/>
        </p:nvSpPr>
        <p:spPr>
          <a:xfrm>
            <a:off x="7459225" y="3888159"/>
            <a:ext cx="3756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69% active area fraction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762A23-93AE-4F65-A7B8-239DD5163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B27BC514-206C-4BDD-93CC-8DDCE3F8C2C2}" type="slidenum">
              <a:rPr lang="en-US" sz="1400" smtClean="0"/>
              <a:t>5</a:t>
            </a:fld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6A70BE-3AEE-4B68-9CB2-A9292C9180F2}"/>
              </a:ext>
            </a:extLst>
          </p:cNvPr>
          <p:cNvSpPr txBox="1"/>
          <p:nvPr/>
        </p:nvSpPr>
        <p:spPr>
          <a:xfrm>
            <a:off x="4836690" y="19318"/>
            <a:ext cx="2977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HRPPD active area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7974D6-EE57-4720-8BB5-B2557182D571}"/>
              </a:ext>
            </a:extLst>
          </p:cNvPr>
          <p:cNvSpPr txBox="1"/>
          <p:nvPr/>
        </p:nvSpPr>
        <p:spPr>
          <a:xfrm>
            <a:off x="8058562" y="1477097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Present design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509CDC-AD85-4905-BF14-2BC753B9C081}"/>
              </a:ext>
            </a:extLst>
          </p:cNvPr>
          <p:cNvSpPr txBox="1"/>
          <p:nvPr/>
        </p:nvSpPr>
        <p:spPr>
          <a:xfrm>
            <a:off x="2060699" y="1438629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  <a:latin typeface="Comic Sans MS" panose="030F0702030302020204" pitchFamily="66" charset="0"/>
              </a:rPr>
              <a:t>New design</a:t>
            </a:r>
          </a:p>
        </p:txBody>
      </p:sp>
    </p:spTree>
    <p:extLst>
      <p:ext uri="{BB962C8B-B14F-4D97-AF65-F5344CB8AC3E}">
        <p14:creationId xmlns:p14="http://schemas.microsoft.com/office/powerpoint/2010/main" val="2095791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762A23-93AE-4F65-A7B8-239DD5163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B27BC514-206C-4BDD-93CC-8DDCE3F8C2C2}" type="slidenum">
              <a:rPr lang="en-US" sz="1400" smtClean="0"/>
              <a:t>6</a:t>
            </a:fld>
            <a:endParaRPr lang="en-US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6A70BE-3AEE-4B68-9CB2-A9292C9180F2}"/>
              </a:ext>
            </a:extLst>
          </p:cNvPr>
          <p:cNvSpPr txBox="1"/>
          <p:nvPr/>
        </p:nvSpPr>
        <p:spPr>
          <a:xfrm>
            <a:off x="4607451" y="0"/>
            <a:ext cx="2977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HRPPD active area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7621E8-4B2C-44FB-BE0D-FF2104CA5C63}"/>
              </a:ext>
            </a:extLst>
          </p:cNvPr>
          <p:cNvSpPr txBox="1"/>
          <p:nvPr/>
        </p:nvSpPr>
        <p:spPr>
          <a:xfrm>
            <a:off x="2131622" y="1057752"/>
            <a:ext cx="88411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Increasing active area</a:t>
            </a:r>
          </a:p>
          <a:p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Sidewall thickness reduced from 4 mm to 3 mm</a:t>
            </a: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MCP contact overlap reduced from 4 mm to 2 mm</a:t>
            </a: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Anode footprint reduced by 1 mm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D770C2-38F7-4D0A-8D67-2525F5F7954B}"/>
              </a:ext>
            </a:extLst>
          </p:cNvPr>
          <p:cNvSpPr txBox="1"/>
          <p:nvPr/>
        </p:nvSpPr>
        <p:spPr>
          <a:xfrm>
            <a:off x="2907051" y="3674487"/>
            <a:ext cx="61912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Concerns</a:t>
            </a:r>
          </a:p>
          <a:p>
            <a:endParaRPr lang="en-US" sz="2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High voltage 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Manufacturability of ceramic sidewall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Sealing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Higher dark rates</a:t>
            </a:r>
          </a:p>
        </p:txBody>
      </p:sp>
    </p:spTree>
    <p:extLst>
      <p:ext uri="{BB962C8B-B14F-4D97-AF65-F5344CB8AC3E}">
        <p14:creationId xmlns:p14="http://schemas.microsoft.com/office/powerpoint/2010/main" val="3080781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28EBD05-DD3D-4742-8E97-E8CF66DC891F}"/>
              </a:ext>
            </a:extLst>
          </p:cNvPr>
          <p:cNvSpPr txBox="1"/>
          <p:nvPr/>
        </p:nvSpPr>
        <p:spPr>
          <a:xfrm>
            <a:off x="1133856" y="49427"/>
            <a:ext cx="10038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HRPPD Anode: High Open Area (1077 pixels) vs Original 2.5 mm pads (1024 pixels)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Spacer coverage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50AA8A-5D75-4B42-A424-F3862E8EA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B27BC514-206C-4BDD-93CC-8DDCE3F8C2C2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2022D-3DCE-47B3-97D1-58EC7963AD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8" t="8319" r="23518" b="8048"/>
          <a:stretch/>
        </p:blipFill>
        <p:spPr>
          <a:xfrm>
            <a:off x="6095999" y="839693"/>
            <a:ext cx="6021861" cy="57355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B3DFD6-A106-4FAB-A645-41667AF9E7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1" t="6246" r="23509" b="6186"/>
          <a:stretch/>
        </p:blipFill>
        <p:spPr>
          <a:xfrm>
            <a:off x="-2" y="757313"/>
            <a:ext cx="6021861" cy="600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05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EDF999-551D-4D52-BF03-BC4E9EC4EE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2" t="6486" r="22651" b="6547"/>
          <a:stretch/>
        </p:blipFill>
        <p:spPr>
          <a:xfrm>
            <a:off x="27600" y="497042"/>
            <a:ext cx="5961307" cy="59367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1CC763-105A-49AB-8249-B5C38D0E98B3}"/>
              </a:ext>
            </a:extLst>
          </p:cNvPr>
          <p:cNvSpPr txBox="1"/>
          <p:nvPr/>
        </p:nvSpPr>
        <p:spPr>
          <a:xfrm>
            <a:off x="644335" y="38851"/>
            <a:ext cx="10689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HRPPD Anode: High Open Area (1077 pixels) vs Original 2.5 mm pads (1024 pixels)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A4161-066A-4227-8BFF-170F54AB6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11378"/>
            <a:ext cx="2743200" cy="365125"/>
          </a:xfrm>
        </p:spPr>
        <p:txBody>
          <a:bodyPr/>
          <a:lstStyle/>
          <a:p>
            <a:fld id="{B27BC514-206C-4BDD-93CC-8DDCE3F8C2C2}" type="slidenum">
              <a:rPr lang="en-US" sz="1400" smtClean="0"/>
              <a:t>8</a:t>
            </a:fld>
            <a:endParaRPr lang="en-US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BA20A6-7A6E-4EEA-BBA5-28D4158B0E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8" t="5785" r="21883" b="5785"/>
          <a:stretch/>
        </p:blipFill>
        <p:spPr>
          <a:xfrm>
            <a:off x="6089779" y="446902"/>
            <a:ext cx="6102221" cy="606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88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46FCC9-44FB-463F-831F-4CA1B60C52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4" t="6006" r="22575" b="6547"/>
          <a:stretch/>
        </p:blipFill>
        <p:spPr>
          <a:xfrm>
            <a:off x="115330" y="496330"/>
            <a:ext cx="5980670" cy="59971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BE205C-3A25-42DC-9F1E-FBD50F25AC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6276" r="23006" b="6276"/>
          <a:stretch/>
        </p:blipFill>
        <p:spPr>
          <a:xfrm>
            <a:off x="6096000" y="496330"/>
            <a:ext cx="6137191" cy="59971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FE3D1F-A470-4456-A26F-EE811515E6C5}"/>
              </a:ext>
            </a:extLst>
          </p:cNvPr>
          <p:cNvSpPr txBox="1"/>
          <p:nvPr/>
        </p:nvSpPr>
        <p:spPr>
          <a:xfrm>
            <a:off x="2704803" y="34665"/>
            <a:ext cx="6930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HRPPD High Open Area 3 mm pads (772 pixels)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3CCDB8-3963-4B28-A2D2-BCFA18ED2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3476"/>
            <a:ext cx="2743200" cy="365125"/>
          </a:xfrm>
        </p:spPr>
        <p:txBody>
          <a:bodyPr/>
          <a:lstStyle/>
          <a:p>
            <a:fld id="{B27BC514-206C-4BDD-93CC-8DDCE3F8C2C2}" type="slidenum">
              <a:rPr lang="en-US" sz="1400" smtClean="0"/>
              <a:t>9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209836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285</Words>
  <Application>Microsoft Office PowerPoint</Application>
  <PresentationFormat>Widescreen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Alexey Lyashenko</dc:creator>
  <cp:lastModifiedBy>Alexey Lyashenko</cp:lastModifiedBy>
  <cp:revision>33</cp:revision>
  <dcterms:created xsi:type="dcterms:W3CDTF">2022-10-25T13:18:18Z</dcterms:created>
  <dcterms:modified xsi:type="dcterms:W3CDTF">2022-10-26T20:47:00Z</dcterms:modified>
</cp:coreProperties>
</file>