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58" r:id="rId5"/>
    <p:sldId id="260" r:id="rId6"/>
    <p:sldId id="269" r:id="rId7"/>
    <p:sldId id="259" r:id="rId8"/>
    <p:sldId id="262" r:id="rId9"/>
    <p:sldId id="263" r:id="rId10"/>
    <p:sldId id="264" r:id="rId11"/>
    <p:sldId id="265" r:id="rId12"/>
    <p:sldId id="266" r:id="rId13"/>
    <p:sldId id="270"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7"/>
    <p:restoredTop sz="94648"/>
  </p:normalViewPr>
  <p:slideViewPr>
    <p:cSldViewPr snapToGrid="0">
      <p:cViewPr>
        <p:scale>
          <a:sx n="110" d="100"/>
          <a:sy n="110" d="100"/>
        </p:scale>
        <p:origin x="696"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E367-A2F8-CDA6-95EB-F94719C3B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EB7DB-485E-3931-4C2F-9F2B97D59B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040A0D-8CCF-142A-6055-DF087B1E4B3A}"/>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CFC4DB88-8E71-F6C4-489C-E77BBCEEF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8845A-E530-C7E2-1151-85FFBA6DD552}"/>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367119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E631-15CA-B94F-F79F-38207201B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08CCCB-D5FD-28EA-AD53-F2C2CAE31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D4CA7-7D5F-9767-24C1-5100AFD61B10}"/>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1B98ACE0-606A-3D13-B4DC-A61E76C0F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DC971-A7E4-94CF-062A-ECF739F7443A}"/>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357296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83D04-63B2-3BE6-6AAA-BEEE5191C4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9DB23-0066-299E-E21F-C8B7D38E41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AF7DD-2147-C101-F5EF-2D4E25C218E5}"/>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45B14664-D1B3-EC8D-02E8-15A660F81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52E45-8E93-3B1F-77D3-A73A9D869C52}"/>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203747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7306-1BF6-0C3C-D30A-FE63999FE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635F7E-6F41-39DB-3023-D2BF7DE8A4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96E07-3B3C-7C23-073A-99623AF6EB8D}"/>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15A4E27F-A90D-D20F-4463-89FF2F750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718E3-04B2-5378-BCF9-78A9AF6293E1}"/>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292805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0E4A-7E60-00C5-5441-DC6466BB2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BB2BF-92AA-3E47-D9B6-5CF368FA1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08EBE8-9794-CCCC-B60C-95CC17634B9E}"/>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62A69944-6B96-2899-7BB8-170B0413D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5A9BC-1F55-8CE2-A9C6-980D496F0317}"/>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230716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ECB1-069E-A0D1-DC5E-0B92D7F58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D34A8-ABE3-18B4-E0FA-1E5725E45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7DA5F-535F-735A-530D-892E4D2F4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2BEE97-65DC-2013-E417-6926F8D39641}"/>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6" name="Footer Placeholder 5">
            <a:extLst>
              <a:ext uri="{FF2B5EF4-FFF2-40B4-BE49-F238E27FC236}">
                <a16:creationId xmlns:a16="http://schemas.microsoft.com/office/drawing/2014/main" id="{F873239B-6B08-D193-E5BF-DB94313B8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393CC-7386-B1A0-D68A-6B1B0EB21417}"/>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90136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62A5-A62B-27F5-05CA-87E0C51325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89B951-5F98-E1E5-E5AD-239A46592F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4EF581-1609-B7C8-D0AC-83DDF236E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3DF77-74F3-74E0-C087-DB12692CC1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2DFA8-BCCC-A2DD-5E42-97165BF44C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B4B15F-BF01-914D-ACBA-7386662A3A5D}"/>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8" name="Footer Placeholder 7">
            <a:extLst>
              <a:ext uri="{FF2B5EF4-FFF2-40B4-BE49-F238E27FC236}">
                <a16:creationId xmlns:a16="http://schemas.microsoft.com/office/drawing/2014/main" id="{4E72F266-6F03-125C-AB21-ACFF195AA7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DC69DC-4D6C-5E80-B368-0ECA05267A84}"/>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1324502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845C-8D7B-BCA4-0921-16C22CBA32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D7714D-A922-2133-C161-212B8F20EEC4}"/>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4" name="Footer Placeholder 3">
            <a:extLst>
              <a:ext uri="{FF2B5EF4-FFF2-40B4-BE49-F238E27FC236}">
                <a16:creationId xmlns:a16="http://schemas.microsoft.com/office/drawing/2014/main" id="{3BC91066-AD2A-23A5-92BD-E315BDAC04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E5E99E-B419-7E57-F537-02E62404E86D}"/>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369166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FFCD3-7A47-B17D-012B-47C00A034542}"/>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3" name="Footer Placeholder 2">
            <a:extLst>
              <a:ext uri="{FF2B5EF4-FFF2-40B4-BE49-F238E27FC236}">
                <a16:creationId xmlns:a16="http://schemas.microsoft.com/office/drawing/2014/main" id="{8BAA852A-8AC2-A599-72CC-AB4BD735AA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54C08F-62D1-0102-ABCB-2AEABCB8A1D7}"/>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63642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A341-4E41-5124-4850-401C167F7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931836-8033-0F97-7F65-868900DA4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B2F432-59C5-2A10-355A-089215335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330CF-D337-4B31-E9F9-3B339CE27B6E}"/>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6" name="Footer Placeholder 5">
            <a:extLst>
              <a:ext uri="{FF2B5EF4-FFF2-40B4-BE49-F238E27FC236}">
                <a16:creationId xmlns:a16="http://schemas.microsoft.com/office/drawing/2014/main" id="{4979EB6D-AC53-53D6-C2EE-E41CD0114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16257-049F-14C1-7EE3-D4B4222F08EF}"/>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1255831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08DC-D9AA-505D-7CCF-F5CCAA028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75DC66-4DC5-E288-9F28-5BA7952BC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E4D40-6D69-D6AC-E832-A3DB74E78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9AB6F-2DD7-3017-A5B6-45B391B4693E}"/>
              </a:ext>
            </a:extLst>
          </p:cNvPr>
          <p:cNvSpPr>
            <a:spLocks noGrp="1"/>
          </p:cNvSpPr>
          <p:nvPr>
            <p:ph type="dt" sz="half" idx="10"/>
          </p:nvPr>
        </p:nvSpPr>
        <p:spPr/>
        <p:txBody>
          <a:bodyPr/>
          <a:lstStyle/>
          <a:p>
            <a:fld id="{E33A20E1-4F16-DB4C-9F5C-8816ACA40055}" type="datetimeFigureOut">
              <a:rPr lang="en-US" smtClean="0"/>
              <a:t>10/17/22</a:t>
            </a:fld>
            <a:endParaRPr lang="en-US"/>
          </a:p>
        </p:txBody>
      </p:sp>
      <p:sp>
        <p:nvSpPr>
          <p:cNvPr id="6" name="Footer Placeholder 5">
            <a:extLst>
              <a:ext uri="{FF2B5EF4-FFF2-40B4-BE49-F238E27FC236}">
                <a16:creationId xmlns:a16="http://schemas.microsoft.com/office/drawing/2014/main" id="{22400E82-2694-A5B1-5B0D-7C4C33941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C06B0-3D54-1317-04CA-2A8A030F41ED}"/>
              </a:ext>
            </a:extLst>
          </p:cNvPr>
          <p:cNvSpPr>
            <a:spLocks noGrp="1"/>
          </p:cNvSpPr>
          <p:nvPr>
            <p:ph type="sldNum" sz="quarter" idx="12"/>
          </p:nvPr>
        </p:nvSpPr>
        <p:spPr/>
        <p:txBody>
          <a:bodyPr/>
          <a:lstStyle/>
          <a:p>
            <a:fld id="{815B7747-B127-244D-8B28-E3C7687865FF}" type="slidenum">
              <a:rPr lang="en-US" smtClean="0"/>
              <a:t>‹#›</a:t>
            </a:fld>
            <a:endParaRPr lang="en-US"/>
          </a:p>
        </p:txBody>
      </p:sp>
    </p:spTree>
    <p:extLst>
      <p:ext uri="{BB962C8B-B14F-4D97-AF65-F5344CB8AC3E}">
        <p14:creationId xmlns:p14="http://schemas.microsoft.com/office/powerpoint/2010/main" val="267884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774C8-A1BA-B30D-83AA-05D64420A5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66EB6D-72F2-1628-D8CD-22127DE87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8EFA3-5C87-BE28-F0BD-61C30BF36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A20E1-4F16-DB4C-9F5C-8816ACA40055}" type="datetimeFigureOut">
              <a:rPr lang="en-US" smtClean="0"/>
              <a:t>10/17/22</a:t>
            </a:fld>
            <a:endParaRPr lang="en-US"/>
          </a:p>
        </p:txBody>
      </p:sp>
      <p:sp>
        <p:nvSpPr>
          <p:cNvPr id="5" name="Footer Placeholder 4">
            <a:extLst>
              <a:ext uri="{FF2B5EF4-FFF2-40B4-BE49-F238E27FC236}">
                <a16:creationId xmlns:a16="http://schemas.microsoft.com/office/drawing/2014/main" id="{5C97A54A-C074-18A1-988F-409FFFB17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3251D6-5452-DAD4-D17F-6BAB781B81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B7747-B127-244D-8B28-E3C7687865FF}" type="slidenum">
              <a:rPr lang="en-US" smtClean="0"/>
              <a:t>‹#›</a:t>
            </a:fld>
            <a:endParaRPr lang="en-US"/>
          </a:p>
        </p:txBody>
      </p:sp>
    </p:spTree>
    <p:extLst>
      <p:ext uri="{BB962C8B-B14F-4D97-AF65-F5344CB8AC3E}">
        <p14:creationId xmlns:p14="http://schemas.microsoft.com/office/powerpoint/2010/main" val="3029982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art.jhuapl.edu/Gallery/media/graphics/lg/DART-infographic_v4.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LL_chondrite" TargetMode="External"/><Relationship Id="rId7" Type="http://schemas.openxmlformats.org/officeDocument/2006/relationships/image" Target="../media/image4.png"/><Relationship Id="rId2" Type="http://schemas.openxmlformats.org/officeDocument/2006/relationships/hyperlink" Target="https://en.wikipedia.org/wiki/L_chondrite"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en.wikipedia.org/wiki/Chondrite#cite_note-clas-18" TargetMode="External"/><Relationship Id="rId4" Type="http://schemas.openxmlformats.org/officeDocument/2006/relationships/hyperlink" Target="https://en.wikipedia.org/wiki/Oligocla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674C0-6E63-E53C-EB47-C1E05F2DB5FD}"/>
              </a:ext>
            </a:extLst>
          </p:cNvPr>
          <p:cNvSpPr txBox="1"/>
          <p:nvPr/>
        </p:nvSpPr>
        <p:spPr>
          <a:xfrm>
            <a:off x="1108032" y="1312606"/>
            <a:ext cx="4987968" cy="2031325"/>
          </a:xfrm>
          <a:prstGeom prst="rect">
            <a:avLst/>
          </a:prstGeom>
          <a:noFill/>
        </p:spPr>
        <p:txBody>
          <a:bodyPr wrap="square" rtlCol="0">
            <a:spAutoFit/>
          </a:bodyPr>
          <a:lstStyle/>
          <a:p>
            <a:r>
              <a:rPr lang="en-US" dirty="0"/>
              <a:t>Selecting the Target</a:t>
            </a:r>
          </a:p>
          <a:p>
            <a:endParaRPr lang="en-US" dirty="0"/>
          </a:p>
          <a:p>
            <a:r>
              <a:rPr lang="en-US" dirty="0"/>
              <a:t>Needs to be close enough in velocity change space to minimize cost.</a:t>
            </a:r>
          </a:p>
          <a:p>
            <a:r>
              <a:rPr lang="en-US" dirty="0"/>
              <a:t>Needs to be low enough mass that the impact with a 570 kg spacecraft  will make a detectible difference In dynamics</a:t>
            </a:r>
          </a:p>
        </p:txBody>
      </p:sp>
      <p:sp>
        <p:nvSpPr>
          <p:cNvPr id="6" name="TextBox 5">
            <a:extLst>
              <a:ext uri="{FF2B5EF4-FFF2-40B4-BE49-F238E27FC236}">
                <a16:creationId xmlns:a16="http://schemas.microsoft.com/office/drawing/2014/main" id="{327F0B18-FC42-274B-8A47-6335DF913D0D}"/>
              </a:ext>
            </a:extLst>
          </p:cNvPr>
          <p:cNvSpPr txBox="1"/>
          <p:nvPr/>
        </p:nvSpPr>
        <p:spPr>
          <a:xfrm>
            <a:off x="291280" y="191418"/>
            <a:ext cx="6098458" cy="369332"/>
          </a:xfrm>
          <a:prstGeom prst="rect">
            <a:avLst/>
          </a:prstGeom>
          <a:noFill/>
        </p:spPr>
        <p:txBody>
          <a:bodyPr wrap="square">
            <a:spAutoFit/>
          </a:bodyPr>
          <a:lstStyle/>
          <a:p>
            <a:r>
              <a:rPr lang="en-US" i="1" dirty="0">
                <a:effectLst/>
                <a:latin typeface="Times" pitchFamily="2" charset="0"/>
              </a:rPr>
              <a:t>The Planetary Science Journal, 2:173 </a:t>
            </a:r>
            <a:r>
              <a:rPr lang="en-US" i="1" dirty="0">
                <a:effectLst/>
                <a:latin typeface="Helvetica" pitchFamily="2" charset="0"/>
              </a:rPr>
              <a:t>(</a:t>
            </a:r>
            <a:r>
              <a:rPr lang="en-US" i="1" dirty="0">
                <a:effectLst/>
                <a:latin typeface="Times" pitchFamily="2" charset="0"/>
              </a:rPr>
              <a:t>24pp</a:t>
            </a:r>
            <a:r>
              <a:rPr lang="en-US" i="1" dirty="0">
                <a:effectLst/>
                <a:latin typeface="Helvetica" pitchFamily="2" charset="0"/>
              </a:rPr>
              <a:t>)</a:t>
            </a:r>
            <a:r>
              <a:rPr lang="en-US" i="1" dirty="0">
                <a:effectLst/>
                <a:latin typeface="Times" pitchFamily="2" charset="0"/>
              </a:rPr>
              <a:t>, 2021 October</a:t>
            </a:r>
            <a:endParaRPr lang="en-US" dirty="0">
              <a:effectLst/>
              <a:latin typeface="Times" pitchFamily="2" charset="0"/>
            </a:endParaRPr>
          </a:p>
        </p:txBody>
      </p:sp>
      <p:pic>
        <p:nvPicPr>
          <p:cNvPr id="4098" name="Picture 2">
            <a:extLst>
              <a:ext uri="{FF2B5EF4-FFF2-40B4-BE49-F238E27FC236}">
                <a16:creationId xmlns:a16="http://schemas.microsoft.com/office/drawing/2014/main" id="{EA4DC648-BDCD-A58F-8B76-BFB6822B7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72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46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B48639-2F26-A0B2-DEBA-E301B9FC7371}"/>
              </a:ext>
            </a:extLst>
          </p:cNvPr>
          <p:cNvPicPr>
            <a:picLocks noChangeAspect="1"/>
          </p:cNvPicPr>
          <p:nvPr/>
        </p:nvPicPr>
        <p:blipFill>
          <a:blip r:embed="rId2"/>
          <a:stretch>
            <a:fillRect/>
          </a:stretch>
        </p:blipFill>
        <p:spPr>
          <a:xfrm>
            <a:off x="705889" y="0"/>
            <a:ext cx="5495637" cy="6400800"/>
          </a:xfrm>
          <a:prstGeom prst="rect">
            <a:avLst/>
          </a:prstGeom>
        </p:spPr>
      </p:pic>
      <p:sp>
        <p:nvSpPr>
          <p:cNvPr id="4" name="TextBox 3">
            <a:extLst>
              <a:ext uri="{FF2B5EF4-FFF2-40B4-BE49-F238E27FC236}">
                <a16:creationId xmlns:a16="http://schemas.microsoft.com/office/drawing/2014/main" id="{2DFF84A5-CA8F-AA7E-E7CD-148234F00701}"/>
              </a:ext>
            </a:extLst>
          </p:cNvPr>
          <p:cNvSpPr txBox="1"/>
          <p:nvPr/>
        </p:nvSpPr>
        <p:spPr>
          <a:xfrm>
            <a:off x="6377940" y="0"/>
            <a:ext cx="5814060" cy="5355312"/>
          </a:xfrm>
          <a:prstGeom prst="rect">
            <a:avLst/>
          </a:prstGeom>
          <a:noFill/>
        </p:spPr>
        <p:txBody>
          <a:bodyPr wrap="square">
            <a:spAutoFit/>
          </a:bodyPr>
          <a:lstStyle/>
          <a:p>
            <a:r>
              <a:rPr lang="en-US" i="1" dirty="0">
                <a:effectLst/>
                <a:latin typeface="Times" pitchFamily="2" charset="0"/>
              </a:rPr>
              <a:t>Figure 3. V magnitude </a:t>
            </a:r>
            <a:r>
              <a:rPr lang="en-US" i="1" dirty="0">
                <a:effectLst/>
                <a:latin typeface="Helvetica" pitchFamily="2" charset="0"/>
              </a:rPr>
              <a:t>(</a:t>
            </a:r>
            <a:r>
              <a:rPr lang="en-US" i="1" dirty="0">
                <a:effectLst/>
                <a:latin typeface="Times" pitchFamily="2" charset="0"/>
              </a:rPr>
              <a:t>top</a:t>
            </a:r>
            <a:r>
              <a:rPr lang="en-US" i="1" dirty="0">
                <a:effectLst/>
                <a:latin typeface="Helvetica" pitchFamily="2" charset="0"/>
              </a:rPr>
              <a:t>) </a:t>
            </a:r>
            <a:r>
              <a:rPr lang="en-US" i="1" dirty="0">
                <a:effectLst/>
                <a:latin typeface="Times" pitchFamily="2" charset="0"/>
              </a:rPr>
              <a:t>and solar elongation </a:t>
            </a:r>
            <a:r>
              <a:rPr lang="en-US" i="1" dirty="0">
                <a:effectLst/>
                <a:latin typeface="Helvetica" pitchFamily="2" charset="0"/>
              </a:rPr>
              <a:t>(</a:t>
            </a:r>
            <a:r>
              <a:rPr lang="en-US" i="1" dirty="0">
                <a:effectLst/>
                <a:latin typeface="Times" pitchFamily="2" charset="0"/>
              </a:rPr>
              <a:t>bottom</a:t>
            </a:r>
            <a:r>
              <a:rPr lang="en-US" i="1" dirty="0">
                <a:effectLst/>
                <a:latin typeface="Helvetica" pitchFamily="2" charset="0"/>
              </a:rPr>
              <a:t>) </a:t>
            </a:r>
            <a:r>
              <a:rPr lang="en-US" i="1" dirty="0">
                <a:effectLst/>
                <a:latin typeface="Times" pitchFamily="2" charset="0"/>
              </a:rPr>
              <a:t>for the </a:t>
            </a:r>
            <a:r>
              <a:rPr lang="en-US" i="1" dirty="0" err="1">
                <a:effectLst/>
                <a:latin typeface="Times" pitchFamily="2" charset="0"/>
              </a:rPr>
              <a:t>Didymos</a:t>
            </a:r>
            <a:endParaRPr lang="en-US" dirty="0">
              <a:effectLst/>
              <a:latin typeface="Times" pitchFamily="2" charset="0"/>
            </a:endParaRPr>
          </a:p>
          <a:p>
            <a:r>
              <a:rPr lang="en-US" i="1" dirty="0">
                <a:effectLst/>
                <a:latin typeface="Times" pitchFamily="2" charset="0"/>
              </a:rPr>
              <a:t>system over 2020</a:t>
            </a:r>
            <a:r>
              <a:rPr lang="en-US" i="1" dirty="0">
                <a:effectLst/>
                <a:latin typeface="Helvetica" pitchFamily="2" charset="0"/>
              </a:rPr>
              <a:t>–</a:t>
            </a:r>
            <a:r>
              <a:rPr lang="en-US" i="1" dirty="0">
                <a:effectLst/>
                <a:latin typeface="Times" pitchFamily="2" charset="0"/>
              </a:rPr>
              <a:t>2023. Note that the y-axis for the top panel is inverted to</a:t>
            </a:r>
            <a:endParaRPr lang="en-US" dirty="0">
              <a:effectLst/>
              <a:latin typeface="Times" pitchFamily="2" charset="0"/>
            </a:endParaRPr>
          </a:p>
          <a:p>
            <a:r>
              <a:rPr lang="en-US" i="1" dirty="0">
                <a:effectLst/>
                <a:latin typeface="Times" pitchFamily="2" charset="0"/>
              </a:rPr>
              <a:t>represent larger magnitudes being fainter. </a:t>
            </a:r>
            <a:r>
              <a:rPr lang="en-US" i="1" dirty="0" err="1">
                <a:effectLst/>
                <a:latin typeface="Times" pitchFamily="2" charset="0"/>
              </a:rPr>
              <a:t>Didymos</a:t>
            </a:r>
            <a:r>
              <a:rPr lang="en-US" i="1" dirty="0">
                <a:effectLst/>
                <a:latin typeface="Times" pitchFamily="2" charset="0"/>
              </a:rPr>
              <a:t> spends an extended period</a:t>
            </a:r>
            <a:endParaRPr lang="en-US" dirty="0">
              <a:effectLst/>
              <a:latin typeface="Times" pitchFamily="2" charset="0"/>
            </a:endParaRPr>
          </a:p>
          <a:p>
            <a:r>
              <a:rPr lang="en-US" i="1" dirty="0">
                <a:effectLst/>
                <a:latin typeface="Times" pitchFamily="2" charset="0"/>
              </a:rPr>
              <a:t>as a bright object at large solar elongations during the DART impact epoch in</a:t>
            </a:r>
            <a:endParaRPr lang="en-US" dirty="0">
              <a:effectLst/>
              <a:latin typeface="Times" pitchFamily="2" charset="0"/>
            </a:endParaRPr>
          </a:p>
          <a:p>
            <a:r>
              <a:rPr lang="en-US" i="1" dirty="0">
                <a:effectLst/>
                <a:latin typeface="Times" pitchFamily="2" charset="0"/>
              </a:rPr>
              <a:t>2022</a:t>
            </a:r>
            <a:r>
              <a:rPr lang="en-US" i="1" dirty="0">
                <a:effectLst/>
                <a:latin typeface="Helvetica" pitchFamily="2" charset="0"/>
              </a:rPr>
              <a:t>–</a:t>
            </a:r>
            <a:r>
              <a:rPr lang="en-US" i="1" dirty="0">
                <a:effectLst/>
                <a:latin typeface="Times" pitchFamily="2" charset="0"/>
              </a:rPr>
              <a:t>2023, with two separate oppositions. Shaded regions on the top panel</a:t>
            </a:r>
            <a:endParaRPr lang="en-US" dirty="0">
              <a:effectLst/>
              <a:latin typeface="Times" pitchFamily="2" charset="0"/>
            </a:endParaRPr>
          </a:p>
          <a:p>
            <a:r>
              <a:rPr lang="en-US" i="1" dirty="0">
                <a:effectLst/>
                <a:latin typeface="Times" pitchFamily="2" charset="0"/>
              </a:rPr>
              <a:t>represent periods when </a:t>
            </a:r>
            <a:r>
              <a:rPr lang="en-US" i="1" dirty="0" err="1">
                <a:effectLst/>
                <a:latin typeface="Times" pitchFamily="2" charset="0"/>
              </a:rPr>
              <a:t>Didymos</a:t>
            </a:r>
            <a:r>
              <a:rPr lang="en-US" i="1" dirty="0">
                <a:effectLst/>
                <a:latin typeface="Times" pitchFamily="2" charset="0"/>
              </a:rPr>
              <a:t> is </a:t>
            </a:r>
            <a:r>
              <a:rPr lang="en-US" i="1" dirty="0">
                <a:effectLst/>
                <a:latin typeface="Helvetica" pitchFamily="2" charset="0"/>
              </a:rPr>
              <a:t>&gt;</a:t>
            </a:r>
            <a:r>
              <a:rPr lang="en-US" i="1" dirty="0">
                <a:effectLst/>
                <a:latin typeface="Times" pitchFamily="2" charset="0"/>
              </a:rPr>
              <a:t>90</a:t>
            </a:r>
            <a:r>
              <a:rPr lang="en-US" i="1" dirty="0">
                <a:effectLst/>
                <a:latin typeface="Helvetica" pitchFamily="2" charset="0"/>
              </a:rPr>
              <a:t>° </a:t>
            </a:r>
            <a:r>
              <a:rPr lang="en-US" i="1" dirty="0">
                <a:effectLst/>
                <a:latin typeface="Times" pitchFamily="2" charset="0"/>
              </a:rPr>
              <a:t>from the Sun. The solid red vertical</a:t>
            </a:r>
            <a:endParaRPr lang="en-US" dirty="0">
              <a:effectLst/>
              <a:latin typeface="Times" pitchFamily="2" charset="0"/>
            </a:endParaRPr>
          </a:p>
          <a:p>
            <a:r>
              <a:rPr lang="en-US" i="1" dirty="0">
                <a:effectLst/>
                <a:latin typeface="Times" pitchFamily="2" charset="0"/>
              </a:rPr>
              <a:t>line represents an impact date of 2022 September 30. The period between the</a:t>
            </a:r>
            <a:endParaRPr lang="en-US" dirty="0">
              <a:effectLst/>
              <a:latin typeface="Times" pitchFamily="2" charset="0"/>
            </a:endParaRPr>
          </a:p>
          <a:p>
            <a:r>
              <a:rPr lang="en-US" i="1" dirty="0">
                <a:effectLst/>
                <a:latin typeface="Times" pitchFamily="2" charset="0"/>
              </a:rPr>
              <a:t>two vertical dashed lines is the period when </a:t>
            </a:r>
            <a:r>
              <a:rPr lang="en-US" i="1" dirty="0" err="1">
                <a:effectLst/>
                <a:latin typeface="Times" pitchFamily="2" charset="0"/>
              </a:rPr>
              <a:t>Didymos</a:t>
            </a:r>
            <a:r>
              <a:rPr lang="en-US" i="1" dirty="0">
                <a:effectLst/>
                <a:latin typeface="Times" pitchFamily="2" charset="0"/>
              </a:rPr>
              <a:t> is brighter than V </a:t>
            </a:r>
            <a:r>
              <a:rPr lang="en-US" i="1" dirty="0">
                <a:effectLst/>
                <a:latin typeface="Helvetica" pitchFamily="2" charset="0"/>
              </a:rPr>
              <a:t>= </a:t>
            </a:r>
            <a:r>
              <a:rPr lang="en-US" i="1" dirty="0">
                <a:effectLst/>
                <a:latin typeface="Times" pitchFamily="2" charset="0"/>
              </a:rPr>
              <a:t>17.5</a:t>
            </a:r>
            <a:endParaRPr lang="en-US" dirty="0">
              <a:effectLst/>
              <a:latin typeface="Times" pitchFamily="2" charset="0"/>
            </a:endParaRPr>
          </a:p>
          <a:p>
            <a:r>
              <a:rPr lang="en-US" i="1" dirty="0">
                <a:effectLst/>
                <a:latin typeface="Times" pitchFamily="2" charset="0"/>
              </a:rPr>
              <a:t>and meter-class telescopes can obtain data that can meet required photometric</a:t>
            </a:r>
            <a:endParaRPr lang="en-US" dirty="0">
              <a:effectLst/>
              <a:latin typeface="Times" pitchFamily="2" charset="0"/>
            </a:endParaRPr>
          </a:p>
          <a:p>
            <a:r>
              <a:rPr lang="en-US" i="1" dirty="0">
                <a:effectLst/>
                <a:latin typeface="Times" pitchFamily="2" charset="0"/>
              </a:rPr>
              <a:t>precision in typical conditions </a:t>
            </a:r>
            <a:r>
              <a:rPr lang="en-US" i="1" dirty="0">
                <a:effectLst/>
                <a:latin typeface="Helvetica" pitchFamily="2" charset="0"/>
              </a:rPr>
              <a:t>(</a:t>
            </a:r>
            <a:r>
              <a:rPr lang="en-US" i="1" dirty="0">
                <a:effectLst/>
                <a:latin typeface="Times" pitchFamily="2" charset="0"/>
              </a:rPr>
              <a:t>Section </a:t>
            </a:r>
            <a:r>
              <a:rPr lang="en-US" i="1" dirty="0">
                <a:solidFill>
                  <a:srgbClr val="0000FF"/>
                </a:solidFill>
                <a:effectLst/>
                <a:latin typeface="Times" pitchFamily="2" charset="0"/>
              </a:rPr>
              <a:t>3.2.1</a:t>
            </a:r>
            <a:r>
              <a:rPr lang="en-US" i="1" dirty="0">
                <a:effectLst/>
                <a:latin typeface="Helvetica" pitchFamily="2" charset="0"/>
              </a:rPr>
              <a:t>)</a:t>
            </a:r>
            <a:r>
              <a:rPr lang="en-US" i="1" dirty="0">
                <a:effectLst/>
                <a:latin typeface="Times" pitchFamily="2" charset="0"/>
              </a:rPr>
              <a:t>.</a:t>
            </a:r>
            <a:endParaRPr lang="en-US" dirty="0">
              <a:effectLst/>
              <a:latin typeface="Times" pitchFamily="2" charset="0"/>
            </a:endParaRPr>
          </a:p>
        </p:txBody>
      </p:sp>
    </p:spTree>
    <p:extLst>
      <p:ext uri="{BB962C8B-B14F-4D97-AF65-F5344CB8AC3E}">
        <p14:creationId xmlns:p14="http://schemas.microsoft.com/office/powerpoint/2010/main" val="330916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0EB08-D262-7094-E388-6F200FF2028D}"/>
              </a:ext>
            </a:extLst>
          </p:cNvPr>
          <p:cNvSpPr txBox="1"/>
          <p:nvPr/>
        </p:nvSpPr>
        <p:spPr>
          <a:xfrm>
            <a:off x="6720840" y="137161"/>
            <a:ext cx="5471160" cy="6720839"/>
          </a:xfrm>
          <a:prstGeom prst="rect">
            <a:avLst/>
          </a:prstGeom>
          <a:noFill/>
        </p:spPr>
        <p:txBody>
          <a:bodyPr wrap="square">
            <a:spAutoFit/>
          </a:bodyPr>
          <a:lstStyle/>
          <a:p>
            <a:r>
              <a:rPr lang="en-US" i="1" dirty="0">
                <a:effectLst/>
                <a:latin typeface="Times" pitchFamily="2" charset="0"/>
              </a:rPr>
              <a:t>Figure 4. Best air mass </a:t>
            </a:r>
            <a:r>
              <a:rPr lang="en-US" i="1" dirty="0">
                <a:effectLst/>
                <a:latin typeface="Helvetica" pitchFamily="2" charset="0"/>
              </a:rPr>
              <a:t>(</a:t>
            </a:r>
            <a:r>
              <a:rPr lang="en-US" i="1" dirty="0">
                <a:effectLst/>
                <a:latin typeface="Times" pitchFamily="2" charset="0"/>
              </a:rPr>
              <a:t>astronomically de</a:t>
            </a:r>
            <a:r>
              <a:rPr lang="en-US" i="1" dirty="0">
                <a:effectLst/>
                <a:latin typeface="Helvetica" pitchFamily="2" charset="0"/>
              </a:rPr>
              <a:t>fi</a:t>
            </a:r>
            <a:r>
              <a:rPr lang="en-US" i="1" dirty="0">
                <a:effectLst/>
                <a:latin typeface="Times" pitchFamily="2" charset="0"/>
              </a:rPr>
              <a:t>ned as the secant of the zenith</a:t>
            </a:r>
            <a:endParaRPr lang="en-US" dirty="0">
              <a:effectLst/>
              <a:latin typeface="Times" pitchFamily="2" charset="0"/>
            </a:endParaRPr>
          </a:p>
          <a:p>
            <a:r>
              <a:rPr lang="en-US" i="1" dirty="0">
                <a:effectLst/>
                <a:latin typeface="Times" pitchFamily="2" charset="0"/>
              </a:rPr>
              <a:t>angle, so air mass overhead </a:t>
            </a:r>
            <a:r>
              <a:rPr lang="en-US" i="1" dirty="0">
                <a:effectLst/>
                <a:latin typeface="Helvetica" pitchFamily="2" charset="0"/>
              </a:rPr>
              <a:t>= </a:t>
            </a:r>
            <a:r>
              <a:rPr lang="en-US" i="1" dirty="0">
                <a:effectLst/>
                <a:latin typeface="Times" pitchFamily="2" charset="0"/>
              </a:rPr>
              <a:t>1.0</a:t>
            </a:r>
            <a:r>
              <a:rPr lang="en-US" i="1" dirty="0">
                <a:effectLst/>
                <a:latin typeface="Helvetica" pitchFamily="2" charset="0"/>
              </a:rPr>
              <a:t>) </a:t>
            </a:r>
            <a:r>
              <a:rPr lang="en-US" i="1" dirty="0">
                <a:effectLst/>
                <a:latin typeface="Times" pitchFamily="2" charset="0"/>
              </a:rPr>
              <a:t>reached by </a:t>
            </a:r>
            <a:r>
              <a:rPr lang="en-US" i="1" dirty="0" err="1">
                <a:effectLst/>
                <a:latin typeface="Times" pitchFamily="2" charset="0"/>
              </a:rPr>
              <a:t>Didymos</a:t>
            </a:r>
            <a:r>
              <a:rPr lang="en-US" i="1" dirty="0">
                <a:effectLst/>
                <a:latin typeface="Times" pitchFamily="2" charset="0"/>
              </a:rPr>
              <a:t> </a:t>
            </a:r>
            <a:r>
              <a:rPr lang="en-US" i="1" dirty="0">
                <a:effectLst/>
                <a:latin typeface="Helvetica" pitchFamily="2" charset="0"/>
              </a:rPr>
              <a:t>(</a:t>
            </a:r>
            <a:r>
              <a:rPr lang="en-US" i="1" dirty="0">
                <a:effectLst/>
                <a:latin typeface="Times" pitchFamily="2" charset="0"/>
              </a:rPr>
              <a:t>top</a:t>
            </a:r>
            <a:r>
              <a:rPr lang="en-US" i="1" dirty="0">
                <a:effectLst/>
                <a:latin typeface="Helvetica" pitchFamily="2" charset="0"/>
              </a:rPr>
              <a:t>) </a:t>
            </a:r>
            <a:r>
              <a:rPr lang="en-US" i="1" dirty="0">
                <a:effectLst/>
                <a:latin typeface="Times" pitchFamily="2" charset="0"/>
              </a:rPr>
              <a:t>and the number</a:t>
            </a:r>
            <a:endParaRPr lang="en-US" dirty="0">
              <a:effectLst/>
              <a:latin typeface="Times" pitchFamily="2" charset="0"/>
            </a:endParaRPr>
          </a:p>
          <a:p>
            <a:r>
              <a:rPr lang="en-US" i="1" dirty="0">
                <a:effectLst/>
                <a:latin typeface="Times" pitchFamily="2" charset="0"/>
              </a:rPr>
              <a:t>of hours above 30</a:t>
            </a:r>
            <a:r>
              <a:rPr lang="en-US" i="1" dirty="0">
                <a:effectLst/>
                <a:latin typeface="Helvetica" pitchFamily="2" charset="0"/>
              </a:rPr>
              <a:t>° </a:t>
            </a:r>
            <a:r>
              <a:rPr lang="en-US" i="1" dirty="0">
                <a:effectLst/>
                <a:latin typeface="Times" pitchFamily="2" charset="0"/>
              </a:rPr>
              <a:t>elevation </a:t>
            </a:r>
            <a:r>
              <a:rPr lang="en-US" i="1" dirty="0">
                <a:effectLst/>
                <a:latin typeface="Helvetica" pitchFamily="2" charset="0"/>
              </a:rPr>
              <a:t>(</a:t>
            </a:r>
            <a:r>
              <a:rPr lang="en-US" i="1" dirty="0">
                <a:effectLst/>
                <a:latin typeface="Times" pitchFamily="2" charset="0"/>
              </a:rPr>
              <a:t>i.e., air mass </a:t>
            </a:r>
            <a:r>
              <a:rPr lang="en-US" i="1" dirty="0">
                <a:effectLst/>
                <a:latin typeface="Helvetica" pitchFamily="2" charset="0"/>
              </a:rPr>
              <a:t>&lt;</a:t>
            </a:r>
            <a:r>
              <a:rPr lang="en-US" i="1" dirty="0">
                <a:effectLst/>
                <a:latin typeface="Times" pitchFamily="2" charset="0"/>
              </a:rPr>
              <a:t>2</a:t>
            </a:r>
            <a:r>
              <a:rPr lang="en-US" i="1" dirty="0">
                <a:effectLst/>
                <a:latin typeface="Helvetica" pitchFamily="2" charset="0"/>
              </a:rPr>
              <a:t>) </a:t>
            </a:r>
            <a:r>
              <a:rPr lang="en-US" i="1" dirty="0">
                <a:effectLst/>
                <a:latin typeface="Times" pitchFamily="2" charset="0"/>
              </a:rPr>
              <a:t>for three latitudes during the</a:t>
            </a:r>
            <a:endParaRPr lang="en-US" dirty="0">
              <a:effectLst/>
              <a:latin typeface="Times" pitchFamily="2" charset="0"/>
            </a:endParaRPr>
          </a:p>
          <a:p>
            <a:r>
              <a:rPr lang="en-US" i="1" dirty="0">
                <a:effectLst/>
                <a:latin typeface="Times" pitchFamily="2" charset="0"/>
              </a:rPr>
              <a:t>DART impact apparition. These latitudes are representative ones for southern</a:t>
            </a:r>
            <a:endParaRPr lang="en-US" dirty="0">
              <a:effectLst/>
              <a:latin typeface="Times" pitchFamily="2" charset="0"/>
            </a:endParaRPr>
          </a:p>
          <a:p>
            <a:r>
              <a:rPr lang="en-US" i="1" dirty="0">
                <a:effectLst/>
                <a:latin typeface="Times" pitchFamily="2" charset="0"/>
              </a:rPr>
              <a:t>hemisphere observatories </a:t>
            </a:r>
            <a:r>
              <a:rPr lang="en-US" i="1" dirty="0">
                <a:effectLst/>
                <a:latin typeface="Helvetica" pitchFamily="2" charset="0"/>
              </a:rPr>
              <a:t>(</a:t>
            </a:r>
            <a:r>
              <a:rPr lang="en-US" i="1" dirty="0">
                <a:effectLst/>
                <a:latin typeface="Times" pitchFamily="2" charset="0"/>
              </a:rPr>
              <a:t>30</a:t>
            </a:r>
            <a:r>
              <a:rPr lang="en-US" i="1" dirty="0">
                <a:effectLst/>
                <a:latin typeface="Helvetica" pitchFamily="2" charset="0"/>
              </a:rPr>
              <a:t>°</a:t>
            </a:r>
            <a:r>
              <a:rPr lang="en-US" i="1" dirty="0">
                <a:effectLst/>
                <a:latin typeface="Times" pitchFamily="2" charset="0"/>
              </a:rPr>
              <a:t>S</a:t>
            </a:r>
            <a:r>
              <a:rPr lang="en-US" i="1" dirty="0">
                <a:effectLst/>
                <a:latin typeface="Helvetica" pitchFamily="2" charset="0"/>
              </a:rPr>
              <a:t>)</a:t>
            </a:r>
            <a:r>
              <a:rPr lang="en-US" i="1" dirty="0">
                <a:effectLst/>
                <a:latin typeface="Times" pitchFamily="2" charset="0"/>
              </a:rPr>
              <a:t>, Hawaiian observatories </a:t>
            </a:r>
            <a:r>
              <a:rPr lang="en-US" i="1" dirty="0">
                <a:effectLst/>
                <a:latin typeface="Helvetica" pitchFamily="2" charset="0"/>
              </a:rPr>
              <a:t>(</a:t>
            </a:r>
            <a:r>
              <a:rPr lang="en-US" i="1" dirty="0">
                <a:effectLst/>
                <a:latin typeface="Times" pitchFamily="2" charset="0"/>
              </a:rPr>
              <a:t>20</a:t>
            </a:r>
            <a:r>
              <a:rPr lang="en-US" i="1" dirty="0">
                <a:effectLst/>
                <a:latin typeface="Helvetica" pitchFamily="2" charset="0"/>
              </a:rPr>
              <a:t>°</a:t>
            </a:r>
            <a:r>
              <a:rPr lang="en-US" i="1" dirty="0">
                <a:effectLst/>
                <a:latin typeface="Times" pitchFamily="2" charset="0"/>
              </a:rPr>
              <a:t>N</a:t>
            </a:r>
            <a:r>
              <a:rPr lang="en-US" i="1" dirty="0">
                <a:effectLst/>
                <a:latin typeface="Helvetica" pitchFamily="2" charset="0"/>
              </a:rPr>
              <a:t>)</a:t>
            </a:r>
            <a:r>
              <a:rPr lang="en-US" i="1" dirty="0">
                <a:effectLst/>
                <a:latin typeface="Times" pitchFamily="2" charset="0"/>
              </a:rPr>
              <a:t>, and the</a:t>
            </a:r>
            <a:endParaRPr lang="en-US" dirty="0">
              <a:effectLst/>
              <a:latin typeface="Times" pitchFamily="2" charset="0"/>
            </a:endParaRPr>
          </a:p>
          <a:p>
            <a:r>
              <a:rPr lang="en-US" i="1" dirty="0">
                <a:effectLst/>
                <a:latin typeface="Times" pitchFamily="2" charset="0"/>
              </a:rPr>
              <a:t>observatories of the U.S. Southwest </a:t>
            </a:r>
            <a:r>
              <a:rPr lang="en-US" i="1" dirty="0">
                <a:effectLst/>
                <a:latin typeface="Helvetica" pitchFamily="2" charset="0"/>
              </a:rPr>
              <a:t>(</a:t>
            </a:r>
            <a:r>
              <a:rPr lang="en-US" i="1" dirty="0">
                <a:effectLst/>
                <a:latin typeface="Times" pitchFamily="2" charset="0"/>
              </a:rPr>
              <a:t>34</a:t>
            </a:r>
            <a:r>
              <a:rPr lang="en-US" i="1" dirty="0">
                <a:effectLst/>
                <a:latin typeface="Helvetica" pitchFamily="2" charset="0"/>
              </a:rPr>
              <a:t>°</a:t>
            </a:r>
            <a:r>
              <a:rPr lang="en-US" i="1" dirty="0">
                <a:effectLst/>
                <a:latin typeface="Times" pitchFamily="2" charset="0"/>
              </a:rPr>
              <a:t>N</a:t>
            </a:r>
            <a:r>
              <a:rPr lang="en-US" i="1" dirty="0">
                <a:effectLst/>
                <a:latin typeface="Helvetica" pitchFamily="2" charset="0"/>
              </a:rPr>
              <a:t>)</a:t>
            </a:r>
            <a:r>
              <a:rPr lang="en-US" i="1" dirty="0">
                <a:effectLst/>
                <a:latin typeface="Times" pitchFamily="2" charset="0"/>
              </a:rPr>
              <a:t>. As in Figure </a:t>
            </a:r>
            <a:r>
              <a:rPr lang="en-US" i="1" dirty="0">
                <a:solidFill>
                  <a:srgbClr val="0000FF"/>
                </a:solidFill>
                <a:effectLst/>
                <a:latin typeface="Times" pitchFamily="2" charset="0"/>
              </a:rPr>
              <a:t>3</a:t>
            </a:r>
            <a:r>
              <a:rPr lang="en-US" i="1" dirty="0">
                <a:effectLst/>
                <a:latin typeface="Times" pitchFamily="2" charset="0"/>
              </a:rPr>
              <a:t>, the dashed line</a:t>
            </a:r>
            <a:endParaRPr lang="en-US" dirty="0">
              <a:effectLst/>
              <a:latin typeface="Times" pitchFamily="2" charset="0"/>
            </a:endParaRPr>
          </a:p>
          <a:p>
            <a:r>
              <a:rPr lang="en-US" i="1" dirty="0">
                <a:effectLst/>
                <a:latin typeface="Times" pitchFamily="2" charset="0"/>
              </a:rPr>
              <a:t>marks the time after which </a:t>
            </a:r>
            <a:r>
              <a:rPr lang="en-US" i="1" dirty="0" err="1">
                <a:effectLst/>
                <a:latin typeface="Times" pitchFamily="2" charset="0"/>
              </a:rPr>
              <a:t>Didymos</a:t>
            </a:r>
            <a:r>
              <a:rPr lang="en-US" i="1" dirty="0">
                <a:effectLst/>
                <a:latin typeface="Times" pitchFamily="2" charset="0"/>
              </a:rPr>
              <a:t> is fainter than V </a:t>
            </a:r>
            <a:r>
              <a:rPr lang="en-US" i="1" dirty="0">
                <a:effectLst/>
                <a:latin typeface="Helvetica" pitchFamily="2" charset="0"/>
              </a:rPr>
              <a:t>= </a:t>
            </a:r>
            <a:r>
              <a:rPr lang="en-US" i="1" dirty="0">
                <a:effectLst/>
                <a:latin typeface="Times" pitchFamily="2" charset="0"/>
              </a:rPr>
              <a:t>17.5, Early in the</a:t>
            </a:r>
            <a:endParaRPr lang="en-US" dirty="0">
              <a:effectLst/>
              <a:latin typeface="Times" pitchFamily="2" charset="0"/>
            </a:endParaRPr>
          </a:p>
          <a:p>
            <a:r>
              <a:rPr lang="en-US" i="1" dirty="0">
                <a:effectLst/>
                <a:latin typeface="Times" pitchFamily="2" charset="0"/>
              </a:rPr>
              <a:t>apparition, observations from Las Campanas </a:t>
            </a:r>
            <a:r>
              <a:rPr lang="en-US" i="1" dirty="0">
                <a:effectLst/>
                <a:latin typeface="Helvetica" pitchFamily="2" charset="0"/>
              </a:rPr>
              <a:t>(</a:t>
            </a:r>
            <a:r>
              <a:rPr lang="en-US" i="1" dirty="0">
                <a:effectLst/>
                <a:latin typeface="Times" pitchFamily="2" charset="0"/>
              </a:rPr>
              <a:t>and other observatories at similar</a:t>
            </a:r>
            <a:endParaRPr lang="en-US" dirty="0">
              <a:effectLst/>
              <a:latin typeface="Times" pitchFamily="2" charset="0"/>
            </a:endParaRPr>
          </a:p>
          <a:p>
            <a:r>
              <a:rPr lang="en-US" i="1" dirty="0">
                <a:effectLst/>
                <a:latin typeface="Times" pitchFamily="2" charset="0"/>
              </a:rPr>
              <a:t>southern latitudes</a:t>
            </a:r>
            <a:r>
              <a:rPr lang="en-US" i="1" dirty="0">
                <a:effectLst/>
                <a:latin typeface="Helvetica" pitchFamily="2" charset="0"/>
              </a:rPr>
              <a:t>) </a:t>
            </a:r>
            <a:r>
              <a:rPr lang="en-US" i="1" dirty="0">
                <a:effectLst/>
                <a:latin typeface="Times" pitchFamily="2" charset="0"/>
              </a:rPr>
              <a:t>are best, with </a:t>
            </a:r>
            <a:r>
              <a:rPr lang="en-US" i="1" dirty="0" err="1">
                <a:effectLst/>
                <a:latin typeface="Times" pitchFamily="2" charset="0"/>
              </a:rPr>
              <a:t>Didymos</a:t>
            </a:r>
            <a:r>
              <a:rPr lang="en-US" i="1" dirty="0">
                <a:effectLst/>
                <a:latin typeface="Times" pitchFamily="2" charset="0"/>
              </a:rPr>
              <a:t> spending long periods high in the</a:t>
            </a:r>
            <a:endParaRPr lang="en-US" dirty="0">
              <a:effectLst/>
              <a:latin typeface="Times" pitchFamily="2" charset="0"/>
            </a:endParaRPr>
          </a:p>
          <a:p>
            <a:r>
              <a:rPr lang="en-US" i="1" dirty="0">
                <a:effectLst/>
                <a:latin typeface="Times" pitchFamily="2" charset="0"/>
              </a:rPr>
              <a:t>sky. By late October, northern hemisphere observatories have observing</a:t>
            </a:r>
            <a:endParaRPr lang="en-US" dirty="0">
              <a:effectLst/>
              <a:latin typeface="Times" pitchFamily="2" charset="0"/>
            </a:endParaRPr>
          </a:p>
          <a:p>
            <a:r>
              <a:rPr lang="en-US" i="1" dirty="0">
                <a:effectLst/>
                <a:latin typeface="Times" pitchFamily="2" charset="0"/>
              </a:rPr>
              <a:t>circumstances as good as southern hemisphere locations and are better sites for</a:t>
            </a:r>
            <a:endParaRPr lang="en-US" dirty="0">
              <a:effectLst/>
              <a:latin typeface="Times" pitchFamily="2" charset="0"/>
            </a:endParaRPr>
          </a:p>
          <a:p>
            <a:r>
              <a:rPr lang="en-US" i="1" dirty="0" err="1">
                <a:effectLst/>
                <a:latin typeface="Times" pitchFamily="2" charset="0"/>
              </a:rPr>
              <a:t>Didymos</a:t>
            </a:r>
            <a:r>
              <a:rPr lang="en-US" i="1" dirty="0">
                <a:effectLst/>
                <a:latin typeface="Times" pitchFamily="2" charset="0"/>
              </a:rPr>
              <a:t> observations through late 2022 into early 2023.</a:t>
            </a:r>
            <a:endParaRPr lang="en-US" dirty="0">
              <a:effectLst/>
              <a:latin typeface="Times" pitchFamily="2" charset="0"/>
            </a:endParaRPr>
          </a:p>
        </p:txBody>
      </p:sp>
      <p:pic>
        <p:nvPicPr>
          <p:cNvPr id="5" name="Picture 4">
            <a:extLst>
              <a:ext uri="{FF2B5EF4-FFF2-40B4-BE49-F238E27FC236}">
                <a16:creationId xmlns:a16="http://schemas.microsoft.com/office/drawing/2014/main" id="{5D998772-6B6D-5A9B-9D27-DB4D61E5321F}"/>
              </a:ext>
            </a:extLst>
          </p:cNvPr>
          <p:cNvPicPr>
            <a:picLocks noChangeAspect="1"/>
          </p:cNvPicPr>
          <p:nvPr/>
        </p:nvPicPr>
        <p:blipFill>
          <a:blip r:embed="rId2"/>
          <a:stretch>
            <a:fillRect/>
          </a:stretch>
        </p:blipFill>
        <p:spPr>
          <a:xfrm>
            <a:off x="617329" y="0"/>
            <a:ext cx="5806659" cy="6341782"/>
          </a:xfrm>
          <a:prstGeom prst="rect">
            <a:avLst/>
          </a:prstGeom>
        </p:spPr>
      </p:pic>
    </p:spTree>
    <p:extLst>
      <p:ext uri="{BB962C8B-B14F-4D97-AF65-F5344CB8AC3E}">
        <p14:creationId xmlns:p14="http://schemas.microsoft.com/office/powerpoint/2010/main" val="3615846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0B408-0F66-F592-A20A-9A6D03372D2C}"/>
              </a:ext>
            </a:extLst>
          </p:cNvPr>
          <p:cNvPicPr>
            <a:picLocks noChangeAspect="1"/>
          </p:cNvPicPr>
          <p:nvPr/>
        </p:nvPicPr>
        <p:blipFill>
          <a:blip r:embed="rId2"/>
          <a:stretch>
            <a:fillRect/>
          </a:stretch>
        </p:blipFill>
        <p:spPr>
          <a:xfrm>
            <a:off x="609600" y="1578500"/>
            <a:ext cx="7772400" cy="5279500"/>
          </a:xfrm>
          <a:prstGeom prst="rect">
            <a:avLst/>
          </a:prstGeom>
        </p:spPr>
      </p:pic>
      <p:sp>
        <p:nvSpPr>
          <p:cNvPr id="5" name="TextBox 4">
            <a:extLst>
              <a:ext uri="{FF2B5EF4-FFF2-40B4-BE49-F238E27FC236}">
                <a16:creationId xmlns:a16="http://schemas.microsoft.com/office/drawing/2014/main" id="{E09D9DC3-0BA3-17C5-DCE8-2148558EEB7D}"/>
              </a:ext>
            </a:extLst>
          </p:cNvPr>
          <p:cNvSpPr txBox="1"/>
          <p:nvPr/>
        </p:nvSpPr>
        <p:spPr>
          <a:xfrm>
            <a:off x="3044190" y="216099"/>
            <a:ext cx="8751570" cy="1754326"/>
          </a:xfrm>
          <a:prstGeom prst="rect">
            <a:avLst/>
          </a:prstGeom>
          <a:noFill/>
        </p:spPr>
        <p:txBody>
          <a:bodyPr wrap="square">
            <a:spAutoFit/>
          </a:bodyPr>
          <a:lstStyle/>
          <a:p>
            <a:r>
              <a:rPr lang="en-US" i="1" dirty="0">
                <a:effectLst/>
                <a:latin typeface="Times" pitchFamily="2" charset="0"/>
              </a:rPr>
              <a:t>Figure 5. Schematic offset between the mutual events in the unperturbed </a:t>
            </a:r>
            <a:r>
              <a:rPr lang="en-US" i="1" dirty="0" err="1">
                <a:effectLst/>
                <a:latin typeface="Times" pitchFamily="2" charset="0"/>
              </a:rPr>
              <a:t>Didymos</a:t>
            </a:r>
            <a:r>
              <a:rPr lang="en-US" i="1" dirty="0">
                <a:effectLst/>
                <a:latin typeface="Times" pitchFamily="2" charset="0"/>
              </a:rPr>
              <a:t> system light curve and light curves from 73 s and 7-minute period changes, as seen</a:t>
            </a:r>
            <a:endParaRPr lang="en-US" dirty="0">
              <a:effectLst/>
              <a:latin typeface="Times" pitchFamily="2" charset="0"/>
            </a:endParaRPr>
          </a:p>
          <a:p>
            <a:r>
              <a:rPr lang="en-US" i="1" dirty="0">
                <a:effectLst/>
                <a:latin typeface="Times" pitchFamily="2" charset="0"/>
              </a:rPr>
              <a:t>15 orbits following a leading-side </a:t>
            </a:r>
            <a:r>
              <a:rPr lang="en-US" i="1" dirty="0">
                <a:effectLst/>
                <a:latin typeface="Helvetica" pitchFamily="2" charset="0"/>
              </a:rPr>
              <a:t>(“</a:t>
            </a:r>
            <a:r>
              <a:rPr lang="en-US" i="1" dirty="0">
                <a:effectLst/>
                <a:latin typeface="Times" pitchFamily="2" charset="0"/>
              </a:rPr>
              <a:t>head-on</a:t>
            </a:r>
            <a:r>
              <a:rPr lang="en-US" i="1" dirty="0">
                <a:effectLst/>
                <a:latin typeface="Helvetica" pitchFamily="2" charset="0"/>
              </a:rPr>
              <a:t>”) </a:t>
            </a:r>
            <a:r>
              <a:rPr lang="en-US" i="1" dirty="0">
                <a:effectLst/>
                <a:latin typeface="Times" pitchFamily="2" charset="0"/>
              </a:rPr>
              <a:t>DART impact. There is a roughly 18-minute difference between the timing of the mutual events of the unperturbed</a:t>
            </a:r>
            <a:endParaRPr lang="en-US" dirty="0">
              <a:effectLst/>
              <a:latin typeface="Times" pitchFamily="2" charset="0"/>
            </a:endParaRPr>
          </a:p>
          <a:p>
            <a:r>
              <a:rPr lang="en-US" i="1" dirty="0">
                <a:effectLst/>
                <a:latin typeface="Times" pitchFamily="2" charset="0"/>
              </a:rPr>
              <a:t>system and the minimum required 73 s period change case, easily detectable given expected data. The 7-minute period change leads to an even larger offset.</a:t>
            </a:r>
            <a:endParaRPr lang="en-US" dirty="0">
              <a:effectLst/>
              <a:latin typeface="Times" pitchFamily="2" charset="0"/>
            </a:endParaRPr>
          </a:p>
        </p:txBody>
      </p:sp>
    </p:spTree>
    <p:extLst>
      <p:ext uri="{BB962C8B-B14F-4D97-AF65-F5344CB8AC3E}">
        <p14:creationId xmlns:p14="http://schemas.microsoft.com/office/powerpoint/2010/main" val="334758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84292B8-483C-EBA6-AE1C-F4501AA25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50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C2FC2-6CB8-D81B-0DC5-4053158FB25A}"/>
              </a:ext>
            </a:extLst>
          </p:cNvPr>
          <p:cNvPicPr>
            <a:picLocks noChangeAspect="1"/>
          </p:cNvPicPr>
          <p:nvPr/>
        </p:nvPicPr>
        <p:blipFill>
          <a:blip r:embed="rId2"/>
          <a:stretch>
            <a:fillRect/>
          </a:stretch>
        </p:blipFill>
        <p:spPr>
          <a:xfrm>
            <a:off x="765810" y="160020"/>
            <a:ext cx="7620000" cy="5410200"/>
          </a:xfrm>
          <a:prstGeom prst="rect">
            <a:avLst/>
          </a:prstGeom>
        </p:spPr>
      </p:pic>
      <p:sp>
        <p:nvSpPr>
          <p:cNvPr id="4" name="TextBox 3">
            <a:extLst>
              <a:ext uri="{FF2B5EF4-FFF2-40B4-BE49-F238E27FC236}">
                <a16:creationId xmlns:a16="http://schemas.microsoft.com/office/drawing/2014/main" id="{B7BEDBEB-2C4C-E501-A69D-A3FC64AD685C}"/>
              </a:ext>
            </a:extLst>
          </p:cNvPr>
          <p:cNvSpPr txBox="1"/>
          <p:nvPr/>
        </p:nvSpPr>
        <p:spPr>
          <a:xfrm>
            <a:off x="8385810" y="442942"/>
            <a:ext cx="3478530" cy="4247317"/>
          </a:xfrm>
          <a:prstGeom prst="rect">
            <a:avLst/>
          </a:prstGeom>
          <a:noFill/>
        </p:spPr>
        <p:txBody>
          <a:bodyPr wrap="square">
            <a:spAutoFit/>
          </a:bodyPr>
          <a:lstStyle/>
          <a:p>
            <a:r>
              <a:rPr lang="en-US" i="1" dirty="0">
                <a:effectLst/>
                <a:latin typeface="Times" pitchFamily="2" charset="0"/>
              </a:rPr>
              <a:t>Figure 6. Possible scenarios post DART impact. </a:t>
            </a:r>
            <a:r>
              <a:rPr lang="en-US" i="1" dirty="0">
                <a:effectLst/>
                <a:latin typeface="Helvetica" pitchFamily="2" charset="0"/>
              </a:rPr>
              <a:t>(</a:t>
            </a:r>
            <a:r>
              <a:rPr lang="en-US" i="1" dirty="0">
                <a:effectLst/>
                <a:latin typeface="Times" pitchFamily="2" charset="0"/>
              </a:rPr>
              <a:t>A</a:t>
            </a:r>
            <a:r>
              <a:rPr lang="en-US" i="1" dirty="0">
                <a:effectLst/>
                <a:latin typeface="Helvetica" pitchFamily="2" charset="0"/>
              </a:rPr>
              <a:t>) </a:t>
            </a:r>
            <a:r>
              <a:rPr lang="en-US" i="1" dirty="0">
                <a:effectLst/>
                <a:latin typeface="Times" pitchFamily="2" charset="0"/>
              </a:rPr>
              <a:t>Slow-speed than counteract the momentum enhancement from the spacecraft, resulting in </a:t>
            </a:r>
            <a:r>
              <a:rPr lang="el-GR" i="1" dirty="0">
                <a:effectLst/>
                <a:latin typeface="Helvetica" pitchFamily="2" charset="0"/>
              </a:rPr>
              <a:t>β &lt; </a:t>
            </a:r>
            <a:r>
              <a:rPr lang="el-GR" i="1" dirty="0">
                <a:effectLst/>
                <a:latin typeface="Times" pitchFamily="2" charset="0"/>
              </a:rPr>
              <a:t>1.</a:t>
            </a:r>
            <a:r>
              <a:rPr lang="en-US" i="1" dirty="0">
                <a:latin typeface="Times" pitchFamily="2" charset="0"/>
              </a:rPr>
              <a:t> or inelastic collision adds DART</a:t>
            </a:r>
            <a:r>
              <a:rPr lang="en-US" i="1" dirty="0">
                <a:latin typeface="Helvetica" pitchFamily="2" charset="0"/>
              </a:rPr>
              <a:t>’</a:t>
            </a:r>
            <a:r>
              <a:rPr lang="en-US" i="1" dirty="0">
                <a:latin typeface="Times" pitchFamily="2" charset="0"/>
              </a:rPr>
              <a:t>s momentum to the asteroid, </a:t>
            </a:r>
            <a:r>
              <a:rPr lang="el-GR" i="1" dirty="0">
                <a:latin typeface="Helvetica" pitchFamily="2" charset="0"/>
              </a:rPr>
              <a:t>β = </a:t>
            </a:r>
            <a:r>
              <a:rPr lang="el-GR" i="1" dirty="0">
                <a:latin typeface="Times" pitchFamily="2" charset="0"/>
              </a:rPr>
              <a:t>1. </a:t>
            </a:r>
            <a:r>
              <a:rPr lang="el-GR" i="1" dirty="0">
                <a:latin typeface="Helvetica" pitchFamily="2" charset="0"/>
              </a:rPr>
              <a:t>(</a:t>
            </a:r>
            <a:r>
              <a:rPr lang="en-US" i="1" dirty="0">
                <a:latin typeface="Times" pitchFamily="2" charset="0"/>
              </a:rPr>
              <a:t>B</a:t>
            </a:r>
            <a:r>
              <a:rPr lang="en-US" i="1" dirty="0">
                <a:latin typeface="Helvetica" pitchFamily="2" charset="0"/>
              </a:rPr>
              <a:t>) </a:t>
            </a:r>
            <a:r>
              <a:rPr lang="en-US" i="1" dirty="0">
                <a:latin typeface="Times" pitchFamily="2" charset="0"/>
              </a:rPr>
              <a:t>Hypervelocity impact</a:t>
            </a:r>
            <a:endParaRPr lang="en-US" dirty="0">
              <a:latin typeface="Times" pitchFamily="2" charset="0"/>
            </a:endParaRPr>
          </a:p>
          <a:p>
            <a:r>
              <a:rPr lang="en-US" i="1" dirty="0">
                <a:latin typeface="Times" pitchFamily="2" charset="0"/>
              </a:rPr>
              <a:t>creates a crater and results in ejecta being thrown off asteroid, which acts to increase momentum of the asteroid system, </a:t>
            </a:r>
            <a:r>
              <a:rPr lang="el-GR" i="1" dirty="0">
                <a:latin typeface="Helvetica" pitchFamily="2" charset="0"/>
              </a:rPr>
              <a:t>β &gt; </a:t>
            </a:r>
            <a:r>
              <a:rPr lang="el-GR" i="1" dirty="0">
                <a:latin typeface="Times" pitchFamily="2" charset="0"/>
              </a:rPr>
              <a:t>1. </a:t>
            </a:r>
            <a:r>
              <a:rPr lang="el-GR" i="1" dirty="0">
                <a:latin typeface="Helvetica" pitchFamily="2" charset="0"/>
              </a:rPr>
              <a:t>(</a:t>
            </a:r>
            <a:r>
              <a:rPr lang="en-US" i="1" dirty="0">
                <a:latin typeface="Times" pitchFamily="2" charset="0"/>
              </a:rPr>
              <a:t>C</a:t>
            </a:r>
            <a:r>
              <a:rPr lang="en-US" i="1" dirty="0">
                <a:latin typeface="Helvetica" pitchFamily="2" charset="0"/>
              </a:rPr>
              <a:t>) </a:t>
            </a:r>
            <a:r>
              <a:rPr lang="en-US" i="1" dirty="0">
                <a:latin typeface="Times" pitchFamily="2" charset="0"/>
              </a:rPr>
              <a:t>In a very unlikely case, spallation</a:t>
            </a:r>
            <a:endParaRPr lang="en-US" dirty="0">
              <a:latin typeface="Times" pitchFamily="2" charset="0"/>
            </a:endParaRPr>
          </a:p>
          <a:p>
            <a:r>
              <a:rPr lang="en-US" i="1" dirty="0">
                <a:latin typeface="Times" pitchFamily="2" charset="0"/>
              </a:rPr>
              <a:t>on the backside of the asteroid after the collision could act to more </a:t>
            </a:r>
            <a:endParaRPr lang="el-GR" dirty="0">
              <a:effectLst/>
              <a:latin typeface="Times" pitchFamily="2" charset="0"/>
            </a:endParaRPr>
          </a:p>
        </p:txBody>
      </p:sp>
    </p:spTree>
    <p:extLst>
      <p:ext uri="{BB962C8B-B14F-4D97-AF65-F5344CB8AC3E}">
        <p14:creationId xmlns:p14="http://schemas.microsoft.com/office/powerpoint/2010/main" val="46935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5D7B3-72AD-64B3-6ECE-D0B0B2425C02}"/>
              </a:ext>
            </a:extLst>
          </p:cNvPr>
          <p:cNvSpPr txBox="1"/>
          <p:nvPr/>
        </p:nvSpPr>
        <p:spPr>
          <a:xfrm>
            <a:off x="1314450" y="359956"/>
            <a:ext cx="8858250" cy="2308324"/>
          </a:xfrm>
          <a:prstGeom prst="rect">
            <a:avLst/>
          </a:prstGeom>
          <a:noFill/>
        </p:spPr>
        <p:txBody>
          <a:bodyPr wrap="square">
            <a:spAutoFit/>
          </a:bodyPr>
          <a:lstStyle/>
          <a:p>
            <a:r>
              <a:rPr lang="en-US" sz="2400" i="1" dirty="0">
                <a:effectLst/>
                <a:latin typeface="Times" pitchFamily="2" charset="0"/>
              </a:rPr>
              <a:t>The mutual orbit period of </a:t>
            </a:r>
            <a:r>
              <a:rPr lang="en-US" sz="2400" i="1" dirty="0" err="1">
                <a:effectLst/>
                <a:latin typeface="Times" pitchFamily="2" charset="0"/>
              </a:rPr>
              <a:t>Dimorphos</a:t>
            </a:r>
            <a:r>
              <a:rPr lang="en-US" sz="2400" i="1" dirty="0">
                <a:effectLst/>
                <a:latin typeface="Times" pitchFamily="2" charset="0"/>
              </a:rPr>
              <a:t> and</a:t>
            </a:r>
            <a:endParaRPr lang="en-US" sz="2400" dirty="0">
              <a:effectLst/>
              <a:latin typeface="Times" pitchFamily="2" charset="0"/>
            </a:endParaRPr>
          </a:p>
          <a:p>
            <a:r>
              <a:rPr lang="en-US" sz="2400" i="1" dirty="0">
                <a:effectLst/>
                <a:latin typeface="Times" pitchFamily="2" charset="0"/>
              </a:rPr>
              <a:t>the sizes of the system components give a density for the</a:t>
            </a:r>
            <a:endParaRPr lang="en-US" sz="2400" dirty="0">
              <a:effectLst/>
              <a:latin typeface="Times" pitchFamily="2" charset="0"/>
            </a:endParaRPr>
          </a:p>
          <a:p>
            <a:r>
              <a:rPr lang="en-US" sz="2400" i="1" dirty="0">
                <a:effectLst/>
                <a:latin typeface="Times" pitchFamily="2" charset="0"/>
              </a:rPr>
              <a:t>system of 2170 </a:t>
            </a:r>
            <a:r>
              <a:rPr lang="en-US" sz="2400" i="1" dirty="0">
                <a:effectLst/>
                <a:latin typeface="Helvetica" pitchFamily="2" charset="0"/>
              </a:rPr>
              <a:t>± </a:t>
            </a:r>
            <a:r>
              <a:rPr lang="en-US" sz="2400" i="1" dirty="0">
                <a:effectLst/>
                <a:latin typeface="Times" pitchFamily="2" charset="0"/>
              </a:rPr>
              <a:t>350 kg m</a:t>
            </a:r>
            <a:r>
              <a:rPr lang="en-US" sz="2400" i="1" dirty="0">
                <a:effectLst/>
                <a:latin typeface="Helvetica" pitchFamily="2" charset="0"/>
              </a:rPr>
              <a:t>−</a:t>
            </a:r>
            <a:r>
              <a:rPr lang="en-US" sz="2400" i="1" dirty="0">
                <a:effectLst/>
                <a:latin typeface="Times" pitchFamily="2" charset="0"/>
              </a:rPr>
              <a:t>3 and an implied porosity of</a:t>
            </a:r>
            <a:endParaRPr lang="en-US" sz="2400" dirty="0">
              <a:effectLst/>
              <a:latin typeface="Times" pitchFamily="2" charset="0"/>
            </a:endParaRPr>
          </a:p>
          <a:p>
            <a:r>
              <a:rPr lang="en-US" sz="2400" i="1" dirty="0">
                <a:effectLst/>
                <a:latin typeface="Times" pitchFamily="2" charset="0"/>
              </a:rPr>
              <a:t>38% </a:t>
            </a:r>
            <a:r>
              <a:rPr lang="en-US" sz="2400" i="1" dirty="0">
                <a:effectLst/>
                <a:latin typeface="Helvetica" pitchFamily="2" charset="0"/>
              </a:rPr>
              <a:t>± </a:t>
            </a:r>
            <a:r>
              <a:rPr lang="en-US" sz="2400" i="1" dirty="0">
                <a:effectLst/>
                <a:latin typeface="Times" pitchFamily="2" charset="0"/>
              </a:rPr>
              <a:t>6% </a:t>
            </a:r>
            <a:r>
              <a:rPr lang="en-US" sz="2400" i="1" dirty="0">
                <a:effectLst/>
                <a:latin typeface="Helvetica" pitchFamily="2" charset="0"/>
              </a:rPr>
              <a:t>(</a:t>
            </a:r>
            <a:r>
              <a:rPr lang="en-US" sz="2400" i="1" dirty="0">
                <a:effectLst/>
                <a:latin typeface="Times" pitchFamily="2" charset="0"/>
              </a:rPr>
              <a:t>Naidu et al. </a:t>
            </a:r>
            <a:r>
              <a:rPr lang="en-US" sz="2400" i="1" dirty="0">
                <a:solidFill>
                  <a:srgbClr val="0000FF"/>
                </a:solidFill>
                <a:effectLst/>
                <a:latin typeface="Times" pitchFamily="2" charset="0"/>
              </a:rPr>
              <a:t>2020a</a:t>
            </a:r>
            <a:r>
              <a:rPr lang="en-US" sz="2400" i="1" dirty="0">
                <a:effectLst/>
                <a:latin typeface="Helvetica" pitchFamily="2" charset="0"/>
              </a:rPr>
              <a:t>)</a:t>
            </a:r>
            <a:r>
              <a:rPr lang="en-US" sz="2400" i="1" dirty="0">
                <a:effectLst/>
                <a:latin typeface="Times" pitchFamily="2" charset="0"/>
              </a:rPr>
              <a:t>,</a:t>
            </a:r>
          </a:p>
          <a:p>
            <a:endParaRPr lang="en-US" sz="2400" i="1" dirty="0">
              <a:latin typeface="Times" pitchFamily="2" charset="0"/>
            </a:endParaRPr>
          </a:p>
          <a:p>
            <a:r>
              <a:rPr lang="en-US" sz="2400" i="1" dirty="0">
                <a:effectLst/>
                <a:latin typeface="Times" pitchFamily="2" charset="0"/>
              </a:rPr>
              <a:t>The densities ar</a:t>
            </a:r>
            <a:r>
              <a:rPr lang="en-US" sz="2400" i="1" dirty="0">
                <a:latin typeface="Times" pitchFamily="2" charset="0"/>
              </a:rPr>
              <a:t>e assumed to be the same for the two objects. </a:t>
            </a:r>
            <a:endParaRPr lang="en-US" sz="2400" dirty="0">
              <a:effectLst/>
              <a:latin typeface="Times" pitchFamily="2" charset="0"/>
            </a:endParaRPr>
          </a:p>
        </p:txBody>
      </p:sp>
    </p:spTree>
    <p:extLst>
      <p:ext uri="{BB962C8B-B14F-4D97-AF65-F5344CB8AC3E}">
        <p14:creationId xmlns:p14="http://schemas.microsoft.com/office/powerpoint/2010/main" val="67744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A88562-28FF-2B9F-46FB-FB39B7D069AA}"/>
              </a:ext>
            </a:extLst>
          </p:cNvPr>
          <p:cNvSpPr txBox="1"/>
          <p:nvPr/>
        </p:nvSpPr>
        <p:spPr>
          <a:xfrm>
            <a:off x="1106129" y="516194"/>
            <a:ext cx="8037871" cy="6370975"/>
          </a:xfrm>
          <a:prstGeom prst="rect">
            <a:avLst/>
          </a:prstGeom>
          <a:noFill/>
        </p:spPr>
        <p:txBody>
          <a:bodyPr wrap="square">
            <a:spAutoFit/>
          </a:bodyPr>
          <a:lstStyle/>
          <a:p>
            <a:r>
              <a:rPr lang="en-US" sz="2400" b="1" dirty="0"/>
              <a:t>DART Impactor</a:t>
            </a:r>
          </a:p>
          <a:p>
            <a:r>
              <a:rPr lang="en-US" sz="2400" dirty="0"/>
              <a:t>DART is a low-cost spacecraft. The main structure of the spacecraft is a box with dimensions of roughly </a:t>
            </a:r>
            <a:r>
              <a:rPr lang="en-US" sz="2400" dirty="0">
                <a:highlight>
                  <a:srgbClr val="FFFF00"/>
                </a:highlight>
              </a:rPr>
              <a:t>1.2 × 1.3 × 1.3 meters (3.9 × 4.3 × 4.3 feet), </a:t>
            </a:r>
            <a:r>
              <a:rPr lang="en-US" sz="2400" dirty="0"/>
              <a:t>from which other structures extend to result in measurements of roughly 1.8 meters (5.9 feet) in width, 1.9 meters (6.2 feet) in length, and 2.6 meters (8.5 feet) in height. The spacecraft has two very large solar arrays that when fully deployed are each 8.5 meters (27.9 feet) long. DART navigated to crash itself into </a:t>
            </a:r>
            <a:r>
              <a:rPr lang="en-US" sz="2400" dirty="0" err="1"/>
              <a:t>Dimorphos</a:t>
            </a:r>
            <a:r>
              <a:rPr lang="en-US" sz="2400" dirty="0"/>
              <a:t> at a speed of </a:t>
            </a:r>
            <a:r>
              <a:rPr lang="en-US" sz="2400" dirty="0">
                <a:highlight>
                  <a:srgbClr val="FFFF00"/>
                </a:highlight>
              </a:rPr>
              <a:t>approximately 6.1 kilometers (3.8 miles) per second</a:t>
            </a:r>
            <a:r>
              <a:rPr lang="en-US" sz="2400" dirty="0"/>
              <a:t>. The total mass of the DART spacecraft was approximately 1,345 pounds (610 kilograms) at launch and roughly 1260 pounds </a:t>
            </a:r>
            <a:r>
              <a:rPr lang="en-US" sz="2400" dirty="0">
                <a:highlight>
                  <a:srgbClr val="FFFF00"/>
                </a:highlight>
              </a:rPr>
              <a:t>(570 kilograms) </a:t>
            </a:r>
            <a:r>
              <a:rPr lang="en-US" sz="2400" dirty="0"/>
              <a:t>at impact. DART carries both hydrazine propellant (about 110 pounds, or 50 kilograms) for spacecraft maneuvers and attitude control, and xenon (about 130 pounds, or 60 kilograms) to operate the ion propulsion technology demonstration engine.</a:t>
            </a:r>
          </a:p>
        </p:txBody>
      </p:sp>
    </p:spTree>
    <p:extLst>
      <p:ext uri="{BB962C8B-B14F-4D97-AF65-F5344CB8AC3E}">
        <p14:creationId xmlns:p14="http://schemas.microsoft.com/office/powerpoint/2010/main" val="190672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a:hlinkClick r:id="rId2"/>
            <a:extLst>
              <a:ext uri="{FF2B5EF4-FFF2-40B4-BE49-F238E27FC236}">
                <a16:creationId xmlns:a16="http://schemas.microsoft.com/office/drawing/2014/main" id="{2C6BFE6F-C1A9-0A1C-168D-E47EAE880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7" y="393065"/>
            <a:ext cx="10385425" cy="607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49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9B7125-CCF9-2F8B-C683-BAC25DCC5FB2}"/>
              </a:ext>
            </a:extLst>
          </p:cNvPr>
          <p:cNvSpPr txBox="1"/>
          <p:nvPr/>
        </p:nvSpPr>
        <p:spPr>
          <a:xfrm>
            <a:off x="589936" y="5121277"/>
            <a:ext cx="9807678" cy="1477328"/>
          </a:xfrm>
          <a:prstGeom prst="rect">
            <a:avLst/>
          </a:prstGeom>
          <a:noFill/>
        </p:spPr>
        <p:txBody>
          <a:bodyPr wrap="square">
            <a:spAutoFit/>
          </a:bodyPr>
          <a:lstStyle/>
          <a:p>
            <a:r>
              <a:rPr lang="en-US" dirty="0">
                <a:hlinkClick r:id="rId2" tooltip="L chondrite"/>
              </a:rPr>
              <a:t>L chondrites</a:t>
            </a:r>
            <a:r>
              <a:rPr lang="en-US" dirty="0"/>
              <a:t> have low total iron contents (including 7–11% Fe-Ni metal by mass). ~46% of ordinary chondrite falls belong to this group, which makes them the most common type of meteorite to fall on Earth. </a:t>
            </a:r>
            <a:r>
              <a:rPr lang="en-US" dirty="0">
                <a:hlinkClick r:id="rId3" tooltip="LL chondrite"/>
              </a:rPr>
              <a:t>LL chondrites</a:t>
            </a:r>
            <a:r>
              <a:rPr lang="en-US" dirty="0"/>
              <a:t> have low total iron and low metal contents (3–5% Fe-Ni metal by mass of which 2% is metallic Fe and they also contain </a:t>
            </a:r>
            <a:r>
              <a:rPr lang="en-US" dirty="0" err="1"/>
              <a:t>bronzite</a:t>
            </a:r>
            <a:r>
              <a:rPr lang="en-US" dirty="0"/>
              <a:t>, </a:t>
            </a:r>
            <a:r>
              <a:rPr lang="en-US" dirty="0">
                <a:hlinkClick r:id="rId4" tooltip="Oligoclase"/>
              </a:rPr>
              <a:t>oligoclase</a:t>
            </a:r>
            <a:r>
              <a:rPr lang="en-US" dirty="0"/>
              <a:t> and olivine).</a:t>
            </a:r>
            <a:r>
              <a:rPr lang="en-US" baseline="30000" dirty="0">
                <a:hlinkClick r:id="rId5"/>
              </a:rPr>
              <a:t>[17]</a:t>
            </a:r>
            <a:r>
              <a:rPr lang="en-US" dirty="0"/>
              <a:t> Only 1 in 10 ordinary chondrite falls belong to this group.</a:t>
            </a:r>
          </a:p>
        </p:txBody>
      </p:sp>
      <p:sp>
        <p:nvSpPr>
          <p:cNvPr id="4" name="TextBox 3">
            <a:extLst>
              <a:ext uri="{FF2B5EF4-FFF2-40B4-BE49-F238E27FC236}">
                <a16:creationId xmlns:a16="http://schemas.microsoft.com/office/drawing/2014/main" id="{B7A63AF8-BBE4-D3C1-5950-427B370206D4}"/>
              </a:ext>
            </a:extLst>
          </p:cNvPr>
          <p:cNvSpPr txBox="1"/>
          <p:nvPr/>
        </p:nvSpPr>
        <p:spPr>
          <a:xfrm>
            <a:off x="589936" y="4586748"/>
            <a:ext cx="4295728" cy="369332"/>
          </a:xfrm>
          <a:prstGeom prst="rect">
            <a:avLst/>
          </a:prstGeom>
          <a:noFill/>
        </p:spPr>
        <p:txBody>
          <a:bodyPr wrap="none" rtlCol="0">
            <a:spAutoFit/>
          </a:bodyPr>
          <a:lstStyle/>
          <a:p>
            <a:r>
              <a:rPr lang="en-US" dirty="0" err="1"/>
              <a:t>Didymos</a:t>
            </a:r>
            <a:r>
              <a:rPr lang="en-US" dirty="0"/>
              <a:t> composition like an L/LL Chondrite</a:t>
            </a:r>
          </a:p>
        </p:txBody>
      </p:sp>
      <p:pic>
        <p:nvPicPr>
          <p:cNvPr id="3074" name="Picture 2">
            <a:extLst>
              <a:ext uri="{FF2B5EF4-FFF2-40B4-BE49-F238E27FC236}">
                <a16:creationId xmlns:a16="http://schemas.microsoft.com/office/drawing/2014/main" id="{274C651C-198E-391F-D897-027918901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288" y="108361"/>
            <a:ext cx="5012916" cy="5012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F0A339-A02F-0BC0-E9D5-AF2FF3C9957F}"/>
              </a:ext>
            </a:extLst>
          </p:cNvPr>
          <p:cNvPicPr>
            <a:picLocks noChangeAspect="1"/>
          </p:cNvPicPr>
          <p:nvPr/>
        </p:nvPicPr>
        <p:blipFill>
          <a:blip r:embed="rId7"/>
          <a:stretch>
            <a:fillRect/>
          </a:stretch>
        </p:blipFill>
        <p:spPr>
          <a:xfrm>
            <a:off x="245016" y="0"/>
            <a:ext cx="5012916" cy="5236360"/>
          </a:xfrm>
          <a:prstGeom prst="rect">
            <a:avLst/>
          </a:prstGeom>
        </p:spPr>
      </p:pic>
    </p:spTree>
    <p:extLst>
      <p:ext uri="{BB962C8B-B14F-4D97-AF65-F5344CB8AC3E}">
        <p14:creationId xmlns:p14="http://schemas.microsoft.com/office/powerpoint/2010/main" val="55207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43E5CF-CBCA-F6D4-443F-1754C9C657F4}"/>
              </a:ext>
            </a:extLst>
          </p:cNvPr>
          <p:cNvSpPr txBox="1"/>
          <p:nvPr/>
        </p:nvSpPr>
        <p:spPr>
          <a:xfrm>
            <a:off x="1622323" y="394691"/>
            <a:ext cx="9394722" cy="5262979"/>
          </a:xfrm>
          <a:prstGeom prst="rect">
            <a:avLst/>
          </a:prstGeom>
          <a:noFill/>
        </p:spPr>
        <p:txBody>
          <a:bodyPr wrap="square">
            <a:spAutoFit/>
          </a:bodyPr>
          <a:lstStyle/>
          <a:p>
            <a:r>
              <a:rPr lang="en-US" sz="2400" i="1" dirty="0">
                <a:effectLst/>
                <a:latin typeface="Times" pitchFamily="2" charset="0"/>
              </a:rPr>
              <a:t>1. DART-1. DART shall </a:t>
            </a:r>
            <a:r>
              <a:rPr lang="en-US" sz="2400" i="1" dirty="0">
                <a:effectLst/>
                <a:highlight>
                  <a:srgbClr val="FFFF00"/>
                </a:highlight>
                <a:latin typeface="Times" pitchFamily="2" charset="0"/>
              </a:rPr>
              <a:t>intercept</a:t>
            </a:r>
            <a:r>
              <a:rPr lang="en-US" sz="2400" i="1" dirty="0">
                <a:effectLst/>
                <a:latin typeface="Times" pitchFamily="2" charset="0"/>
              </a:rPr>
              <a:t> the secondary member of</a:t>
            </a:r>
            <a:endParaRPr lang="en-US" sz="2400" dirty="0">
              <a:effectLst/>
              <a:latin typeface="Times" pitchFamily="2" charset="0"/>
            </a:endParaRPr>
          </a:p>
          <a:p>
            <a:r>
              <a:rPr lang="en-US" sz="2400" i="1" dirty="0">
                <a:effectLst/>
                <a:latin typeface="Times" pitchFamily="2" charset="0"/>
              </a:rPr>
              <a:t>the binary asteroid </a:t>
            </a:r>
            <a:r>
              <a:rPr lang="en-US" sz="2400" i="1" dirty="0">
                <a:effectLst/>
                <a:latin typeface="Helvetica" pitchFamily="2" charset="0"/>
              </a:rPr>
              <a:t>(</a:t>
            </a:r>
            <a:r>
              <a:rPr lang="en-US" sz="2400" i="1" dirty="0">
                <a:effectLst/>
                <a:latin typeface="Times" pitchFamily="2" charset="0"/>
              </a:rPr>
              <a:t>65803</a:t>
            </a:r>
            <a:r>
              <a:rPr lang="en-US" sz="2400" i="1" dirty="0">
                <a:effectLst/>
                <a:latin typeface="Helvetica" pitchFamily="2" charset="0"/>
              </a:rPr>
              <a:t>) </a:t>
            </a:r>
            <a:r>
              <a:rPr lang="en-US" sz="2400" i="1" dirty="0" err="1">
                <a:effectLst/>
                <a:latin typeface="Times" pitchFamily="2" charset="0"/>
              </a:rPr>
              <a:t>Didymos</a:t>
            </a:r>
            <a:r>
              <a:rPr lang="en-US" sz="2400" i="1" dirty="0">
                <a:effectLst/>
                <a:latin typeface="Times" pitchFamily="2" charset="0"/>
              </a:rPr>
              <a:t> as a kinetic</a:t>
            </a:r>
            <a:endParaRPr lang="en-US" sz="2400" dirty="0">
              <a:effectLst/>
              <a:latin typeface="Times" pitchFamily="2" charset="0"/>
            </a:endParaRPr>
          </a:p>
          <a:p>
            <a:r>
              <a:rPr lang="en-US" sz="2400" i="1" dirty="0">
                <a:effectLst/>
                <a:latin typeface="Times" pitchFamily="2" charset="0"/>
              </a:rPr>
              <a:t>impactor spacecraft during its 2022 September</a:t>
            </a:r>
            <a:r>
              <a:rPr lang="en-US" sz="2400" i="1" dirty="0">
                <a:effectLst/>
                <a:latin typeface="Helvetica" pitchFamily="2" charset="0"/>
              </a:rPr>
              <a:t>–</a:t>
            </a:r>
            <a:r>
              <a:rPr lang="en-US" sz="2400" i="1" dirty="0">
                <a:effectLst/>
                <a:latin typeface="Times" pitchFamily="2" charset="0"/>
              </a:rPr>
              <a:t>October</a:t>
            </a:r>
            <a:endParaRPr lang="en-US" sz="2400" dirty="0">
              <a:effectLst/>
              <a:latin typeface="Times" pitchFamily="2" charset="0"/>
            </a:endParaRPr>
          </a:p>
          <a:p>
            <a:r>
              <a:rPr lang="en-US" sz="2400" i="1" dirty="0">
                <a:effectLst/>
                <a:latin typeface="Times" pitchFamily="2" charset="0"/>
              </a:rPr>
              <a:t>close approach to Earth.</a:t>
            </a:r>
          </a:p>
          <a:p>
            <a:endParaRPr lang="en-US" sz="2400" dirty="0">
              <a:effectLst/>
              <a:latin typeface="Times" pitchFamily="2" charset="0"/>
            </a:endParaRPr>
          </a:p>
          <a:p>
            <a:r>
              <a:rPr lang="en-US" sz="2400" i="1" dirty="0">
                <a:effectLst/>
                <a:latin typeface="Times" pitchFamily="2" charset="0"/>
              </a:rPr>
              <a:t>2. DART-2. The DART impact on the secondary member of</a:t>
            </a:r>
            <a:endParaRPr lang="en-US" sz="2400" dirty="0">
              <a:effectLst/>
              <a:latin typeface="Times" pitchFamily="2" charset="0"/>
            </a:endParaRPr>
          </a:p>
          <a:p>
            <a:r>
              <a:rPr lang="en-US" sz="2400" i="1" dirty="0">
                <a:effectLst/>
                <a:latin typeface="Times" pitchFamily="2" charset="0"/>
              </a:rPr>
              <a:t>the </a:t>
            </a:r>
            <a:r>
              <a:rPr lang="en-US" sz="2400" i="1" dirty="0" err="1">
                <a:effectLst/>
                <a:latin typeface="Times" pitchFamily="2" charset="0"/>
              </a:rPr>
              <a:t>Didymos</a:t>
            </a:r>
            <a:r>
              <a:rPr lang="en-US" sz="2400" i="1" dirty="0">
                <a:effectLst/>
                <a:latin typeface="Times" pitchFamily="2" charset="0"/>
              </a:rPr>
              <a:t> system shall cause at least a </a:t>
            </a:r>
            <a:r>
              <a:rPr lang="en-US" sz="2400" i="1" dirty="0">
                <a:effectLst/>
                <a:highlight>
                  <a:srgbClr val="FFFF00"/>
                </a:highlight>
                <a:latin typeface="Times" pitchFamily="2" charset="0"/>
              </a:rPr>
              <a:t>73 s change </a:t>
            </a:r>
            <a:r>
              <a:rPr lang="en-US" sz="2400" i="1" dirty="0">
                <a:effectLst/>
                <a:latin typeface="Times" pitchFamily="2" charset="0"/>
              </a:rPr>
              <a:t>in</a:t>
            </a:r>
            <a:endParaRPr lang="en-US" sz="2400" dirty="0">
              <a:effectLst/>
              <a:latin typeface="Times" pitchFamily="2" charset="0"/>
            </a:endParaRPr>
          </a:p>
          <a:p>
            <a:r>
              <a:rPr lang="en-US" sz="2400" i="1" dirty="0">
                <a:effectLst/>
                <a:latin typeface="Times" pitchFamily="2" charset="0"/>
              </a:rPr>
              <a:t>the binary orbital period.</a:t>
            </a:r>
          </a:p>
          <a:p>
            <a:endParaRPr lang="en-US" sz="2400" dirty="0">
              <a:effectLst/>
              <a:latin typeface="Times" pitchFamily="2" charset="0"/>
            </a:endParaRPr>
          </a:p>
          <a:p>
            <a:r>
              <a:rPr lang="en-US" sz="2400" i="1" dirty="0">
                <a:effectLst/>
                <a:latin typeface="Times" pitchFamily="2" charset="0"/>
              </a:rPr>
              <a:t>3. DART-3. The DART project </a:t>
            </a:r>
            <a:r>
              <a:rPr lang="en-US" sz="2400" i="1" dirty="0">
                <a:effectLst/>
                <a:highlight>
                  <a:srgbClr val="FFFF00"/>
                </a:highlight>
                <a:latin typeface="Times" pitchFamily="2" charset="0"/>
              </a:rPr>
              <a:t>shall characterize the binary</a:t>
            </a:r>
            <a:endParaRPr lang="en-US" sz="2400" dirty="0">
              <a:effectLst/>
              <a:highlight>
                <a:srgbClr val="FFFF00"/>
              </a:highlight>
              <a:latin typeface="Times" pitchFamily="2" charset="0"/>
            </a:endParaRPr>
          </a:p>
          <a:p>
            <a:r>
              <a:rPr lang="en-US" sz="2400" i="1" dirty="0">
                <a:effectLst/>
                <a:highlight>
                  <a:srgbClr val="FFFF00"/>
                </a:highlight>
                <a:latin typeface="Times" pitchFamily="2" charset="0"/>
              </a:rPr>
              <a:t>orbit with suf</a:t>
            </a:r>
            <a:r>
              <a:rPr lang="en-US" sz="2400" i="1" dirty="0">
                <a:effectLst/>
                <a:highlight>
                  <a:srgbClr val="FFFF00"/>
                </a:highlight>
                <a:latin typeface="Helvetica" pitchFamily="2" charset="0"/>
              </a:rPr>
              <a:t>fi</a:t>
            </a:r>
            <a:r>
              <a:rPr lang="en-US" sz="2400" i="1" dirty="0">
                <a:effectLst/>
                <a:highlight>
                  <a:srgbClr val="FFFF00"/>
                </a:highlight>
                <a:latin typeface="Times" pitchFamily="2" charset="0"/>
              </a:rPr>
              <a:t>cient accuracy</a:t>
            </a:r>
            <a:r>
              <a:rPr lang="en-US" sz="2400" i="1" dirty="0">
                <a:effectLst/>
                <a:latin typeface="Times" pitchFamily="2" charset="0"/>
              </a:rPr>
              <a:t> by obtaining ground-based</a:t>
            </a:r>
            <a:endParaRPr lang="en-US" sz="2400" dirty="0">
              <a:effectLst/>
              <a:latin typeface="Times" pitchFamily="2" charset="0"/>
            </a:endParaRPr>
          </a:p>
          <a:p>
            <a:r>
              <a:rPr lang="en-US" sz="2400" i="1" dirty="0">
                <a:effectLst/>
                <a:latin typeface="Times" pitchFamily="2" charset="0"/>
              </a:rPr>
              <a:t>observations of the </a:t>
            </a:r>
            <a:r>
              <a:rPr lang="en-US" sz="2400" i="1" dirty="0" err="1">
                <a:effectLst/>
                <a:latin typeface="Times" pitchFamily="2" charset="0"/>
              </a:rPr>
              <a:t>Didymos</a:t>
            </a:r>
            <a:r>
              <a:rPr lang="en-US" sz="2400" i="1" dirty="0">
                <a:effectLst/>
                <a:latin typeface="Times" pitchFamily="2" charset="0"/>
              </a:rPr>
              <a:t> system before and after</a:t>
            </a:r>
            <a:endParaRPr lang="en-US" sz="2400" dirty="0">
              <a:effectLst/>
              <a:latin typeface="Times" pitchFamily="2" charset="0"/>
            </a:endParaRPr>
          </a:p>
          <a:p>
            <a:r>
              <a:rPr lang="en-US" sz="2400" i="1" dirty="0">
                <a:effectLst/>
                <a:latin typeface="Times" pitchFamily="2" charset="0"/>
              </a:rPr>
              <a:t>spacecraft impact </a:t>
            </a:r>
            <a:r>
              <a:rPr lang="en-US" sz="2400" i="1" dirty="0">
                <a:effectLst/>
                <a:highlight>
                  <a:srgbClr val="FFFF00"/>
                </a:highlight>
                <a:latin typeface="Times" pitchFamily="2" charset="0"/>
              </a:rPr>
              <a:t>to measure the change in the binary</a:t>
            </a:r>
            <a:endParaRPr lang="en-US" sz="2400" dirty="0">
              <a:effectLst/>
              <a:highlight>
                <a:srgbClr val="FFFF00"/>
              </a:highlight>
              <a:latin typeface="Times" pitchFamily="2" charset="0"/>
            </a:endParaRPr>
          </a:p>
          <a:p>
            <a:r>
              <a:rPr lang="en-US" sz="2400" i="1" dirty="0">
                <a:effectLst/>
                <a:highlight>
                  <a:srgbClr val="FFFF00"/>
                </a:highlight>
                <a:latin typeface="Times" pitchFamily="2" charset="0"/>
              </a:rPr>
              <a:t>orbital period to within 7.3 s </a:t>
            </a:r>
            <a:r>
              <a:rPr lang="en-US" sz="2400" i="1" dirty="0">
                <a:effectLst/>
                <a:highlight>
                  <a:srgbClr val="FFFF00"/>
                </a:highlight>
                <a:latin typeface="Helvetica" pitchFamily="2" charset="0"/>
              </a:rPr>
              <a:t>(</a:t>
            </a:r>
            <a:r>
              <a:rPr lang="en-US" sz="2400" i="1" dirty="0">
                <a:effectLst/>
                <a:highlight>
                  <a:srgbClr val="FFFF00"/>
                </a:highlight>
                <a:latin typeface="Times" pitchFamily="2" charset="0"/>
              </a:rPr>
              <a:t>1</a:t>
            </a:r>
            <a:r>
              <a:rPr lang="el-GR" sz="2400" i="1" dirty="0">
                <a:effectLst/>
                <a:highlight>
                  <a:srgbClr val="FFFF00"/>
                </a:highlight>
                <a:latin typeface="Helvetica" pitchFamily="2" charset="0"/>
              </a:rPr>
              <a:t>σ </a:t>
            </a:r>
            <a:r>
              <a:rPr lang="en-US" sz="2400" i="1" dirty="0">
                <a:effectLst/>
                <a:highlight>
                  <a:srgbClr val="FFFF00"/>
                </a:highlight>
                <a:latin typeface="Times" pitchFamily="2" charset="0"/>
              </a:rPr>
              <a:t>con</a:t>
            </a:r>
            <a:r>
              <a:rPr lang="en-US" sz="2400" i="1" dirty="0">
                <a:effectLst/>
                <a:highlight>
                  <a:srgbClr val="FFFF00"/>
                </a:highlight>
                <a:latin typeface="Helvetica" pitchFamily="2" charset="0"/>
              </a:rPr>
              <a:t>fi</a:t>
            </a:r>
            <a:r>
              <a:rPr lang="en-US" sz="2400" i="1" dirty="0">
                <a:effectLst/>
                <a:highlight>
                  <a:srgbClr val="FFFF00"/>
                </a:highlight>
                <a:latin typeface="Times" pitchFamily="2" charset="0"/>
              </a:rPr>
              <a:t>dence</a:t>
            </a:r>
            <a:r>
              <a:rPr lang="en-US" sz="2400" i="1" dirty="0">
                <a:effectLst/>
                <a:latin typeface="Helvetica" pitchFamily="2" charset="0"/>
              </a:rPr>
              <a:t>)</a:t>
            </a:r>
            <a:r>
              <a:rPr lang="en-US" sz="2400" i="1" dirty="0">
                <a:effectLst/>
                <a:latin typeface="Times" pitchFamily="2" charset="0"/>
              </a:rPr>
              <a:t>.</a:t>
            </a:r>
            <a:endParaRPr lang="en-US" sz="2400" dirty="0">
              <a:effectLst/>
              <a:latin typeface="Times" pitchFamily="2" charset="0"/>
            </a:endParaRPr>
          </a:p>
        </p:txBody>
      </p:sp>
      <p:sp>
        <p:nvSpPr>
          <p:cNvPr id="4" name="TextBox 3">
            <a:extLst>
              <a:ext uri="{FF2B5EF4-FFF2-40B4-BE49-F238E27FC236}">
                <a16:creationId xmlns:a16="http://schemas.microsoft.com/office/drawing/2014/main" id="{59DD05FA-9602-4DBB-6268-0CBC81DF6FC1}"/>
              </a:ext>
            </a:extLst>
          </p:cNvPr>
          <p:cNvSpPr txBox="1"/>
          <p:nvPr/>
        </p:nvSpPr>
        <p:spPr>
          <a:xfrm>
            <a:off x="-117987" y="457199"/>
            <a:ext cx="1496372" cy="369332"/>
          </a:xfrm>
          <a:prstGeom prst="rect">
            <a:avLst/>
          </a:prstGeom>
          <a:noFill/>
        </p:spPr>
        <p:txBody>
          <a:bodyPr wrap="none" rtlCol="0">
            <a:spAutoFit/>
          </a:bodyPr>
          <a:lstStyle/>
          <a:p>
            <a:r>
              <a:rPr lang="en-US" dirty="0"/>
              <a:t>Requirements</a:t>
            </a:r>
          </a:p>
        </p:txBody>
      </p:sp>
    </p:spTree>
    <p:extLst>
      <p:ext uri="{BB962C8B-B14F-4D97-AF65-F5344CB8AC3E}">
        <p14:creationId xmlns:p14="http://schemas.microsoft.com/office/powerpoint/2010/main" val="97349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3238F4-4C91-1733-6633-E58B37A74088}"/>
              </a:ext>
            </a:extLst>
          </p:cNvPr>
          <p:cNvSpPr txBox="1"/>
          <p:nvPr/>
        </p:nvSpPr>
        <p:spPr>
          <a:xfrm>
            <a:off x="1848464" y="423401"/>
            <a:ext cx="8745794" cy="5262979"/>
          </a:xfrm>
          <a:prstGeom prst="rect">
            <a:avLst/>
          </a:prstGeom>
          <a:noFill/>
        </p:spPr>
        <p:txBody>
          <a:bodyPr wrap="square">
            <a:spAutoFit/>
          </a:bodyPr>
          <a:lstStyle/>
          <a:p>
            <a:r>
              <a:rPr lang="en-US" sz="2400" i="1" dirty="0">
                <a:effectLst/>
                <a:latin typeface="Times" pitchFamily="2" charset="0"/>
              </a:rPr>
              <a:t>4. DART-4A. The DART project shall use the velocity</a:t>
            </a:r>
            <a:endParaRPr lang="en-US" sz="2400" dirty="0">
              <a:effectLst/>
              <a:latin typeface="Times" pitchFamily="2" charset="0"/>
            </a:endParaRPr>
          </a:p>
          <a:p>
            <a:r>
              <a:rPr lang="en-US" sz="2400" i="1" dirty="0">
                <a:effectLst/>
                <a:latin typeface="Times" pitchFamily="2" charset="0"/>
              </a:rPr>
              <a:t>change imparted to the target to obtain a measure of the</a:t>
            </a:r>
            <a:endParaRPr lang="en-US" sz="2400" dirty="0">
              <a:effectLst/>
              <a:latin typeface="Times" pitchFamily="2" charset="0"/>
            </a:endParaRPr>
          </a:p>
          <a:p>
            <a:r>
              <a:rPr lang="en-US" sz="2400" i="1" dirty="0">
                <a:effectLst/>
                <a:latin typeface="Times" pitchFamily="2" charset="0"/>
              </a:rPr>
              <a:t>momentum transfer enhancement parameter referred to as</a:t>
            </a:r>
            <a:endParaRPr lang="en-US" sz="2400" dirty="0">
              <a:effectLst/>
              <a:latin typeface="Times" pitchFamily="2" charset="0"/>
            </a:endParaRPr>
          </a:p>
          <a:p>
            <a:r>
              <a:rPr lang="en-US" sz="2400" i="1" dirty="0">
                <a:effectLst/>
                <a:highlight>
                  <a:srgbClr val="FFFF00"/>
                </a:highlight>
                <a:latin typeface="Helvetica" pitchFamily="2" charset="0"/>
              </a:rPr>
              <a:t>“</a:t>
            </a:r>
            <a:r>
              <a:rPr lang="en-US" sz="2400" i="1" dirty="0">
                <a:effectLst/>
                <a:highlight>
                  <a:srgbClr val="FFFF00"/>
                </a:highlight>
                <a:latin typeface="Times" pitchFamily="2" charset="0"/>
              </a:rPr>
              <a:t>Beta</a:t>
            </a:r>
            <a:r>
              <a:rPr lang="en-US" sz="2400" i="1" dirty="0">
                <a:effectLst/>
                <a:highlight>
                  <a:srgbClr val="FFFF00"/>
                </a:highlight>
                <a:latin typeface="Helvetica" pitchFamily="2" charset="0"/>
              </a:rPr>
              <a:t>” (</a:t>
            </a:r>
            <a:r>
              <a:rPr lang="el-GR" sz="2400" i="1" dirty="0">
                <a:effectLst/>
                <a:highlight>
                  <a:srgbClr val="FFFF00"/>
                </a:highlight>
                <a:latin typeface="Helvetica" pitchFamily="2" charset="0"/>
              </a:rPr>
              <a:t>β) </a:t>
            </a:r>
            <a:r>
              <a:rPr lang="en-US" sz="2400" i="1" dirty="0">
                <a:effectLst/>
                <a:latin typeface="Times" pitchFamily="2" charset="0"/>
              </a:rPr>
              <a:t>using the best available estimate of the mass of</a:t>
            </a:r>
            <a:endParaRPr lang="en-US" sz="2400" dirty="0">
              <a:effectLst/>
              <a:latin typeface="Times" pitchFamily="2" charset="0"/>
            </a:endParaRPr>
          </a:p>
          <a:p>
            <a:r>
              <a:rPr lang="en-US" sz="2400" i="1" dirty="0" err="1">
                <a:effectLst/>
                <a:latin typeface="Times" pitchFamily="2" charset="0"/>
              </a:rPr>
              <a:t>Didymos</a:t>
            </a:r>
            <a:r>
              <a:rPr lang="en-US" sz="2400" i="1" dirty="0">
                <a:effectLst/>
                <a:latin typeface="Times" pitchFamily="2" charset="0"/>
              </a:rPr>
              <a:t> B.</a:t>
            </a:r>
          </a:p>
          <a:p>
            <a:endParaRPr lang="en-US" sz="2400" dirty="0">
              <a:effectLst/>
              <a:latin typeface="Times" pitchFamily="2" charset="0"/>
            </a:endParaRPr>
          </a:p>
          <a:p>
            <a:r>
              <a:rPr lang="en-US" sz="2400" i="1" dirty="0">
                <a:effectLst/>
                <a:latin typeface="Times" pitchFamily="2" charset="0"/>
              </a:rPr>
              <a:t>5. DART-4B. The DART project shall obtain data, in</a:t>
            </a:r>
            <a:endParaRPr lang="en-US" sz="2400" dirty="0">
              <a:effectLst/>
              <a:latin typeface="Times" pitchFamily="2" charset="0"/>
            </a:endParaRPr>
          </a:p>
          <a:p>
            <a:r>
              <a:rPr lang="en-US" sz="2400" i="1" dirty="0">
                <a:effectLst/>
                <a:latin typeface="Times" pitchFamily="2" charset="0"/>
              </a:rPr>
              <a:t>collaboration with ground-based observations and data</a:t>
            </a:r>
            <a:endParaRPr lang="en-US" sz="2400" dirty="0">
              <a:effectLst/>
              <a:latin typeface="Times" pitchFamily="2" charset="0"/>
            </a:endParaRPr>
          </a:p>
          <a:p>
            <a:r>
              <a:rPr lang="en-US" sz="2400" i="1" dirty="0">
                <a:effectLst/>
                <a:latin typeface="Times" pitchFamily="2" charset="0"/>
              </a:rPr>
              <a:t>from another spacecraft </a:t>
            </a:r>
            <a:r>
              <a:rPr lang="en-US" sz="2400" i="1" dirty="0">
                <a:effectLst/>
                <a:latin typeface="Helvetica" pitchFamily="2" charset="0"/>
              </a:rPr>
              <a:t>(</a:t>
            </a:r>
            <a:r>
              <a:rPr lang="en-US" sz="2400" i="1" dirty="0">
                <a:effectLst/>
                <a:latin typeface="Times" pitchFamily="2" charset="0"/>
              </a:rPr>
              <a:t>if available</a:t>
            </a:r>
            <a:r>
              <a:rPr lang="en-US" sz="2400" i="1" dirty="0">
                <a:effectLst/>
                <a:latin typeface="Helvetica" pitchFamily="2" charset="0"/>
              </a:rPr>
              <a:t>)</a:t>
            </a:r>
            <a:r>
              <a:rPr lang="en-US" sz="2400" i="1" dirty="0">
                <a:effectLst/>
                <a:latin typeface="Times" pitchFamily="2" charset="0"/>
              </a:rPr>
              <a:t>, to constrain the</a:t>
            </a:r>
            <a:endParaRPr lang="en-US" sz="2400" dirty="0">
              <a:effectLst/>
              <a:latin typeface="Times" pitchFamily="2" charset="0"/>
            </a:endParaRPr>
          </a:p>
          <a:p>
            <a:r>
              <a:rPr lang="en-US" sz="2400" i="1" dirty="0">
                <a:effectLst/>
                <a:latin typeface="Times" pitchFamily="2" charset="0"/>
              </a:rPr>
              <a:t>location and surface characteristics of the spacecraft</a:t>
            </a:r>
            <a:endParaRPr lang="en-US" sz="2400" dirty="0">
              <a:effectLst/>
              <a:latin typeface="Times" pitchFamily="2" charset="0"/>
            </a:endParaRPr>
          </a:p>
          <a:p>
            <a:r>
              <a:rPr lang="en-US" sz="2400" i="1" dirty="0">
                <a:effectLst/>
                <a:latin typeface="Times" pitchFamily="2" charset="0"/>
              </a:rPr>
              <a:t>impact site and to allow the estimation of the dynamical</a:t>
            </a:r>
            <a:endParaRPr lang="en-US" sz="2400" dirty="0">
              <a:effectLst/>
              <a:latin typeface="Times" pitchFamily="2" charset="0"/>
            </a:endParaRPr>
          </a:p>
          <a:p>
            <a:r>
              <a:rPr lang="en-US" sz="2400" i="1" dirty="0">
                <a:effectLst/>
                <a:latin typeface="Times" pitchFamily="2" charset="0"/>
              </a:rPr>
              <a:t>changes in the </a:t>
            </a:r>
            <a:r>
              <a:rPr lang="en-US" sz="2400" i="1" dirty="0" err="1">
                <a:effectLst/>
                <a:latin typeface="Times" pitchFamily="2" charset="0"/>
              </a:rPr>
              <a:t>Didymos</a:t>
            </a:r>
            <a:r>
              <a:rPr lang="en-US" sz="2400" i="1" dirty="0">
                <a:effectLst/>
                <a:latin typeface="Times" pitchFamily="2" charset="0"/>
              </a:rPr>
              <a:t> system resulting from the DART</a:t>
            </a:r>
            <a:endParaRPr lang="en-US" sz="2400" dirty="0">
              <a:effectLst/>
              <a:latin typeface="Times" pitchFamily="2" charset="0"/>
            </a:endParaRPr>
          </a:p>
          <a:p>
            <a:r>
              <a:rPr lang="en-US" sz="2400" i="1" dirty="0">
                <a:effectLst/>
                <a:latin typeface="Times" pitchFamily="2" charset="0"/>
              </a:rPr>
              <a:t>impact and the coupling between the body rotation and</a:t>
            </a:r>
            <a:endParaRPr lang="en-US" sz="2400" dirty="0">
              <a:effectLst/>
              <a:latin typeface="Times" pitchFamily="2" charset="0"/>
            </a:endParaRPr>
          </a:p>
          <a:p>
            <a:r>
              <a:rPr lang="en-US" sz="2400" i="1" dirty="0">
                <a:effectLst/>
                <a:latin typeface="Times" pitchFamily="2" charset="0"/>
              </a:rPr>
              <a:t>the orbit.</a:t>
            </a:r>
            <a:endParaRPr lang="en-US" sz="2400" dirty="0">
              <a:effectLst/>
              <a:latin typeface="Times" pitchFamily="2" charset="0"/>
            </a:endParaRPr>
          </a:p>
        </p:txBody>
      </p:sp>
    </p:spTree>
    <p:extLst>
      <p:ext uri="{BB962C8B-B14F-4D97-AF65-F5344CB8AC3E}">
        <p14:creationId xmlns:p14="http://schemas.microsoft.com/office/powerpoint/2010/main" val="404996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D1F9F8-EE0C-5CE2-FAAC-4EC64E302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24"/>
            <a:ext cx="11598890" cy="6527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5960A5-78A3-DF4F-BE34-405A3F183E5D}"/>
              </a:ext>
            </a:extLst>
          </p:cNvPr>
          <p:cNvSpPr txBox="1"/>
          <p:nvPr/>
        </p:nvSpPr>
        <p:spPr>
          <a:xfrm>
            <a:off x="2313234" y="-39108"/>
            <a:ext cx="3486211" cy="369332"/>
          </a:xfrm>
          <a:prstGeom prst="rect">
            <a:avLst/>
          </a:prstGeom>
          <a:noFill/>
        </p:spPr>
        <p:txBody>
          <a:bodyPr wrap="none" rtlCol="0">
            <a:spAutoFit/>
          </a:bodyPr>
          <a:lstStyle/>
          <a:p>
            <a:r>
              <a:rPr lang="en-US" dirty="0"/>
              <a:t>Post Collision Observation Network</a:t>
            </a:r>
          </a:p>
        </p:txBody>
      </p:sp>
    </p:spTree>
    <p:extLst>
      <p:ext uri="{BB962C8B-B14F-4D97-AF65-F5344CB8AC3E}">
        <p14:creationId xmlns:p14="http://schemas.microsoft.com/office/powerpoint/2010/main" val="106852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FE569-F84E-F26F-3CDE-4591FB79CCC5}"/>
              </a:ext>
            </a:extLst>
          </p:cNvPr>
          <p:cNvPicPr>
            <a:picLocks noChangeAspect="1"/>
          </p:cNvPicPr>
          <p:nvPr/>
        </p:nvPicPr>
        <p:blipFill>
          <a:blip r:embed="rId2"/>
          <a:stretch>
            <a:fillRect/>
          </a:stretch>
        </p:blipFill>
        <p:spPr>
          <a:xfrm>
            <a:off x="624839" y="180900"/>
            <a:ext cx="7772400" cy="4862068"/>
          </a:xfrm>
          <a:prstGeom prst="rect">
            <a:avLst/>
          </a:prstGeom>
        </p:spPr>
      </p:pic>
      <p:sp>
        <p:nvSpPr>
          <p:cNvPr id="8" name="TextBox 7">
            <a:extLst>
              <a:ext uri="{FF2B5EF4-FFF2-40B4-BE49-F238E27FC236}">
                <a16:creationId xmlns:a16="http://schemas.microsoft.com/office/drawing/2014/main" id="{0B3BF2D6-8477-5D08-F524-2540B334424B}"/>
              </a:ext>
            </a:extLst>
          </p:cNvPr>
          <p:cNvSpPr txBox="1"/>
          <p:nvPr/>
        </p:nvSpPr>
        <p:spPr>
          <a:xfrm>
            <a:off x="1238250" y="5042968"/>
            <a:ext cx="9323070" cy="1754326"/>
          </a:xfrm>
          <a:prstGeom prst="rect">
            <a:avLst/>
          </a:prstGeom>
          <a:noFill/>
        </p:spPr>
        <p:txBody>
          <a:bodyPr wrap="square">
            <a:spAutoFit/>
          </a:bodyPr>
          <a:lstStyle/>
          <a:p>
            <a:r>
              <a:rPr lang="en-US" i="1" dirty="0">
                <a:effectLst/>
                <a:latin typeface="Times" pitchFamily="2" charset="0"/>
              </a:rPr>
              <a:t>Figure 1. Distance between </a:t>
            </a:r>
            <a:r>
              <a:rPr lang="en-US" i="1" dirty="0" err="1">
                <a:effectLst/>
                <a:latin typeface="Times" pitchFamily="2" charset="0"/>
              </a:rPr>
              <a:t>Didymos</a:t>
            </a:r>
            <a:r>
              <a:rPr lang="en-US" i="1" dirty="0">
                <a:effectLst/>
                <a:latin typeface="Times" pitchFamily="2" charset="0"/>
              </a:rPr>
              <a:t> and Earth over time. Over the 75 </a:t>
            </a:r>
            <a:r>
              <a:rPr lang="en-US" i="1" dirty="0" err="1">
                <a:effectLst/>
                <a:latin typeface="Times" pitchFamily="2" charset="0"/>
              </a:rPr>
              <a:t>yr</a:t>
            </a:r>
            <a:r>
              <a:rPr lang="en-US" i="1" dirty="0">
                <a:effectLst/>
                <a:latin typeface="Times" pitchFamily="2" charset="0"/>
              </a:rPr>
              <a:t> span from the beginning of 1996 to the end of 2069, the </a:t>
            </a:r>
            <a:r>
              <a:rPr lang="en-US" i="1" dirty="0" err="1">
                <a:effectLst/>
                <a:latin typeface="Times" pitchFamily="2" charset="0"/>
              </a:rPr>
              <a:t>Didymos</a:t>
            </a:r>
            <a:r>
              <a:rPr lang="en-US" i="1" dirty="0">
                <a:effectLst/>
                <a:latin typeface="Times" pitchFamily="2" charset="0"/>
              </a:rPr>
              <a:t> system has three close</a:t>
            </a:r>
            <a:endParaRPr lang="en-US" dirty="0">
              <a:effectLst/>
              <a:latin typeface="Times" pitchFamily="2" charset="0"/>
            </a:endParaRPr>
          </a:p>
          <a:p>
            <a:r>
              <a:rPr lang="en-US" i="1" dirty="0">
                <a:effectLst/>
                <a:latin typeface="Times" pitchFamily="2" charset="0"/>
              </a:rPr>
              <a:t>approaches </a:t>
            </a:r>
            <a:r>
              <a:rPr lang="en-US" i="1" dirty="0">
                <a:effectLst/>
                <a:latin typeface="Helvetica" pitchFamily="2" charset="0"/>
              </a:rPr>
              <a:t>(&lt;</a:t>
            </a:r>
            <a:r>
              <a:rPr lang="en-US" i="1" dirty="0">
                <a:effectLst/>
                <a:latin typeface="Times" pitchFamily="2" charset="0"/>
              </a:rPr>
              <a:t>0.1 au</a:t>
            </a:r>
            <a:r>
              <a:rPr lang="en-US" i="1" dirty="0">
                <a:effectLst/>
                <a:latin typeface="Helvetica" pitchFamily="2" charset="0"/>
              </a:rPr>
              <a:t>) </a:t>
            </a:r>
            <a:r>
              <a:rPr lang="en-US" i="1" dirty="0">
                <a:effectLst/>
                <a:latin typeface="Times" pitchFamily="2" charset="0"/>
              </a:rPr>
              <a:t>to Earth. The </a:t>
            </a:r>
            <a:r>
              <a:rPr lang="en-US" i="1" dirty="0">
                <a:effectLst/>
                <a:latin typeface="Helvetica" pitchFamily="2" charset="0"/>
              </a:rPr>
              <a:t>fi</a:t>
            </a:r>
            <a:r>
              <a:rPr lang="en-US" i="1" dirty="0">
                <a:effectLst/>
                <a:latin typeface="Times" pitchFamily="2" charset="0"/>
              </a:rPr>
              <a:t>rst of those was in 2003 and was a period of intense Earth-based characterization, including the radar measurements reported in</a:t>
            </a:r>
            <a:endParaRPr lang="en-US" dirty="0">
              <a:effectLst/>
              <a:latin typeface="Times" pitchFamily="2" charset="0"/>
            </a:endParaRPr>
          </a:p>
          <a:p>
            <a:r>
              <a:rPr lang="en-US" i="1" dirty="0">
                <a:effectLst/>
                <a:latin typeface="Times" pitchFamily="2" charset="0"/>
              </a:rPr>
              <a:t>Naidu et al. </a:t>
            </a:r>
            <a:r>
              <a:rPr lang="en-US" i="1" dirty="0">
                <a:effectLst/>
                <a:latin typeface="Helvetica" pitchFamily="2" charset="0"/>
              </a:rPr>
              <a:t>(</a:t>
            </a:r>
            <a:r>
              <a:rPr lang="en-US" i="1" dirty="0">
                <a:solidFill>
                  <a:srgbClr val="0000FF"/>
                </a:solidFill>
                <a:effectLst/>
                <a:latin typeface="Times" pitchFamily="2" charset="0"/>
              </a:rPr>
              <a:t>2020a</a:t>
            </a:r>
            <a:r>
              <a:rPr lang="en-US" i="1" dirty="0">
                <a:effectLst/>
                <a:latin typeface="Helvetica" pitchFamily="2" charset="0"/>
              </a:rPr>
              <a:t>)</a:t>
            </a:r>
            <a:r>
              <a:rPr lang="en-US" i="1" dirty="0">
                <a:effectLst/>
                <a:latin typeface="Times" pitchFamily="2" charset="0"/>
              </a:rPr>
              <a:t>. The second close approach will be the DART impact epoch. After 2022, </a:t>
            </a:r>
            <a:r>
              <a:rPr lang="en-US" i="1" dirty="0" err="1">
                <a:effectLst/>
                <a:latin typeface="Times" pitchFamily="2" charset="0"/>
              </a:rPr>
              <a:t>Didymos</a:t>
            </a:r>
            <a:r>
              <a:rPr lang="en-US" i="1" dirty="0">
                <a:effectLst/>
                <a:latin typeface="Times" pitchFamily="2" charset="0"/>
              </a:rPr>
              <a:t> does not come within 0.1 au of Earth until 2062.</a:t>
            </a:r>
            <a:endParaRPr lang="en-US" dirty="0">
              <a:effectLst/>
              <a:latin typeface="Times" pitchFamily="2" charset="0"/>
            </a:endParaRPr>
          </a:p>
        </p:txBody>
      </p:sp>
      <p:sp>
        <p:nvSpPr>
          <p:cNvPr id="9" name="TextBox 8">
            <a:extLst>
              <a:ext uri="{FF2B5EF4-FFF2-40B4-BE49-F238E27FC236}">
                <a16:creationId xmlns:a16="http://schemas.microsoft.com/office/drawing/2014/main" id="{CAC7EFEC-E9CA-F673-779F-6F3B3387D59B}"/>
              </a:ext>
            </a:extLst>
          </p:cNvPr>
          <p:cNvSpPr txBox="1"/>
          <p:nvPr/>
        </p:nvSpPr>
        <p:spPr>
          <a:xfrm>
            <a:off x="8061961" y="197866"/>
            <a:ext cx="3505200" cy="2862322"/>
          </a:xfrm>
          <a:prstGeom prst="rect">
            <a:avLst/>
          </a:prstGeom>
          <a:noFill/>
        </p:spPr>
        <p:txBody>
          <a:bodyPr wrap="square" rtlCol="0">
            <a:spAutoFit/>
          </a:bodyPr>
          <a:lstStyle/>
          <a:p>
            <a:r>
              <a:rPr lang="en-US" dirty="0" err="1"/>
              <a:t>Didymos</a:t>
            </a:r>
            <a:r>
              <a:rPr lang="en-US" dirty="0"/>
              <a:t> Orbit around Sun</a:t>
            </a:r>
          </a:p>
          <a:p>
            <a:r>
              <a:rPr lang="en-US" dirty="0"/>
              <a:t>The orbit of </a:t>
            </a:r>
            <a:r>
              <a:rPr lang="en-US" dirty="0" err="1"/>
              <a:t>Didymos</a:t>
            </a:r>
            <a:r>
              <a:rPr lang="en-US" dirty="0"/>
              <a:t> ranges </a:t>
            </a:r>
            <a:r>
              <a:rPr lang="en-US" b="1" dirty="0"/>
              <a:t>from just outside the orbit of Earth (about 1 AU) to a bit beyond the orbit of Mars (about 2.27 AU)</a:t>
            </a:r>
            <a:r>
              <a:rPr lang="en-US" dirty="0"/>
              <a:t> and is slightly inclined with respect to the plane of the planets (called the ecliptic), by about 3 degrees. It takes 2.11 years to make each trip around the Sun.</a:t>
            </a:r>
          </a:p>
        </p:txBody>
      </p:sp>
    </p:spTree>
    <p:extLst>
      <p:ext uri="{BB962C8B-B14F-4D97-AF65-F5344CB8AC3E}">
        <p14:creationId xmlns:p14="http://schemas.microsoft.com/office/powerpoint/2010/main" val="19747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E60DF-AF94-5E6F-BF0B-335AABAFAE3E}"/>
              </a:ext>
            </a:extLst>
          </p:cNvPr>
          <p:cNvPicPr>
            <a:picLocks noChangeAspect="1"/>
          </p:cNvPicPr>
          <p:nvPr/>
        </p:nvPicPr>
        <p:blipFill>
          <a:blip r:embed="rId2"/>
          <a:stretch>
            <a:fillRect/>
          </a:stretch>
        </p:blipFill>
        <p:spPr>
          <a:xfrm>
            <a:off x="914400" y="107101"/>
            <a:ext cx="9867900" cy="6793844"/>
          </a:xfrm>
          <a:prstGeom prst="rect">
            <a:avLst/>
          </a:prstGeom>
        </p:spPr>
      </p:pic>
      <p:sp>
        <p:nvSpPr>
          <p:cNvPr id="2" name="TextBox 1">
            <a:extLst>
              <a:ext uri="{FF2B5EF4-FFF2-40B4-BE49-F238E27FC236}">
                <a16:creationId xmlns:a16="http://schemas.microsoft.com/office/drawing/2014/main" id="{2A01A53A-84D2-F37C-F308-DADEBC8A55D1}"/>
              </a:ext>
            </a:extLst>
          </p:cNvPr>
          <p:cNvSpPr txBox="1"/>
          <p:nvPr/>
        </p:nvSpPr>
        <p:spPr>
          <a:xfrm>
            <a:off x="525780" y="107101"/>
            <a:ext cx="9668672" cy="646331"/>
          </a:xfrm>
          <a:prstGeom prst="rect">
            <a:avLst/>
          </a:prstGeom>
          <a:noFill/>
        </p:spPr>
        <p:txBody>
          <a:bodyPr wrap="none" rtlCol="0">
            <a:spAutoFit/>
          </a:bodyPr>
          <a:lstStyle/>
          <a:p>
            <a:r>
              <a:rPr lang="en-US" dirty="0"/>
              <a:t>Collision designed to slow </a:t>
            </a:r>
            <a:r>
              <a:rPr lang="en-US" dirty="0" err="1"/>
              <a:t>Dimorphos</a:t>
            </a:r>
            <a:r>
              <a:rPr lang="en-US" dirty="0"/>
              <a:t>. So it DOESN’T escape orbit around </a:t>
            </a:r>
            <a:r>
              <a:rPr lang="en-US" dirty="0" err="1"/>
              <a:t>Didymos</a:t>
            </a:r>
            <a:r>
              <a:rPr lang="en-US" dirty="0"/>
              <a:t>. Period decreases.</a:t>
            </a:r>
          </a:p>
          <a:p>
            <a:r>
              <a:rPr lang="en-US" dirty="0"/>
              <a:t>Decreasing the orbital period from 11hr 55 min, moving it away from 12 </a:t>
            </a:r>
            <a:r>
              <a:rPr lang="en-US" dirty="0" err="1"/>
              <a:t>hr</a:t>
            </a:r>
            <a:r>
              <a:rPr lang="en-US" dirty="0"/>
              <a:t> observational  issues</a:t>
            </a:r>
          </a:p>
        </p:txBody>
      </p:sp>
    </p:spTree>
    <p:extLst>
      <p:ext uri="{BB962C8B-B14F-4D97-AF65-F5344CB8AC3E}">
        <p14:creationId xmlns:p14="http://schemas.microsoft.com/office/powerpoint/2010/main" val="1484312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1304</Words>
  <Application>Microsoft Macintosh PowerPoint</Application>
  <PresentationFormat>Widescreen</PresentationFormat>
  <Paragraphs>80</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Helvetica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Castle</dc:creator>
  <cp:lastModifiedBy>Karen Castle</cp:lastModifiedBy>
  <cp:revision>6</cp:revision>
  <dcterms:created xsi:type="dcterms:W3CDTF">2022-10-16T18:42:47Z</dcterms:created>
  <dcterms:modified xsi:type="dcterms:W3CDTF">2022-10-18T18:43:31Z</dcterms:modified>
</cp:coreProperties>
</file>