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914" r:id="rId2"/>
    <p:sldId id="913" r:id="rId3"/>
    <p:sldId id="915" r:id="rId4"/>
    <p:sldId id="917" r:id="rId5"/>
    <p:sldId id="911" r:id="rId6"/>
    <p:sldId id="912" r:id="rId7"/>
    <p:sldId id="883" r:id="rId8"/>
    <p:sldId id="933" r:id="rId9"/>
    <p:sldId id="932" r:id="rId10"/>
    <p:sldId id="916" r:id="rId11"/>
    <p:sldId id="918" r:id="rId12"/>
    <p:sldId id="919" r:id="rId13"/>
    <p:sldId id="920" r:id="rId14"/>
    <p:sldId id="921" r:id="rId15"/>
    <p:sldId id="922" r:id="rId16"/>
    <p:sldId id="923" r:id="rId17"/>
    <p:sldId id="924" r:id="rId18"/>
    <p:sldId id="925" r:id="rId19"/>
    <p:sldId id="926" r:id="rId20"/>
    <p:sldId id="927" r:id="rId21"/>
    <p:sldId id="928" r:id="rId22"/>
    <p:sldId id="929" r:id="rId23"/>
    <p:sldId id="930" r:id="rId24"/>
    <p:sldId id="931" r:id="rId25"/>
  </p:sldIdLst>
  <p:sldSz cx="9144000" cy="5143500" type="screen16x9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1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24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36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48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5601" algn="l" defTabSz="914241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2719" algn="l" defTabSz="914241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199840" algn="l" defTabSz="914241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6960" algn="l" defTabSz="914241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001"/>
    <a:srgbClr val="0080FF"/>
    <a:srgbClr val="008000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0" autoAdjust="0"/>
    <p:restoredTop sz="99805" autoAdjust="0"/>
  </p:normalViewPr>
  <p:slideViewPr>
    <p:cSldViewPr>
      <p:cViewPr>
        <p:scale>
          <a:sx n="143" d="100"/>
          <a:sy n="143" d="100"/>
        </p:scale>
        <p:origin x="-528" y="-2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641" cy="46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609" y="0"/>
            <a:ext cx="2982641" cy="4641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10/26/22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2982641" cy="46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609" y="8830627"/>
            <a:ext cx="2982641" cy="4641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641" cy="464184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609" y="0"/>
            <a:ext cx="2982641" cy="464184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10/26/22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8500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6108"/>
            <a:ext cx="5505450" cy="418242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2982641" cy="464184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609" y="8830627"/>
            <a:ext cx="2982641" cy="464184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1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24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36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48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560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12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91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1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1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076340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1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8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1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17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12"/>
            <a:ext cx="2895600" cy="207169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301635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xmlns="" id="{E21E0E1C-C51F-4944-BAEC-91317141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"/>
            <a:ext cx="1454584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1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2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3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48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839" indent="-34283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823" indent="-28570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2801" indent="-22856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599920" indent="-22856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042" indent="-22856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159" indent="-228560" algn="l" defTabSz="9142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1" indent="-228560" algn="l" defTabSz="9142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0" algn="l" defTabSz="9142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60" algn="l" defTabSz="9142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PMG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229600" cy="3394472"/>
          </a:xfrm>
        </p:spPr>
        <p:txBody>
          <a:bodyPr/>
          <a:lstStyle/>
          <a:p>
            <a:r>
              <a:rPr lang="en-US" sz="2000" dirty="0" smtClean="0"/>
              <a:t>sPHENIX Status</a:t>
            </a:r>
          </a:p>
          <a:p>
            <a:r>
              <a:rPr lang="en-US" sz="2000" dirty="0" smtClean="0"/>
              <a:t>Recommendations from End Game Review</a:t>
            </a:r>
          </a:p>
          <a:p>
            <a:r>
              <a:rPr lang="en-US" sz="2000" dirty="0" smtClean="0"/>
              <a:t>Remaining MIE items for PD-4</a:t>
            </a:r>
          </a:p>
          <a:p>
            <a:r>
              <a:rPr lang="en-US" sz="2000" dirty="0" smtClean="0"/>
              <a:t>KPP self-evaluation document</a:t>
            </a:r>
          </a:p>
          <a:p>
            <a:r>
              <a:rPr lang="en-US" sz="2000" dirty="0" smtClean="0"/>
              <a:t>Status of IRR/ARR planning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4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844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Performance Indices – sPHENIX MIE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5D4301-D3F7-4152-A349-91E55DAEF760}"/>
              </a:ext>
            </a:extLst>
          </p:cNvPr>
          <p:cNvSpPr txBox="1"/>
          <p:nvPr/>
        </p:nvSpPr>
        <p:spPr>
          <a:xfrm>
            <a:off x="511340" y="3656782"/>
            <a:ext cx="2431884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50F335E-82B0-441A-8DED-50C1D0D22B78}"/>
              </a:ext>
            </a:extLst>
          </p:cNvPr>
          <p:cNvSpPr/>
          <p:nvPr/>
        </p:nvSpPr>
        <p:spPr>
          <a:xfrm>
            <a:off x="511342" y="3826242"/>
            <a:ext cx="126332" cy="750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3AAAA70B-D131-43A7-90FA-0B360C8DD32D}"/>
              </a:ext>
            </a:extLst>
          </p:cNvPr>
          <p:cNvSpPr/>
          <p:nvPr/>
        </p:nvSpPr>
        <p:spPr>
          <a:xfrm>
            <a:off x="511342" y="3936615"/>
            <a:ext cx="126332" cy="75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298FED93-97FA-4BCA-AAC6-BFAFA8C7CFD7}"/>
              </a:ext>
            </a:extLst>
          </p:cNvPr>
          <p:cNvSpPr/>
          <p:nvPr/>
        </p:nvSpPr>
        <p:spPr>
          <a:xfrm>
            <a:off x="511340" y="4056861"/>
            <a:ext cx="126332" cy="750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CB00AF92-DBFE-4EDC-BB53-94F83627E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921089"/>
              </p:ext>
            </p:extLst>
          </p:nvPr>
        </p:nvGraphicFramePr>
        <p:xfrm>
          <a:off x="511341" y="3122455"/>
          <a:ext cx="2431884" cy="354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942">
                  <a:extLst>
                    <a:ext uri="{9D8B030D-6E8A-4147-A177-3AD203B41FA5}">
                      <a16:colId xmlns="" xmlns:a16="http://schemas.microsoft.com/office/drawing/2014/main" val="256262324"/>
                    </a:ext>
                  </a:extLst>
                </a:gridCol>
                <a:gridCol w="1215942">
                  <a:extLst>
                    <a:ext uri="{9D8B030D-6E8A-4147-A177-3AD203B41FA5}">
                      <a16:colId xmlns="" xmlns:a16="http://schemas.microsoft.com/office/drawing/2014/main" val="2362584969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SPI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CPI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1887522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0.99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0.99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902183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5A082FD5-392D-44AC-ACA7-9ADD8EF7E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211579"/>
              </p:ext>
            </p:extLst>
          </p:nvPr>
        </p:nvGraphicFramePr>
        <p:xfrm>
          <a:off x="5048294" y="3225146"/>
          <a:ext cx="2748171" cy="1251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205">
                  <a:extLst>
                    <a:ext uri="{9D8B030D-6E8A-4147-A177-3AD203B41FA5}">
                      <a16:colId xmlns="" xmlns:a16="http://schemas.microsoft.com/office/drawing/2014/main" val="2785976325"/>
                    </a:ext>
                  </a:extLst>
                </a:gridCol>
                <a:gridCol w="795966">
                  <a:extLst>
                    <a:ext uri="{9D8B030D-6E8A-4147-A177-3AD203B41FA5}">
                      <a16:colId xmlns="" xmlns:a16="http://schemas.microsoft.com/office/drawing/2014/main" val="1842318650"/>
                    </a:ext>
                  </a:extLst>
                </a:gridCol>
              </a:tblGrid>
              <a:tr h="394335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BCWS (Scheduled)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$25,587,693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766966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BCWP (Performed)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$25,395,893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7875247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ACWP (Actual)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$25,526,499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7030756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328C4F8-4735-4AFC-917F-B459ECF0EBDA}"/>
              </a:ext>
            </a:extLst>
          </p:cNvPr>
          <p:cNvSpPr/>
          <p:nvPr/>
        </p:nvSpPr>
        <p:spPr>
          <a:xfrm>
            <a:off x="1347536" y="3344328"/>
            <a:ext cx="126332" cy="75073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6AA8877B-2DFB-48DC-BB5D-6196FC1BF6BC}"/>
              </a:ext>
            </a:extLst>
          </p:cNvPr>
          <p:cNvSpPr/>
          <p:nvPr/>
        </p:nvSpPr>
        <p:spPr>
          <a:xfrm>
            <a:off x="2568742" y="3344328"/>
            <a:ext cx="126332" cy="75073"/>
          </a:xfrm>
          <a:prstGeom prst="ellipse">
            <a:avLst/>
          </a:prstGeom>
          <a:solidFill>
            <a:srgbClr val="00B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9B0114B7-40C8-4089-A9B9-CD2D4104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="" xmlns:a16="http://schemas.microsoft.com/office/drawing/2014/main" id="{E0F9F878-5B26-4649-8D53-8DAA42B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9680" y="4936930"/>
            <a:ext cx="7899495" cy="207743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75B8A7-3C39-4283-B643-5EBD147FB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028"/>
            <a:ext cx="9144000" cy="227096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411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Cost Performance Report (CPR) – sPHENIX MIE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D4FAFB7A-3A35-4A07-A80C-26F5DB8C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="" xmlns:a16="http://schemas.microsoft.com/office/drawing/2014/main" id="{BC9F6491-7C19-44C3-B9D8-0064F367A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4873720"/>
            <a:ext cx="1828800" cy="207743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3C2F0C-3F8B-4B0E-918E-CD882463F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156"/>
            <a:ext cx="9144000" cy="35409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067121F-92A2-4C80-9BF1-C8565DDF4EAC}"/>
              </a:ext>
            </a:extLst>
          </p:cNvPr>
          <p:cNvSpPr txBox="1"/>
          <p:nvPr/>
        </p:nvSpPr>
        <p:spPr>
          <a:xfrm>
            <a:off x="6723212" y="3903976"/>
            <a:ext cx="1886595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r>
              <a:rPr lang="en-US" sz="750" dirty="0"/>
              <a:t>*Highlights in table above takes variance $ into consideration, not just Indices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46D3A40B-460A-4CAE-8D49-3E24B9B2A638}"/>
              </a:ext>
            </a:extLst>
          </p:cNvPr>
          <p:cNvSpPr/>
          <p:nvPr/>
        </p:nvSpPr>
        <p:spPr>
          <a:xfrm>
            <a:off x="6801629" y="4223955"/>
            <a:ext cx="126332" cy="750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3634E41F-B21C-4D7C-AFB7-EA61846F552F}"/>
              </a:ext>
            </a:extLst>
          </p:cNvPr>
          <p:cNvSpPr/>
          <p:nvPr/>
        </p:nvSpPr>
        <p:spPr>
          <a:xfrm>
            <a:off x="6801629" y="4330964"/>
            <a:ext cx="126332" cy="75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BE2497D7-D1FB-4057-A72A-C224566DE2FC}"/>
              </a:ext>
            </a:extLst>
          </p:cNvPr>
          <p:cNvSpPr/>
          <p:nvPr/>
        </p:nvSpPr>
        <p:spPr>
          <a:xfrm>
            <a:off x="6801629" y="4440153"/>
            <a:ext cx="126332" cy="750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509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25012"/>
            <a:ext cx="8851392" cy="546497"/>
          </a:xfrm>
        </p:spPr>
        <p:txBody>
          <a:bodyPr/>
          <a:lstStyle/>
          <a:p>
            <a:r>
              <a:rPr lang="en-US" sz="2400" dirty="0"/>
              <a:t>Performance Indices – 1008 Infra and Facility Upgrade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5D4301-D3F7-4152-A349-91E55DAEF760}"/>
              </a:ext>
            </a:extLst>
          </p:cNvPr>
          <p:cNvSpPr txBox="1"/>
          <p:nvPr/>
        </p:nvSpPr>
        <p:spPr>
          <a:xfrm>
            <a:off x="511341" y="3658438"/>
            <a:ext cx="2431884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50F335E-82B0-441A-8DED-50C1D0D22B78}"/>
              </a:ext>
            </a:extLst>
          </p:cNvPr>
          <p:cNvSpPr/>
          <p:nvPr/>
        </p:nvSpPr>
        <p:spPr>
          <a:xfrm>
            <a:off x="511342" y="3826242"/>
            <a:ext cx="126332" cy="750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3AAAA70B-D131-43A7-90FA-0B360C8DD32D}"/>
              </a:ext>
            </a:extLst>
          </p:cNvPr>
          <p:cNvSpPr/>
          <p:nvPr/>
        </p:nvSpPr>
        <p:spPr>
          <a:xfrm>
            <a:off x="511342" y="3936615"/>
            <a:ext cx="126332" cy="75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298FED93-97FA-4BCA-AAC6-BFAFA8C7CFD7}"/>
              </a:ext>
            </a:extLst>
          </p:cNvPr>
          <p:cNvSpPr/>
          <p:nvPr/>
        </p:nvSpPr>
        <p:spPr>
          <a:xfrm>
            <a:off x="511340" y="4056861"/>
            <a:ext cx="126332" cy="750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CB00AF92-DBFE-4EDC-BB53-94F83627E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196377"/>
              </p:ext>
            </p:extLst>
          </p:nvPr>
        </p:nvGraphicFramePr>
        <p:xfrm>
          <a:off x="511341" y="3122455"/>
          <a:ext cx="2431884" cy="354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942">
                  <a:extLst>
                    <a:ext uri="{9D8B030D-6E8A-4147-A177-3AD203B41FA5}">
                      <a16:colId xmlns="" xmlns:a16="http://schemas.microsoft.com/office/drawing/2014/main" val="256262324"/>
                    </a:ext>
                  </a:extLst>
                </a:gridCol>
                <a:gridCol w="1215942">
                  <a:extLst>
                    <a:ext uri="{9D8B030D-6E8A-4147-A177-3AD203B41FA5}">
                      <a16:colId xmlns="" xmlns:a16="http://schemas.microsoft.com/office/drawing/2014/main" val="2362584969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SPI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Cumulative CPI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1887522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0.96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 marL="68580" marR="68580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902183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5A082FD5-392D-44AC-ACA7-9ADD8EF7E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773011"/>
              </p:ext>
            </p:extLst>
          </p:nvPr>
        </p:nvGraphicFramePr>
        <p:xfrm>
          <a:off x="4779170" y="3275523"/>
          <a:ext cx="2431884" cy="1114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741">
                  <a:extLst>
                    <a:ext uri="{9D8B030D-6E8A-4147-A177-3AD203B41FA5}">
                      <a16:colId xmlns="" xmlns:a16="http://schemas.microsoft.com/office/drawing/2014/main" val="2785976325"/>
                    </a:ext>
                  </a:extLst>
                </a:gridCol>
                <a:gridCol w="768143">
                  <a:extLst>
                    <a:ext uri="{9D8B030D-6E8A-4147-A177-3AD203B41FA5}">
                      <a16:colId xmlns="" xmlns:a16="http://schemas.microsoft.com/office/drawing/2014/main" val="1842318650"/>
                    </a:ext>
                  </a:extLst>
                </a:gridCol>
              </a:tblGrid>
              <a:tr h="360045">
                <a:tc>
                  <a:txBody>
                    <a:bodyPr/>
                    <a:lstStyle/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Cumulative BCWS (Scheduled)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$30,544,411</a:t>
                      </a:r>
                    </a:p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766966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Cumulative BCWP (Performed)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$29,408,051</a:t>
                      </a:r>
                    </a:p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7875247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Cumulative ACWP (Actual)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700" b="0" dirty="0">
                          <a:solidFill>
                            <a:schemeClr val="tx1"/>
                          </a:solidFill>
                        </a:rPr>
                        <a:t>$33,926,075</a:t>
                      </a:r>
                    </a:p>
                    <a:p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7030756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328C4F8-4735-4AFC-917F-B459ECF0EBDA}"/>
              </a:ext>
            </a:extLst>
          </p:cNvPr>
          <p:cNvSpPr/>
          <p:nvPr/>
        </p:nvSpPr>
        <p:spPr>
          <a:xfrm>
            <a:off x="1347536" y="3344328"/>
            <a:ext cx="126332" cy="75073"/>
          </a:xfrm>
          <a:prstGeom prst="ellipse">
            <a:avLst/>
          </a:prstGeom>
          <a:solidFill>
            <a:srgbClr val="00B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6AA8877B-2DFB-48DC-BB5D-6196FC1BF6BC}"/>
              </a:ext>
            </a:extLst>
          </p:cNvPr>
          <p:cNvSpPr/>
          <p:nvPr/>
        </p:nvSpPr>
        <p:spPr>
          <a:xfrm>
            <a:off x="2568742" y="3344328"/>
            <a:ext cx="126332" cy="75073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9B0114B7-40C8-4089-A9B9-CD2D4104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0516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08B44467-2FFC-4B16-9486-8796274BB846}"/>
              </a:ext>
            </a:extLst>
          </p:cNvPr>
          <p:cNvCxnSpPr/>
          <p:nvPr/>
        </p:nvCxnSpPr>
        <p:spPr>
          <a:xfrm>
            <a:off x="363955" y="490851"/>
            <a:ext cx="8416091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Footer Placeholder 2">
            <a:extLst>
              <a:ext uri="{FF2B5EF4-FFF2-40B4-BE49-F238E27FC236}">
                <a16:creationId xmlns="" xmlns:a16="http://schemas.microsoft.com/office/drawing/2014/main" id="{F65CA21E-1AAC-4F53-B810-43BBD7CAD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4873720"/>
            <a:ext cx="1828800" cy="207743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40091A-F72A-4ED3-8845-0A0AAB952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656"/>
            <a:ext cx="9144000" cy="2346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590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58" y="67202"/>
            <a:ext cx="8229600" cy="409873"/>
          </a:xfrm>
        </p:spPr>
        <p:txBody>
          <a:bodyPr/>
          <a:lstStyle/>
          <a:p>
            <a:r>
              <a:rPr lang="en-US" sz="2100" dirty="0"/>
              <a:t>Cost Performance Report (CPR) – 1008 Infra and Facility Upgrade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D4FAFB7A-3A35-4A07-A80C-26F5DB8C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54DEBCEE-64AC-4883-911D-6C8B25D8385E}"/>
              </a:ext>
            </a:extLst>
          </p:cNvPr>
          <p:cNvCxnSpPr/>
          <p:nvPr/>
        </p:nvCxnSpPr>
        <p:spPr>
          <a:xfrm>
            <a:off x="305854" y="477074"/>
            <a:ext cx="873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="" xmlns:a16="http://schemas.microsoft.com/office/drawing/2014/main" id="{F289F0CC-CC89-4D29-89AB-39F3D430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4873720"/>
            <a:ext cx="1828800" cy="207743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C193EBF-B855-4599-88D5-CBE34910D67C}"/>
              </a:ext>
            </a:extLst>
          </p:cNvPr>
          <p:cNvSpPr/>
          <p:nvPr/>
        </p:nvSpPr>
        <p:spPr>
          <a:xfrm>
            <a:off x="6714517" y="4447431"/>
            <a:ext cx="126332" cy="750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EFAFD1D9-FF65-44D1-BC84-959D82A50855}"/>
              </a:ext>
            </a:extLst>
          </p:cNvPr>
          <p:cNvSpPr/>
          <p:nvPr/>
        </p:nvSpPr>
        <p:spPr>
          <a:xfrm>
            <a:off x="6714517" y="4335737"/>
            <a:ext cx="126332" cy="75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203E0357-C230-406A-80F5-4B2D05087D4F}"/>
              </a:ext>
            </a:extLst>
          </p:cNvPr>
          <p:cNvSpPr/>
          <p:nvPr/>
        </p:nvSpPr>
        <p:spPr>
          <a:xfrm>
            <a:off x="6714517" y="4226288"/>
            <a:ext cx="126332" cy="750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  <a:p>
            <a:pPr algn="ctr"/>
            <a:endParaRPr lang="en-US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A3E57C-3171-4F95-97D6-E1E3781B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017"/>
            <a:ext cx="9144000" cy="31214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0377958-B2B2-45C9-8F29-C4B4396E3C0A}"/>
              </a:ext>
            </a:extLst>
          </p:cNvPr>
          <p:cNvSpPr txBox="1"/>
          <p:nvPr/>
        </p:nvSpPr>
        <p:spPr>
          <a:xfrm>
            <a:off x="6613869" y="3909502"/>
            <a:ext cx="1886595" cy="1246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r>
              <a:rPr lang="en-US" sz="750" dirty="0"/>
              <a:t>*Highlights in table above takes variance $ into consideration, not just Indices</a:t>
            </a:r>
          </a:p>
          <a:p>
            <a:endParaRPr lang="en-US" sz="75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379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5AF36360-83C2-4913-8A95-B933CB43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918"/>
            <a:ext cx="8229600" cy="409873"/>
          </a:xfrm>
        </p:spPr>
        <p:txBody>
          <a:bodyPr/>
          <a:lstStyle/>
          <a:p>
            <a:r>
              <a:rPr lang="en-US" sz="2400" dirty="0"/>
              <a:t>Milestones Status – sPHENIX MIE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7DA745C9-D0E5-464F-9DC4-A0C6BDC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E2730F8C-314B-4DE9-9F5B-B6AB0AF0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7510" y="4874362"/>
            <a:ext cx="1768979" cy="207743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D0BBAD-02F2-45A3-A2DE-D4E0C2AC7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67"/>
          <a:stretch/>
        </p:blipFill>
        <p:spPr>
          <a:xfrm>
            <a:off x="457200" y="590550"/>
            <a:ext cx="7675403" cy="42770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204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5AF36360-83C2-4913-8A95-B933CB43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816"/>
            <a:ext cx="8229600" cy="409873"/>
          </a:xfrm>
        </p:spPr>
        <p:txBody>
          <a:bodyPr/>
          <a:lstStyle/>
          <a:p>
            <a:r>
              <a:rPr lang="en-US" sz="2400" dirty="0"/>
              <a:t>Milestones Status – 1008 Infra and Facility Upgrade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7DA745C9-D0E5-464F-9DC4-A0C6BDC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670B067-67E8-41BA-BE06-21ADFCBF3854}"/>
              </a:ext>
            </a:extLst>
          </p:cNvPr>
          <p:cNvCxnSpPr/>
          <p:nvPr/>
        </p:nvCxnSpPr>
        <p:spPr>
          <a:xfrm>
            <a:off x="366358" y="551688"/>
            <a:ext cx="84112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3EFBABC-14F0-4AEB-8BB0-200481F8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779" y="4936930"/>
            <a:ext cx="6716993" cy="207743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37D36B8-E289-4280-B2ED-B52208096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7"/>
          <a:stretch/>
        </p:blipFill>
        <p:spPr>
          <a:xfrm>
            <a:off x="381000" y="971550"/>
            <a:ext cx="8419096" cy="3657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700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5AF36360-83C2-4913-8A95-B933CB43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917"/>
            <a:ext cx="8229600" cy="409873"/>
          </a:xfrm>
        </p:spPr>
        <p:txBody>
          <a:bodyPr/>
          <a:lstStyle/>
          <a:p>
            <a:r>
              <a:rPr lang="en-US" sz="2400" dirty="0"/>
              <a:t>Summary Schedule – sPHENIX MIE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7DA745C9-D0E5-464F-9DC4-A0C6BDC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32B3A-BA38-40C7-ADEE-2A1902CEB2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="" xmlns:a16="http://schemas.microsoft.com/office/drawing/2014/main" id="{A94A588E-76FC-46B8-915D-9551A95D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4873720"/>
            <a:ext cx="1828800" cy="207743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8716A3-5CFA-44E9-9632-A36844C53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437"/>
            <a:ext cx="9144000" cy="327865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630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12"/>
            <a:ext cx="8229600" cy="434309"/>
          </a:xfrm>
        </p:spPr>
        <p:txBody>
          <a:bodyPr/>
          <a:lstStyle/>
          <a:p>
            <a:r>
              <a:rPr lang="en-US" sz="2100" dirty="0"/>
              <a:t>Summary Schedule – sPHENIX MIE and 1008 Infra and Facility Upgrade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F36AEA68-9766-481A-A7DB-7E2DDE8E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32B3A-BA38-40C7-ADEE-2A1902CEB2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EA95CDE-3397-44D4-BD4F-72BE3296D1EE}"/>
              </a:ext>
            </a:extLst>
          </p:cNvPr>
          <p:cNvCxnSpPr/>
          <p:nvPr/>
        </p:nvCxnSpPr>
        <p:spPr>
          <a:xfrm>
            <a:off x="198522" y="459320"/>
            <a:ext cx="84112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93681FF0-27A1-4A83-A9ED-B229082B2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2232" y="4935757"/>
            <a:ext cx="2059536" cy="207743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118E97-82E5-4B36-9164-19FAFC8AF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13" y="558352"/>
            <a:ext cx="7884174" cy="437740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11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EAC and Contingency Profile – sPHENIX MIE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724BA2F-AD11-4658-967B-CA655EA6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148875-9830-4005-9075-C7A1D289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1445" y="4749641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A33113-EF4B-4EE3-A1DB-A2C864235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356"/>
            <a:ext cx="9144000" cy="395452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349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sPHENIX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8534400" cy="3851676"/>
          </a:xfrm>
        </p:spPr>
        <p:txBody>
          <a:bodyPr/>
          <a:lstStyle/>
          <a:p>
            <a:r>
              <a:rPr lang="en-US" sz="2000" dirty="0" smtClean="0"/>
              <a:t>End Game review report </a:t>
            </a:r>
            <a:r>
              <a:rPr lang="en-US" sz="2000" dirty="0" smtClean="0"/>
              <a:t>available</a:t>
            </a:r>
            <a:r>
              <a:rPr lang="en-US" sz="2000" dirty="0" smtClean="0"/>
              <a:t>. Overall it is quite positive. Thank you to everyone whose effort contributed to the positive outcome.  </a:t>
            </a:r>
          </a:p>
          <a:p>
            <a:r>
              <a:rPr lang="en-US" sz="2000" dirty="0" smtClean="0"/>
              <a:t>CERN </a:t>
            </a:r>
            <a:r>
              <a:rPr lang="en-US" sz="2000" dirty="0" smtClean="0"/>
              <a:t>Magnet Mapping team (</a:t>
            </a:r>
            <a:r>
              <a:rPr lang="en-US" sz="2000" dirty="0" smtClean="0"/>
              <a:t>Nicola, Raphael, Francois, </a:t>
            </a:r>
            <a:r>
              <a:rPr lang="en-US" sz="2000" dirty="0" err="1" smtClean="0"/>
              <a:t>Pritindra</a:t>
            </a:r>
            <a:r>
              <a:rPr lang="en-US" sz="2000" dirty="0" smtClean="0"/>
              <a:t>) arrives at BNL Monday morning 10/31.</a:t>
            </a:r>
            <a:r>
              <a:rPr lang="en-US" sz="2000" dirty="0"/>
              <a:t> </a:t>
            </a:r>
            <a:r>
              <a:rPr lang="en-US" sz="2000" dirty="0" smtClean="0"/>
              <a:t> Mapping to commence next week</a:t>
            </a:r>
            <a:endParaRPr lang="en-US" sz="2000" dirty="0" smtClean="0"/>
          </a:p>
          <a:p>
            <a:r>
              <a:rPr lang="en-US" sz="2000" dirty="0" smtClean="0"/>
              <a:t>Both halves of MVTX now at BNL</a:t>
            </a:r>
          </a:p>
          <a:p>
            <a:r>
              <a:rPr lang="en-US" sz="2000" dirty="0" smtClean="0"/>
              <a:t>SC Magnet ramped to full current </a:t>
            </a:r>
            <a:r>
              <a:rPr lang="en-US" sz="2000" dirty="0" smtClean="0"/>
              <a:t>Tuesday</a:t>
            </a:r>
            <a:r>
              <a:rPr lang="en-US" sz="2000" dirty="0" smtClean="0"/>
              <a:t>. </a:t>
            </a:r>
            <a:r>
              <a:rPr lang="en-US" sz="2000" dirty="0" smtClean="0"/>
              <a:t>Testing will continue throughout the week.</a:t>
            </a:r>
          </a:p>
          <a:p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pic>
        <p:nvPicPr>
          <p:cNvPr id="7" name="Picture 6" descr="Screen Shot 2022-10-26 at 11.59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875470"/>
            <a:ext cx="3352800" cy="2230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3333750"/>
            <a:ext cx="3013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B-field on Hall probe during ramp tests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0" name="Picture 9" descr="Screen Shot 2022-10-27 at 12.52.4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32" y="2876550"/>
            <a:ext cx="1824468" cy="2114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62B1E77-66B8-0249-24E7-1B5B23A214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79" t="27827"/>
          <a:stretch/>
        </p:blipFill>
        <p:spPr>
          <a:xfrm>
            <a:off x="7239000" y="2876550"/>
            <a:ext cx="1778638" cy="2133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72200" y="2800350"/>
            <a:ext cx="849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MVTX-1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239001" y="2800350"/>
            <a:ext cx="914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MVTX-2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514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12"/>
            <a:ext cx="8686800" cy="546497"/>
          </a:xfrm>
        </p:spPr>
        <p:txBody>
          <a:bodyPr/>
          <a:lstStyle/>
          <a:p>
            <a:r>
              <a:rPr lang="en-US" sz="2400" dirty="0"/>
              <a:t>Baseline/Contingency Log and ETC adjustment Log - MIE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82C8243-708D-482A-A30D-09AC54D6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8" y="4813486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="" xmlns:a16="http://schemas.microsoft.com/office/drawing/2014/main" id="{92AACABF-4EE6-4EC7-BA4B-1197D53D0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801566"/>
              </p:ext>
            </p:extLst>
          </p:nvPr>
        </p:nvGraphicFramePr>
        <p:xfrm>
          <a:off x="1" y="2806148"/>
          <a:ext cx="9029147" cy="2275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406">
                  <a:extLst>
                    <a:ext uri="{9D8B030D-6E8A-4147-A177-3AD203B41FA5}">
                      <a16:colId xmlns="" xmlns:a16="http://schemas.microsoft.com/office/drawing/2014/main" val="3390971189"/>
                    </a:ext>
                  </a:extLst>
                </a:gridCol>
                <a:gridCol w="631944">
                  <a:extLst>
                    <a:ext uri="{9D8B030D-6E8A-4147-A177-3AD203B41FA5}">
                      <a16:colId xmlns="" xmlns:a16="http://schemas.microsoft.com/office/drawing/2014/main" val="3356385298"/>
                    </a:ext>
                  </a:extLst>
                </a:gridCol>
                <a:gridCol w="605647">
                  <a:extLst>
                    <a:ext uri="{9D8B030D-6E8A-4147-A177-3AD203B41FA5}">
                      <a16:colId xmlns="" xmlns:a16="http://schemas.microsoft.com/office/drawing/2014/main" val="1144594892"/>
                    </a:ext>
                  </a:extLst>
                </a:gridCol>
                <a:gridCol w="589918">
                  <a:extLst>
                    <a:ext uri="{9D8B030D-6E8A-4147-A177-3AD203B41FA5}">
                      <a16:colId xmlns="" xmlns:a16="http://schemas.microsoft.com/office/drawing/2014/main" val="1813027792"/>
                    </a:ext>
                  </a:extLst>
                </a:gridCol>
                <a:gridCol w="657686">
                  <a:extLst>
                    <a:ext uri="{9D8B030D-6E8A-4147-A177-3AD203B41FA5}">
                      <a16:colId xmlns="" xmlns:a16="http://schemas.microsoft.com/office/drawing/2014/main" val="413604152"/>
                    </a:ext>
                  </a:extLst>
                </a:gridCol>
                <a:gridCol w="592940">
                  <a:extLst>
                    <a:ext uri="{9D8B030D-6E8A-4147-A177-3AD203B41FA5}">
                      <a16:colId xmlns="" xmlns:a16="http://schemas.microsoft.com/office/drawing/2014/main" val="2757588958"/>
                    </a:ext>
                  </a:extLst>
                </a:gridCol>
                <a:gridCol w="597783">
                  <a:extLst>
                    <a:ext uri="{9D8B030D-6E8A-4147-A177-3AD203B41FA5}">
                      <a16:colId xmlns="" xmlns:a16="http://schemas.microsoft.com/office/drawing/2014/main" val="1009110954"/>
                    </a:ext>
                  </a:extLst>
                </a:gridCol>
                <a:gridCol w="618353">
                  <a:extLst>
                    <a:ext uri="{9D8B030D-6E8A-4147-A177-3AD203B41FA5}">
                      <a16:colId xmlns="" xmlns:a16="http://schemas.microsoft.com/office/drawing/2014/main" val="1019817927"/>
                    </a:ext>
                  </a:extLst>
                </a:gridCol>
                <a:gridCol w="577210">
                  <a:extLst>
                    <a:ext uri="{9D8B030D-6E8A-4147-A177-3AD203B41FA5}">
                      <a16:colId xmlns="" xmlns:a16="http://schemas.microsoft.com/office/drawing/2014/main" val="3321712060"/>
                    </a:ext>
                  </a:extLst>
                </a:gridCol>
                <a:gridCol w="577210">
                  <a:extLst>
                    <a:ext uri="{9D8B030D-6E8A-4147-A177-3AD203B41FA5}">
                      <a16:colId xmlns="" xmlns:a16="http://schemas.microsoft.com/office/drawing/2014/main" val="4182986855"/>
                    </a:ext>
                  </a:extLst>
                </a:gridCol>
                <a:gridCol w="577210">
                  <a:extLst>
                    <a:ext uri="{9D8B030D-6E8A-4147-A177-3AD203B41FA5}">
                      <a16:colId xmlns="" xmlns:a16="http://schemas.microsoft.com/office/drawing/2014/main" val="505181538"/>
                    </a:ext>
                  </a:extLst>
                </a:gridCol>
                <a:gridCol w="577210">
                  <a:extLst>
                    <a:ext uri="{9D8B030D-6E8A-4147-A177-3AD203B41FA5}">
                      <a16:colId xmlns="" xmlns:a16="http://schemas.microsoft.com/office/drawing/2014/main" val="4056909639"/>
                    </a:ext>
                  </a:extLst>
                </a:gridCol>
                <a:gridCol w="577210">
                  <a:extLst>
                    <a:ext uri="{9D8B030D-6E8A-4147-A177-3AD203B41FA5}">
                      <a16:colId xmlns="" xmlns:a16="http://schemas.microsoft.com/office/drawing/2014/main" val="3894213655"/>
                    </a:ext>
                  </a:extLst>
                </a:gridCol>
                <a:gridCol w="577210">
                  <a:extLst>
                    <a:ext uri="{9D8B030D-6E8A-4147-A177-3AD203B41FA5}">
                      <a16:colId xmlns="" xmlns:a16="http://schemas.microsoft.com/office/drawing/2014/main" val="1936660346"/>
                    </a:ext>
                  </a:extLst>
                </a:gridCol>
                <a:gridCol w="577210">
                  <a:extLst>
                    <a:ext uri="{9D8B030D-6E8A-4147-A177-3AD203B41FA5}">
                      <a16:colId xmlns="" xmlns:a16="http://schemas.microsoft.com/office/drawing/2014/main" val="2395544542"/>
                    </a:ext>
                  </a:extLst>
                </a:gridCol>
              </a:tblGrid>
              <a:tr h="160020">
                <a:tc gridSpan="3"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ETC Adjustments</a:t>
                      </a: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660034778"/>
                  </a:ext>
                </a:extLst>
              </a:tr>
              <a:tr h="328713">
                <a:tc>
                  <a:txBody>
                    <a:bodyPr/>
                    <a:lstStyle/>
                    <a:p>
                      <a:r>
                        <a:rPr lang="en-US" sz="600" dirty="0"/>
                        <a:t>Control Account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Aug’21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Sep’21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Oct’21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Nov’21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Dec’21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Jan’22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Feb’22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Mar’22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Apr’22</a:t>
                      </a:r>
                    </a:p>
                    <a:p>
                      <a:pPr algn="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May 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Jun’22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July 22</a:t>
                      </a:r>
                    </a:p>
                    <a:p>
                      <a:pPr algn="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Aug’ 22</a:t>
                      </a:r>
                    </a:p>
                    <a:p>
                      <a:pPr algn="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Sep’ 22</a:t>
                      </a:r>
                    </a:p>
                    <a:p>
                      <a:pPr algn="r"/>
                      <a:endParaRPr lang="en-US" sz="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2508260019"/>
                  </a:ext>
                </a:extLst>
              </a:tr>
              <a:tr h="235998">
                <a:tc>
                  <a:txBody>
                    <a:bodyPr/>
                    <a:lstStyle/>
                    <a:p>
                      <a:r>
                        <a:rPr lang="en-US" sz="600" dirty="0"/>
                        <a:t>1.02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326,377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556,377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716,238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725,089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722,064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703,567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244,065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228,272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250,324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344,847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332,160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606,391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311,838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407,032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4121604446"/>
                  </a:ext>
                </a:extLst>
              </a:tr>
              <a:tr h="328713">
                <a:tc>
                  <a:txBody>
                    <a:bodyPr/>
                    <a:lstStyle/>
                    <a:p>
                      <a:r>
                        <a:rPr lang="en-US" sz="600" dirty="0"/>
                        <a:t>1.03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 34,439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 18,420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17,328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67,559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9,776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9,766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5,999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5,999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5,999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5,999</a:t>
                      </a:r>
                    </a:p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2,887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678070955"/>
                  </a:ext>
                </a:extLst>
              </a:tr>
              <a:tr h="328713">
                <a:tc>
                  <a:txBody>
                    <a:bodyPr/>
                    <a:lstStyle/>
                    <a:p>
                      <a:r>
                        <a:rPr lang="en-US" sz="600" dirty="0"/>
                        <a:t>1.05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 $22,833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 $22,833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219,343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414,468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250,807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-6,101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87,313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11,509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10,098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3,112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3,112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3,112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1,855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1,855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2329925008"/>
                  </a:ext>
                </a:extLst>
              </a:tr>
              <a:tr h="328713">
                <a:tc>
                  <a:txBody>
                    <a:bodyPr/>
                    <a:lstStyle/>
                    <a:p>
                      <a:r>
                        <a:rPr lang="en-US" sz="600" dirty="0"/>
                        <a:t>1.06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 $79,352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 $79,352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$26,259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-62,490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-63,278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-63,278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-45,001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-45,001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-43,839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-81,200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-81,870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111,590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140,218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129,421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2715006769"/>
                  </a:ext>
                </a:extLst>
              </a:tr>
              <a:tr h="328713">
                <a:tc>
                  <a:txBody>
                    <a:bodyPr/>
                    <a:lstStyle/>
                    <a:p>
                      <a:r>
                        <a:rPr lang="en-US" sz="600" dirty="0"/>
                        <a:t>1.07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 $25,705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 $25,705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$16,041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16,575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   8,731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 8,731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-7,013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-1,748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-1,747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-11,118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-11,333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-18,835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-9,693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/>
                        <a:t>-16,096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3758843042"/>
                  </a:ext>
                </a:extLst>
              </a:tr>
              <a:tr h="235998">
                <a:tc>
                  <a:txBody>
                    <a:bodyPr/>
                    <a:lstStyle/>
                    <a:p>
                      <a:r>
                        <a:rPr lang="en-US" sz="600" dirty="0"/>
                        <a:t>Total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454,267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684,267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977,880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1,128,081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936,744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660,247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346,923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202,798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224,602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261,640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248,068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708,257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450,217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/>
                        <a:t>525,099</a:t>
                      </a:r>
                    </a:p>
                  </a:txBody>
                  <a:tcPr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66786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09AD08-6415-4DC7-993B-379424597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00" y="637941"/>
            <a:ext cx="7423150" cy="210713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432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5012"/>
            <a:ext cx="8685604" cy="546497"/>
          </a:xfrm>
        </p:spPr>
        <p:txBody>
          <a:bodyPr/>
          <a:lstStyle/>
          <a:p>
            <a:r>
              <a:rPr lang="en-US" sz="2100" dirty="0"/>
              <a:t>EAC and Contingency Profile – 1008 Infra and Facility Upgrade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724BA2F-AD11-4658-967B-CA655EA6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B470AD2A-EA14-43B0-A898-782F8E026DEA}"/>
              </a:ext>
            </a:extLst>
          </p:cNvPr>
          <p:cNvCxnSpPr/>
          <p:nvPr/>
        </p:nvCxnSpPr>
        <p:spPr>
          <a:xfrm>
            <a:off x="275516" y="477892"/>
            <a:ext cx="84112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387F027-F700-4C12-AA18-519652BD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7520" y="4853662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9053E6-7DF6-4CDA-A617-1F94A0DB1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1" y="514918"/>
            <a:ext cx="9030878" cy="42859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060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12"/>
            <a:ext cx="8229600" cy="476901"/>
          </a:xfrm>
        </p:spPr>
        <p:txBody>
          <a:bodyPr/>
          <a:lstStyle/>
          <a:p>
            <a:r>
              <a:rPr lang="en-US" sz="2000" dirty="0"/>
              <a:t>Baseline/Contingency Log and ETC adjustment Log – 2.X</a:t>
            </a:r>
            <a:r>
              <a:rPr lang="en-US" sz="2100" dirty="0"/>
              <a:t>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2C5DB0BB-2D2F-4180-ADC9-2DCA15745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757729"/>
            <a:ext cx="534194" cy="205383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4A62159B-AE89-4D4E-8F10-C625480F9557}"/>
              </a:ext>
            </a:extLst>
          </p:cNvPr>
          <p:cNvCxnSpPr/>
          <p:nvPr/>
        </p:nvCxnSpPr>
        <p:spPr>
          <a:xfrm>
            <a:off x="432197" y="501912"/>
            <a:ext cx="827960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C805D0B-EDE5-417B-92AB-1036AFCBE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7520" y="4936332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="" xmlns:a16="http://schemas.microsoft.com/office/drawing/2014/main" id="{2BCB1284-ADE5-4D7C-95CF-AC0B85CD5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331019"/>
              </p:ext>
            </p:extLst>
          </p:nvPr>
        </p:nvGraphicFramePr>
        <p:xfrm>
          <a:off x="0" y="2669530"/>
          <a:ext cx="9143996" cy="2118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349">
                  <a:extLst>
                    <a:ext uri="{9D8B030D-6E8A-4147-A177-3AD203B41FA5}">
                      <a16:colId xmlns="" xmlns:a16="http://schemas.microsoft.com/office/drawing/2014/main" val="3390971189"/>
                    </a:ext>
                  </a:extLst>
                </a:gridCol>
                <a:gridCol w="549799">
                  <a:extLst>
                    <a:ext uri="{9D8B030D-6E8A-4147-A177-3AD203B41FA5}">
                      <a16:colId xmlns="" xmlns:a16="http://schemas.microsoft.com/office/drawing/2014/main" val="1144594892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227815110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1677430360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4281731348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1606477170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3324455397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1652594697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908810779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593568661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1915865092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993742789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2780970681"/>
                    </a:ext>
                  </a:extLst>
                </a:gridCol>
                <a:gridCol w="648404">
                  <a:extLst>
                    <a:ext uri="{9D8B030D-6E8A-4147-A177-3AD203B41FA5}">
                      <a16:colId xmlns="" xmlns:a16="http://schemas.microsoft.com/office/drawing/2014/main" val="161273936"/>
                    </a:ext>
                  </a:extLst>
                </a:gridCol>
              </a:tblGrid>
              <a:tr h="1943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ETC Adjustments</a:t>
                      </a: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308219665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800" dirty="0"/>
                        <a:t>Control Account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Sep’21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Oct’21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Nov’21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Dec’21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Jan’22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Feb’22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Mar’22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Apr’22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May 22</a:t>
                      </a:r>
                    </a:p>
                    <a:p>
                      <a:pPr algn="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Jun’22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July 22</a:t>
                      </a:r>
                    </a:p>
                    <a:p>
                      <a:pPr algn="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Aug’ 22</a:t>
                      </a:r>
                    </a:p>
                    <a:p>
                      <a:pPr algn="r"/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Sep’ 22</a:t>
                      </a:r>
                    </a:p>
                    <a:p>
                      <a:pPr algn="r"/>
                      <a:endParaRPr lang="en-US" sz="8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2508260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2.1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514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8835261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/>
                        <a:t>2.2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20,551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14,635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8,407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15,713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32,069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44,483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41,629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17,840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18,437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4284189149"/>
                  </a:ext>
                </a:extLst>
              </a:tr>
              <a:tr h="275045">
                <a:tc>
                  <a:txBody>
                    <a:bodyPr/>
                    <a:lstStyle/>
                    <a:p>
                      <a:r>
                        <a:rPr lang="en-US" sz="800" dirty="0"/>
                        <a:t>2.3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90,775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70,349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125,472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102,957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117,533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102,161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138,461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57,622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57,458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43,393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16,113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17,487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21,608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4121604446"/>
                  </a:ext>
                </a:extLst>
              </a:tr>
              <a:tr h="383097">
                <a:tc>
                  <a:txBody>
                    <a:bodyPr/>
                    <a:lstStyle/>
                    <a:p>
                      <a:r>
                        <a:rPr lang="en-US" sz="800" dirty="0"/>
                        <a:t>2.4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 70,160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350,388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152,069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 69,283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23,810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296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52,663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92,478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121,081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127,664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158,728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88,852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113,343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2329925008"/>
                  </a:ext>
                </a:extLst>
              </a:tr>
              <a:tr h="275045">
                <a:tc>
                  <a:txBody>
                    <a:bodyPr/>
                    <a:lstStyle/>
                    <a:p>
                      <a:r>
                        <a:rPr lang="en-US" sz="800" dirty="0"/>
                        <a:t>2.5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73,413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  63,117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161,496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208,816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136,000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-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39,872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39,872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335601013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800" dirty="0"/>
                        <a:t>Total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160,935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494,150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340,658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333,737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370,709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253,092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199,530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165,812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210,609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215,541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216,470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164,050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dirty="0"/>
                        <a:t>193,774</a:t>
                      </a:r>
                    </a:p>
                  </a:txBody>
                  <a:tcPr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01512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89F1C7C-1B0D-457A-AEE4-5CD24DE1E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293"/>
            <a:ext cx="9144000" cy="158387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2540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Critical Path (1x, 2x and 3x Combined)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B882FC9-7440-4356-AA5A-FF2FB111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833258"/>
            <a:ext cx="534194" cy="155377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F94F4F5-EA43-470D-9854-EF41C371D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5574" y="4885050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B2A0979-2ED1-462E-89CA-312C610A9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9" y="645373"/>
            <a:ext cx="8977462" cy="418788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2183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Critical Path (1x, 2x and 3x Combined)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B882FC9-7440-4356-AA5A-FF2FB111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4833258"/>
            <a:ext cx="534194" cy="155377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F94F4F5-EA43-470D-9854-EF41C371D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5574" y="4885050"/>
            <a:ext cx="310896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DAE41D0-D405-4E1D-B0C6-2EA9347C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582"/>
            <a:ext cx="9144000" cy="21603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0280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55" y="18819"/>
            <a:ext cx="8328991" cy="574187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sPHENIX MIE Project Overview  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8083635"/>
              </p:ext>
            </p:extLst>
          </p:nvPr>
        </p:nvGraphicFramePr>
        <p:xfrm>
          <a:off x="304800" y="666752"/>
          <a:ext cx="8600000" cy="9372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4246309965"/>
                    </a:ext>
                  </a:extLst>
                </a:gridCol>
                <a:gridCol w="1622853">
                  <a:extLst>
                    <a:ext uri="{9D8B030D-6E8A-4147-A177-3AD203B41FA5}">
                      <a16:colId xmlns="" xmlns:a16="http://schemas.microsoft.com/office/drawing/2014/main" val="2547196037"/>
                    </a:ext>
                  </a:extLst>
                </a:gridCol>
                <a:gridCol w="1606378">
                  <a:extLst>
                    <a:ext uri="{9D8B030D-6E8A-4147-A177-3AD203B41FA5}">
                      <a16:colId xmlns="" xmlns:a16="http://schemas.microsoft.com/office/drawing/2014/main" val="2906043885"/>
                    </a:ext>
                  </a:extLst>
                </a:gridCol>
                <a:gridCol w="2975295">
                  <a:extLst>
                    <a:ext uri="{9D8B030D-6E8A-4147-A177-3AD203B41FA5}">
                      <a16:colId xmlns="" xmlns:a16="http://schemas.microsoft.com/office/drawing/2014/main" val="2998244554"/>
                    </a:ext>
                  </a:extLst>
                </a:gridCol>
                <a:gridCol w="781159">
                  <a:extLst>
                    <a:ext uri="{9D8B030D-6E8A-4147-A177-3AD203B41FA5}">
                      <a16:colId xmlns="" xmlns:a16="http://schemas.microsoft.com/office/drawing/2014/main" val="859748088"/>
                    </a:ext>
                  </a:extLst>
                </a:gridCol>
                <a:gridCol w="699915">
                  <a:extLst>
                    <a:ext uri="{9D8B030D-6E8A-4147-A177-3AD203B41FA5}">
                      <a16:colId xmlns="" xmlns:a16="http://schemas.microsoft.com/office/drawing/2014/main" val="2369523134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r>
                        <a:rPr lang="en-US" sz="1200" dirty="0"/>
                        <a:t>TPC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Project Director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Last CD Achieved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% Complete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CPI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SPI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64149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US" sz="1400" dirty="0"/>
                        <a:t>$27.0M</a:t>
                      </a:r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Edward</a:t>
                      </a:r>
                      <a:r>
                        <a:rPr lang="en-US" sz="1400" baseline="0" dirty="0"/>
                        <a:t> O’Brien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PD-2/3</a:t>
                      </a:r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99.3%  </a:t>
                      </a:r>
                      <a:r>
                        <a:rPr lang="en-US" sz="1400" dirty="0"/>
                        <a:t>BCWP/BAC@ </a:t>
                      </a:r>
                      <a:r>
                        <a:rPr lang="en-US" sz="1400" dirty="0" smtClean="0"/>
                        <a:t>9/30/</a:t>
                      </a:r>
                      <a:r>
                        <a:rPr lang="en-US" sz="1400" dirty="0"/>
                        <a:t>2022</a:t>
                      </a:r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0.99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0.99</a:t>
                      </a:r>
                      <a:endParaRPr lang="en-US" sz="1400" dirty="0"/>
                    </a:p>
                  </a:txBody>
                  <a:tcPr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0370277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307758" y="1399590"/>
            <a:ext cx="8836242" cy="3743910"/>
          </a:xfrm>
          <a:prstGeom prst="rect">
            <a:avLst/>
          </a:prstGeom>
          <a:solidFill>
            <a:schemeClr val="bg1"/>
          </a:solidFill>
        </p:spPr>
        <p:txBody>
          <a:bodyPr vert="horz" lIns="91418" tIns="45709" rIns="91418" bIns="45709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b="1" dirty="0"/>
              <a:t>Scope</a:t>
            </a:r>
          </a:p>
          <a:p>
            <a:pPr lvl="1"/>
            <a:r>
              <a:rPr lang="en-US" sz="2900" dirty="0"/>
              <a:t>Detector systems produced, tested and ready for installation: </a:t>
            </a:r>
            <a:r>
              <a:rPr lang="en-US" sz="2900" dirty="0">
                <a:solidFill>
                  <a:srgbClr val="3399FF"/>
                </a:solidFill>
              </a:rPr>
              <a:t>Time Projection Chamber w/ electronics, Electromagnetic Calorimeter w/ electronics, Hadronic Calorimeter w/ electronics, DAQ/Trigger, Minimum Bias Detector, Project Management</a:t>
            </a:r>
          </a:p>
          <a:p>
            <a:pPr marL="0" indent="0">
              <a:buNone/>
            </a:pPr>
            <a:r>
              <a:rPr lang="en-US" sz="3700" b="1" dirty="0"/>
              <a:t>Not in scope</a:t>
            </a:r>
          </a:p>
          <a:p>
            <a:pPr lvl="1"/>
            <a:r>
              <a:rPr lang="en-US" sz="2900" dirty="0"/>
              <a:t>SC-Magnet, Bldg/Det Infrastructure, Installation and System Commissioning  </a:t>
            </a:r>
          </a:p>
          <a:p>
            <a:pPr marL="0" indent="0">
              <a:buNone/>
            </a:pPr>
            <a:r>
              <a:rPr lang="en-US" sz="3800" b="1" dirty="0"/>
              <a:t>Schedule</a:t>
            </a:r>
          </a:p>
          <a:p>
            <a:pPr lvl="1"/>
            <a:r>
              <a:rPr lang="en-US" sz="2900" dirty="0"/>
              <a:t>CD-0 received Sept 2016</a:t>
            </a:r>
          </a:p>
          <a:p>
            <a:pPr lvl="1"/>
            <a:r>
              <a:rPr lang="en-US" sz="2900" dirty="0"/>
              <a:t>CD-1/3A received Aug 2018</a:t>
            </a:r>
          </a:p>
          <a:p>
            <a:pPr lvl="1"/>
            <a:r>
              <a:rPr lang="en-US" sz="2900" dirty="0"/>
              <a:t>PD-2/3  received Sept 2019</a:t>
            </a:r>
            <a:endParaRPr lang="en-US" sz="2900" b="1" dirty="0"/>
          </a:p>
          <a:p>
            <a:pPr lvl="1"/>
            <a:r>
              <a:rPr lang="en-US" sz="2900" b="1" dirty="0"/>
              <a:t>Early completion </a:t>
            </a:r>
            <a:r>
              <a:rPr lang="en-US" sz="2900" b="1" dirty="0" smtClean="0"/>
              <a:t>last </a:t>
            </a:r>
            <a:r>
              <a:rPr lang="en-US" sz="2900" b="1" dirty="0" err="1" smtClean="0"/>
              <a:t>wk</a:t>
            </a:r>
            <a:r>
              <a:rPr lang="en-US" sz="2900" b="1" dirty="0" smtClean="0"/>
              <a:t> of Oct </a:t>
            </a:r>
            <a:r>
              <a:rPr lang="en-US" sz="2900" b="1" dirty="0"/>
              <a:t>2022. </a:t>
            </a:r>
            <a:r>
              <a:rPr lang="en-US" sz="2900" b="1" dirty="0" smtClean="0"/>
              <a:t>2.0 </a:t>
            </a:r>
            <a:r>
              <a:rPr lang="en-US" sz="2900" b="1" dirty="0"/>
              <a:t>months of float to PD-4</a:t>
            </a:r>
          </a:p>
          <a:p>
            <a:pPr lvl="1"/>
            <a:r>
              <a:rPr lang="en-US" sz="2900" dirty="0"/>
              <a:t>PD-4 Dec 2022</a:t>
            </a:r>
          </a:p>
          <a:p>
            <a:pPr marL="0" indent="0">
              <a:buNone/>
            </a:pPr>
            <a:r>
              <a:rPr lang="en-US" sz="3800" b="1" dirty="0"/>
              <a:t>Cost</a:t>
            </a:r>
          </a:p>
          <a:p>
            <a:pPr lvl="1"/>
            <a:r>
              <a:rPr lang="en-US" sz="3300" b="1" dirty="0"/>
              <a:t>$27.0M AY TPC  </a:t>
            </a:r>
            <a:r>
              <a:rPr lang="en-US" sz="3300" b="1" dirty="0" smtClean="0"/>
              <a:t>126.0</a:t>
            </a:r>
            <a:r>
              <a:rPr lang="en-US" sz="3300" b="1" dirty="0" smtClean="0"/>
              <a:t>% </a:t>
            </a:r>
            <a:r>
              <a:rPr lang="en-US" sz="3300" b="1" dirty="0"/>
              <a:t>contingency on an ETC of </a:t>
            </a:r>
            <a:r>
              <a:rPr lang="en-US" sz="3300" b="1" dirty="0" smtClean="0"/>
              <a:t>$</a:t>
            </a:r>
            <a:r>
              <a:rPr lang="en-US" sz="3300" b="1" dirty="0" smtClean="0"/>
              <a:t>0.72M</a:t>
            </a:r>
            <a:endParaRPr lang="en-US" sz="33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2D8087AA-C3CB-4551-9C02-D93B3CA1CF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4294967295"/>
          </p:nvPr>
        </p:nvSpPr>
        <p:spPr>
          <a:xfrm>
            <a:off x="275311" y="4868871"/>
            <a:ext cx="2133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10/27/22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4294967295"/>
          </p:nvPr>
        </p:nvSpPr>
        <p:spPr>
          <a:xfrm>
            <a:off x="3436592" y="4860302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PMG</a:t>
            </a:r>
            <a:endParaRPr lang="en-US" dirty="0"/>
          </a:p>
        </p:txBody>
      </p:sp>
      <p:pic>
        <p:nvPicPr>
          <p:cNvPr id="13" name="Picture 12" descr="Screen Shot 2022-08-18 at 11.35.39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328" y="2868437"/>
            <a:ext cx="2487178" cy="17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2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144000" cy="471310"/>
          </a:xfrm>
        </p:spPr>
        <p:txBody>
          <a:bodyPr>
            <a:noAutofit/>
          </a:bodyPr>
          <a:lstStyle/>
          <a:p>
            <a:r>
              <a:rPr lang="en-US" sz="3200" b="0" dirty="0"/>
              <a:t>   BNL 1008 Infrastructure &amp; Facility Upgrade 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322" y="1384088"/>
            <a:ext cx="8884209" cy="3735283"/>
          </a:xfrm>
          <a:prstGeom prst="rect">
            <a:avLst/>
          </a:prstGeom>
          <a:solidFill>
            <a:srgbClr val="FFFFFF"/>
          </a:solidFill>
        </p:spPr>
        <p:txBody>
          <a:bodyPr vert="horz" lIns="91434" tIns="45717" rIns="91434" bIns="45717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dirty="0"/>
              <a:t>Scope</a:t>
            </a:r>
          </a:p>
          <a:p>
            <a:pPr lvl="1"/>
            <a:r>
              <a:rPr lang="en-US" sz="1600" dirty="0">
                <a:solidFill>
                  <a:srgbClr val="0080FF"/>
                </a:solidFill>
              </a:rPr>
              <a:t>SC-Magnet support including the Flux Return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80FF"/>
                </a:solidFill>
              </a:rPr>
              <a:t>Cryogenics</a:t>
            </a:r>
            <a:r>
              <a:rPr lang="en-US" sz="1600" dirty="0"/>
              <a:t> into Bldg 1008, </a:t>
            </a:r>
            <a:r>
              <a:rPr lang="en-US" sz="1600" dirty="0">
                <a:solidFill>
                  <a:srgbClr val="0080FF"/>
                </a:solidFill>
              </a:rPr>
              <a:t>Detector Carriage/Cradle</a:t>
            </a:r>
            <a:r>
              <a:rPr lang="en-US" sz="1600" dirty="0"/>
              <a:t>, other </a:t>
            </a:r>
            <a:r>
              <a:rPr lang="en-US" sz="1600" dirty="0">
                <a:solidFill>
                  <a:srgbClr val="0080FF"/>
                </a:solidFill>
              </a:rPr>
              <a:t>Bldg 1008 Infrastructure </a:t>
            </a:r>
            <a:r>
              <a:rPr lang="en-US" sz="1600" dirty="0"/>
              <a:t>improvements</a:t>
            </a:r>
          </a:p>
          <a:p>
            <a:pPr lvl="1"/>
            <a:r>
              <a:rPr lang="en-US" sz="1600" dirty="0"/>
              <a:t>sPHENIX </a:t>
            </a:r>
            <a:r>
              <a:rPr lang="en-US" sz="1600" dirty="0">
                <a:solidFill>
                  <a:srgbClr val="0080FF"/>
                </a:solidFill>
              </a:rPr>
              <a:t>Installation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80FF"/>
                </a:solidFill>
              </a:rPr>
              <a:t>Integration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F80FF"/>
                </a:solidFill>
              </a:rPr>
              <a:t>and </a:t>
            </a:r>
            <a:r>
              <a:rPr lang="en-US" sz="1600" dirty="0">
                <a:solidFill>
                  <a:srgbClr val="0080FF"/>
                </a:solidFill>
              </a:rPr>
              <a:t>Commissioning of each Subsystem  </a:t>
            </a:r>
            <a:r>
              <a:rPr lang="en-US" sz="1600" dirty="0"/>
              <a:t>is part of the </a:t>
            </a:r>
            <a:r>
              <a:rPr lang="en-US" sz="1600" dirty="0" smtClean="0"/>
              <a:t>scope</a:t>
            </a:r>
            <a:endParaRPr lang="en-US" sz="1600" dirty="0"/>
          </a:p>
          <a:p>
            <a:pPr marL="0" indent="0">
              <a:buNone/>
            </a:pPr>
            <a:r>
              <a:rPr lang="en-US" sz="1700" b="1" dirty="0"/>
              <a:t>Schedule</a:t>
            </a:r>
          </a:p>
          <a:p>
            <a:pPr lvl="1"/>
            <a:r>
              <a:rPr lang="en-US" sz="1600" dirty="0"/>
              <a:t>sPHENIX Ready for Operations (Early Completion)  </a:t>
            </a:r>
            <a:r>
              <a:rPr lang="en-US" sz="1600" dirty="0" smtClean="0"/>
              <a:t>3/20/23 based on P6</a:t>
            </a:r>
            <a:endParaRPr lang="en-US" sz="1600" dirty="0"/>
          </a:p>
          <a:p>
            <a:pPr lvl="1"/>
            <a:r>
              <a:rPr lang="en-US" sz="1600" dirty="0" smtClean="0"/>
              <a:t>However separate assessment of schedule by sPHENIX engineers  predict 4/24/23 end date</a:t>
            </a:r>
            <a:endParaRPr lang="en-US" sz="1600" dirty="0"/>
          </a:p>
          <a:p>
            <a:pPr lvl="1"/>
            <a:r>
              <a:rPr lang="en-US" sz="1600" b="1" dirty="0" smtClean="0">
                <a:solidFill>
                  <a:srgbClr val="0F80FF"/>
                </a:solidFill>
              </a:rPr>
              <a:t>No </a:t>
            </a:r>
            <a:r>
              <a:rPr lang="en-US" sz="1600" b="1" dirty="0">
                <a:solidFill>
                  <a:srgbClr val="0F80FF"/>
                </a:solidFill>
              </a:rPr>
              <a:t>float in schedule between sPHENIX </a:t>
            </a:r>
            <a:r>
              <a:rPr lang="en-US" sz="1600" b="1" dirty="0" smtClean="0">
                <a:solidFill>
                  <a:srgbClr val="0F80FF"/>
                </a:solidFill>
              </a:rPr>
              <a:t>“Ready to Operate” &amp; nominal start </a:t>
            </a:r>
            <a:r>
              <a:rPr lang="en-US" sz="1600" b="1" dirty="0">
                <a:solidFill>
                  <a:srgbClr val="0F80FF"/>
                </a:solidFill>
              </a:rPr>
              <a:t>of </a:t>
            </a:r>
            <a:r>
              <a:rPr lang="en-US" sz="1600" b="1" dirty="0" smtClean="0">
                <a:solidFill>
                  <a:srgbClr val="0F80FF"/>
                </a:solidFill>
              </a:rPr>
              <a:t>RHIC-23 </a:t>
            </a:r>
            <a:r>
              <a:rPr lang="en-US" sz="1600" b="1" dirty="0">
                <a:solidFill>
                  <a:srgbClr val="0F80FF"/>
                </a:solidFill>
              </a:rPr>
              <a:t>run</a:t>
            </a:r>
            <a:r>
              <a:rPr lang="en-US" sz="1600" b="1" dirty="0" smtClean="0">
                <a:solidFill>
                  <a:srgbClr val="0F80FF"/>
                </a:solidFill>
              </a:rPr>
              <a:t>. Looking to recoup schedule contingency with extended workdays and weekend shifts</a:t>
            </a:r>
            <a:endParaRPr lang="en-US" sz="1600" b="1" dirty="0">
              <a:solidFill>
                <a:srgbClr val="0F80FF"/>
              </a:solidFill>
            </a:endParaRPr>
          </a:p>
          <a:p>
            <a:pPr marL="0" indent="0">
              <a:buNone/>
            </a:pPr>
            <a:r>
              <a:rPr lang="en-US" sz="1800" b="1" dirty="0"/>
              <a:t>Cost</a:t>
            </a:r>
          </a:p>
          <a:p>
            <a:pPr lvl="1"/>
            <a:r>
              <a:rPr lang="en-US" sz="1600" b="1" dirty="0"/>
              <a:t>$33.4 M AY  Total Project Cost  </a:t>
            </a:r>
            <a:r>
              <a:rPr lang="en-US" sz="1600" b="1" dirty="0" smtClean="0"/>
              <a:t>with 0% contingency (after Oct PCR) </a:t>
            </a:r>
            <a:r>
              <a:rPr lang="en-US" sz="1600" b="1" dirty="0"/>
              <a:t>on ETC of </a:t>
            </a:r>
            <a:r>
              <a:rPr lang="en-US" sz="1600" b="1" dirty="0" smtClean="0"/>
              <a:t>$2.07M</a:t>
            </a:r>
          </a:p>
          <a:p>
            <a:pPr lvl="1"/>
            <a:r>
              <a:rPr lang="en-US" sz="1600" b="1" dirty="0" smtClean="0"/>
              <a:t> </a:t>
            </a:r>
            <a:r>
              <a:rPr lang="en-US" sz="1600" b="1" dirty="0"/>
              <a:t>Huge influx of CAD and BNL Trades </a:t>
            </a:r>
            <a:r>
              <a:rPr lang="en-US" sz="1600" b="1" dirty="0" smtClean="0"/>
              <a:t>labor(Jun-Sept) </a:t>
            </a:r>
            <a:r>
              <a:rPr lang="en-US" sz="1600" b="1" dirty="0"/>
              <a:t>has used up </a:t>
            </a:r>
            <a:r>
              <a:rPr lang="en-US" sz="1600" b="1" dirty="0" smtClean="0"/>
              <a:t>available budget </a:t>
            </a:r>
            <a:r>
              <a:rPr lang="en-US" sz="1600" b="1" dirty="0"/>
              <a:t>contingency </a:t>
            </a:r>
          </a:p>
          <a:p>
            <a:pPr lvl="1"/>
            <a:endParaRPr lang="en-US" sz="1600" b="1" dirty="0"/>
          </a:p>
          <a:p>
            <a:pPr marL="457166" lvl="1" indent="0">
              <a:buNone/>
            </a:pPr>
            <a:endParaRPr lang="en-US" b="1" dirty="0">
              <a:solidFill>
                <a:srgbClr val="3399FF"/>
              </a:solidFill>
            </a:endParaRPr>
          </a:p>
          <a:p>
            <a:pPr marL="457166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390776" y="4980333"/>
            <a:ext cx="1683815" cy="140038"/>
          </a:xfrm>
          <a:prstGeom prst="rect">
            <a:avLst/>
          </a:prstGeom>
        </p:spPr>
        <p:txBody>
          <a:bodyPr/>
          <a:lstStyle/>
          <a:p>
            <a:fld id="{D96174C5-6044-42D1-B178-7EA7F4E8CD18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5027660"/>
              </p:ext>
            </p:extLst>
          </p:nvPr>
        </p:nvGraphicFramePr>
        <p:xfrm>
          <a:off x="268672" y="590553"/>
          <a:ext cx="8832836" cy="9372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9022">
                  <a:extLst>
                    <a:ext uri="{9D8B030D-6E8A-4147-A177-3AD203B41FA5}">
                      <a16:colId xmlns:a16="http://schemas.microsoft.com/office/drawing/2014/main" xmlns="" val="4246309965"/>
                    </a:ext>
                  </a:extLst>
                </a:gridCol>
                <a:gridCol w="1490170">
                  <a:extLst>
                    <a:ext uri="{9D8B030D-6E8A-4147-A177-3AD203B41FA5}">
                      <a16:colId xmlns:a16="http://schemas.microsoft.com/office/drawing/2014/main" xmlns="" val="2547196037"/>
                    </a:ext>
                  </a:extLst>
                </a:gridCol>
                <a:gridCol w="3274468">
                  <a:extLst>
                    <a:ext uri="{9D8B030D-6E8A-4147-A177-3AD203B41FA5}">
                      <a16:colId xmlns:a16="http://schemas.microsoft.com/office/drawing/2014/main" xmlns="" val="2998244554"/>
                    </a:ext>
                  </a:extLst>
                </a:gridCol>
                <a:gridCol w="1570337">
                  <a:extLst>
                    <a:ext uri="{9D8B030D-6E8A-4147-A177-3AD203B41FA5}">
                      <a16:colId xmlns:a16="http://schemas.microsoft.com/office/drawing/2014/main" xmlns="" val="859748088"/>
                    </a:ext>
                  </a:extLst>
                </a:gridCol>
                <a:gridCol w="1338839">
                  <a:extLst>
                    <a:ext uri="{9D8B030D-6E8A-4147-A177-3AD203B41FA5}">
                      <a16:colId xmlns:a16="http://schemas.microsoft.com/office/drawing/2014/main" xmlns="" val="2369523134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r>
                        <a:rPr lang="en-US" sz="1200" dirty="0"/>
                        <a:t>TPC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Project Director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% Complete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CPI 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SPI</a:t>
                      </a:r>
                    </a:p>
                  </a:txBody>
                  <a:tcPr marT="34290" marB="34290">
                    <a:solidFill>
                      <a:srgbClr val="0F8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64149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US" sz="1400" dirty="0"/>
                        <a:t>$33.4</a:t>
                      </a:r>
                      <a:r>
                        <a:rPr lang="en-US" sz="1400" baseline="0" dirty="0"/>
                        <a:t> M AY</a:t>
                      </a:r>
                      <a:endParaRPr lang="en-US" sz="1400" dirty="0"/>
                    </a:p>
                  </a:txBody>
                  <a:tcPr marT="34290" marB="34290">
                    <a:solidFill>
                      <a:srgbClr val="C5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Edward</a:t>
                      </a:r>
                      <a:r>
                        <a:rPr lang="en-US" sz="1400" baseline="0" dirty="0"/>
                        <a:t> O’Brien</a:t>
                      </a:r>
                      <a:endParaRPr lang="en-US" sz="1400" dirty="0"/>
                    </a:p>
                  </a:txBody>
                  <a:tcPr marT="34290" marB="34290">
                    <a:solidFill>
                      <a:srgbClr val="C5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94.1%  </a:t>
                      </a:r>
                      <a:r>
                        <a:rPr lang="en-US" sz="1400" dirty="0"/>
                        <a:t>BCWP/BAC @ </a:t>
                      </a:r>
                      <a:r>
                        <a:rPr lang="en-US" sz="1400" dirty="0" smtClean="0"/>
                        <a:t>9/30/2022</a:t>
                      </a:r>
                      <a:endParaRPr lang="en-US" sz="1400" dirty="0"/>
                    </a:p>
                  </a:txBody>
                  <a:tcPr marT="34290" marB="34290">
                    <a:solidFill>
                      <a:srgbClr val="C5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0.87</a:t>
                      </a:r>
                      <a:endParaRPr lang="en-US" sz="1400" dirty="0"/>
                    </a:p>
                  </a:txBody>
                  <a:tcPr marT="34290" marB="34290">
                    <a:solidFill>
                      <a:srgbClr val="C5F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</a:t>
                      </a:r>
                      <a:r>
                        <a:rPr lang="en-US" sz="1400" dirty="0" smtClean="0"/>
                        <a:t>0.96</a:t>
                      </a:r>
                      <a:endParaRPr lang="en-US" sz="1400" dirty="0"/>
                    </a:p>
                  </a:txBody>
                  <a:tcPr marT="34290" marB="34290">
                    <a:solidFill>
                      <a:srgbClr val="C5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037027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019802" y="3943350"/>
            <a:ext cx="2932787" cy="338554"/>
          </a:xfrm>
          <a:prstGeom prst="rect">
            <a:avLst/>
          </a:prstGeom>
          <a:solidFill>
            <a:srgbClr val="0080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 Commitments </a:t>
            </a:r>
            <a:r>
              <a:rPr lang="en-US" sz="1600" b="1" dirty="0">
                <a:solidFill>
                  <a:schemeClr val="bg1"/>
                </a:solidFill>
              </a:rPr>
              <a:t>= </a:t>
            </a:r>
            <a:r>
              <a:rPr lang="en-US" sz="1600" b="1" dirty="0" smtClean="0">
                <a:solidFill>
                  <a:schemeClr val="bg1"/>
                </a:solidFill>
              </a:rPr>
              <a:t>$0.48M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6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229600" cy="546497"/>
          </a:xfrm>
        </p:spPr>
        <p:txBody>
          <a:bodyPr/>
          <a:lstStyle/>
          <a:p>
            <a:r>
              <a:rPr lang="en-US" sz="3200" dirty="0" smtClean="0"/>
              <a:t>sPHENIX End Game Review Recommendations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8991600" cy="385167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Recommendations</a:t>
            </a:r>
            <a:endParaRPr lang="en-US" sz="1600" dirty="0"/>
          </a:p>
          <a:p>
            <a:pPr lvl="0"/>
            <a:r>
              <a:rPr lang="en-US" sz="1600" dirty="0"/>
              <a:t>Prepare a detailed </a:t>
            </a:r>
            <a:r>
              <a:rPr lang="en-US" sz="1600" i="1" dirty="0"/>
              <a:t>up-to-date</a:t>
            </a:r>
            <a:r>
              <a:rPr lang="en-US" sz="1600" dirty="0"/>
              <a:t> fully integrated and resource-loaded plan for the remaining work, and submit by the end of October</a:t>
            </a:r>
            <a:r>
              <a:rPr lang="en-US" sz="1600" dirty="0" smtClean="0"/>
              <a:t>. </a:t>
            </a:r>
            <a:r>
              <a:rPr lang="en-US" sz="1600" dirty="0" smtClean="0">
                <a:solidFill>
                  <a:srgbClr val="0080FF"/>
                </a:solidFill>
              </a:rPr>
              <a:t>Glenn w/ </a:t>
            </a:r>
            <a:r>
              <a:rPr lang="en-US" sz="1600" dirty="0" err="1" smtClean="0">
                <a:solidFill>
                  <a:srgbClr val="0080FF"/>
                </a:solidFill>
              </a:rPr>
              <a:t>Ishani</a:t>
            </a:r>
            <a:r>
              <a:rPr lang="en-US" sz="1600" dirty="0" smtClean="0">
                <a:solidFill>
                  <a:srgbClr val="0080FF"/>
                </a:solidFill>
              </a:rPr>
              <a:t>, Irina</a:t>
            </a:r>
            <a:endParaRPr lang="en-US" sz="1600" dirty="0">
              <a:solidFill>
                <a:srgbClr val="0080FF"/>
              </a:solidFill>
            </a:endParaRPr>
          </a:p>
          <a:p>
            <a:pPr lvl="0"/>
            <a:r>
              <a:rPr lang="en-US" sz="1600" dirty="0"/>
              <a:t>Consider adopting a compressed schedule to complete the installation and assembly as promptly as feasible without interleaved beam operations, assuming all necessary resources (including extending the work day and work week) are available</a:t>
            </a:r>
            <a:r>
              <a:rPr lang="en-US" sz="1600" dirty="0" smtClean="0"/>
              <a:t>. </a:t>
            </a:r>
            <a:r>
              <a:rPr lang="en-US" sz="1600" dirty="0" smtClean="0">
                <a:solidFill>
                  <a:srgbClr val="0080FF"/>
                </a:solidFill>
              </a:rPr>
              <a:t>Glenn w/ </a:t>
            </a:r>
            <a:r>
              <a:rPr lang="en-US" sz="1600" dirty="0" err="1" smtClean="0">
                <a:solidFill>
                  <a:srgbClr val="0080FF"/>
                </a:solidFill>
              </a:rPr>
              <a:t>Ishani</a:t>
            </a:r>
            <a:r>
              <a:rPr lang="en-US" sz="1600" dirty="0" smtClean="0">
                <a:solidFill>
                  <a:srgbClr val="0080FF"/>
                </a:solidFill>
              </a:rPr>
              <a:t>, Irina</a:t>
            </a:r>
            <a:endParaRPr lang="en-US" sz="1600" dirty="0">
              <a:solidFill>
                <a:srgbClr val="0080FF"/>
              </a:solidFill>
            </a:endParaRPr>
          </a:p>
          <a:p>
            <a:pPr lvl="0"/>
            <a:r>
              <a:rPr lang="en-US" sz="1600" dirty="0"/>
              <a:t>Identify the time profile of necessary additional technician and trade resources and communicate this to BNL.  BNL should give the highest priority to providing the required resources</a:t>
            </a:r>
            <a:r>
              <a:rPr lang="en-US" sz="1600" dirty="0" smtClean="0"/>
              <a:t>. </a:t>
            </a:r>
            <a:r>
              <a:rPr lang="en-US" sz="1600" dirty="0" smtClean="0">
                <a:solidFill>
                  <a:srgbClr val="0080FF"/>
                </a:solidFill>
              </a:rPr>
              <a:t>Glenn w/ Jim, Russ, Joel</a:t>
            </a:r>
            <a:endParaRPr lang="en-US" sz="1600" dirty="0">
              <a:solidFill>
                <a:srgbClr val="0080FF"/>
              </a:solidFill>
            </a:endParaRPr>
          </a:p>
          <a:p>
            <a:pPr lvl="0"/>
            <a:r>
              <a:rPr lang="en-US" sz="1600" dirty="0"/>
              <a:t>BNL should work closely with the BHSO to explore rapid processing of the SAD, ASE, and other related safety approvals</a:t>
            </a:r>
            <a:r>
              <a:rPr lang="en-US" sz="1600" dirty="0" smtClean="0"/>
              <a:t>. </a:t>
            </a:r>
            <a:r>
              <a:rPr lang="en-US" sz="1600" dirty="0" smtClean="0">
                <a:solidFill>
                  <a:srgbClr val="0080FF"/>
                </a:solidFill>
              </a:rPr>
              <a:t>EO’B</a:t>
            </a:r>
            <a:endParaRPr lang="en-US" sz="1600" dirty="0">
              <a:solidFill>
                <a:srgbClr val="0080FF"/>
              </a:solidFill>
            </a:endParaRPr>
          </a:p>
          <a:p>
            <a:pPr lvl="0"/>
            <a:r>
              <a:rPr lang="en-US" sz="1600" dirty="0"/>
              <a:t>Ensure that the responsible individual is clearly identified for coordinating the day-to-day remaining installation of subsystems and cables, and coordinating with all detector subsystem experts</a:t>
            </a:r>
            <a:r>
              <a:rPr lang="en-US" sz="1600" dirty="0">
                <a:solidFill>
                  <a:srgbClr val="0080FF"/>
                </a:solidFill>
              </a:rPr>
              <a:t>.  </a:t>
            </a:r>
            <a:r>
              <a:rPr lang="en-US" sz="1600" dirty="0" smtClean="0">
                <a:solidFill>
                  <a:srgbClr val="0080FF"/>
                </a:solidFill>
              </a:rPr>
              <a:t>Installation: Russ to Jim transition in December. Chris is the 1008 Floor Manager of activities</a:t>
            </a:r>
            <a:endParaRPr lang="en-US" sz="1600" dirty="0">
              <a:solidFill>
                <a:srgbClr val="0080FF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482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"/>
            <a:ext cx="8229600" cy="546497"/>
          </a:xfrm>
        </p:spPr>
        <p:txBody>
          <a:bodyPr/>
          <a:lstStyle/>
          <a:p>
            <a:r>
              <a:rPr lang="en-US" dirty="0" smtClean="0"/>
              <a:t>Remaining PD-4 </a:t>
            </a:r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19150"/>
            <a:ext cx="8915400" cy="3775476"/>
          </a:xfrm>
        </p:spPr>
        <p:txBody>
          <a:bodyPr/>
          <a:lstStyle/>
          <a:p>
            <a:r>
              <a:rPr lang="en-US" sz="2000" dirty="0"/>
              <a:t>Complete the deliverables for the PMP</a:t>
            </a:r>
          </a:p>
          <a:p>
            <a:pPr lvl="1"/>
            <a:r>
              <a:rPr lang="en-US" sz="1800" dirty="0" smtClean="0"/>
              <a:t>TPC detector  </a:t>
            </a:r>
            <a:r>
              <a:rPr lang="en-US" sz="1800" dirty="0"/>
              <a:t>i</a:t>
            </a:r>
            <a:r>
              <a:rPr lang="en-US" sz="1800" dirty="0" smtClean="0"/>
              <a:t>nstrumentation </a:t>
            </a:r>
            <a:r>
              <a:rPr lang="en-US" sz="1800" dirty="0"/>
              <a:t>and </a:t>
            </a:r>
            <a:r>
              <a:rPr lang="en-US" sz="1800" dirty="0" smtClean="0"/>
              <a:t>testing at SBU. Done when final two are complete. See below</a:t>
            </a:r>
          </a:p>
          <a:p>
            <a:pPr lvl="1"/>
            <a:r>
              <a:rPr lang="en-US" sz="1800" dirty="0" smtClean="0"/>
              <a:t>JACK production. 5 of 30 production boards available 11/4. Done when all boards are produced and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20% test good. </a:t>
            </a:r>
            <a:r>
              <a:rPr lang="en-US" sz="1800" dirty="0" smtClean="0">
                <a:solidFill>
                  <a:srgbClr val="0080FF"/>
                </a:solidFill>
              </a:rPr>
              <a:t> </a:t>
            </a:r>
            <a:endParaRPr lang="en-US" sz="1800" dirty="0">
              <a:solidFill>
                <a:srgbClr val="0080FF"/>
              </a:solidFill>
            </a:endParaRPr>
          </a:p>
          <a:p>
            <a:r>
              <a:rPr lang="en-US" sz="2000" dirty="0" smtClean="0"/>
              <a:t>Complete </a:t>
            </a:r>
            <a:r>
              <a:rPr lang="en-US" sz="2000" dirty="0"/>
              <a:t>KPP tests for deliverables and write up</a:t>
            </a:r>
          </a:p>
          <a:p>
            <a:pPr lvl="1"/>
            <a:r>
              <a:rPr lang="en-US" dirty="0"/>
              <a:t>Most of the KPP’s can be written up as complete </a:t>
            </a:r>
            <a:r>
              <a:rPr lang="en-US" dirty="0" smtClean="0"/>
              <a:t>except:</a:t>
            </a:r>
            <a:endParaRPr lang="en-US" dirty="0">
              <a:solidFill>
                <a:srgbClr val="0F80FF"/>
              </a:solidFill>
            </a:endParaRPr>
          </a:p>
          <a:p>
            <a:pPr lvl="2"/>
            <a:r>
              <a:rPr lang="en-US" dirty="0">
                <a:solidFill>
                  <a:srgbClr val="0F80FF"/>
                </a:solidFill>
              </a:rPr>
              <a:t>TPC &gt; 90% single hit efficiency/mip </a:t>
            </a:r>
            <a:r>
              <a:rPr lang="en-US" dirty="0" smtClean="0">
                <a:solidFill>
                  <a:srgbClr val="0F80FF"/>
                </a:solidFill>
              </a:rPr>
              <a:t>track (due 11/11)</a:t>
            </a:r>
            <a:endParaRPr lang="en-US" dirty="0">
              <a:solidFill>
                <a:srgbClr val="0F80FF"/>
              </a:solidFill>
            </a:endParaRPr>
          </a:p>
          <a:p>
            <a:pPr lvl="2"/>
            <a:r>
              <a:rPr lang="en-US" dirty="0">
                <a:solidFill>
                  <a:srgbClr val="0080FF"/>
                </a:solidFill>
              </a:rPr>
              <a:t>TPC ≥ 90% live channels based on laser, pulser, </a:t>
            </a:r>
            <a:r>
              <a:rPr lang="en-US" dirty="0" smtClean="0">
                <a:solidFill>
                  <a:srgbClr val="0080FF"/>
                </a:solidFill>
              </a:rPr>
              <a:t>cosmics (due 11/18)</a:t>
            </a:r>
            <a:endParaRPr lang="en-US" dirty="0">
              <a:solidFill>
                <a:srgbClr val="0080F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317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High Priority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" y="590550"/>
            <a:ext cx="9148983" cy="4552950"/>
          </a:xfrm>
        </p:spPr>
        <p:txBody>
          <a:bodyPr/>
          <a:lstStyle/>
          <a:p>
            <a:r>
              <a:rPr lang="en-US" sz="1800" b="1" dirty="0">
                <a:solidFill>
                  <a:srgbClr val="0080FF"/>
                </a:solidFill>
              </a:rPr>
              <a:t>C</a:t>
            </a:r>
            <a:r>
              <a:rPr lang="en-US" sz="1800" b="1" dirty="0" smtClean="0">
                <a:solidFill>
                  <a:srgbClr val="0080FF"/>
                </a:solidFill>
              </a:rPr>
              <a:t>omplete MIE </a:t>
            </a:r>
            <a:r>
              <a:rPr lang="en-US" sz="1800" b="1" dirty="0">
                <a:solidFill>
                  <a:srgbClr val="0080FF"/>
                </a:solidFill>
              </a:rPr>
              <a:t>deliverables &amp;</a:t>
            </a:r>
            <a:r>
              <a:rPr lang="en-US" sz="1800" b="1" dirty="0" smtClean="0">
                <a:solidFill>
                  <a:srgbClr val="0080FF"/>
                </a:solidFill>
              </a:rPr>
              <a:t> </a:t>
            </a:r>
            <a:r>
              <a:rPr lang="en-US" sz="1800" b="1" dirty="0">
                <a:solidFill>
                  <a:srgbClr val="0080FF"/>
                </a:solidFill>
              </a:rPr>
              <a:t>write our </a:t>
            </a:r>
            <a:r>
              <a:rPr lang="en-US" sz="1800" b="1" dirty="0" smtClean="0">
                <a:solidFill>
                  <a:srgbClr val="0080FF"/>
                </a:solidFill>
              </a:rPr>
              <a:t>KPP </a:t>
            </a:r>
            <a:r>
              <a:rPr lang="en-US" sz="1800" b="1" dirty="0">
                <a:solidFill>
                  <a:srgbClr val="0080FF"/>
                </a:solidFill>
              </a:rPr>
              <a:t>report. Glenn will coordinate the KPP report</a:t>
            </a:r>
            <a:r>
              <a:rPr lang="en-US" sz="1800" b="1" dirty="0" smtClean="0">
                <a:solidFill>
                  <a:srgbClr val="0080FF"/>
                </a:solidFill>
              </a:rPr>
              <a:t>.</a:t>
            </a:r>
          </a:p>
          <a:p>
            <a:r>
              <a:rPr lang="en-US" sz="1800" b="1" dirty="0" smtClean="0">
                <a:solidFill>
                  <a:srgbClr val="0080FF"/>
                </a:solidFill>
              </a:rPr>
              <a:t>Final preparation </a:t>
            </a:r>
            <a:r>
              <a:rPr lang="en-US" sz="1800" b="1" dirty="0">
                <a:solidFill>
                  <a:srgbClr val="0080FF"/>
                </a:solidFill>
              </a:rPr>
              <a:t>for </a:t>
            </a:r>
            <a:r>
              <a:rPr lang="en-US" sz="1800" b="1" dirty="0" smtClean="0">
                <a:solidFill>
                  <a:srgbClr val="0080FF"/>
                </a:solidFill>
              </a:rPr>
              <a:t>magnet </a:t>
            </a:r>
            <a:r>
              <a:rPr lang="en-US" sz="1800" b="1" dirty="0">
                <a:solidFill>
                  <a:srgbClr val="0080FF"/>
                </a:solidFill>
              </a:rPr>
              <a:t>mapping. </a:t>
            </a:r>
            <a:r>
              <a:rPr lang="en-US" sz="1800" b="1" dirty="0" smtClean="0">
                <a:solidFill>
                  <a:srgbClr val="0080FF"/>
                </a:solidFill>
              </a:rPr>
              <a:t> </a:t>
            </a:r>
            <a:r>
              <a:rPr lang="en-US" sz="1800" b="1" dirty="0" smtClean="0">
                <a:solidFill>
                  <a:srgbClr val="0080FF"/>
                </a:solidFill>
              </a:rPr>
              <a:t> </a:t>
            </a:r>
            <a:endParaRPr lang="en-US" sz="1800" b="1" dirty="0" smtClean="0">
              <a:solidFill>
                <a:srgbClr val="0080FF"/>
              </a:solidFill>
            </a:endParaRPr>
          </a:p>
          <a:p>
            <a:r>
              <a:rPr lang="en-US" sz="1800" dirty="0" smtClean="0"/>
              <a:t>Respond to End Game Review recommendations</a:t>
            </a:r>
          </a:p>
          <a:p>
            <a:r>
              <a:rPr lang="en-US" sz="1800" dirty="0" smtClean="0"/>
              <a:t>Generate a punch list of all remaining tasks between now and closing of shield wall. </a:t>
            </a:r>
          </a:p>
          <a:p>
            <a:pPr lvl="1"/>
            <a:r>
              <a:rPr lang="en-US" sz="1400" dirty="0" smtClean="0"/>
              <a:t>Include anything that may still need to be ordered</a:t>
            </a:r>
            <a:endParaRPr lang="en-US" sz="1800" dirty="0" smtClean="0"/>
          </a:p>
          <a:p>
            <a:r>
              <a:rPr lang="en-US" sz="1800" dirty="0" smtClean="0"/>
              <a:t>Continue installing racks on platform. Cabling/Plumbing/Gas/Fibers</a:t>
            </a:r>
          </a:p>
          <a:p>
            <a:r>
              <a:rPr lang="en-US" sz="1800" dirty="0" smtClean="0"/>
              <a:t>Continue working on the SAD/ASE with CAD.  </a:t>
            </a:r>
            <a:r>
              <a:rPr lang="en-US" sz="1800" dirty="0" smtClean="0"/>
              <a:t> Draft released to CAD/sPHENIX in last few days.</a:t>
            </a:r>
            <a:endParaRPr lang="en-US" sz="1800" dirty="0" smtClean="0"/>
          </a:p>
          <a:p>
            <a:pPr marL="0" indent="0">
              <a:buNone/>
            </a:pPr>
            <a:endParaRPr lang="en-US" sz="1400" dirty="0" smtClean="0"/>
          </a:p>
          <a:p>
            <a:pPr lvl="1"/>
            <a:endParaRPr lang="en-US" sz="16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190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6" y="0"/>
            <a:ext cx="8229600" cy="546497"/>
          </a:xfrm>
        </p:spPr>
        <p:txBody>
          <a:bodyPr/>
          <a:lstStyle/>
          <a:p>
            <a:r>
              <a:rPr lang="en-US" sz="4000" dirty="0" smtClean="0"/>
              <a:t>PD-4 Scope Verification Document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7" name="Picture 6" descr="Screen Shot 2022-10-27 at 12.51.50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3900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1352550"/>
            <a:ext cx="2743200" cy="1477328"/>
          </a:xfrm>
          <a:prstGeom prst="rect">
            <a:avLst/>
          </a:prstGeom>
          <a:solidFill>
            <a:srgbClr val="0080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 do not see a problem having the L2 Managers fill out this document prior to the PD-4 Verification Review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IRR/ARR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2950"/>
            <a:ext cx="8458200" cy="3851676"/>
          </a:xfrm>
        </p:spPr>
        <p:txBody>
          <a:bodyPr/>
          <a:lstStyle/>
          <a:p>
            <a:r>
              <a:rPr lang="en-US" dirty="0" smtClean="0"/>
              <a:t>SAD draft is complete and has been distributed to CAD and sPHENIX for comment. </a:t>
            </a:r>
          </a:p>
          <a:p>
            <a:r>
              <a:rPr lang="en-US" dirty="0" smtClean="0"/>
              <a:t>Ray </a:t>
            </a:r>
            <a:r>
              <a:rPr lang="en-US" dirty="0" err="1" smtClean="0"/>
              <a:t>Fliller</a:t>
            </a:r>
            <a:r>
              <a:rPr lang="en-US" dirty="0" smtClean="0"/>
              <a:t> recommends holding the ARR soon after last detector gets installed (MBD). And holding IRR 6 weeks prior.</a:t>
            </a:r>
          </a:p>
          <a:p>
            <a:r>
              <a:rPr lang="en-US" dirty="0" smtClean="0"/>
              <a:t>However we may be able to negotiate one combined ATT/IRR review.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10/27/22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712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216958</TotalTime>
  <Words>1679</Words>
  <Application>Microsoft Macintosh PowerPoint</Application>
  <PresentationFormat>On-screen Show (16:9)</PresentationFormat>
  <Paragraphs>416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PMG Presentation</vt:lpstr>
      <vt:lpstr>sPHENIX Status</vt:lpstr>
      <vt:lpstr>sPHENIX MIE Project Overview   </vt:lpstr>
      <vt:lpstr>   BNL 1008 Infrastructure &amp; Facility Upgrade  </vt:lpstr>
      <vt:lpstr>sPHENIX End Game Review Recommendations</vt:lpstr>
      <vt:lpstr>Remaining PD-4 Deliverables</vt:lpstr>
      <vt:lpstr> High Priority Issues</vt:lpstr>
      <vt:lpstr>PD-4 Scope Verification Document</vt:lpstr>
      <vt:lpstr>IRR/ARR Planning</vt:lpstr>
      <vt:lpstr>EV Slides</vt:lpstr>
      <vt:lpstr>Performance Indices – sPHENIX MIE</vt:lpstr>
      <vt:lpstr>Cost Performance Report (CPR) – sPHENIX MIE</vt:lpstr>
      <vt:lpstr>Performance Indices – 1008 Infra and Facility Upgrade</vt:lpstr>
      <vt:lpstr>Cost Performance Report (CPR) – 1008 Infra and Facility Upgrade</vt:lpstr>
      <vt:lpstr>Milestones Status – sPHENIX MIE</vt:lpstr>
      <vt:lpstr>Milestones Status – 1008 Infra and Facility Upgrade</vt:lpstr>
      <vt:lpstr>Summary Schedule – sPHENIX MIE</vt:lpstr>
      <vt:lpstr>Summary Schedule – sPHENIX MIE and 1008 Infra and Facility Upgrade</vt:lpstr>
      <vt:lpstr>EAC and Contingency Profile – sPHENIX MIE</vt:lpstr>
      <vt:lpstr>Baseline/Contingency Log and ETC adjustment Log - MIE</vt:lpstr>
      <vt:lpstr>EAC and Contingency Profile – 1008 Infra and Facility Upgrade </vt:lpstr>
      <vt:lpstr>Baseline/Contingency Log and ETC adjustment Log – 2.X </vt:lpstr>
      <vt:lpstr>Critical Path (1x, 2x and 3x Combined)</vt:lpstr>
      <vt:lpstr>Critical Path (1x, 2x and 3x Combined)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Ann O'Brien</cp:lastModifiedBy>
  <cp:revision>1396</cp:revision>
  <cp:lastPrinted>2022-09-18T22:31:46Z</cp:lastPrinted>
  <dcterms:created xsi:type="dcterms:W3CDTF">2015-10-24T00:32:43Z</dcterms:created>
  <dcterms:modified xsi:type="dcterms:W3CDTF">2022-10-27T05:07:34Z</dcterms:modified>
</cp:coreProperties>
</file>